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8" r:id="rId3"/>
    <p:sldId id="259" r:id="rId4"/>
    <p:sldId id="267" r:id="rId5"/>
    <p:sldId id="260" r:id="rId6"/>
    <p:sldId id="261" r:id="rId7"/>
    <p:sldId id="268" r:id="rId8"/>
    <p:sldId id="269" r:id="rId9"/>
    <p:sldId id="266" r:id="rId10"/>
    <p:sldId id="262" r:id="rId11"/>
    <p:sldId id="272" r:id="rId12"/>
    <p:sldId id="273" r:id="rId13"/>
    <p:sldId id="274" r:id="rId14"/>
    <p:sldId id="275" r:id="rId15"/>
  </p:sldIdLst>
  <p:sldSz cx="9144000" cy="6858000" type="screen4x3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1" autoAdjust="0"/>
    <p:restoredTop sz="94694" autoAdjust="0"/>
  </p:normalViewPr>
  <p:slideViewPr>
    <p:cSldViewPr>
      <p:cViewPr varScale="1">
        <p:scale>
          <a:sx n="100" d="100"/>
          <a:sy n="100" d="100"/>
        </p:scale>
        <p:origin x="-21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17A528-A70C-461C-A209-B1B182B362BC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DF901BBF-5C3E-4493-85BA-19196D6412E8}">
      <dgm:prSet phldrT="[テキスト]" custT="1"/>
      <dgm:spPr/>
      <dgm:t>
        <a:bodyPr/>
        <a:lstStyle/>
        <a:p>
          <a:r>
            <a:rPr kumimoji="1" lang="en-US" altLang="ja-JP" sz="2400" dirty="0" smtClean="0">
              <a:solidFill>
                <a:srgbClr val="FF0000"/>
              </a:solidFill>
            </a:rPr>
            <a:t>2.6.24-2</a:t>
          </a:r>
        </a:p>
      </dgm:t>
    </dgm:pt>
    <dgm:pt modelId="{F2739A86-FADC-47B3-9E8F-4565F204A4A8}" type="parTrans" cxnId="{7DF4BD8A-A098-4C10-9372-EC9300C40B4C}">
      <dgm:prSet/>
      <dgm:spPr/>
      <dgm:t>
        <a:bodyPr/>
        <a:lstStyle/>
        <a:p>
          <a:endParaRPr kumimoji="1" lang="ja-JP" altLang="en-US"/>
        </a:p>
      </dgm:t>
    </dgm:pt>
    <dgm:pt modelId="{F92EA842-6491-4464-9F36-48A858ED4D84}" type="sibTrans" cxnId="{7DF4BD8A-A098-4C10-9372-EC9300C40B4C}">
      <dgm:prSet/>
      <dgm:spPr/>
      <dgm:t>
        <a:bodyPr/>
        <a:lstStyle/>
        <a:p>
          <a:endParaRPr kumimoji="1" lang="ja-JP" altLang="en-US"/>
        </a:p>
      </dgm:t>
    </dgm:pt>
    <dgm:pt modelId="{745AA1F2-95A9-473B-8F43-D9CA6E76E036}">
      <dgm:prSet phldrT="[テキスト]" custT="1"/>
      <dgm:spPr/>
      <dgm:t>
        <a:bodyPr/>
        <a:lstStyle/>
        <a:p>
          <a:pPr>
            <a:lnSpc>
              <a:spcPts val="1800"/>
            </a:lnSpc>
          </a:pPr>
          <a:r>
            <a:rPr kumimoji="1" lang="en-US" altLang="ja-JP" sz="1800" dirty="0" smtClean="0"/>
            <a:t>Mainline 2.6.26</a:t>
          </a:r>
          <a:br>
            <a:rPr kumimoji="1" lang="en-US" altLang="ja-JP" sz="1800" dirty="0" smtClean="0"/>
          </a:br>
          <a:r>
            <a:rPr kumimoji="1" lang="en-US" altLang="ja-JP" sz="1800" dirty="0" smtClean="0"/>
            <a:t/>
          </a:r>
          <a:br>
            <a:rPr kumimoji="1" lang="en-US" altLang="ja-JP" sz="1800" dirty="0" smtClean="0"/>
          </a:br>
          <a:r>
            <a:rPr kumimoji="1" lang="en-US" altLang="ja-JP" sz="1800" dirty="0" smtClean="0"/>
            <a:t>Some common IP blocks used in MIGO-R BSP would be supported </a:t>
          </a:r>
        </a:p>
        <a:p>
          <a:pPr>
            <a:lnSpc>
              <a:spcPct val="90000"/>
            </a:lnSpc>
          </a:pPr>
          <a:endParaRPr kumimoji="1" lang="en-US" altLang="ja-JP" sz="1800" dirty="0" smtClean="0"/>
        </a:p>
        <a:p>
          <a:pPr>
            <a:lnSpc>
              <a:spcPct val="90000"/>
            </a:lnSpc>
          </a:pPr>
          <a:endParaRPr kumimoji="1" lang="ja-JP" altLang="en-US" sz="3000" dirty="0"/>
        </a:p>
      </dgm:t>
    </dgm:pt>
    <dgm:pt modelId="{2FAE5DED-F9B9-4ADF-BBEF-B5E8FCE526E9}" type="parTrans" cxnId="{49EEEC05-59D2-49A2-B553-91C648EB3459}">
      <dgm:prSet/>
      <dgm:spPr/>
      <dgm:t>
        <a:bodyPr/>
        <a:lstStyle/>
        <a:p>
          <a:endParaRPr kumimoji="1" lang="ja-JP" altLang="en-US"/>
        </a:p>
      </dgm:t>
    </dgm:pt>
    <dgm:pt modelId="{4262EADC-918E-4DD7-9A5C-4CAF3E90D0E6}" type="sibTrans" cxnId="{49EEEC05-59D2-49A2-B553-91C648EB3459}">
      <dgm:prSet/>
      <dgm:spPr/>
      <dgm:t>
        <a:bodyPr/>
        <a:lstStyle/>
        <a:p>
          <a:endParaRPr kumimoji="1" lang="ja-JP" altLang="en-US"/>
        </a:p>
      </dgm:t>
    </dgm:pt>
    <dgm:pt modelId="{EF0DDE4E-1CBE-44F7-9282-15CAC0137706}">
      <dgm:prSet phldrT="[テキスト]" custT="1"/>
      <dgm:spPr/>
      <dgm:t>
        <a:bodyPr lIns="108000"/>
        <a:lstStyle/>
        <a:p>
          <a:pPr>
            <a:lnSpc>
              <a:spcPct val="90000"/>
            </a:lnSpc>
          </a:pPr>
          <a:r>
            <a:rPr kumimoji="1" lang="en-US" altLang="ja-JP" sz="2400" dirty="0" smtClean="0">
              <a:solidFill>
                <a:srgbClr val="FF0000"/>
              </a:solidFill>
            </a:rPr>
            <a:t>Mainline </a:t>
          </a:r>
          <a:r>
            <a:rPr kumimoji="1" lang="en-US" altLang="ja-JP" sz="2400" dirty="0" smtClean="0">
              <a:solidFill>
                <a:srgbClr val="FF0000"/>
              </a:solidFill>
            </a:rPr>
            <a:t>2.6.27</a:t>
          </a:r>
          <a:br>
            <a:rPr kumimoji="1" lang="en-US" altLang="ja-JP" sz="2400" dirty="0" smtClean="0">
              <a:solidFill>
                <a:srgbClr val="FF0000"/>
              </a:solidFill>
            </a:rPr>
          </a:br>
          <a:r>
            <a:rPr kumimoji="1" lang="en-US" altLang="ja-JP" sz="1800" dirty="0" smtClean="0"/>
            <a:t/>
          </a:r>
          <a:br>
            <a:rPr kumimoji="1" lang="en-US" altLang="ja-JP" sz="1800" dirty="0" smtClean="0"/>
          </a:br>
          <a:r>
            <a:rPr kumimoji="1" lang="en-US" altLang="ja-JP" sz="1600" dirty="0" smtClean="0"/>
            <a:t>would include</a:t>
          </a:r>
        </a:p>
        <a:p>
          <a:pPr>
            <a:lnSpc>
              <a:spcPts val="1600"/>
            </a:lnSpc>
          </a:pPr>
          <a:r>
            <a:rPr kumimoji="1" lang="en-US" altLang="ja-JP" sz="1800" dirty="0" smtClean="0"/>
            <a:t>ALGO AP320RXA </a:t>
          </a:r>
          <a:r>
            <a:rPr kumimoji="1" lang="en-US" altLang="ja-JP" sz="1800" dirty="0" smtClean="0"/>
            <a:t/>
          </a:r>
          <a:br>
            <a:rPr kumimoji="1" lang="en-US" altLang="ja-JP" sz="1800" dirty="0" smtClean="0"/>
          </a:br>
          <a:r>
            <a:rPr kumimoji="1" lang="en-US" altLang="ja-JP" sz="1800" dirty="0" smtClean="0"/>
            <a:t>platform </a:t>
          </a:r>
          <a:r>
            <a:rPr kumimoji="1" lang="en-US" altLang="ja-JP" sz="1800" dirty="0" smtClean="0"/>
            <a:t>support</a:t>
          </a:r>
        </a:p>
        <a:p>
          <a:pPr>
            <a:lnSpc>
              <a:spcPts val="1600"/>
            </a:lnSpc>
          </a:pPr>
          <a:r>
            <a:rPr kumimoji="1" lang="en-US" altLang="ja-JP" sz="1800" dirty="0" smtClean="0"/>
            <a:t>(All IP blocks would be supported inside master</a:t>
          </a:r>
          <a:br>
            <a:rPr kumimoji="1" lang="en-US" altLang="ja-JP" sz="1800" dirty="0" smtClean="0"/>
          </a:br>
          <a:r>
            <a:rPr kumimoji="1" lang="en-US" altLang="ja-JP" sz="1800" dirty="0" smtClean="0"/>
            <a:t>code)</a:t>
          </a:r>
          <a:endParaRPr kumimoji="1" lang="ja-JP" altLang="en-US" sz="1800" dirty="0"/>
        </a:p>
      </dgm:t>
    </dgm:pt>
    <dgm:pt modelId="{6CA1471D-C809-4FAD-825B-47F0D300C073}" type="parTrans" cxnId="{7374514F-68E8-440E-9EE2-FA8BFE33653C}">
      <dgm:prSet/>
      <dgm:spPr/>
      <dgm:t>
        <a:bodyPr/>
        <a:lstStyle/>
        <a:p>
          <a:endParaRPr kumimoji="1" lang="ja-JP" altLang="en-US"/>
        </a:p>
      </dgm:t>
    </dgm:pt>
    <dgm:pt modelId="{1DF3180D-091F-4DAD-9DDD-D1D98B6CE644}" type="sibTrans" cxnId="{7374514F-68E8-440E-9EE2-FA8BFE33653C}">
      <dgm:prSet/>
      <dgm:spPr/>
      <dgm:t>
        <a:bodyPr/>
        <a:lstStyle/>
        <a:p>
          <a:endParaRPr kumimoji="1" lang="ja-JP" altLang="en-US"/>
        </a:p>
      </dgm:t>
    </dgm:pt>
    <dgm:pt modelId="{EFE6DF5A-FDF2-4E34-ADB2-B11E21F2EFF1}" type="pres">
      <dgm:prSet presAssocID="{5517A528-A70C-461C-A209-B1B182B362BC}" presName="arrowDiagram" presStyleCnt="0">
        <dgm:presLayoutVars>
          <dgm:chMax val="5"/>
          <dgm:dir/>
          <dgm:resizeHandles val="exact"/>
        </dgm:presLayoutVars>
      </dgm:prSet>
      <dgm:spPr/>
    </dgm:pt>
    <dgm:pt modelId="{8DB9D389-79E4-46FA-9353-8E49EE3E26A6}" type="pres">
      <dgm:prSet presAssocID="{5517A528-A70C-461C-A209-B1B182B362BC}" presName="arrow" presStyleLbl="bgShp" presStyleIdx="0" presStyleCnt="1"/>
      <dgm:spPr/>
    </dgm:pt>
    <dgm:pt modelId="{728CC2DD-CB04-4E16-94A4-D63921AEE0A2}" type="pres">
      <dgm:prSet presAssocID="{5517A528-A70C-461C-A209-B1B182B362BC}" presName="arrowDiagram3" presStyleCnt="0"/>
      <dgm:spPr/>
    </dgm:pt>
    <dgm:pt modelId="{AB774180-DC30-43EC-A526-6401465241B4}" type="pres">
      <dgm:prSet presAssocID="{DF901BBF-5C3E-4493-85BA-19196D6412E8}" presName="bullet3a" presStyleLbl="node1" presStyleIdx="0" presStyleCnt="3"/>
      <dgm:spPr/>
    </dgm:pt>
    <dgm:pt modelId="{97ED39B2-8F29-4CBB-8880-15D1CDEDB4C9}" type="pres">
      <dgm:prSet presAssocID="{DF901BBF-5C3E-4493-85BA-19196D6412E8}" presName="textBox3a" presStyleLbl="revTx" presStyleIdx="0" presStyleCnt="3" custScaleY="35439" custLinFactNeighborX="-36201" custLinFactNeighborY="-16549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3C7F9B36-6397-4E8A-BCF3-01F8F5B243FF}" type="pres">
      <dgm:prSet presAssocID="{745AA1F2-95A9-473B-8F43-D9CA6E76E036}" presName="bullet3b" presStyleLbl="node1" presStyleIdx="1" presStyleCnt="3"/>
      <dgm:spPr/>
    </dgm:pt>
    <dgm:pt modelId="{87584FF0-AE8F-4B30-8DD0-B801BBCA91A3}" type="pres">
      <dgm:prSet presAssocID="{745AA1F2-95A9-473B-8F43-D9CA6E76E036}" presName="textBox3b" presStyleLbl="revTx" presStyleIdx="1" presStyleCnt="3" custScaleY="68798" custLinFactNeighborX="-46739" custLinFactNeighborY="-8962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E3F40407-7DAC-42FC-AF1E-C562B2E69F58}" type="pres">
      <dgm:prSet presAssocID="{EF0DDE4E-1CBE-44F7-9282-15CAC0137706}" presName="bullet3c" presStyleLbl="node1" presStyleIdx="2" presStyleCnt="3"/>
      <dgm:spPr/>
    </dgm:pt>
    <dgm:pt modelId="{2D653481-19E0-4FD0-84D1-F922E65FB096}" type="pres">
      <dgm:prSet presAssocID="{EF0DDE4E-1CBE-44F7-9282-15CAC0137706}" presName="textBox3c" presStyleLbl="revTx" presStyleIdx="2" presStyleCnt="3" custScaleX="153270" custScaleY="72429" custLinFactNeighborX="-27985" custLinFactNeighborY="-3239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E26F3172-BF1B-45C0-A4D8-E6279487EEE1}" type="presOf" srcId="{EF0DDE4E-1CBE-44F7-9282-15CAC0137706}" destId="{2D653481-19E0-4FD0-84D1-F922E65FB096}" srcOrd="0" destOrd="0" presId="urn:microsoft.com/office/officeart/2005/8/layout/arrow2"/>
    <dgm:cxn modelId="{7374514F-68E8-440E-9EE2-FA8BFE33653C}" srcId="{5517A528-A70C-461C-A209-B1B182B362BC}" destId="{EF0DDE4E-1CBE-44F7-9282-15CAC0137706}" srcOrd="2" destOrd="0" parTransId="{6CA1471D-C809-4FAD-825B-47F0D300C073}" sibTransId="{1DF3180D-091F-4DAD-9DDD-D1D98B6CE644}"/>
    <dgm:cxn modelId="{EA27653C-B831-455C-8A07-6BE3DE2DDA8D}" type="presOf" srcId="{745AA1F2-95A9-473B-8F43-D9CA6E76E036}" destId="{87584FF0-AE8F-4B30-8DD0-B801BBCA91A3}" srcOrd="0" destOrd="0" presId="urn:microsoft.com/office/officeart/2005/8/layout/arrow2"/>
    <dgm:cxn modelId="{99DA1600-651B-445F-8F85-4DC61CA3162F}" type="presOf" srcId="{5517A528-A70C-461C-A209-B1B182B362BC}" destId="{EFE6DF5A-FDF2-4E34-ADB2-B11E21F2EFF1}" srcOrd="0" destOrd="0" presId="urn:microsoft.com/office/officeart/2005/8/layout/arrow2"/>
    <dgm:cxn modelId="{49EEEC05-59D2-49A2-B553-91C648EB3459}" srcId="{5517A528-A70C-461C-A209-B1B182B362BC}" destId="{745AA1F2-95A9-473B-8F43-D9CA6E76E036}" srcOrd="1" destOrd="0" parTransId="{2FAE5DED-F9B9-4ADF-BBEF-B5E8FCE526E9}" sibTransId="{4262EADC-918E-4DD7-9A5C-4CAF3E90D0E6}"/>
    <dgm:cxn modelId="{4F2652DB-5FC3-47B0-BB2F-8358FC6F1B9F}" type="presOf" srcId="{DF901BBF-5C3E-4493-85BA-19196D6412E8}" destId="{97ED39B2-8F29-4CBB-8880-15D1CDEDB4C9}" srcOrd="0" destOrd="0" presId="urn:microsoft.com/office/officeart/2005/8/layout/arrow2"/>
    <dgm:cxn modelId="{7DF4BD8A-A098-4C10-9372-EC9300C40B4C}" srcId="{5517A528-A70C-461C-A209-B1B182B362BC}" destId="{DF901BBF-5C3E-4493-85BA-19196D6412E8}" srcOrd="0" destOrd="0" parTransId="{F2739A86-FADC-47B3-9E8F-4565F204A4A8}" sibTransId="{F92EA842-6491-4464-9F36-48A858ED4D84}"/>
    <dgm:cxn modelId="{0CB5737E-B57A-4B00-8938-4ADDAE7D70E7}" type="presParOf" srcId="{EFE6DF5A-FDF2-4E34-ADB2-B11E21F2EFF1}" destId="{8DB9D389-79E4-46FA-9353-8E49EE3E26A6}" srcOrd="0" destOrd="0" presId="urn:microsoft.com/office/officeart/2005/8/layout/arrow2"/>
    <dgm:cxn modelId="{CE15C04C-5ADD-4801-9FCA-E726EA46ADA3}" type="presParOf" srcId="{EFE6DF5A-FDF2-4E34-ADB2-B11E21F2EFF1}" destId="{728CC2DD-CB04-4E16-94A4-D63921AEE0A2}" srcOrd="1" destOrd="0" presId="urn:microsoft.com/office/officeart/2005/8/layout/arrow2"/>
    <dgm:cxn modelId="{FD50217D-1565-453B-9E49-B1CD57D1C90D}" type="presParOf" srcId="{728CC2DD-CB04-4E16-94A4-D63921AEE0A2}" destId="{AB774180-DC30-43EC-A526-6401465241B4}" srcOrd="0" destOrd="0" presId="urn:microsoft.com/office/officeart/2005/8/layout/arrow2"/>
    <dgm:cxn modelId="{9A8CFFD7-C297-4EBF-B15F-141DDBF9AEA4}" type="presParOf" srcId="{728CC2DD-CB04-4E16-94A4-D63921AEE0A2}" destId="{97ED39B2-8F29-4CBB-8880-15D1CDEDB4C9}" srcOrd="1" destOrd="0" presId="urn:microsoft.com/office/officeart/2005/8/layout/arrow2"/>
    <dgm:cxn modelId="{0ED3CAA1-094F-42BE-863C-4562DA87B838}" type="presParOf" srcId="{728CC2DD-CB04-4E16-94A4-D63921AEE0A2}" destId="{3C7F9B36-6397-4E8A-BCF3-01F8F5B243FF}" srcOrd="2" destOrd="0" presId="urn:microsoft.com/office/officeart/2005/8/layout/arrow2"/>
    <dgm:cxn modelId="{C837894E-E6B0-4A50-A515-4DBCF3CE5D36}" type="presParOf" srcId="{728CC2DD-CB04-4E16-94A4-D63921AEE0A2}" destId="{87584FF0-AE8F-4B30-8DD0-B801BBCA91A3}" srcOrd="3" destOrd="0" presId="urn:microsoft.com/office/officeart/2005/8/layout/arrow2"/>
    <dgm:cxn modelId="{6378DF3F-FF75-42E6-BC10-85E1B798B0B2}" type="presParOf" srcId="{728CC2DD-CB04-4E16-94A4-D63921AEE0A2}" destId="{E3F40407-7DAC-42FC-AF1E-C562B2E69F58}" srcOrd="4" destOrd="0" presId="urn:microsoft.com/office/officeart/2005/8/layout/arrow2"/>
    <dgm:cxn modelId="{00DA06F0-D301-41F9-B6D0-8D18CA349313}" type="presParOf" srcId="{728CC2DD-CB04-4E16-94A4-D63921AEE0A2}" destId="{2D653481-19E0-4FD0-84D1-F922E65FB096}" srcOrd="5" destOrd="0" presId="urn:microsoft.com/office/officeart/2005/8/layout/arrow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ver_02_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11850"/>
            <a:ext cx="9148763" cy="946150"/>
          </a:xfrm>
          <a:prstGeom prst="rect">
            <a:avLst/>
          </a:prstGeom>
          <a:noFill/>
        </p:spPr>
      </p:pic>
      <p:pic>
        <p:nvPicPr>
          <p:cNvPr id="5123" name="Picture 3" descr="cover_01_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763" cy="156845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8475" y="5473700"/>
            <a:ext cx="1063625" cy="3317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>
                <a:latin typeface="Arial" charset="0"/>
              </a:defRPr>
            </a:lvl1pPr>
          </a:lstStyle>
          <a:p>
            <a:endParaRPr lang="en-US" altLang="ja-JP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81013" y="6480175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ja-JP" sz="800">
                <a:latin typeface="Arial"/>
                <a:ea typeface="Osaka" charset="-128"/>
              </a:rPr>
              <a:t>©</a:t>
            </a:r>
            <a:r>
              <a:rPr kumimoji="1" lang="en-US" altLang="ja-JP" sz="800">
                <a:latin typeface="Arial" charset="0"/>
                <a:ea typeface="Osaka" charset="-128"/>
              </a:rPr>
              <a:t>2008. Renesas Solution Corp., All rights reserved.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498475" y="1798638"/>
            <a:ext cx="8329613" cy="6477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/>
              <a:t>Title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498475" y="2208213"/>
            <a:ext cx="8329613" cy="712787"/>
          </a:xfrm>
        </p:spPr>
        <p:txBody>
          <a:bodyPr/>
          <a:lstStyle>
            <a:lvl1pPr marL="0" indent="0" algn="ctr">
              <a:buFont typeface="Times New Roman" pitchFamily="18" charset="0"/>
              <a:buNone/>
              <a:defRPr/>
            </a:lvl1pPr>
          </a:lstStyle>
          <a:p>
            <a:r>
              <a:rPr lang="en-US" altLang="ja-JP"/>
              <a:t>Sub title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74A296A-E45F-4ED5-BFE0-41A98C519722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E8E9300-6D59-4E08-9CD8-82DF54A85E63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65138" y="908050"/>
            <a:ext cx="407670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94238" y="908050"/>
            <a:ext cx="4078287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C3FDFC4-10AF-4D2D-A279-EE234C08B348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DA357E4-064B-434C-AFB4-8D69A44E6AE2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スライド番号プレースホル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7F9AAF0-47C5-484D-B951-8703135DFA27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番号プレースホル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F48B2BE-775B-4FE3-8BD1-A0667253D175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DEB379-B701-43F1-A67E-6825EB66BA02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9C75BDE-F7E2-4243-82C5-0D897D20F374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F9F684-FCB1-4B54-9963-CC21BF8AF3DA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96075" y="269875"/>
            <a:ext cx="2076450" cy="57499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65138" y="269875"/>
            <a:ext cx="6078537" cy="57499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E941736-1533-476C-AE94-9BD72FC672E6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ar_a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6459538"/>
            <a:ext cx="9148763" cy="398462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30225" y="6462713"/>
            <a:ext cx="1893888" cy="395287"/>
          </a:xfrm>
          <a:prstGeom prst="rect">
            <a:avLst/>
          </a:prstGeom>
          <a:solidFill>
            <a:srgbClr val="252525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eaLnBrk="1" hangingPunct="1">
              <a:spcBef>
                <a:spcPct val="50000"/>
              </a:spcBef>
            </a:pPr>
            <a:r>
              <a:rPr kumimoji="1" lang="en-US" altLang="ja-JP" sz="1200">
                <a:solidFill>
                  <a:schemeClr val="bg1"/>
                </a:solidFill>
                <a:latin typeface="Arial" charset="0"/>
              </a:rPr>
              <a:t>Confidential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588125" y="6208713"/>
            <a:ext cx="23764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ja-JP" sz="1000">
                <a:latin typeface="Arial" charset="0"/>
              </a:rPr>
              <a:t>SH-MobileR2 Linux BSP </a:t>
            </a:r>
            <a:r>
              <a:rPr kumimoji="1" lang="ja-JP" altLang="en-US" sz="1000">
                <a:latin typeface="Arial" charset="0"/>
              </a:rPr>
              <a:t>（</a:t>
            </a:r>
            <a:r>
              <a:rPr kumimoji="1" lang="en-US" altLang="ja-JP" sz="1000">
                <a:latin typeface="Arial" charset="0"/>
              </a:rPr>
              <a:t>2008/03/31</a:t>
            </a:r>
            <a:r>
              <a:rPr kumimoji="1" lang="ja-JP" altLang="en-US" sz="1000">
                <a:latin typeface="Arial" charset="0"/>
              </a:rPr>
              <a:t>）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7175" cy="76200"/>
          </a:xfrm>
          <a:prstGeom prst="rect">
            <a:avLst/>
          </a:prstGeom>
          <a:solidFill>
            <a:srgbClr val="FF002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kumimoji="1" lang="ja-JP" altLang="ja-JP" sz="1800">
              <a:latin typeface="Arial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493963" y="6553200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ja-JP" sz="800">
                <a:latin typeface="Arial"/>
                <a:ea typeface="Osaka" charset="-128"/>
              </a:rPr>
              <a:t>©</a:t>
            </a:r>
            <a:r>
              <a:rPr kumimoji="1" lang="en-US" altLang="ja-JP" sz="800">
                <a:latin typeface="Arial" charset="0"/>
                <a:ea typeface="Osaka" charset="-128"/>
              </a:rPr>
              <a:t>2008. Renesas Solutions Corp., All rights reserved.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675" y="6524625"/>
            <a:ext cx="4968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>
                <a:latin typeface="Arial" charset="0"/>
              </a:defRPr>
            </a:lvl1pPr>
          </a:lstStyle>
          <a:p>
            <a:fld id="{E3647AE5-88FC-4E43-80D1-0235425DA355}" type="slidenum">
              <a:rPr lang="en-US" altLang="ja-JP"/>
              <a:pPr/>
              <a:t>&lt;#&gt;</a:t>
            </a:fld>
            <a:endParaRPr lang="en-US" altLang="ja-JP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65138" y="269875"/>
            <a:ext cx="830738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 title</a:t>
            </a: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5138" y="908050"/>
            <a:ext cx="83073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</a:t>
            </a:r>
          </a:p>
          <a:p>
            <a:pPr lvl="1"/>
            <a:r>
              <a:rPr lang="en-US" altLang="ja-JP" smtClean="0"/>
              <a:t>Text</a:t>
            </a:r>
          </a:p>
          <a:p>
            <a:pPr lvl="2"/>
            <a:r>
              <a:rPr lang="en-US" altLang="ja-JP" smtClean="0"/>
              <a:t>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accent2"/>
          </a:solidFill>
          <a:latin typeface="Tahoma" pitchFamily="34" charset="0"/>
          <a:ea typeface="ＭＳ Ｐゴシック" pitchFamily="50" charset="-128"/>
        </a:defRPr>
      </a:lvl9pPr>
    </p:titleStyle>
    <p:bodyStyle>
      <a:lvl1pPr marL="269875" indent="-269875" algn="l" rtl="0" eaLnBrk="0" fontAlgn="base" hangingPunct="0">
        <a:lnSpc>
          <a:spcPts val="2100"/>
        </a:lnSpc>
        <a:spcBef>
          <a:spcPct val="20000"/>
        </a:spcBef>
        <a:spcAft>
          <a:spcPct val="0"/>
        </a:spcAft>
        <a:buFont typeface="Times New Roman" pitchFamily="18" charset="0"/>
        <a:buChar char="-"/>
        <a:defRPr sz="2000">
          <a:solidFill>
            <a:schemeClr val="accent2"/>
          </a:solidFill>
          <a:latin typeface="+mn-lt"/>
          <a:ea typeface="+mn-ea"/>
          <a:cs typeface="+mn-cs"/>
        </a:defRPr>
      </a:lvl1pPr>
      <a:lvl2pPr marL="717550" indent="-268288" algn="l" rtl="0" eaLnBrk="0" fontAlgn="base" hangingPunct="0">
        <a:lnSpc>
          <a:spcPts val="2100"/>
        </a:lnSpc>
        <a:spcBef>
          <a:spcPct val="20000"/>
        </a:spcBef>
        <a:spcAft>
          <a:spcPct val="0"/>
        </a:spcAft>
        <a:buFont typeface="Times New Roman" pitchFamily="18" charset="0"/>
        <a:buChar char="-"/>
        <a:defRPr sz="2000">
          <a:solidFill>
            <a:schemeClr val="accent2"/>
          </a:solidFill>
          <a:latin typeface="+mn-lt"/>
          <a:ea typeface="+mn-ea"/>
        </a:defRPr>
      </a:lvl2pPr>
      <a:lvl3pPr marL="1163638" indent="-266700" algn="l" rtl="0" eaLnBrk="0" fontAlgn="base" hangingPunct="0">
        <a:lnSpc>
          <a:spcPts val="2100"/>
        </a:lnSpc>
        <a:spcBef>
          <a:spcPct val="20000"/>
        </a:spcBef>
        <a:spcAft>
          <a:spcPct val="0"/>
        </a:spcAft>
        <a:buFont typeface="Times New Roman" pitchFamily="18" charset="0"/>
        <a:buChar char="-"/>
        <a:defRPr sz="2000">
          <a:solidFill>
            <a:schemeClr val="accent2"/>
          </a:solidFill>
          <a:latin typeface="+mn-lt"/>
          <a:ea typeface="+mn-ea"/>
        </a:defRPr>
      </a:lvl3pPr>
      <a:lvl4pPr marL="164465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altLang="ja-JP">
                <a:latin typeface="Tahoma" pitchFamily="34" charset="0"/>
              </a:rPr>
              <a:t>SH-MobileR2 Linux BSP release plan </a:t>
            </a:r>
            <a:r>
              <a:rPr lang="ja-JP" altLang="en-US">
                <a:latin typeface="Tahoma" pitchFamily="34" charset="0"/>
              </a:rPr>
              <a:t>（ </a:t>
            </a:r>
            <a:r>
              <a:rPr lang="en-US" altLang="ja-JP">
                <a:latin typeface="Tahoma" pitchFamily="34" charset="0"/>
              </a:rPr>
              <a:t>as of 2008-4 </a:t>
            </a:r>
            <a:r>
              <a:rPr lang="ja-JP" altLang="en-US">
                <a:latin typeface="Tahoma" pitchFamily="34" charset="0"/>
              </a:rPr>
              <a:t>）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11188" y="5013325"/>
            <a:ext cx="813752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ts val="2000"/>
              </a:lnSpc>
              <a:spcBef>
                <a:spcPct val="50000"/>
              </a:spcBef>
            </a:pPr>
            <a:r>
              <a:rPr lang="en-US" altLang="ja-JP" sz="2000">
                <a:solidFill>
                  <a:schemeClr val="accent2"/>
                </a:solidFill>
                <a:latin typeface="Tahoma" pitchFamily="34" charset="0"/>
              </a:rPr>
              <a:t>RSO</a:t>
            </a:r>
            <a:r>
              <a:rPr lang="ja-JP" altLang="en-US" sz="2000">
                <a:solidFill>
                  <a:schemeClr val="accent2"/>
                </a:solidFill>
                <a:latin typeface="Tahoma" pitchFamily="34" charset="0"/>
              </a:rPr>
              <a:t>　</a:t>
            </a:r>
            <a:r>
              <a:rPr lang="en-US" altLang="ja-JP" sz="2000">
                <a:solidFill>
                  <a:schemeClr val="accent2"/>
                </a:solidFill>
                <a:latin typeface="Tahoma" pitchFamily="34" charset="0"/>
              </a:rPr>
              <a:t>System Business Div.</a:t>
            </a:r>
            <a:br>
              <a:rPr lang="en-US" altLang="ja-JP" sz="2000">
                <a:solidFill>
                  <a:schemeClr val="accent2"/>
                </a:solidFill>
                <a:latin typeface="Tahoma" pitchFamily="34" charset="0"/>
              </a:rPr>
            </a:br>
            <a:r>
              <a:rPr lang="en-US" altLang="ja-JP" sz="2000">
                <a:solidFill>
                  <a:schemeClr val="accent2"/>
                </a:solidFill>
                <a:latin typeface="Tahoma" pitchFamily="34" charset="0"/>
              </a:rPr>
              <a:t>munakata.hisao@renesas.com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z="2400" dirty="0"/>
              <a:t>R2 Linux BSP release principle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836613"/>
            <a:ext cx="8640763" cy="4176712"/>
          </a:xfrm>
        </p:spPr>
        <p:txBody>
          <a:bodyPr/>
          <a:lstStyle/>
          <a:p>
            <a:pPr>
              <a:lnSpc>
                <a:spcPts val="2000"/>
              </a:lnSpc>
            </a:pPr>
            <a:r>
              <a:rPr lang="en-US" altLang="ja-JP" sz="1600" dirty="0"/>
              <a:t>Linux core component (= kernel / device driver) must be designed to work with “ALL” target environment with single code (is </a:t>
            </a:r>
            <a:r>
              <a:rPr lang="en-US" altLang="ja-JP" sz="1600" i="1" dirty="0"/>
              <a:t>“kernel.org”</a:t>
            </a:r>
            <a:r>
              <a:rPr lang="en-US" altLang="ja-JP" sz="1600" dirty="0"/>
              <a:t> master code).</a:t>
            </a:r>
          </a:p>
          <a:p>
            <a:pPr>
              <a:lnSpc>
                <a:spcPts val="2000"/>
              </a:lnSpc>
            </a:pPr>
            <a:endParaRPr lang="en-US" altLang="ja-JP" sz="300" dirty="0"/>
          </a:p>
          <a:p>
            <a:pPr>
              <a:lnSpc>
                <a:spcPts val="2000"/>
              </a:lnSpc>
            </a:pPr>
            <a:r>
              <a:rPr lang="en-US" altLang="ja-JP" sz="1600" dirty="0"/>
              <a:t>To secure this compatibility, our device/platform specific requirement must be proposed and reviewed by </a:t>
            </a:r>
            <a:r>
              <a:rPr lang="en-US" altLang="ja-JP" sz="1600" dirty="0" smtClean="0"/>
              <a:t>the kernel development community </a:t>
            </a:r>
            <a:r>
              <a:rPr lang="en-US" altLang="ja-JP" sz="1600" dirty="0"/>
              <a:t>developer </a:t>
            </a:r>
            <a:r>
              <a:rPr lang="en-US" altLang="ja-JP" sz="1600" dirty="0" smtClean="0"/>
              <a:t/>
            </a:r>
            <a:br>
              <a:rPr lang="en-US" altLang="ja-JP" sz="1600" dirty="0" smtClean="0"/>
            </a:br>
            <a:r>
              <a:rPr lang="en-US" altLang="ja-JP" sz="1600" dirty="0" smtClean="0"/>
              <a:t>during </a:t>
            </a:r>
            <a:r>
              <a:rPr lang="en-US" altLang="ja-JP" sz="1600" dirty="0"/>
              <a:t>its migration </a:t>
            </a:r>
            <a:r>
              <a:rPr lang="en-US" altLang="ja-JP" sz="1600" dirty="0" smtClean="0"/>
              <a:t>process as </a:t>
            </a:r>
            <a:r>
              <a:rPr lang="en-US" altLang="ja-JP" sz="1600" dirty="0"/>
              <a:t>well as other generic Linux component.</a:t>
            </a:r>
          </a:p>
          <a:p>
            <a:pPr>
              <a:lnSpc>
                <a:spcPts val="2000"/>
              </a:lnSpc>
            </a:pPr>
            <a:endParaRPr lang="en-US" altLang="ja-JP" sz="600" dirty="0"/>
          </a:p>
          <a:p>
            <a:pPr>
              <a:lnSpc>
                <a:spcPts val="2000"/>
              </a:lnSpc>
            </a:pPr>
            <a:r>
              <a:rPr lang="en-US" altLang="ja-JP" sz="1600" dirty="0"/>
              <a:t>Privately modified detached BSP (like KENATI BSP) lucks these </a:t>
            </a:r>
            <a:r>
              <a:rPr lang="en-US" altLang="ja-JP" sz="1600" dirty="0" smtClean="0"/>
              <a:t>professional</a:t>
            </a:r>
            <a:r>
              <a:rPr lang="en-US" altLang="ja-JP" sz="1600" dirty="0" smtClean="0"/>
              <a:t> </a:t>
            </a:r>
            <a:r>
              <a:rPr lang="en-US" altLang="ja-JP" sz="1600" dirty="0"/>
              <a:t>audit process and as a natural result its quality was very </a:t>
            </a:r>
            <a:r>
              <a:rPr lang="en-US" altLang="ja-JP" sz="1600" dirty="0" smtClean="0"/>
              <a:t>poor. Now we can recognize why our customer frequently</a:t>
            </a:r>
            <a:r>
              <a:rPr lang="en-US" altLang="ja-JP" sz="1800" dirty="0" smtClean="0"/>
              <a:t> </a:t>
            </a:r>
            <a:r>
              <a:rPr lang="en-US" altLang="ja-JP" sz="1600" dirty="0" smtClean="0"/>
              <a:t>complained about our Linux BSP’s difficulty to accomplish expected performance, it was from BSP’s </a:t>
            </a:r>
            <a:r>
              <a:rPr lang="en-US" altLang="ja-JP" sz="1600" dirty="0"/>
              <a:t>development process </a:t>
            </a:r>
            <a:br>
              <a:rPr lang="en-US" altLang="ja-JP" sz="1600" dirty="0"/>
            </a:br>
            <a:r>
              <a:rPr lang="en-US" altLang="ja-JP" sz="1600" dirty="0"/>
              <a:t>(lucking </a:t>
            </a:r>
            <a:r>
              <a:rPr lang="en-US" altLang="ja-JP" sz="1600" dirty="0" smtClean="0"/>
              <a:t>3</a:t>
            </a:r>
            <a:r>
              <a:rPr lang="en-US" altLang="ja-JP" sz="1600" baseline="30000" dirty="0" smtClean="0"/>
              <a:t>rd</a:t>
            </a:r>
            <a:r>
              <a:rPr lang="en-US" altLang="ja-JP" sz="1600" dirty="0" smtClean="0"/>
              <a:t> party</a:t>
            </a:r>
            <a:r>
              <a:rPr lang="en-US" altLang="ja-JP" sz="1600" dirty="0" smtClean="0"/>
              <a:t> </a:t>
            </a:r>
            <a:r>
              <a:rPr lang="en-US" altLang="ja-JP" sz="1600" dirty="0"/>
              <a:t>review and coordination </a:t>
            </a:r>
            <a:r>
              <a:rPr lang="en-US" altLang="ja-JP" sz="1600" dirty="0" smtClean="0"/>
              <a:t>with Linux common components).</a:t>
            </a:r>
            <a:endParaRPr lang="en-US" altLang="ja-JP" sz="1600" dirty="0"/>
          </a:p>
          <a:p>
            <a:pPr>
              <a:lnSpc>
                <a:spcPts val="2000"/>
              </a:lnSpc>
            </a:pPr>
            <a:endParaRPr lang="en-US" altLang="ja-JP" sz="600" dirty="0"/>
          </a:p>
          <a:p>
            <a:pPr>
              <a:lnSpc>
                <a:spcPts val="2000"/>
              </a:lnSpc>
            </a:pPr>
            <a:r>
              <a:rPr lang="en-US" altLang="ja-JP" sz="1600" dirty="0" smtClean="0"/>
              <a:t>Then we </a:t>
            </a:r>
            <a:r>
              <a:rPr lang="en-US" altLang="ja-JP" sz="1600" dirty="0"/>
              <a:t>really need to solve these fragmentation at next MobileR2 Linux BSP development period. </a:t>
            </a:r>
            <a:r>
              <a:rPr lang="en-US" altLang="ja-JP" sz="1600" dirty="0" smtClean="0"/>
              <a:t>(is now)</a:t>
            </a:r>
            <a:endParaRPr lang="en-US" altLang="ja-JP" sz="1600" dirty="0"/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 bwMode="auto">
          <a:xfrm>
            <a:off x="190500" y="5300663"/>
            <a:ext cx="8713788" cy="6477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algn="ctr">
              <a:lnSpc>
                <a:spcPts val="2300"/>
              </a:lnSpc>
            </a:pPr>
            <a:r>
              <a:rPr lang="en-US" altLang="ja-JP" sz="2000" dirty="0">
                <a:solidFill>
                  <a:srgbClr val="FF3300"/>
                </a:solidFill>
                <a:latin typeface="Tahoma" pitchFamily="34" charset="0"/>
              </a:rPr>
              <a:t>We need to change Linux BSP release methodology to </a:t>
            </a:r>
            <a:r>
              <a:rPr lang="en-US" altLang="ja-JP" sz="2000" dirty="0" smtClean="0">
                <a:solidFill>
                  <a:srgbClr val="FF3300"/>
                </a:solidFill>
                <a:latin typeface="Tahoma" pitchFamily="34" charset="0"/>
              </a:rPr>
              <a:t>secure expected </a:t>
            </a:r>
            <a:r>
              <a:rPr lang="en-US" altLang="ja-JP" sz="2000" dirty="0">
                <a:solidFill>
                  <a:srgbClr val="FF3300"/>
                </a:solidFill>
                <a:latin typeface="Tahoma" pitchFamily="34" charset="0"/>
              </a:rPr>
              <a:t>code quality and portability. </a:t>
            </a:r>
            <a:r>
              <a:rPr lang="en-US" altLang="ja-JP" sz="2000" dirty="0" smtClean="0">
                <a:solidFill>
                  <a:srgbClr val="FF3300"/>
                </a:solidFill>
                <a:latin typeface="Tahoma" pitchFamily="34" charset="0"/>
              </a:rPr>
              <a:t> Now I know KENATI </a:t>
            </a:r>
            <a:r>
              <a:rPr lang="en-US" altLang="ja-JP" sz="2000" dirty="0">
                <a:solidFill>
                  <a:srgbClr val="FF3300"/>
                </a:solidFill>
                <a:latin typeface="Tahoma" pitchFamily="34" charset="0"/>
              </a:rPr>
              <a:t>BSP was </a:t>
            </a:r>
            <a:r>
              <a:rPr lang="en-US" altLang="ja-JP" sz="2000" dirty="0" smtClean="0">
                <a:solidFill>
                  <a:srgbClr val="FF3300"/>
                </a:solidFill>
                <a:latin typeface="Tahoma" pitchFamily="34" charset="0"/>
              </a:rPr>
              <a:t>totally mess</a:t>
            </a:r>
            <a:r>
              <a:rPr lang="en-US" altLang="ja-JP" sz="2000" dirty="0">
                <a:solidFill>
                  <a:srgbClr val="FF3300"/>
                </a:solidFill>
                <a:latin typeface="Tahoma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z="2400" dirty="0"/>
              <a:t>R2 Linux BSP release principle (cont.)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981075"/>
            <a:ext cx="8680481" cy="3960813"/>
          </a:xfrm>
        </p:spPr>
        <p:txBody>
          <a:bodyPr/>
          <a:lstStyle/>
          <a:p>
            <a:pPr>
              <a:lnSpc>
                <a:spcPts val="2000"/>
              </a:lnSpc>
              <a:buFontTx/>
              <a:buChar char="-"/>
            </a:pPr>
            <a:r>
              <a:rPr lang="en-US" altLang="ja-JP" sz="1600" dirty="0"/>
              <a:t>To improve our Linux BSP manageability, RSO decided to develop core BSP inside Renesas with full synchronization to mainline activity. Then all device (including VPU/VIO/SIU type custom IP blocks ) would be provided as a part of mainline code after appropriate review process. ( Hopefully with kernel 2.6.27 release ) </a:t>
            </a:r>
          </a:p>
          <a:p>
            <a:pPr>
              <a:lnSpc>
                <a:spcPts val="2000"/>
              </a:lnSpc>
              <a:buFontTx/>
              <a:buNone/>
            </a:pPr>
            <a:endParaRPr lang="en-US" altLang="ja-JP" sz="600" dirty="0"/>
          </a:p>
          <a:p>
            <a:pPr>
              <a:lnSpc>
                <a:spcPts val="2000"/>
              </a:lnSpc>
              <a:buFontTx/>
              <a:buChar char="-"/>
            </a:pPr>
            <a:r>
              <a:rPr lang="en-US" altLang="ja-JP" sz="1600" dirty="0"/>
              <a:t>As this proper release mechanism takes longer </a:t>
            </a:r>
            <a:r>
              <a:rPr lang="en-US" altLang="ja-JP" sz="1600" dirty="0" smtClean="0"/>
              <a:t>discussion/review period </a:t>
            </a:r>
            <a:r>
              <a:rPr lang="en-US" altLang="ja-JP" sz="1600" dirty="0"/>
              <a:t>(+3 month), we will release pre-view (trial) BSP for early customer so that they can start device verification and application development with it. Also we are willing to provide special startup support </a:t>
            </a:r>
            <a:r>
              <a:rPr lang="en-US" altLang="ja-JP" sz="1600" dirty="0" smtClean="0"/>
              <a:t>for </a:t>
            </a:r>
            <a:r>
              <a:rPr lang="en-US" altLang="ja-JP" sz="1600" dirty="0"/>
              <a:t>early customer as a pilot </a:t>
            </a:r>
            <a:r>
              <a:rPr lang="en-US" altLang="ja-JP" sz="1600" dirty="0" smtClean="0"/>
              <a:t>(directly </a:t>
            </a:r>
            <a:r>
              <a:rPr lang="en-US" altLang="ja-JP" sz="1600" dirty="0"/>
              <a:t>from </a:t>
            </a:r>
            <a:r>
              <a:rPr lang="en-US" altLang="ja-JP" sz="1600" dirty="0" smtClean="0"/>
              <a:t>Japan if needed).</a:t>
            </a:r>
            <a:endParaRPr lang="en-US" altLang="ja-JP" sz="1600" dirty="0"/>
          </a:p>
          <a:p>
            <a:pPr>
              <a:lnSpc>
                <a:spcPts val="2000"/>
              </a:lnSpc>
              <a:buFontTx/>
              <a:buNone/>
            </a:pPr>
            <a:endParaRPr lang="en-US" altLang="ja-JP" sz="600" dirty="0"/>
          </a:p>
          <a:p>
            <a:pPr>
              <a:lnSpc>
                <a:spcPts val="2000"/>
              </a:lnSpc>
              <a:buFontTx/>
              <a:buChar char="-"/>
            </a:pPr>
            <a:r>
              <a:rPr lang="en-US" altLang="ja-JP" sz="1600" dirty="0"/>
              <a:t>As you know, we have totally revised </a:t>
            </a:r>
            <a:r>
              <a:rPr lang="en-US" altLang="ja-JP" sz="1600" dirty="0" smtClean="0"/>
              <a:t>(revising) </a:t>
            </a:r>
            <a:r>
              <a:rPr lang="en-US" altLang="ja-JP" sz="1600" dirty="0" smtClean="0"/>
              <a:t>former SH-</a:t>
            </a:r>
            <a:r>
              <a:rPr lang="en-US" altLang="ja-JP" sz="1600" dirty="0" err="1" smtClean="0"/>
              <a:t>mobileR</a:t>
            </a:r>
            <a:r>
              <a:rPr lang="en-US" altLang="ja-JP" sz="1600" dirty="0" smtClean="0"/>
              <a:t> MIGO-R BSP,</a:t>
            </a:r>
            <a:br>
              <a:rPr lang="en-US" altLang="ja-JP" sz="1600" dirty="0" smtClean="0"/>
            </a:br>
            <a:r>
              <a:rPr lang="en-US" altLang="ja-JP" sz="1600" dirty="0" smtClean="0"/>
              <a:t>and most of (unfortunately not all) device driver support code were submitted to</a:t>
            </a:r>
            <a:br>
              <a:rPr lang="en-US" altLang="ja-JP" sz="1600" dirty="0" smtClean="0"/>
            </a:br>
            <a:r>
              <a:rPr lang="en-US" altLang="ja-JP" sz="1600" dirty="0" smtClean="0"/>
              <a:t>mainline kernel 2.6.26 based on our new principle. Then we </a:t>
            </a:r>
            <a:r>
              <a:rPr lang="en-US" altLang="ja-JP" sz="1600" dirty="0"/>
              <a:t>will re-use some common IP blocks support code (like </a:t>
            </a:r>
            <a:r>
              <a:rPr lang="en-US" altLang="ja-JP" sz="1600" dirty="0" smtClean="0"/>
              <a:t>I2C) to </a:t>
            </a:r>
            <a:r>
              <a:rPr lang="en-US" altLang="ja-JP" sz="1600" dirty="0"/>
              <a:t>R2 </a:t>
            </a:r>
            <a:r>
              <a:rPr lang="en-US" altLang="ja-JP" sz="1600" dirty="0" smtClean="0"/>
              <a:t>BSP too. </a:t>
            </a:r>
            <a:endParaRPr lang="en-US" altLang="ja-JP" sz="1600" dirty="0"/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179388" y="5072074"/>
            <a:ext cx="8821768" cy="10795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noFill/>
            <a:round/>
            <a:headEnd/>
            <a:tailEnd/>
          </a:ln>
          <a:effectLst/>
        </p:spPr>
        <p:txBody>
          <a:bodyPr lIns="36000" rIns="36000" anchor="ctr"/>
          <a:lstStyle/>
          <a:p>
            <a:pPr algn="ctr">
              <a:lnSpc>
                <a:spcPts val="2300"/>
              </a:lnSpc>
            </a:pPr>
            <a:r>
              <a:rPr lang="en-US" altLang="ja-JP" sz="2000" dirty="0">
                <a:solidFill>
                  <a:srgbClr val="FF3300"/>
                </a:solidFill>
                <a:latin typeface="Tahoma" pitchFamily="34" charset="0"/>
              </a:rPr>
              <a:t>For </a:t>
            </a:r>
            <a:r>
              <a:rPr lang="en-US" altLang="ja-JP" sz="2000" dirty="0" err="1">
                <a:solidFill>
                  <a:srgbClr val="FF3300"/>
                </a:solidFill>
                <a:latin typeface="Tahoma" pitchFamily="34" charset="0"/>
              </a:rPr>
              <a:t>Miele</a:t>
            </a:r>
            <a:r>
              <a:rPr lang="en-US" altLang="ja-JP" sz="2000" dirty="0">
                <a:solidFill>
                  <a:srgbClr val="FF3300"/>
                </a:solidFill>
                <a:latin typeface="Tahoma" pitchFamily="34" charset="0"/>
              </a:rPr>
              <a:t> project, we want to release Linux BSP progressively.  We will release pre-view BSP </a:t>
            </a:r>
            <a:r>
              <a:rPr lang="en-US" altLang="ja-JP" sz="2000" dirty="0" smtClean="0">
                <a:solidFill>
                  <a:srgbClr val="FF3300"/>
                </a:solidFill>
                <a:latin typeface="Tahoma" pitchFamily="34" charset="0"/>
              </a:rPr>
              <a:t>soon (up to its content) and </a:t>
            </a:r>
            <a:r>
              <a:rPr lang="en-US" altLang="ja-JP" sz="2000" dirty="0">
                <a:solidFill>
                  <a:srgbClr val="FF3300"/>
                </a:solidFill>
                <a:latin typeface="Tahoma" pitchFamily="34" charset="0"/>
              </a:rPr>
              <a:t>want to </a:t>
            </a:r>
            <a:r>
              <a:rPr lang="en-US" altLang="ja-JP" sz="2000" dirty="0" smtClean="0">
                <a:solidFill>
                  <a:srgbClr val="FF3300"/>
                </a:solidFill>
                <a:latin typeface="Tahoma" pitchFamily="34" charset="0"/>
              </a:rPr>
              <a:t>have a F2F dialogue with customer to </a:t>
            </a:r>
            <a:r>
              <a:rPr lang="en-US" altLang="ja-JP" sz="2000" dirty="0">
                <a:solidFill>
                  <a:srgbClr val="FF3300"/>
                </a:solidFill>
                <a:latin typeface="Tahoma" pitchFamily="34" charset="0"/>
              </a:rPr>
              <a:t>discuss how we can support their start-up activity.</a:t>
            </a:r>
            <a:r>
              <a:rPr lang="en-US" altLang="ja-JP" dirty="0">
                <a:solidFill>
                  <a:srgbClr val="FF3300"/>
                </a:solidFill>
                <a:latin typeface="Tahoma" pitchFamily="34" charset="0"/>
              </a:rPr>
              <a:t> </a:t>
            </a:r>
            <a:endParaRPr lang="en-US" altLang="ja-JP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z="2400"/>
              <a:t>BSP publication process</a:t>
            </a:r>
          </a:p>
        </p:txBody>
      </p:sp>
      <p:graphicFrame>
        <p:nvGraphicFramePr>
          <p:cNvPr id="4" name="図表 3"/>
          <p:cNvGraphicFramePr/>
          <p:nvPr/>
        </p:nvGraphicFramePr>
        <p:xfrm>
          <a:off x="328583" y="1076306"/>
          <a:ext cx="8215370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上矢印 4"/>
          <p:cNvSpPr/>
          <p:nvPr/>
        </p:nvSpPr>
        <p:spPr bwMode="auto">
          <a:xfrm>
            <a:off x="1323953" y="3024182"/>
            <a:ext cx="266702" cy="1543061"/>
          </a:xfrm>
          <a:prstGeom prst="up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6" name="角丸四角形 5"/>
          <p:cNvSpPr/>
          <p:nvPr/>
        </p:nvSpPr>
        <p:spPr bwMode="auto">
          <a:xfrm>
            <a:off x="285720" y="1309671"/>
            <a:ext cx="3929090" cy="1471622"/>
          </a:xfrm>
          <a:prstGeom prst="roundRect">
            <a:avLst>
              <a:gd name="adj" fmla="val 1000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800" dirty="0" smtClean="0">
                <a:solidFill>
                  <a:srgbClr val="00B0F0"/>
                </a:solidFill>
                <a:latin typeface="Century Gothic" pitchFamily="34" charset="0"/>
                <a:ea typeface="ＭＳ Ｐゴシック" pitchFamily="50" charset="-128"/>
              </a:rPr>
              <a:t>Pre-view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entury Gothic" pitchFamily="34" charset="0"/>
                <a:ea typeface="ＭＳ Ｐゴシック" pitchFamily="50" charset="-128"/>
              </a:rPr>
              <a:t> MobileR2 BSP for startup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ja-JP" sz="1800" dirty="0" smtClean="0">
              <a:solidFill>
                <a:schemeClr val="accent6">
                  <a:lumMod val="75000"/>
                </a:schemeClr>
              </a:solidFill>
              <a:latin typeface="Century Gothic" pitchFamily="34" charset="0"/>
              <a:ea typeface="ＭＳ Ｐゴシック" pitchFamily="50" charset="-128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8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  <a:ea typeface="ＭＳ Ｐゴシック" pitchFamily="50" charset="-128"/>
              </a:rPr>
              <a:t>- Target H/W = ALGO AP320RXA</a:t>
            </a:r>
            <a:endParaRPr lang="en-US" altLang="ja-JP" sz="1800" dirty="0">
              <a:solidFill>
                <a:schemeClr val="accent6">
                  <a:lumMod val="75000"/>
                </a:schemeClr>
              </a:solidFill>
              <a:latin typeface="Century Gothic" pitchFamily="34" charset="0"/>
              <a:ea typeface="ＭＳ Ｐゴシック" pitchFamily="50" charset="-128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entury Gothic" pitchFamily="34" charset="0"/>
                <a:ea typeface="ＭＳ Ｐゴシック" pitchFamily="50" charset="-128"/>
              </a:rPr>
              <a:t> Kernel = 2.6.24-2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n-US" altLang="ja-JP" sz="18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  <a:ea typeface="ＭＳ Ｐゴシック" pitchFamily="50" charset="-128"/>
              </a:rPr>
              <a:t> Device driver (under review)</a:t>
            </a:r>
            <a:endParaRPr kumimoji="0" lang="ja-JP" altLang="en-US" sz="1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Century Gothic" pitchFamily="34" charset="0"/>
              <a:ea typeface="ＭＳ Ｐゴシック" pitchFamily="50" charset="-128"/>
            </a:endParaRPr>
          </a:p>
        </p:txBody>
      </p:sp>
      <p:sp>
        <p:nvSpPr>
          <p:cNvPr id="7" name="右矢印 6"/>
          <p:cNvSpPr/>
          <p:nvPr/>
        </p:nvSpPr>
        <p:spPr bwMode="auto">
          <a:xfrm>
            <a:off x="3800470" y="2547929"/>
            <a:ext cx="1571636" cy="214314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819257" y="928671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Now available</a:t>
            </a:r>
            <a:endParaRPr kumimoji="1" lang="ja-JP" altLang="en-US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643438" y="1967203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2008.8 </a:t>
            </a:r>
            <a:r>
              <a:rPr kumimoji="1" lang="ja-JP" altLang="en-US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～</a:t>
            </a:r>
            <a:endParaRPr kumimoji="1" lang="ja-JP" altLang="en-US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角丸四角形 9"/>
          <p:cNvSpPr/>
          <p:nvPr/>
        </p:nvSpPr>
        <p:spPr bwMode="auto">
          <a:xfrm>
            <a:off x="5286380" y="357166"/>
            <a:ext cx="1857388" cy="642942"/>
          </a:xfrm>
          <a:prstGeom prst="round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entury Gothic" pitchFamily="34" charset="0"/>
                <a:ea typeface="ＭＳ Ｐゴシック" pitchFamily="50" charset="-128"/>
              </a:rPr>
              <a:t>Revised MIGO-R</a:t>
            </a:r>
            <a: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entury Gothic" pitchFamily="34" charset="0"/>
                <a:ea typeface="ＭＳ Ｐゴシック" pitchFamily="50" charset="-128"/>
              </a:rPr>
              <a:t> BSP</a:t>
            </a:r>
            <a:endParaRPr kumimoji="0" lang="ja-JP" altLang="en-US" sz="1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Century Gothic" pitchFamily="34" charset="0"/>
              <a:ea typeface="ＭＳ Ｐゴシック" pitchFamily="50" charset="-128"/>
            </a:endParaRPr>
          </a:p>
        </p:txBody>
      </p:sp>
      <p:cxnSp>
        <p:nvCxnSpPr>
          <p:cNvPr id="12" name="直線矢印コネクタ 11"/>
          <p:cNvCxnSpPr/>
          <p:nvPr/>
        </p:nvCxnSpPr>
        <p:spPr bwMode="auto">
          <a:xfrm rot="10800000" flipV="1">
            <a:off x="3643306" y="1071546"/>
            <a:ext cx="2143140" cy="142876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3" name="テキスト ボックス 12"/>
          <p:cNvSpPr txBox="1"/>
          <p:nvPr/>
        </p:nvSpPr>
        <p:spPr>
          <a:xfrm>
            <a:off x="4429124" y="1357298"/>
            <a:ext cx="264320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r>
              <a:rPr kumimoji="1" lang="en-US" altLang="ja-JP" sz="1200" dirty="0" err="1" smtClean="0">
                <a:latin typeface="Century Gothic" pitchFamily="34" charset="0"/>
              </a:rPr>
              <a:t>b</a:t>
            </a:r>
            <a:r>
              <a:rPr kumimoji="1" lang="en-US" altLang="ja-JP" sz="1200" dirty="0" err="1" smtClean="0">
                <a:latin typeface="Century Gothic" pitchFamily="34" charset="0"/>
              </a:rPr>
              <a:t>ackport</a:t>
            </a:r>
            <a:r>
              <a:rPr kumimoji="1" lang="en-US" altLang="ja-JP" sz="1200" dirty="0" smtClean="0">
                <a:latin typeface="Century Gothic" pitchFamily="34" charset="0"/>
              </a:rPr>
              <a:t> common IP drivers that already merged in master code</a:t>
            </a:r>
            <a:endParaRPr kumimoji="1" lang="ja-JP" altLang="en-US" sz="1200" dirty="0">
              <a:latin typeface="Century Gothic" pitchFamily="34" charset="0"/>
            </a:endParaRPr>
          </a:p>
        </p:txBody>
      </p:sp>
      <p:sp>
        <p:nvSpPr>
          <p:cNvPr id="15" name="右矢印 14"/>
          <p:cNvSpPr/>
          <p:nvPr/>
        </p:nvSpPr>
        <p:spPr bwMode="auto">
          <a:xfrm rot="923889">
            <a:off x="6225828" y="2554262"/>
            <a:ext cx="765565" cy="428628"/>
          </a:xfrm>
          <a:prstGeom prst="rightArrow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16" name="角丸四角形 15"/>
          <p:cNvSpPr/>
          <p:nvPr/>
        </p:nvSpPr>
        <p:spPr bwMode="auto">
          <a:xfrm>
            <a:off x="7072330" y="2714620"/>
            <a:ext cx="1928826" cy="1643074"/>
          </a:xfrm>
          <a:prstGeom prst="roundRect">
            <a:avLst>
              <a:gd name="adj" fmla="val 971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entury Gothic" pitchFamily="34" charset="0"/>
                <a:ea typeface="ＭＳ Ｐゴシック" pitchFamily="50" charset="-128"/>
              </a:rPr>
              <a:t>Final BSP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entury Gothic" pitchFamily="34" charset="0"/>
              <a:ea typeface="ＭＳ Ｐゴシック" pitchFamily="50" charset="-128"/>
            </a:endParaRP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n-US" altLang="ja-JP" sz="1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 pitchFamily="34" charset="0"/>
                <a:ea typeface="ＭＳ Ｐゴシック" pitchFamily="50" charset="-128"/>
              </a:rPr>
              <a:t> Latest kernel</a:t>
            </a:r>
            <a:br>
              <a:rPr lang="en-US" altLang="ja-JP" sz="1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 pitchFamily="34" charset="0"/>
                <a:ea typeface="ＭＳ Ｐゴシック" pitchFamily="50" charset="-128"/>
              </a:rPr>
            </a:br>
            <a:r>
              <a:rPr lang="en-US" altLang="ja-JP" sz="1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 pitchFamily="34" charset="0"/>
                <a:ea typeface="ＭＳ Ｐゴシック" pitchFamily="50" charset="-128"/>
              </a:rPr>
              <a:t>  (include drivers)</a:t>
            </a:r>
            <a:br>
              <a:rPr lang="en-US" altLang="ja-JP" sz="1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 pitchFamily="34" charset="0"/>
                <a:ea typeface="ＭＳ Ｐゴシック" pitchFamily="50" charset="-128"/>
              </a:rPr>
            </a:br>
            <a:r>
              <a:rPr lang="en-US" altLang="ja-JP" sz="1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 pitchFamily="34" charset="0"/>
                <a:ea typeface="ＭＳ Ｐゴシック" pitchFamily="50" charset="-128"/>
              </a:rPr>
              <a:t>- </a:t>
            </a:r>
            <a:r>
              <a:rPr lang="en-US" altLang="ja-JP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 pitchFamily="34" charset="0"/>
                <a:ea typeface="ＭＳ Ｐゴシック" pitchFamily="50" charset="-128"/>
              </a:rPr>
              <a:t>Same toolchain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n-US" altLang="ja-JP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 pitchFamily="34" charset="0"/>
                <a:ea typeface="ＭＳ Ｐゴシック" pitchFamily="50" charset="-128"/>
              </a:rPr>
              <a:t> </a:t>
            </a:r>
            <a:r>
              <a:rPr lang="en-US" altLang="ja-JP" sz="14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 pitchFamily="34" charset="0"/>
                <a:ea typeface="ＭＳ Ｐゴシック" pitchFamily="50" charset="-128"/>
              </a:rPr>
              <a:t>Gentto</a:t>
            </a:r>
            <a:r>
              <a:rPr lang="en-US" altLang="ja-JP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 pitchFamily="34" charset="0"/>
                <a:ea typeface="ＭＳ Ｐゴシック" pitchFamily="50" charset="-128"/>
              </a:rPr>
              <a:t> Packages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lang="en-US" altLang="ja-JP" sz="1400" dirty="0" smtClean="0">
              <a:solidFill>
                <a:schemeClr val="accent2">
                  <a:lumMod val="60000"/>
                  <a:lumOff val="40000"/>
                </a:schemeClr>
              </a:solidFill>
              <a:latin typeface="Century Gothic" pitchFamily="34" charset="0"/>
              <a:ea typeface="ＭＳ Ｐゴシック" pitchFamily="50" charset="-128"/>
            </a:endParaRPr>
          </a:p>
        </p:txBody>
      </p:sp>
      <p:sp>
        <p:nvSpPr>
          <p:cNvPr id="17" name="角丸四角形 16"/>
          <p:cNvSpPr/>
          <p:nvPr/>
        </p:nvSpPr>
        <p:spPr bwMode="auto">
          <a:xfrm>
            <a:off x="71438" y="5381639"/>
            <a:ext cx="9001156" cy="785818"/>
          </a:xfrm>
          <a:prstGeom prst="roundRect">
            <a:avLst>
              <a:gd name="adj" fmla="val 7334"/>
            </a:avLst>
          </a:prstGeom>
          <a:solidFill>
            <a:srgbClr val="FFFF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45720" rIns="7200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cs typeface="Tahoma" pitchFamily="34" charset="0"/>
              </a:rPr>
              <a:t>Once all R2</a:t>
            </a:r>
            <a: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cs typeface="Tahoma" pitchFamily="34" charset="0"/>
              </a:rPr>
              <a:t> specific device drivers are merged in mainline kernel (hopefully at 2.6.27), we will release final BSP. Before then we need to release pre-view BSP, however we can keep user application portability (POSIX consistency) between each BSP version.</a:t>
            </a:r>
            <a:endParaRPr kumimoji="0" lang="ja-JP" alt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角丸四角形 8"/>
          <p:cNvSpPr/>
          <p:nvPr/>
        </p:nvSpPr>
        <p:spPr bwMode="auto">
          <a:xfrm>
            <a:off x="571472" y="2143116"/>
            <a:ext cx="8143932" cy="3357566"/>
          </a:xfrm>
          <a:prstGeom prst="roundRect">
            <a:avLst>
              <a:gd name="adj" fmla="val 3334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7" name="角丸四角形 6"/>
          <p:cNvSpPr/>
          <p:nvPr/>
        </p:nvSpPr>
        <p:spPr bwMode="auto">
          <a:xfrm>
            <a:off x="1071538" y="2285992"/>
            <a:ext cx="7000924" cy="1643074"/>
          </a:xfrm>
          <a:prstGeom prst="roundRect">
            <a:avLst>
              <a:gd name="adj" fmla="val 8462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z="2400" dirty="0"/>
              <a:t>Pre-view BSP </a:t>
            </a:r>
            <a:r>
              <a:rPr lang="en-US" altLang="ja-JP" sz="2400" dirty="0" smtClean="0"/>
              <a:t>candidate </a:t>
            </a:r>
            <a:r>
              <a:rPr lang="en-US" altLang="ja-JP" sz="2400" dirty="0" smtClean="0"/>
              <a:t>(device support coverage)</a:t>
            </a:r>
            <a:endParaRPr lang="en-US" altLang="ja-JP" sz="24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2262" y="1103332"/>
            <a:ext cx="8307387" cy="5111750"/>
          </a:xfrm>
        </p:spPr>
        <p:txBody>
          <a:bodyPr/>
          <a:lstStyle/>
          <a:p>
            <a:pPr>
              <a:lnSpc>
                <a:spcPts val="1500"/>
              </a:lnSpc>
            </a:pPr>
            <a:r>
              <a:rPr lang="en-US" altLang="ja-JP" sz="1600" dirty="0"/>
              <a:t>Target hardware ( ALGO AP320RXA </a:t>
            </a:r>
            <a:r>
              <a:rPr lang="en-US" altLang="ja-JP" sz="1600" dirty="0" smtClean="0"/>
              <a:t>)</a:t>
            </a:r>
          </a:p>
          <a:p>
            <a:pPr>
              <a:lnSpc>
                <a:spcPts val="1500"/>
              </a:lnSpc>
            </a:pPr>
            <a:r>
              <a:rPr lang="en-US" altLang="ja-JP" sz="1600" dirty="0" smtClean="0"/>
              <a:t>Tool Chain (= GCC 4.1.2, </a:t>
            </a:r>
            <a:r>
              <a:rPr lang="en-US" altLang="ja-JP" sz="1600" dirty="0" err="1" smtClean="0"/>
              <a:t>glibc</a:t>
            </a:r>
            <a:r>
              <a:rPr lang="en-US" altLang="ja-JP" sz="1600" dirty="0" smtClean="0"/>
              <a:t> 2.7-r1, </a:t>
            </a:r>
            <a:r>
              <a:rPr lang="en-US" altLang="ja-JP" sz="1600" dirty="0" err="1" smtClean="0"/>
              <a:t>binutils</a:t>
            </a:r>
            <a:r>
              <a:rPr lang="en-US" altLang="ja-JP" sz="1600" dirty="0" smtClean="0"/>
              <a:t> 2.18-r1, kernel-headers 2.6.23-r2)</a:t>
            </a:r>
          </a:p>
          <a:p>
            <a:pPr>
              <a:lnSpc>
                <a:spcPts val="1500"/>
              </a:lnSpc>
            </a:pPr>
            <a:r>
              <a:rPr lang="en-US" altLang="ja-JP" sz="1600" dirty="0" smtClean="0"/>
              <a:t>User land support ( = Gentoo stage3 package )</a:t>
            </a:r>
          </a:p>
          <a:p>
            <a:pPr>
              <a:lnSpc>
                <a:spcPts val="1500"/>
              </a:lnSpc>
            </a:pPr>
            <a:r>
              <a:rPr lang="en-US" altLang="ja-JP" sz="1600" dirty="0" smtClean="0"/>
              <a:t>Linux kernel ( = 2.6.24-2 vanilla code </a:t>
            </a:r>
            <a:r>
              <a:rPr lang="en-US" altLang="ja-JP" sz="1600" dirty="0" smtClean="0"/>
              <a:t>)</a:t>
            </a:r>
          </a:p>
          <a:p>
            <a:pPr>
              <a:lnSpc>
                <a:spcPts val="1500"/>
              </a:lnSpc>
              <a:buNone/>
            </a:pPr>
            <a:r>
              <a:rPr lang="en-US" altLang="ja-JP" sz="1600" dirty="0" smtClean="0"/>
              <a:t>	</a:t>
            </a:r>
            <a:r>
              <a:rPr lang="en-US" altLang="ja-JP" sz="1600" dirty="0" smtClean="0"/>
              <a:t>	</a:t>
            </a:r>
            <a:endParaRPr lang="en-US" altLang="ja-JP" sz="1400" dirty="0" smtClean="0"/>
          </a:p>
          <a:p>
            <a:pPr lvl="2">
              <a:lnSpc>
                <a:spcPts val="1400"/>
              </a:lnSpc>
            </a:pPr>
            <a:r>
              <a:rPr lang="en-US" altLang="ja-JP" sz="1600" dirty="0" smtClean="0"/>
              <a:t>Timer </a:t>
            </a:r>
            <a:r>
              <a:rPr lang="en-US" altLang="ja-JP" sz="1600" dirty="0" smtClean="0"/>
              <a:t>[TMU0(system timer),TMU3(high resolution)]</a:t>
            </a:r>
            <a:endParaRPr lang="en-US" altLang="ja-JP" sz="1600" dirty="0"/>
          </a:p>
          <a:p>
            <a:pPr lvl="2">
              <a:lnSpc>
                <a:spcPts val="1400"/>
              </a:lnSpc>
            </a:pPr>
            <a:r>
              <a:rPr lang="en-US" altLang="ja-JP" sz="1600" dirty="0" err="1" smtClean="0"/>
              <a:t>Sci</a:t>
            </a:r>
            <a:r>
              <a:rPr lang="en-US" altLang="ja-JP" sz="1600" dirty="0" smtClean="0"/>
              <a:t> [SCIFA5=/dev/ttySC2]</a:t>
            </a:r>
            <a:endParaRPr lang="en-US" altLang="ja-JP" sz="1600" dirty="0"/>
          </a:p>
          <a:p>
            <a:pPr lvl="2">
              <a:lnSpc>
                <a:spcPts val="1400"/>
              </a:lnSpc>
            </a:pPr>
            <a:r>
              <a:rPr lang="en-US" altLang="ja-JP" sz="1600" dirty="0" smtClean="0"/>
              <a:t>LCDC (wide VGA support on ALGO AP320RXA) </a:t>
            </a:r>
            <a:endParaRPr lang="en-US" altLang="ja-JP" sz="1600" dirty="0"/>
          </a:p>
          <a:p>
            <a:pPr lvl="2">
              <a:lnSpc>
                <a:spcPts val="1400"/>
              </a:lnSpc>
            </a:pPr>
            <a:r>
              <a:rPr lang="en-US" altLang="ja-JP" sz="1600" dirty="0" smtClean="0"/>
              <a:t>INT</a:t>
            </a:r>
          </a:p>
          <a:p>
            <a:pPr lvl="2">
              <a:lnSpc>
                <a:spcPts val="1400"/>
              </a:lnSpc>
            </a:pPr>
            <a:r>
              <a:rPr lang="en-US" altLang="ja-JP" sz="1600" dirty="0" smtClean="0"/>
              <a:t>DMAC</a:t>
            </a:r>
            <a:endParaRPr lang="en-US" altLang="ja-JP" sz="1600" dirty="0"/>
          </a:p>
          <a:p>
            <a:pPr lvl="2">
              <a:lnSpc>
                <a:spcPts val="1400"/>
              </a:lnSpc>
            </a:pPr>
            <a:r>
              <a:rPr lang="en-US" altLang="ja-JP" sz="1600" dirty="0" smtClean="0"/>
              <a:t>LAN (SMSC 91C111 on ALGO AP320RXA) --- For NFS boot</a:t>
            </a:r>
            <a:endParaRPr lang="en-US" altLang="ja-JP" sz="1600" dirty="0"/>
          </a:p>
          <a:p>
            <a:pPr lvl="2">
              <a:lnSpc>
                <a:spcPts val="1400"/>
              </a:lnSpc>
            </a:pPr>
            <a:r>
              <a:rPr lang="en-US" altLang="ja-JP" sz="1600" dirty="0" smtClean="0"/>
              <a:t>IDE (NAND)</a:t>
            </a:r>
          </a:p>
          <a:p>
            <a:pPr lvl="2">
              <a:lnSpc>
                <a:spcPts val="1600"/>
              </a:lnSpc>
              <a:buNone/>
            </a:pPr>
            <a:endParaRPr lang="en-US" altLang="ja-JP" sz="800" dirty="0" smtClean="0"/>
          </a:p>
          <a:p>
            <a:pPr lvl="2">
              <a:lnSpc>
                <a:spcPts val="1600"/>
              </a:lnSpc>
            </a:pPr>
            <a:r>
              <a:rPr lang="en-US" altLang="ja-JP" sz="1600" b="1" dirty="0" smtClean="0">
                <a:solidFill>
                  <a:srgbClr val="FFFF00"/>
                </a:solidFill>
              </a:rPr>
              <a:t>RTC</a:t>
            </a:r>
            <a:endParaRPr lang="en-US" altLang="ja-JP" sz="1600" b="1" dirty="0" smtClean="0">
              <a:solidFill>
                <a:srgbClr val="FFFF00"/>
              </a:solidFill>
            </a:endParaRPr>
          </a:p>
          <a:p>
            <a:pPr lvl="2">
              <a:lnSpc>
                <a:spcPts val="1600"/>
              </a:lnSpc>
            </a:pPr>
            <a:r>
              <a:rPr lang="en-US" altLang="ja-JP" sz="1600" b="1" dirty="0" smtClean="0">
                <a:solidFill>
                  <a:srgbClr val="FFFF00"/>
                </a:solidFill>
              </a:rPr>
              <a:t>I2C </a:t>
            </a:r>
            <a:endParaRPr lang="en-US" altLang="ja-JP" sz="1600" b="1" dirty="0" smtClean="0">
              <a:solidFill>
                <a:srgbClr val="FFFF00"/>
              </a:solidFill>
            </a:endParaRPr>
          </a:p>
          <a:p>
            <a:pPr lvl="2">
              <a:lnSpc>
                <a:spcPts val="1600"/>
              </a:lnSpc>
            </a:pPr>
            <a:r>
              <a:rPr lang="en-US" altLang="ja-JP" sz="1600" b="1" dirty="0" smtClean="0">
                <a:solidFill>
                  <a:srgbClr val="FFFF00"/>
                </a:solidFill>
              </a:rPr>
              <a:t>Touch Panel</a:t>
            </a:r>
            <a:endParaRPr lang="en-US" altLang="ja-JP" sz="1600" b="1" dirty="0" smtClean="0">
              <a:solidFill>
                <a:srgbClr val="FFFF00"/>
              </a:solidFill>
            </a:endParaRPr>
          </a:p>
          <a:p>
            <a:pPr lvl="2">
              <a:lnSpc>
                <a:spcPts val="1600"/>
              </a:lnSpc>
            </a:pPr>
            <a:r>
              <a:rPr lang="en-US" altLang="ja-JP" sz="1600" b="1" dirty="0" smtClean="0">
                <a:solidFill>
                  <a:srgbClr val="FFFF00"/>
                </a:solidFill>
              </a:rPr>
              <a:t>USB host (on-chip </a:t>
            </a:r>
            <a:r>
              <a:rPr lang="en-US" altLang="ja-JP" sz="1600" b="1" dirty="0" smtClean="0">
                <a:solidFill>
                  <a:srgbClr val="FFFF00"/>
                </a:solidFill>
              </a:rPr>
              <a:t>M66597)</a:t>
            </a:r>
            <a:endParaRPr lang="en-US" altLang="ja-JP" sz="1600" b="1" dirty="0" smtClean="0">
              <a:solidFill>
                <a:srgbClr val="FFFF00"/>
              </a:solidFill>
            </a:endParaRPr>
          </a:p>
          <a:p>
            <a:pPr lvl="4">
              <a:lnSpc>
                <a:spcPts val="2000"/>
              </a:lnSpc>
            </a:pPr>
            <a:endParaRPr lang="en-US" altLang="ja-JP" sz="1600" dirty="0"/>
          </a:p>
          <a:p>
            <a:pPr>
              <a:lnSpc>
                <a:spcPts val="1700"/>
              </a:lnSpc>
            </a:pPr>
            <a:endParaRPr lang="en-US" altLang="ja-JP" sz="1600" dirty="0" smtClean="0"/>
          </a:p>
        </p:txBody>
      </p:sp>
      <p:sp>
        <p:nvSpPr>
          <p:cNvPr id="4" name="右中かっこ 3"/>
          <p:cNvSpPr/>
          <p:nvPr/>
        </p:nvSpPr>
        <p:spPr bwMode="auto">
          <a:xfrm>
            <a:off x="4214810" y="4200530"/>
            <a:ext cx="343130" cy="1000132"/>
          </a:xfrm>
          <a:prstGeom prst="rightBrace">
            <a:avLst>
              <a:gd name="adj1" fmla="val 31238"/>
              <a:gd name="adj2" fmla="val 50000"/>
            </a:avLst>
          </a:prstGeom>
          <a:noFill/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4530994" y="4279878"/>
            <a:ext cx="41891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ja-JP" sz="1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entury Gothic" pitchFamily="34" charset="0"/>
              </a:rPr>
              <a:t>For </a:t>
            </a:r>
            <a:r>
              <a:rPr kumimoji="1" lang="en-US" altLang="ja-JP" sz="1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entury Gothic" pitchFamily="34" charset="0"/>
              </a:rPr>
              <a:t>these items</a:t>
            </a:r>
            <a:r>
              <a:rPr kumimoji="1" lang="en-US" altLang="ja-JP" sz="1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entury Gothic" pitchFamily="34" charset="0"/>
              </a:rPr>
              <a:t>, we need </a:t>
            </a:r>
            <a:r>
              <a:rPr kumimoji="1" lang="en-US" altLang="ja-JP" sz="1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entury Gothic" pitchFamily="34" charset="0"/>
              </a:rPr>
              <a:t>2-3 more </a:t>
            </a:r>
            <a:r>
              <a:rPr kumimoji="1" lang="en-US" altLang="ja-JP" sz="1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entury Gothic" pitchFamily="34" charset="0"/>
              </a:rPr>
              <a:t>weeks to </a:t>
            </a:r>
            <a:r>
              <a:rPr kumimoji="1" lang="en-US" altLang="ja-JP" sz="1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entury Gothic" pitchFamily="34" charset="0"/>
              </a:rPr>
              <a:t>back port </a:t>
            </a:r>
            <a:r>
              <a:rPr kumimoji="1" lang="en-US" altLang="ja-JP" sz="1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entury Gothic" pitchFamily="34" charset="0"/>
              </a:rPr>
              <a:t>them from MIGO-R revised </a:t>
            </a:r>
            <a:r>
              <a:rPr kumimoji="1" lang="en-US" altLang="ja-JP" sz="1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entury Gothic" pitchFamily="34" charset="0"/>
              </a:rPr>
              <a:t>BSP. BSP 1.1 would be released by the end of April</a:t>
            </a:r>
            <a:endParaRPr kumimoji="1" lang="ja-JP" altLang="en-US" sz="1600" dirty="0">
              <a:solidFill>
                <a:schemeClr val="accent5">
                  <a:lumMod val="20000"/>
                  <a:lumOff val="80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14282" y="757219"/>
            <a:ext cx="8786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8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pre-view BSP 1.0 (For SH-Mobile Consortium meeting) </a:t>
            </a:r>
            <a:r>
              <a:rPr kumimoji="1" lang="ja-JP" altLang="en-US" sz="18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⇒</a:t>
            </a:r>
            <a:r>
              <a:rPr kumimoji="1" lang="en-US" altLang="ja-JP" sz="18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ready to release now  </a:t>
            </a:r>
            <a:endParaRPr kumimoji="1" lang="ja-JP" altLang="en-US" sz="18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71472" y="5198049"/>
            <a:ext cx="7448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8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I guess we should include all components in </a:t>
            </a:r>
            <a:r>
              <a:rPr kumimoji="1" lang="en-US" altLang="ja-JP" sz="18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pre-view BSP 1.1</a:t>
            </a:r>
            <a:endParaRPr kumimoji="1" lang="ja-JP" altLang="en-US" sz="1800" dirty="0">
              <a:solidFill>
                <a:schemeClr val="accent1">
                  <a:lumMod val="40000"/>
                  <a:lumOff val="6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角丸四角形 10"/>
          <p:cNvSpPr/>
          <p:nvPr/>
        </p:nvSpPr>
        <p:spPr bwMode="auto">
          <a:xfrm>
            <a:off x="214282" y="1052514"/>
            <a:ext cx="8572560" cy="3019428"/>
          </a:xfrm>
          <a:prstGeom prst="roundRect">
            <a:avLst>
              <a:gd name="adj" fmla="val 5425"/>
            </a:avLst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 bwMode="auto">
          <a:xfrm>
            <a:off x="71438" y="5543564"/>
            <a:ext cx="9001156" cy="785818"/>
          </a:xfrm>
          <a:prstGeom prst="roundRect">
            <a:avLst>
              <a:gd name="adj" fmla="val 7334"/>
            </a:avLst>
          </a:prstGeom>
          <a:solidFill>
            <a:srgbClr val="FFFF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45720" rIns="7200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cs typeface="Tahoma" pitchFamily="34" charset="0"/>
              </a:rPr>
              <a:t>We can send pre-view BSP 1.0 now as we have already released it for trial purpose. </a:t>
            </a:r>
            <a:b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cs typeface="Tahoma" pitchFamily="34" charset="0"/>
              </a:rPr>
              <a:t>If you want to have some more device support like I2C, Touch panel and USB host, </a:t>
            </a:r>
            <a:b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cs typeface="Tahoma" pitchFamily="34" charset="0"/>
              </a:rPr>
            </a:br>
            <a: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cs typeface="Tahoma" pitchFamily="34" charset="0"/>
              </a:rPr>
              <a:t>we</a:t>
            </a:r>
            <a:r>
              <a:rPr lang="en-US" altLang="ja-JP" sz="1800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cs typeface="Tahoma" pitchFamily="34" charset="0"/>
              </a:rPr>
              <a:t>need 2-3 more weeks. So we can ship pre-view BSP 1.1 by the end of April 2008.  </a:t>
            </a:r>
            <a:endParaRPr kumimoji="0" lang="ja-JP" alt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z="2400" dirty="0"/>
              <a:t>Future BSP enhancement </a:t>
            </a:r>
            <a:r>
              <a:rPr lang="en-US" altLang="ja-JP" sz="2400" dirty="0" smtClean="0"/>
              <a:t>(general plan) </a:t>
            </a:r>
            <a:endParaRPr lang="en-US" altLang="ja-JP" sz="24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436" y="727092"/>
            <a:ext cx="8464580" cy="5111750"/>
          </a:xfrm>
        </p:spPr>
        <p:txBody>
          <a:bodyPr/>
          <a:lstStyle/>
          <a:p>
            <a:r>
              <a:rPr lang="en-US" altLang="ja-JP" sz="1600" dirty="0"/>
              <a:t>device driver </a:t>
            </a:r>
            <a:r>
              <a:rPr lang="en-US" altLang="ja-JP" sz="1600" dirty="0" smtClean="0"/>
              <a:t>support  ---- targeting </a:t>
            </a: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end of June release</a:t>
            </a:r>
            <a:endParaRPr lang="en-US" altLang="ja-JP" sz="1600" dirty="0">
              <a:solidFill>
                <a:schemeClr val="accent5">
                  <a:lumMod val="50000"/>
                </a:schemeClr>
              </a:solidFill>
            </a:endParaRPr>
          </a:p>
          <a:p>
            <a:pPr lvl="1">
              <a:lnSpc>
                <a:spcPts val="1600"/>
              </a:lnSpc>
            </a:pP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SIU (audio interface)</a:t>
            </a:r>
          </a:p>
          <a:p>
            <a:pPr lvl="1">
              <a:lnSpc>
                <a:spcPts val="1600"/>
              </a:lnSpc>
            </a:pP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VPU (video </a:t>
            </a: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enc </a:t>
            </a: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/ </a:t>
            </a:r>
            <a:r>
              <a:rPr lang="en-US" altLang="ja-JP" sz="1600" dirty="0" err="1" smtClean="0">
                <a:solidFill>
                  <a:schemeClr val="accent5">
                    <a:lumMod val="50000"/>
                  </a:schemeClr>
                </a:solidFill>
              </a:rPr>
              <a:t>dec</a:t>
            </a: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)</a:t>
            </a:r>
            <a:endParaRPr lang="en-US" altLang="ja-JP" sz="1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1">
              <a:lnSpc>
                <a:spcPts val="1600"/>
              </a:lnSpc>
            </a:pP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VIO (video input)</a:t>
            </a:r>
          </a:p>
          <a:p>
            <a:pPr lvl="1">
              <a:lnSpc>
                <a:spcPts val="1600"/>
              </a:lnSpc>
            </a:pP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CEU (camera input)</a:t>
            </a:r>
            <a:endParaRPr lang="en-US" altLang="ja-JP" sz="1600" dirty="0">
              <a:solidFill>
                <a:schemeClr val="accent5">
                  <a:lumMod val="50000"/>
                </a:schemeClr>
              </a:solidFill>
            </a:endParaRPr>
          </a:p>
          <a:p>
            <a:pPr lvl="1">
              <a:lnSpc>
                <a:spcPts val="1600"/>
              </a:lnSpc>
            </a:pP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BEU (graphics blending</a:t>
            </a:r>
            <a:r>
              <a:rPr lang="en-US" altLang="ja-JP" sz="1600" dirty="0" smtClean="0"/>
              <a:t>)</a:t>
            </a:r>
          </a:p>
          <a:p>
            <a:pPr lvl="1">
              <a:lnSpc>
                <a:spcPts val="1600"/>
              </a:lnSpc>
            </a:pPr>
            <a:endParaRPr lang="en-US" altLang="ja-JP" sz="1600" dirty="0"/>
          </a:p>
          <a:p>
            <a:r>
              <a:rPr lang="en-US" altLang="ja-JP" sz="1600" dirty="0" smtClean="0"/>
              <a:t>core </a:t>
            </a:r>
            <a:r>
              <a:rPr lang="en-US" altLang="ja-JP" sz="1600" dirty="0"/>
              <a:t>middle ware support</a:t>
            </a:r>
          </a:p>
          <a:p>
            <a:pPr lvl="1">
              <a:lnSpc>
                <a:spcPts val="1500"/>
              </a:lnSpc>
            </a:pPr>
            <a:r>
              <a:rPr lang="en-US" altLang="ja-JP" sz="1600" dirty="0" smtClean="0"/>
              <a:t>Audio middleware</a:t>
            </a:r>
          </a:p>
          <a:p>
            <a:pPr lvl="1">
              <a:lnSpc>
                <a:spcPts val="1500"/>
              </a:lnSpc>
            </a:pPr>
            <a:r>
              <a:rPr lang="en-US" altLang="ja-JP" sz="1600" dirty="0" smtClean="0"/>
              <a:t>Video middleware</a:t>
            </a:r>
            <a:endParaRPr lang="en-US" altLang="ja-JP" sz="1600" dirty="0"/>
          </a:p>
          <a:p>
            <a:endParaRPr lang="en-US" altLang="ja-JP" sz="1600" dirty="0" smtClean="0"/>
          </a:p>
          <a:p>
            <a:pPr>
              <a:lnSpc>
                <a:spcPts val="1700"/>
              </a:lnSpc>
            </a:pPr>
            <a:r>
              <a:rPr lang="en-US" altLang="ja-JP" sz="1600" dirty="0" smtClean="0"/>
              <a:t>MMF (multi-media frame work) support</a:t>
            </a:r>
          </a:p>
          <a:p>
            <a:pPr lvl="1">
              <a:lnSpc>
                <a:spcPts val="1700"/>
              </a:lnSpc>
            </a:pPr>
            <a:r>
              <a:rPr lang="en-US" altLang="ja-JP" sz="1600" dirty="0" err="1" smtClean="0">
                <a:solidFill>
                  <a:schemeClr val="accent5">
                    <a:lumMod val="50000"/>
                  </a:schemeClr>
                </a:solidFill>
              </a:rPr>
              <a:t>OpenMAX</a:t>
            </a: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/IL</a:t>
            </a:r>
            <a:r>
              <a:rPr lang="en-US" altLang="ja-JP" sz="1600" dirty="0" smtClean="0"/>
              <a:t> would be supported in </a:t>
            </a: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Q3 2008</a:t>
            </a:r>
          </a:p>
          <a:p>
            <a:pPr lvl="1">
              <a:lnSpc>
                <a:spcPts val="1700"/>
              </a:lnSpc>
            </a:pPr>
            <a:r>
              <a:rPr lang="en-US" altLang="ja-JP" sz="1600" dirty="0" err="1" smtClean="0">
                <a:solidFill>
                  <a:schemeClr val="accent5">
                    <a:lumMod val="50000"/>
                  </a:schemeClr>
                </a:solidFill>
              </a:rPr>
              <a:t>Gstreamer</a:t>
            </a:r>
            <a:r>
              <a:rPr lang="en-US" altLang="ja-JP" sz="1600" dirty="0" smtClean="0"/>
              <a:t> would be supported in </a:t>
            </a:r>
            <a:r>
              <a:rPr lang="en-US" altLang="ja-JP" sz="1600" dirty="0" smtClean="0">
                <a:solidFill>
                  <a:schemeClr val="accent5">
                    <a:lumMod val="50000"/>
                  </a:schemeClr>
                </a:solidFill>
              </a:rPr>
              <a:t>Q3 2008</a:t>
            </a:r>
            <a:endParaRPr lang="en-US" altLang="ja-JP" sz="16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altLang="ja-JP" sz="1600" dirty="0"/>
              <a:t>3</a:t>
            </a:r>
            <a:r>
              <a:rPr lang="en-US" altLang="ja-JP" sz="1600" baseline="30000" dirty="0"/>
              <a:t>rd</a:t>
            </a:r>
            <a:r>
              <a:rPr lang="en-US" altLang="ja-JP" sz="1600" dirty="0"/>
              <a:t> party middle ware </a:t>
            </a:r>
            <a:r>
              <a:rPr lang="en-US" altLang="ja-JP" sz="1600" dirty="0" smtClean="0"/>
              <a:t>support</a:t>
            </a:r>
          </a:p>
          <a:p>
            <a:pPr lvl="1">
              <a:lnSpc>
                <a:spcPts val="1500"/>
              </a:lnSpc>
            </a:pPr>
            <a:r>
              <a:rPr lang="en-US" altLang="ja-JP" sz="1600" dirty="0" err="1" smtClean="0">
                <a:solidFill>
                  <a:schemeClr val="accent5">
                    <a:lumMod val="50000"/>
                  </a:schemeClr>
                </a:solidFill>
              </a:rPr>
              <a:t>DirectFB</a:t>
            </a:r>
            <a:r>
              <a:rPr lang="en-US" altLang="ja-JP" sz="1600" dirty="0" smtClean="0"/>
              <a:t> </a:t>
            </a:r>
            <a:r>
              <a:rPr lang="en-US" altLang="ja-JP" sz="1600" dirty="0" smtClean="0"/>
              <a:t>optimized drawing engine support  </a:t>
            </a:r>
            <a:r>
              <a:rPr lang="en-US" altLang="ja-JP" sz="1600" dirty="0" smtClean="0">
                <a:sym typeface="Wingdings" pitchFamily="2" charset="2"/>
              </a:rPr>
              <a:t> already development started</a:t>
            </a:r>
            <a:endParaRPr lang="en-US" altLang="ja-JP" sz="1600" dirty="0" smtClean="0"/>
          </a:p>
          <a:p>
            <a:pPr lvl="1">
              <a:lnSpc>
                <a:spcPts val="1500"/>
              </a:lnSpc>
            </a:pPr>
            <a:r>
              <a:rPr lang="en-US" altLang="ja-JP" sz="1600" dirty="0" smtClean="0">
                <a:solidFill>
                  <a:srgbClr val="FF0000"/>
                </a:solidFill>
              </a:rPr>
              <a:t>Adobe Flash </a:t>
            </a:r>
            <a:r>
              <a:rPr lang="en-US" altLang="ja-JP" sz="1600" dirty="0" smtClean="0">
                <a:solidFill>
                  <a:srgbClr val="FF0000"/>
                </a:solidFill>
              </a:rPr>
              <a:t>Lite3 </a:t>
            </a:r>
            <a:r>
              <a:rPr lang="en-US" altLang="ja-JP" sz="1600" dirty="0" smtClean="0">
                <a:solidFill>
                  <a:srgbClr val="FF0000"/>
                </a:solidFill>
              </a:rPr>
              <a:t>---- See another page</a:t>
            </a:r>
            <a:endParaRPr lang="en-US" altLang="ja-JP" sz="1600" dirty="0">
              <a:solidFill>
                <a:srgbClr val="FF0000"/>
              </a:solidFill>
            </a:endParaRPr>
          </a:p>
        </p:txBody>
      </p:sp>
      <p:grpSp>
        <p:nvGrpSpPr>
          <p:cNvPr id="13" name="グループ化 12"/>
          <p:cNvGrpSpPr/>
          <p:nvPr/>
        </p:nvGrpSpPr>
        <p:grpSpPr>
          <a:xfrm>
            <a:off x="3500430" y="1071546"/>
            <a:ext cx="4643470" cy="1285884"/>
            <a:chOff x="4143372" y="1285860"/>
            <a:chExt cx="4643470" cy="1285884"/>
          </a:xfrm>
        </p:grpSpPr>
        <p:sp>
          <p:nvSpPr>
            <p:cNvPr id="5" name="右中かっこ 4"/>
            <p:cNvSpPr/>
            <p:nvPr/>
          </p:nvSpPr>
          <p:spPr bwMode="auto">
            <a:xfrm>
              <a:off x="4143372" y="1285860"/>
              <a:ext cx="214314" cy="1285884"/>
            </a:xfrm>
            <a:prstGeom prst="rightBrace">
              <a:avLst/>
            </a:prstGeom>
            <a:noFill/>
            <a:ln w="952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ja-JP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Ｐゴシック" pitchFamily="50" charset="-128"/>
              </a:endParaRPr>
            </a:p>
          </p:txBody>
        </p:sp>
        <p:sp>
          <p:nvSpPr>
            <p:cNvPr id="6" name="テキスト ボックス 5"/>
            <p:cNvSpPr txBox="1"/>
            <p:nvPr/>
          </p:nvSpPr>
          <p:spPr>
            <a:xfrm>
              <a:off x="4429124" y="1285860"/>
              <a:ext cx="4357718" cy="1284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>For these Mobile specific IP blocks support, we want to utilize MIGO-R asset au much as possible. Though</a:t>
              </a:r>
            </a:p>
            <a:p>
              <a:pPr>
                <a:lnSpc>
                  <a:spcPts val="1600"/>
                </a:lnSpc>
              </a:pPr>
              <a: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/>
              </a:r>
              <a:b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>1) we did not developed CEU -&gt; VIO path</a:t>
              </a:r>
              <a:b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>2) VPU hardware is improved in R2</a:t>
              </a:r>
              <a:endParaRPr kumimoji="1" lang="ja-JP" altLang="en-US" sz="1600" dirty="0">
                <a:solidFill>
                  <a:schemeClr val="accent2">
                    <a:lumMod val="75000"/>
                  </a:schemeClr>
                </a:solidFill>
                <a:latin typeface="Century Gothic" pitchFamily="34" charset="0"/>
              </a:endParaRPr>
            </a:p>
          </p:txBody>
        </p:sp>
      </p:grpSp>
      <p:grpSp>
        <p:nvGrpSpPr>
          <p:cNvPr id="12" name="グループ化 11"/>
          <p:cNvGrpSpPr/>
          <p:nvPr/>
        </p:nvGrpSpPr>
        <p:grpSpPr>
          <a:xfrm>
            <a:off x="2900350" y="2710102"/>
            <a:ext cx="5529302" cy="861774"/>
            <a:chOff x="2928926" y="2976559"/>
            <a:chExt cx="5529302" cy="861774"/>
          </a:xfrm>
        </p:grpSpPr>
        <p:sp>
          <p:nvSpPr>
            <p:cNvPr id="7" name="右中かっこ 6"/>
            <p:cNvSpPr/>
            <p:nvPr/>
          </p:nvSpPr>
          <p:spPr bwMode="auto">
            <a:xfrm>
              <a:off x="2928926" y="3143248"/>
              <a:ext cx="71438" cy="500066"/>
            </a:xfrm>
            <a:prstGeom prst="rightBrace">
              <a:avLst/>
            </a:prstGeom>
            <a:noFill/>
            <a:ln w="952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ja-JP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ＭＳ Ｐゴシック" pitchFamily="50" charset="-128"/>
              </a:endParaRPr>
            </a:p>
          </p:txBody>
        </p:sp>
        <p:sp>
          <p:nvSpPr>
            <p:cNvPr id="8" name="テキスト ボックス 7"/>
            <p:cNvSpPr txBox="1"/>
            <p:nvPr/>
          </p:nvSpPr>
          <p:spPr>
            <a:xfrm>
              <a:off x="3671882" y="2976559"/>
              <a:ext cx="478634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>If customer expect S-</a:t>
              </a:r>
              <a:r>
                <a:rPr kumimoji="1" lang="en-US" altLang="ja-JP" sz="1600" dirty="0" err="1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>shikatsu</a:t>
              </a:r>
              <a: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> media core middleware support, we need to raise discussion with S-</a:t>
              </a:r>
              <a:r>
                <a:rPr kumimoji="1" lang="en-US" altLang="ja-JP" sz="1600" dirty="0" err="1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>shikatsu</a:t>
              </a:r>
              <a: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> people soon.</a:t>
              </a:r>
              <a:b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</a:br>
              <a:r>
                <a:rPr kumimoji="1" lang="en-US" altLang="ja-JP" sz="1600" dirty="0" smtClean="0">
                  <a:solidFill>
                    <a:schemeClr val="accent2">
                      <a:lumMod val="75000"/>
                    </a:schemeClr>
                  </a:solidFill>
                  <a:latin typeface="Century Gothic" pitchFamily="34" charset="0"/>
                </a:rPr>
                <a:t>(I guess these is no plan for R2 support so far)</a:t>
              </a:r>
            </a:p>
          </p:txBody>
        </p:sp>
        <p:cxnSp>
          <p:nvCxnSpPr>
            <p:cNvPr id="10" name="直線矢印コネクタ 9"/>
            <p:cNvCxnSpPr/>
            <p:nvPr/>
          </p:nvCxnSpPr>
          <p:spPr bwMode="auto">
            <a:xfrm rot="10800000">
              <a:off x="3062277" y="3395662"/>
              <a:ext cx="642942" cy="1588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11" name="角丸四角形 10"/>
          <p:cNvSpPr/>
          <p:nvPr/>
        </p:nvSpPr>
        <p:spPr bwMode="auto">
          <a:xfrm>
            <a:off x="357158" y="5319726"/>
            <a:ext cx="8358246" cy="92869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72000" tIns="3600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We need to confirm which driver / library /middleware are needed for </a:t>
            </a:r>
            <a:r>
              <a:rPr lang="en-US" altLang="ja-JP" sz="1600" dirty="0" err="1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Miele</a:t>
            </a:r>
            <a: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project.</a:t>
            </a:r>
            <a:b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I guess we do not need to release all for </a:t>
            </a:r>
            <a:r>
              <a:rPr lang="en-US" altLang="ja-JP" sz="1600" dirty="0" err="1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Miele</a:t>
            </a:r>
            <a: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project, so we want to prioritize our work.</a:t>
            </a:r>
            <a:b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If they expect only Flash playback, 2DG(</a:t>
            </a:r>
            <a:r>
              <a:rPr lang="en-US" altLang="ja-JP" sz="1600" dirty="0" err="1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blit</a:t>
            </a:r>
            <a: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) support is only mandatory function, as Flash</a:t>
            </a:r>
            <a:b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</a:br>
            <a: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player does not utilize any hardware </a:t>
            </a:r>
            <a:r>
              <a:rPr lang="en-US" altLang="ja-JP" sz="1600" dirty="0" err="1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accelleration</a:t>
            </a:r>
            <a:r>
              <a:rPr lang="en-US" altLang="ja-JP" sz="16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functions supported in embedded CPU</a:t>
            </a:r>
            <a:endParaRPr kumimoji="0" lang="ja-JP" altLang="en-US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pPr>
              <a:defRPr/>
            </a:pPr>
            <a:fld id="{2B4FD5D4-DE70-44A2-A9BE-ECA0E0685E59}" type="slidenum">
              <a:rPr lang="ja-JP" altLang="en-US"/>
              <a:pPr>
                <a:defRPr/>
              </a:pPr>
              <a:t>7</a:t>
            </a:fld>
            <a:endParaRPr lang="ja-JP" altLang="en-US"/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307387" cy="525463"/>
          </a:xfrm>
        </p:spPr>
        <p:txBody>
          <a:bodyPr/>
          <a:lstStyle/>
          <a:p>
            <a:r>
              <a:rPr lang="en-US" altLang="ja-JP" dirty="0" smtClean="0"/>
              <a:t>ALGO AP320RXA reference hardware</a:t>
            </a:r>
            <a:endParaRPr lang="ja-JP" altLang="en-US" dirty="0" smtClean="0"/>
          </a:p>
        </p:txBody>
      </p:sp>
      <p:sp>
        <p:nvSpPr>
          <p:cNvPr id="10" name="角丸四角形 9"/>
          <p:cNvSpPr/>
          <p:nvPr/>
        </p:nvSpPr>
        <p:spPr bwMode="auto">
          <a:xfrm>
            <a:off x="357158" y="857232"/>
            <a:ext cx="8358246" cy="5214974"/>
          </a:xfrm>
          <a:prstGeom prst="roundRect">
            <a:avLst>
              <a:gd name="adj" fmla="val 959"/>
            </a:avLst>
          </a:prstGeom>
          <a:solidFill>
            <a:schemeClr val="bg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11" name="角丸四角形 10"/>
          <p:cNvSpPr/>
          <p:nvPr/>
        </p:nvSpPr>
        <p:spPr bwMode="auto">
          <a:xfrm>
            <a:off x="419071" y="923907"/>
            <a:ext cx="8215370" cy="5086386"/>
          </a:xfrm>
          <a:prstGeom prst="roundRect">
            <a:avLst>
              <a:gd name="adj" fmla="val 959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6" name="正方形/長方形 5"/>
          <p:cNvSpPr/>
          <p:nvPr/>
        </p:nvSpPr>
        <p:spPr bwMode="auto">
          <a:xfrm>
            <a:off x="1252514" y="1438261"/>
            <a:ext cx="6715172" cy="400052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21600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0" hangingPunct="0"/>
            <a:endParaRPr kumimoji="0" lang="en-US" altLang="ja-JP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kumimoji="0" lang="en-US" altLang="ja-JP" sz="2000" dirty="0" smtClean="0">
                <a:solidFill>
                  <a:srgbClr val="FFC000"/>
                </a:solidFill>
                <a:latin typeface="+mn-lt"/>
                <a:cs typeface="Tahoma" pitchFamily="34" charset="0"/>
              </a:rPr>
              <a:t>ALGO System </a:t>
            </a:r>
            <a:r>
              <a:rPr kumimoji="0" lang="ja-JP" altLang="en-US" sz="2000" dirty="0" smtClean="0">
                <a:solidFill>
                  <a:srgbClr val="FFC0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2000" dirty="0" smtClean="0">
                <a:solidFill>
                  <a:srgbClr val="FFC000"/>
                </a:solidFill>
                <a:latin typeface="+mn-lt"/>
                <a:cs typeface="Tahoma" pitchFamily="34" charset="0"/>
              </a:rPr>
              <a:t>AP320</a:t>
            </a:r>
            <a:r>
              <a:rPr kumimoji="0" lang="ja-JP" altLang="en-US" sz="2000" dirty="0" smtClean="0">
                <a:solidFill>
                  <a:srgbClr val="FFC0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2000" dirty="0" smtClean="0">
                <a:solidFill>
                  <a:srgbClr val="FFC000"/>
                </a:solidFill>
                <a:latin typeface="+mn-lt"/>
                <a:cs typeface="Tahoma" pitchFamily="34" charset="0"/>
              </a:rPr>
              <a:t>(Revised version)</a:t>
            </a:r>
            <a:r>
              <a:rPr kumimoji="0" lang="ja-JP" altLang="en-US" sz="2000" dirty="0" smtClean="0">
                <a:solidFill>
                  <a:srgbClr val="FFC0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20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/>
            </a:r>
            <a:br>
              <a:rPr kumimoji="0" lang="en-US" altLang="ja-JP" sz="20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</a:br>
            <a:endParaRPr kumimoji="0" lang="en-US" altLang="ja-JP" sz="2000" dirty="0">
              <a:solidFill>
                <a:srgbClr val="FFFF00"/>
              </a:solidFill>
              <a:latin typeface="+mn-lt"/>
              <a:cs typeface="Tahoma" pitchFamily="34" charset="0"/>
            </a:endParaRPr>
          </a:p>
          <a:p>
            <a:pPr eaLnBrk="0" hangingPunct="0"/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SH7723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 （</a:t>
            </a: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SH-4A</a:t>
            </a:r>
            <a:r>
              <a:rPr kumimoji="0" lang="ja-JP" altLang="en-US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 　</a:t>
            </a: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400MHz </a:t>
            </a:r>
            <a:r>
              <a:rPr kumimoji="0" lang="ja-JP" altLang="en-US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）</a:t>
            </a: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+</a:t>
            </a:r>
            <a:r>
              <a:rPr kumimoji="0" lang="ja-JP" altLang="en-US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FPU </a:t>
            </a:r>
            <a:r>
              <a:rPr kumimoji="0" lang="ja-JP" altLang="en-US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 </a:t>
            </a:r>
            <a:endParaRPr kumimoji="0" lang="en-US" altLang="ja-JP" sz="2000" dirty="0" smtClean="0">
              <a:solidFill>
                <a:srgbClr val="FF0000"/>
              </a:solidFill>
              <a:latin typeface="+mn-lt"/>
              <a:cs typeface="Tahoma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cache</a:t>
            </a:r>
            <a:r>
              <a:rPr kumimoji="0" lang="ja-JP" altLang="en-US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 ：　</a:t>
            </a: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L1</a:t>
            </a:r>
            <a:r>
              <a:rPr kumimoji="0" lang="ja-JP" altLang="en-US" sz="2000" dirty="0">
                <a:solidFill>
                  <a:srgbClr val="FF0000"/>
                </a:solidFill>
                <a:latin typeface="+mn-lt"/>
                <a:cs typeface="Tahoma" pitchFamily="34" charset="0"/>
              </a:rPr>
              <a:t>：</a:t>
            </a: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32k/32k</a:t>
            </a:r>
            <a:r>
              <a:rPr kumimoji="0" lang="ja-JP" altLang="en-US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ja-JP" altLang="en-US" sz="2000" dirty="0">
                <a:solidFill>
                  <a:srgbClr val="FF00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+</a:t>
            </a:r>
            <a:r>
              <a:rPr kumimoji="0" lang="ja-JP" altLang="en-US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L2:256k</a:t>
            </a:r>
            <a:r>
              <a:rPr kumimoji="0" lang="ja-JP" altLang="en-US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/>
            </a:r>
            <a:b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</a:b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D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DR1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128MB</a:t>
            </a:r>
            <a:r>
              <a:rPr kumimoji="0" lang="ja-JP" alt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、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　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SRAM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128kB</a:t>
            </a:r>
            <a:r>
              <a:rPr kumimoji="0" lang="ja-JP" alt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、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NOR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2000" dirty="0" smtClean="0">
                <a:solidFill>
                  <a:srgbClr val="FF0000"/>
                </a:solidFill>
                <a:latin typeface="+mn-lt"/>
                <a:cs typeface="Tahoma" pitchFamily="34" charset="0"/>
              </a:rPr>
              <a:t>16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MB</a:t>
            </a:r>
            <a:r>
              <a:rPr kumimoji="0" lang="ja-JP" alt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、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NAND</a:t>
            </a: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n-lt"/>
                <a:cs typeface="Tahoma" pitchFamily="34" charset="0"/>
              </a:rPr>
              <a:t>1GB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2000" dirty="0" smtClean="0">
              <a:solidFill>
                <a:srgbClr val="FFFF00"/>
              </a:solidFill>
              <a:latin typeface="+mn-lt"/>
              <a:cs typeface="Tahoma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7inch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wide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WVGA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+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touch</a:t>
            </a:r>
            <a:r>
              <a:rPr kumimoji="0" lang="ja-JP" altLang="en-US" sz="18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panel</a:t>
            </a:r>
            <a:r>
              <a:rPr kumimoji="0" lang="ja-JP" altLang="en-US" sz="18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（</a:t>
            </a:r>
            <a:r>
              <a:rPr kumimoji="0" lang="en-US" altLang="ja-JP" sz="18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dedicated controller</a:t>
            </a:r>
            <a:r>
              <a:rPr kumimoji="0" lang="ja-JP" altLang="en-US" sz="1800" b="0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）</a:t>
            </a:r>
            <a:endParaRPr kumimoji="0" lang="en-US" altLang="ja-JP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n-lt"/>
              <a:cs typeface="Tahoma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USB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HS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host</a:t>
            </a:r>
            <a:r>
              <a:rPr lang="en-US" altLang="ja-JP" sz="1800" dirty="0">
                <a:solidFill>
                  <a:srgbClr val="FFFF00"/>
                </a:solidFill>
                <a:latin typeface="+mn-lt"/>
                <a:cs typeface="Tahoma" pitchFamily="34" charset="0"/>
              </a:rPr>
              <a:t>,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100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BASE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LAN</a:t>
            </a:r>
            <a:r>
              <a:rPr lang="en-US" altLang="ja-JP" sz="1800" dirty="0">
                <a:solidFill>
                  <a:srgbClr val="FFFF00"/>
                </a:solidFill>
                <a:latin typeface="+mn-lt"/>
                <a:cs typeface="Tahoma" pitchFamily="34" charset="0"/>
              </a:rPr>
              <a:t>,</a:t>
            </a:r>
            <a:r>
              <a:rPr kumimoji="0" lang="ja-JP" altLang="en-US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　</a:t>
            </a:r>
            <a:r>
              <a:rPr kumimoji="0"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SCI</a:t>
            </a:r>
            <a:r>
              <a:rPr kumimoji="0" lang="ja-JP" altLang="en-US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2ch</a:t>
            </a:r>
            <a:r>
              <a:rPr kumimoji="0" lang="ja-JP" altLang="en-US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 （</a:t>
            </a:r>
            <a:r>
              <a:rPr kumimoji="0"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console connection</a:t>
            </a:r>
            <a:r>
              <a:rPr kumimoji="0" lang="ja-JP" altLang="en-US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）</a:t>
            </a:r>
            <a:endParaRPr kumimoji="0" lang="en-US" altLang="ja-JP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n-lt"/>
              <a:cs typeface="Tahoma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SD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Card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Slot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（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SD</a:t>
            </a:r>
            <a:r>
              <a:rPr kumimoji="0" lang="ja-JP" altLang="en-US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+</a:t>
            </a:r>
            <a:r>
              <a:rPr kumimoji="0" lang="ja-JP" altLang="en-US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 </a:t>
            </a:r>
            <a:r>
              <a:rPr kumimoji="0" lang="en-US" altLang="ja-JP" sz="1800" dirty="0" err="1" smtClean="0">
                <a:solidFill>
                  <a:srgbClr val="FFFF00"/>
                </a:solidFill>
                <a:latin typeface="+mn-lt"/>
                <a:cs typeface="Tahoma" pitchFamily="34" charset="0"/>
              </a:rPr>
              <a:t>micorSD</a:t>
            </a:r>
            <a:r>
              <a:rPr kumimoji="0" lang="ja-JP" altLang="en-US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  </a:t>
            </a:r>
            <a:r>
              <a:rPr kumimoji="0"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2</a:t>
            </a:r>
            <a:r>
              <a:rPr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slots equipped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）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/>
            </a:r>
            <a:b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</a:b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Camera-input</a:t>
            </a:r>
            <a:r>
              <a:rPr kumimoji="0" lang="ja-JP" altLang="en-US" sz="18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、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　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ISDB/T </a:t>
            </a:r>
            <a:r>
              <a:rPr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Digital TV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1seg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TS-input</a:t>
            </a:r>
            <a:b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</a:b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Microphone-in</a:t>
            </a:r>
            <a:r>
              <a:rPr kumimoji="0" lang="ja-JP" altLang="en-US" sz="18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、</a:t>
            </a:r>
            <a:r>
              <a:rPr kumimoji="0" lang="ja-JP" alt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>Line-in</a:t>
            </a:r>
            <a:r>
              <a:rPr kumimoji="0" lang="ja-JP" altLang="en-US" sz="1800" dirty="0" err="1" smtClean="0">
                <a:solidFill>
                  <a:srgbClr val="FFFF00"/>
                </a:solidFill>
                <a:latin typeface="+mn-lt"/>
                <a:cs typeface="Tahoma" pitchFamily="34" charset="0"/>
              </a:rPr>
              <a:t>、</a:t>
            </a:r>
            <a:r>
              <a:rPr kumimoji="0"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Headphone-out</a:t>
            </a:r>
            <a:br>
              <a:rPr kumimoji="0"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</a:br>
            <a:r>
              <a:rPr kumimoji="0"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CPU</a:t>
            </a:r>
            <a:r>
              <a:rPr lang="ja-JP" altLang="en-US" sz="1800" dirty="0">
                <a:solidFill>
                  <a:srgbClr val="FFFF00"/>
                </a:solidFill>
                <a:latin typeface="+mn-lt"/>
                <a:cs typeface="Tahoma" pitchFamily="34" charset="0"/>
              </a:rPr>
              <a:t> </a:t>
            </a:r>
            <a:r>
              <a:rPr lang="en-US" altLang="ja-JP" sz="1800" dirty="0" smtClean="0">
                <a:solidFill>
                  <a:srgbClr val="FFFF00"/>
                </a:solidFill>
                <a:latin typeface="+mn-lt"/>
                <a:cs typeface="Tahoma" pitchFamily="34" charset="0"/>
              </a:rPr>
              <a:t>BUS extension connector</a:t>
            </a:r>
            <a:r>
              <a:rPr kumimoji="0" lang="en-US" altLang="ja-JP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  <a:t/>
            </a:r>
            <a:br>
              <a:rPr kumimoji="0" lang="en-US" altLang="ja-JP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lt"/>
                <a:cs typeface="Tahoma" pitchFamily="34" charset="0"/>
              </a:rPr>
            </a:br>
            <a:endParaRPr kumimoji="0" lang="ja-JP" alt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n-lt"/>
              <a:cs typeface="Tahoma" pitchFamily="34" charset="0"/>
            </a:endParaRPr>
          </a:p>
        </p:txBody>
      </p:sp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29031" y="5538802"/>
            <a:ext cx="1939031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正方形/長方形 14"/>
          <p:cNvSpPr/>
          <p:nvPr/>
        </p:nvSpPr>
        <p:spPr bwMode="auto">
          <a:xfrm>
            <a:off x="571472" y="1500174"/>
            <a:ext cx="142876" cy="71438"/>
          </a:xfrm>
          <a:prstGeom prst="rect">
            <a:avLst/>
          </a:prstGeom>
          <a:solidFill>
            <a:srgbClr val="66FFFF"/>
          </a:solidFill>
          <a:ln w="9525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409546" y="1552562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100" dirty="0" smtClean="0">
                <a:latin typeface="Tahoma" pitchFamily="34" charset="0"/>
                <a:cs typeface="Tahoma" pitchFamily="34" charset="0"/>
              </a:rPr>
              <a:t>POWER</a:t>
            </a:r>
            <a:endParaRPr kumimoji="1" lang="ja-JP" altLang="en-US" sz="11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142844" y="6143644"/>
            <a:ext cx="6357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800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http://www.algosystem.co.jp/index.html</a:t>
            </a:r>
            <a:endParaRPr kumimoji="1" lang="ja-JP" altLang="en-US" sz="1800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ALGO </a:t>
            </a:r>
            <a:r>
              <a:rPr kumimoji="1" lang="en-US" altLang="ja-JP" dirty="0" smtClean="0"/>
              <a:t>AP320RXA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We believe AP320RXA is excellent software development </a:t>
            </a:r>
            <a:br>
              <a:rPr kumimoji="1" lang="en-US" altLang="ja-JP" dirty="0" smtClean="0"/>
            </a:br>
            <a:r>
              <a:rPr kumimoji="1" lang="en-US" altLang="ja-JP" dirty="0" smtClean="0"/>
              <a:t>environment </a:t>
            </a:r>
            <a:r>
              <a:rPr kumimoji="1" lang="en-US" altLang="ja-JP" dirty="0" smtClean="0"/>
              <a:t>as </a:t>
            </a:r>
            <a:r>
              <a:rPr kumimoji="1" lang="en-US" altLang="ja-JP" dirty="0" smtClean="0"/>
              <a:t>it is well designed for these purpose. </a:t>
            </a:r>
          </a:p>
          <a:p>
            <a:endParaRPr kumimoji="1" lang="en-US" altLang="ja-JP" dirty="0"/>
          </a:p>
          <a:p>
            <a:r>
              <a:rPr kumimoji="1" lang="en-US" altLang="ja-JP" dirty="0" smtClean="0"/>
              <a:t>As Renesas chose ALGO AP320RXA for SH7723 (SH-MobileR2) Linux kernel reference </a:t>
            </a:r>
            <a:r>
              <a:rPr kumimoji="1" lang="en-US" altLang="ja-JP" dirty="0" smtClean="0"/>
              <a:t>hardware</a:t>
            </a:r>
            <a:r>
              <a:rPr kumimoji="1" lang="en-US" altLang="ja-JP" dirty="0" smtClean="0"/>
              <a:t>, it is the easiest target for</a:t>
            </a:r>
            <a:br>
              <a:rPr kumimoji="1" lang="en-US" altLang="ja-JP" dirty="0" smtClean="0"/>
            </a:br>
            <a:r>
              <a:rPr kumimoji="1" lang="en-US" altLang="ja-JP" dirty="0" smtClean="0"/>
              <a:t>people who want to run Linux on </a:t>
            </a:r>
            <a:r>
              <a:rPr kumimoji="1" lang="en-US" altLang="ja-JP" dirty="0" smtClean="0"/>
              <a:t>SH-MobileR2.</a:t>
            </a:r>
            <a:endParaRPr kumimoji="1" lang="en-US" altLang="ja-JP" dirty="0" smtClean="0"/>
          </a:p>
          <a:p>
            <a:endParaRPr kumimoji="1" lang="en-US" altLang="ja-JP" dirty="0"/>
          </a:p>
          <a:p>
            <a:r>
              <a:rPr kumimoji="1" lang="en-US" altLang="ja-JP" dirty="0" smtClean="0"/>
              <a:t>Renesas </a:t>
            </a:r>
            <a:r>
              <a:rPr kumimoji="1" lang="en-US" altLang="ja-JP" dirty="0" smtClean="0"/>
              <a:t>and ALGO will not provide </a:t>
            </a:r>
            <a:r>
              <a:rPr kumimoji="1" lang="en-US" altLang="ja-JP" dirty="0" smtClean="0"/>
              <a:t>AP320RXA hardware schematics, however</a:t>
            </a:r>
            <a:r>
              <a:rPr kumimoji="1" lang="en-US" altLang="ja-JP" dirty="0" smtClean="0"/>
              <a:t>, as a special handling under </a:t>
            </a:r>
            <a:r>
              <a:rPr kumimoji="1" lang="en-US" altLang="ja-JP" dirty="0" smtClean="0"/>
              <a:t>NDA, I </a:t>
            </a:r>
            <a:r>
              <a:rPr kumimoji="1" lang="en-US" altLang="ja-JP" dirty="0" smtClean="0"/>
              <a:t>guess we can arrange schematics delivery to </a:t>
            </a:r>
            <a:r>
              <a:rPr kumimoji="1" lang="en-US" altLang="ja-JP" dirty="0" err="1" smtClean="0"/>
              <a:t>Miele</a:t>
            </a:r>
            <a:r>
              <a:rPr kumimoji="1" lang="en-US" altLang="ja-JP" dirty="0" smtClean="0"/>
              <a:t>.  If </a:t>
            </a:r>
            <a:r>
              <a:rPr kumimoji="1" lang="en-US" altLang="ja-JP" dirty="0" smtClean="0"/>
              <a:t>your customer want to have </a:t>
            </a:r>
            <a:r>
              <a:rPr kumimoji="1" lang="en-US" altLang="ja-JP" u="sng" dirty="0" smtClean="0"/>
              <a:t>hardware design reference</a:t>
            </a:r>
            <a:r>
              <a:rPr kumimoji="1" lang="en-US" altLang="ja-JP" dirty="0" smtClean="0"/>
              <a:t>, </a:t>
            </a:r>
            <a:r>
              <a:rPr kumimoji="1" lang="en-US" altLang="ja-JP" dirty="0" smtClean="0"/>
              <a:t>you </a:t>
            </a:r>
            <a:r>
              <a:rPr kumimoji="1" lang="en-US" altLang="ja-JP" dirty="0" smtClean="0"/>
              <a:t>may need to introduce another board for that purpose.</a:t>
            </a:r>
            <a:br>
              <a:rPr kumimoji="1" lang="en-US" altLang="ja-JP" dirty="0" smtClean="0"/>
            </a:br>
            <a:endParaRPr kumimoji="1" lang="en-US" altLang="ja-JP" dirty="0"/>
          </a:p>
          <a:p>
            <a:r>
              <a:rPr kumimoji="1" lang="en-US" altLang="ja-JP" dirty="0" smtClean="0"/>
              <a:t>We want to know who and why they require schematics ?</a:t>
            </a:r>
          </a:p>
          <a:p>
            <a:pPr>
              <a:buNone/>
            </a:pPr>
            <a:r>
              <a:rPr kumimoji="1" lang="en-US" altLang="ja-JP" dirty="0" smtClean="0"/>
              <a:t>  </a:t>
            </a:r>
            <a:endParaRPr kumimoji="1" lang="ja-JP" altLang="en-US" dirty="0"/>
          </a:p>
        </p:txBody>
      </p:sp>
      <p:sp>
        <p:nvSpPr>
          <p:cNvPr id="4" name="角丸四角形 3"/>
          <p:cNvSpPr/>
          <p:nvPr/>
        </p:nvSpPr>
        <p:spPr bwMode="auto">
          <a:xfrm>
            <a:off x="214282" y="5143512"/>
            <a:ext cx="8715436" cy="1143008"/>
          </a:xfrm>
          <a:prstGeom prst="roundRect">
            <a:avLst>
              <a:gd name="adj" fmla="val 8462"/>
            </a:avLst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We are </a:t>
            </a:r>
            <a:r>
              <a:rPr kumimoji="0" lang="en-US" altLang="ja-JP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ＭＳ Ｐゴシック" pitchFamily="50" charset="-128"/>
                <a:cs typeface="Tahoma" pitchFamily="34" charset="0"/>
              </a:rPr>
              <a:t>ready to ship initial 3 set </a:t>
            </a:r>
            <a:r>
              <a:rPr lang="en-US" altLang="ja-JP" sz="1800" dirty="0" smtClean="0">
                <a:solidFill>
                  <a:srgbClr val="FF0000"/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of ALGO AP320RXA </a:t>
            </a:r>
            <a:r>
              <a:rPr lang="en-US" altLang="ja-JP" sz="1800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hardware to </a:t>
            </a:r>
            <a:r>
              <a:rPr lang="en-US" altLang="ja-JP" sz="1800" dirty="0" err="1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Miele</a:t>
            </a:r>
            <a:r>
              <a:rPr lang="en-US" altLang="ja-JP" sz="1800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 so that they can start software verification and development soon. We plan to translate 320RXA hardware </a:t>
            </a:r>
            <a:r>
              <a:rPr lang="en-US" altLang="ja-JP" sz="1800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manual and our BSP instruction </a:t>
            </a:r>
            <a:r>
              <a:rPr lang="en-US" altLang="ja-JP" sz="1800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50" charset="-128"/>
                <a:cs typeface="Tahoma" pitchFamily="34" charset="0"/>
              </a:rPr>
              <a:t>by Renesas now, it would take less than 1 month for these translation work.</a:t>
            </a:r>
            <a:endParaRPr kumimoji="0" lang="ja-JP" altLang="en-US" sz="1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ahoma" pitchFamily="34" charset="0"/>
              <a:ea typeface="ＭＳ Ｐゴシック" pitchFamily="50" charset="-128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z="2400" dirty="0" smtClean="0"/>
              <a:t>Adobe Flash </a:t>
            </a:r>
            <a:r>
              <a:rPr lang="en-US" altLang="ja-JP" sz="2400" dirty="0" err="1" smtClean="0"/>
              <a:t>Lite</a:t>
            </a:r>
            <a:r>
              <a:rPr lang="en-US" altLang="ja-JP" sz="2400" baseline="30000" dirty="0" smtClean="0"/>
              <a:t> </a:t>
            </a:r>
            <a:r>
              <a:rPr lang="en-US" altLang="ja-JP" sz="2400" dirty="0" smtClean="0"/>
              <a:t>3  ---- you/</a:t>
            </a:r>
            <a:r>
              <a:rPr lang="en-US" altLang="ja-JP" sz="2400" dirty="0" err="1" smtClean="0"/>
              <a:t>Miele</a:t>
            </a:r>
            <a:r>
              <a:rPr lang="en-US" altLang="ja-JP" sz="2400" dirty="0" smtClean="0"/>
              <a:t> need local reseller</a:t>
            </a:r>
            <a:endParaRPr lang="en-US" altLang="ja-JP" sz="2400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817580"/>
            <a:ext cx="8558243" cy="5111750"/>
          </a:xfrm>
        </p:spPr>
        <p:txBody>
          <a:bodyPr/>
          <a:lstStyle/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r>
              <a:rPr lang="en-US" altLang="ja-JP" sz="1600" dirty="0" smtClean="0"/>
              <a:t>As you may know “Adobe Flash </a:t>
            </a: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 3 (=Flash </a:t>
            </a: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)” is designed for various embedded products and it require per target device certification.</a:t>
            </a:r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endParaRPr lang="en-US" altLang="ja-JP" sz="800" dirty="0" smtClean="0"/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r>
              <a:rPr lang="en-US" altLang="ja-JP" sz="1600" dirty="0" smtClean="0"/>
              <a:t>As Flash </a:t>
            </a: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 renderer does not utilize any hardware drawing capability comes with embedded CPU. We can only utilize surface to frame buffer </a:t>
            </a:r>
            <a:r>
              <a:rPr lang="en-US" altLang="ja-JP" sz="1600" dirty="0" err="1" smtClean="0"/>
              <a:t>blitting</a:t>
            </a:r>
            <a:r>
              <a:rPr lang="en-US" altLang="ja-JP" sz="1600" dirty="0" smtClean="0"/>
              <a:t> capability with Flash </a:t>
            </a: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. So there is no device (=CPU, graphics accelerator) dependency.</a:t>
            </a:r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endParaRPr lang="en-US" altLang="ja-JP" sz="800" dirty="0" smtClean="0"/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r>
              <a:rPr lang="en-US" altLang="ja-JP" sz="1600" dirty="0" smtClean="0"/>
              <a:t>So theoretically Renesas does not have any our device specific optimization opportunity with our SH-MobileR2 device. So I understand customer simply expect sub-license Flash </a:t>
            </a: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 from us. However unfortunately Renesas does not have a any sub-licensing contract with Adobe at now so we can not deal Flash </a:t>
            </a: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 from us. </a:t>
            </a:r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endParaRPr lang="en-US" altLang="ja-JP" sz="800" dirty="0" smtClean="0"/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r>
              <a:rPr lang="en-US" altLang="ja-JP" sz="1600" dirty="0" smtClean="0"/>
              <a:t>I know 3</a:t>
            </a:r>
            <a:r>
              <a:rPr lang="en-US" altLang="ja-JP" sz="1600" baseline="30000" dirty="0" smtClean="0"/>
              <a:t>rd</a:t>
            </a:r>
            <a:r>
              <a:rPr lang="en-US" altLang="ja-JP" sz="1600" dirty="0" smtClean="0"/>
              <a:t> party ESOL, Japanese solution provider, can be sub-licensor, however as they do not have any EU sales office and it seems hard to support EU customers.</a:t>
            </a:r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endParaRPr lang="en-US" altLang="ja-JP" sz="800" dirty="0" smtClean="0"/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r>
              <a:rPr lang="en-US" altLang="ja-JP" sz="1600" dirty="0" smtClean="0"/>
              <a:t>Though we can show you/your customer Flash </a:t>
            </a: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 runs quite fast on ALGO AP320</a:t>
            </a:r>
            <a:br>
              <a:rPr lang="en-US" altLang="ja-JP" sz="1600" dirty="0" smtClean="0"/>
            </a:br>
            <a:r>
              <a:rPr lang="en-US" altLang="ja-JP" sz="1600" dirty="0" smtClean="0"/>
              <a:t>hardware for proof of performance, however RTC nor ESOL can not provide Flash</a:t>
            </a:r>
            <a:br>
              <a:rPr lang="en-US" altLang="ja-JP" sz="1600" dirty="0" smtClean="0"/>
            </a:b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 runtime license to </a:t>
            </a:r>
            <a:r>
              <a:rPr lang="en-US" altLang="ja-JP" sz="1600" dirty="0" err="1" smtClean="0"/>
              <a:t>Miele</a:t>
            </a:r>
            <a:r>
              <a:rPr lang="en-US" altLang="ja-JP" sz="1600" dirty="0" smtClean="0"/>
              <a:t> or other EU customers.</a:t>
            </a:r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endParaRPr lang="en-US" altLang="ja-JP" sz="800" dirty="0" smtClean="0"/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r>
              <a:rPr lang="en-US" altLang="ja-JP" sz="1600" dirty="0" smtClean="0"/>
              <a:t>For your reference, Japanese customer RICOH’s case, Renesas only provided Linux</a:t>
            </a:r>
            <a:br>
              <a:rPr lang="en-US" altLang="ja-JP" sz="1600" dirty="0" smtClean="0"/>
            </a:br>
            <a:r>
              <a:rPr lang="en-US" altLang="ja-JP" sz="1600" dirty="0" smtClean="0"/>
              <a:t>BSP with </a:t>
            </a:r>
            <a:r>
              <a:rPr lang="en-US" altLang="ja-JP" sz="1600" dirty="0" err="1" smtClean="0"/>
              <a:t>DirectFB</a:t>
            </a:r>
            <a:r>
              <a:rPr lang="en-US" altLang="ja-JP" sz="1600" dirty="0" smtClean="0"/>
              <a:t> that enables </a:t>
            </a:r>
            <a:r>
              <a:rPr lang="en-US" altLang="ja-JP" sz="1600" dirty="0" err="1" smtClean="0"/>
              <a:t>buit</a:t>
            </a:r>
            <a:r>
              <a:rPr lang="en-US" altLang="ja-JP" sz="1600" dirty="0" smtClean="0"/>
              <a:t>-in hardware </a:t>
            </a:r>
            <a:r>
              <a:rPr lang="en-US" altLang="ja-JP" sz="1600" dirty="0" err="1" smtClean="0"/>
              <a:t>blit</a:t>
            </a:r>
            <a:r>
              <a:rPr lang="en-US" altLang="ja-JP" sz="1600" dirty="0" smtClean="0"/>
              <a:t> capability, and customer made</a:t>
            </a:r>
            <a:br>
              <a:rPr lang="en-US" altLang="ja-JP" sz="1600" dirty="0" smtClean="0"/>
            </a:br>
            <a:r>
              <a:rPr lang="en-US" altLang="ja-JP" sz="1600" dirty="0" smtClean="0"/>
              <a:t>a contract with Adobe directly and customer integrated </a:t>
            </a:r>
            <a:r>
              <a:rPr lang="en-US" altLang="ja-JP" sz="1600" dirty="0" err="1" smtClean="0"/>
              <a:t>DirectFB</a:t>
            </a:r>
            <a:r>
              <a:rPr lang="en-US" altLang="ja-JP" sz="1600" dirty="0" smtClean="0"/>
              <a:t> with Flash </a:t>
            </a: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.</a:t>
            </a:r>
            <a:br>
              <a:rPr lang="en-US" altLang="ja-JP" sz="1600" dirty="0" smtClean="0"/>
            </a:br>
            <a:r>
              <a:rPr lang="en-US" altLang="ja-JP" sz="1600" dirty="0" smtClean="0"/>
              <a:t>Now they confirmed MobileR2 can achieve quite nice performance with Flash </a:t>
            </a:r>
            <a:r>
              <a:rPr lang="en-US" altLang="ja-JP" sz="1600" dirty="0" err="1" smtClean="0"/>
              <a:t>Lite</a:t>
            </a:r>
            <a:r>
              <a:rPr lang="en-US" altLang="ja-JP" sz="1600" dirty="0" smtClean="0"/>
              <a:t>.</a:t>
            </a:r>
            <a:endParaRPr lang="en-US" altLang="ja-JP" sz="1800" dirty="0" smtClean="0"/>
          </a:p>
          <a:p>
            <a:pPr marL="0" indent="0">
              <a:lnSpc>
                <a:spcPts val="1700"/>
              </a:lnSpc>
              <a:buFont typeface="Times New Roman" pitchFamily="18" charset="0"/>
              <a:buNone/>
            </a:pPr>
            <a:endParaRPr lang="en-US" altLang="ja-JP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z="2400" dirty="0"/>
              <a:t>Gentoo </a:t>
            </a:r>
            <a:r>
              <a:rPr lang="en-US" altLang="ja-JP" sz="2400" dirty="0" smtClean="0"/>
              <a:t>distribution ---- you can use Gentoo on R2 BSP</a:t>
            </a:r>
            <a:endParaRPr lang="en-US" altLang="ja-JP" sz="2400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569325" cy="5111750"/>
          </a:xfrm>
        </p:spPr>
        <p:txBody>
          <a:bodyPr/>
          <a:lstStyle/>
          <a:p>
            <a:pPr>
              <a:lnSpc>
                <a:spcPts val="2000"/>
              </a:lnSpc>
            </a:pPr>
            <a:r>
              <a:rPr lang="en-US" altLang="ja-JP" sz="1600" dirty="0" smtClean="0"/>
              <a:t>To provide a solution for</a:t>
            </a:r>
            <a:r>
              <a:rPr lang="en-US" altLang="ja-JP" sz="1600" dirty="0" smtClean="0"/>
              <a:t> various common package support, we adopted Gentoo</a:t>
            </a:r>
            <a:br>
              <a:rPr lang="en-US" altLang="ja-JP" sz="1600" dirty="0" smtClean="0"/>
            </a:br>
            <a:r>
              <a:rPr lang="en-US" altLang="ja-JP" sz="1600" dirty="0" smtClean="0"/>
              <a:t>on ALGO package management method AP320 BSP. </a:t>
            </a:r>
            <a:r>
              <a:rPr lang="en-US" altLang="ja-JP" sz="1600" dirty="0" smtClean="0"/>
              <a:t>You can build various package natively upon AP320 target hardware. Especially automated package dependency manager named “emerge” would reduce huge porting work.</a:t>
            </a:r>
            <a:endParaRPr lang="en-US" altLang="ja-JP" sz="1600" dirty="0" smtClean="0"/>
          </a:p>
          <a:p>
            <a:pPr>
              <a:lnSpc>
                <a:spcPts val="2000"/>
              </a:lnSpc>
            </a:pPr>
            <a:endParaRPr lang="en-US" altLang="ja-JP" sz="1600" dirty="0" smtClean="0"/>
          </a:p>
          <a:p>
            <a:pPr>
              <a:lnSpc>
                <a:spcPts val="2000"/>
              </a:lnSpc>
            </a:pPr>
            <a:r>
              <a:rPr lang="en-US" altLang="ja-JP" sz="1600" dirty="0" smtClean="0"/>
              <a:t>As Gentoo </a:t>
            </a:r>
            <a:r>
              <a:rPr lang="en-US" altLang="ja-JP" sz="1600" dirty="0"/>
              <a:t>is a source </a:t>
            </a:r>
            <a:r>
              <a:rPr lang="en-US" altLang="ja-JP" sz="1600" dirty="0" smtClean="0"/>
              <a:t>code based distribution, we add native environment (native compiler,..) with MobileR2 BSP, so that you can build new package on</a:t>
            </a:r>
            <a:br>
              <a:rPr lang="en-US" altLang="ja-JP" sz="1600" dirty="0" smtClean="0"/>
            </a:br>
            <a:r>
              <a:rPr lang="en-US" altLang="ja-JP" sz="1600" dirty="0" smtClean="0"/>
              <a:t>actual target hardware natively.</a:t>
            </a:r>
          </a:p>
          <a:p>
            <a:pPr>
              <a:lnSpc>
                <a:spcPts val="2000"/>
              </a:lnSpc>
            </a:pPr>
            <a:endParaRPr lang="en-US" altLang="ja-JP" sz="1600" dirty="0" smtClean="0"/>
          </a:p>
          <a:p>
            <a:pPr>
              <a:lnSpc>
                <a:spcPts val="2000"/>
              </a:lnSpc>
            </a:pPr>
            <a:r>
              <a:rPr lang="en-US" altLang="ja-JP" sz="1600" dirty="0" smtClean="0"/>
              <a:t>Gentoo defines basic development collection as stage3, these over hundred packages are chose for </a:t>
            </a:r>
            <a:r>
              <a:rPr lang="en-US" altLang="ja-JP" sz="1600" dirty="0" smtClean="0"/>
              <a:t>system startup. As we have already built binary image </a:t>
            </a:r>
            <a:br>
              <a:rPr lang="en-US" altLang="ja-JP" sz="1600" dirty="0" smtClean="0"/>
            </a:br>
            <a:r>
              <a:rPr lang="en-US" altLang="ja-JP" sz="1600" dirty="0" smtClean="0"/>
              <a:t>for SH7723, you can use pre-build binary. If you want to have extra package</a:t>
            </a:r>
            <a:r>
              <a:rPr lang="en-US" altLang="ja-JP" sz="1600" dirty="0" smtClean="0"/>
              <a:t/>
            </a:r>
            <a:br>
              <a:rPr lang="en-US" altLang="ja-JP" sz="1600" dirty="0" smtClean="0"/>
            </a:br>
            <a:r>
              <a:rPr lang="en-US" altLang="ja-JP" sz="1600" dirty="0" smtClean="0"/>
              <a:t>you can request local 3</a:t>
            </a:r>
            <a:r>
              <a:rPr lang="en-US" altLang="ja-JP" sz="1600" baseline="30000" dirty="0" smtClean="0"/>
              <a:t>rd</a:t>
            </a:r>
            <a:r>
              <a:rPr lang="en-US" altLang="ja-JP" sz="1600" dirty="0" smtClean="0"/>
              <a:t> party to provide binary packages like RPM.</a:t>
            </a:r>
          </a:p>
          <a:p>
            <a:pPr>
              <a:lnSpc>
                <a:spcPts val="2000"/>
              </a:lnSpc>
            </a:pPr>
            <a:endParaRPr lang="en-US" altLang="ja-JP" sz="1600" dirty="0" smtClean="0"/>
          </a:p>
          <a:p>
            <a:pPr>
              <a:lnSpc>
                <a:spcPts val="2000"/>
              </a:lnSpc>
            </a:pPr>
            <a:r>
              <a:rPr lang="en-US" altLang="ja-JP" sz="1600" dirty="0" smtClean="0"/>
              <a:t>You can refer Gentoo web to confirm which packages are in stage3.</a:t>
            </a:r>
          </a:p>
          <a:p>
            <a:pPr>
              <a:lnSpc>
                <a:spcPts val="2000"/>
              </a:lnSpc>
              <a:buNone/>
            </a:pPr>
            <a:endParaRPr lang="en-US" altLang="ja-JP" sz="1600" dirty="0" smtClean="0"/>
          </a:p>
          <a:p>
            <a:pPr>
              <a:lnSpc>
                <a:spcPts val="2000"/>
              </a:lnSpc>
              <a:buNone/>
            </a:pPr>
            <a:r>
              <a:rPr lang="en-US" altLang="ja-JP" sz="1600" dirty="0" smtClean="0"/>
              <a:t> </a:t>
            </a:r>
            <a:endParaRPr lang="en-US" altLang="ja-JP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Gentoo stage3 packages </a:t>
            </a:r>
            <a:r>
              <a:rPr kumimoji="1" lang="ja-JP" altLang="en-US" dirty="0" smtClean="0"/>
              <a:t>①</a:t>
            </a:r>
            <a:r>
              <a:rPr kumimoji="1" lang="en-US" altLang="ja-JP" dirty="0" smtClean="0"/>
              <a:t> </a:t>
            </a:r>
            <a:r>
              <a:rPr kumimoji="1" lang="en-US" altLang="ja-JP" dirty="0" smtClean="0"/>
              <a:t>(supported in R2 BSP)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 numCol="2" spcCol="216000"/>
          <a:lstStyle/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app-admin/perl-cleaner-1.04.3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app-admin/python-updater-0.2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app-admin/sysklogd-1.4.2_pre20061230-r2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app-arch/bzip2-1.0.4-r1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app-arch/cpio-2.9-r1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app-arch/gzip-1.3.12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app-arch/tar-1.19-r1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app-crypt/hashalot-0.3-r2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app-editors/nano-2.0.3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app-misc/ca-certificates-20070303-r1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app-misc/pax-utils-0.1.16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app-portage/gentoolkit-0.2.3-r1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app-shells/bash-3.2_p17-r1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lang</a:t>
            </a:r>
            <a:r>
              <a:rPr lang="en-US" sz="1600" dirty="0" smtClean="0"/>
              <a:t>/perl-5.8.8-r2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lang</a:t>
            </a:r>
            <a:r>
              <a:rPr lang="en-US" sz="1600" dirty="0" smtClean="0"/>
              <a:t>/python-2.4.4-r6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lang</a:t>
            </a:r>
            <a:r>
              <a:rPr lang="en-US" sz="1600" dirty="0" smtClean="0"/>
              <a:t>/tcl-8.4.15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libs</a:t>
            </a:r>
            <a:r>
              <a:rPr lang="en-US" sz="1600" dirty="0" smtClean="0"/>
              <a:t>/apr-1.2.11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libs</a:t>
            </a:r>
            <a:r>
              <a:rPr lang="en-US" sz="1600" dirty="0" smtClean="0"/>
              <a:t>/expat-2.0.1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libs</a:t>
            </a:r>
            <a:r>
              <a:rPr lang="en-US" sz="1600" dirty="0" smtClean="0"/>
              <a:t>/libpcre-6.6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libs</a:t>
            </a:r>
            <a:r>
              <a:rPr lang="en-US" sz="1600" dirty="0" smtClean="0"/>
              <a:t>/libxml2-2.6.28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libs</a:t>
            </a:r>
            <a:r>
              <a:rPr lang="en-US" sz="1600" dirty="0" smtClean="0"/>
              <a:t>/openssl-0.9.8d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libs</a:t>
            </a:r>
            <a:r>
              <a:rPr lang="en-US" sz="1600" dirty="0" smtClean="0"/>
              <a:t>/popt-1.10.7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perl</a:t>
            </a:r>
            <a:r>
              <a:rPr lang="en-US" sz="1600" dirty="0" smtClean="0"/>
              <a:t>/Locale-gettext-1.05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dev-python/pycrypto-2.0.1-r6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dev-python/python-fchksum-1.7.1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dev-scheme/guile-1.6.8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tcltk</a:t>
            </a:r>
            <a:r>
              <a:rPr lang="en-US" sz="1600" dirty="0" smtClean="0"/>
              <a:t>/expect-5.42.1-r1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util</a:t>
            </a:r>
            <a:r>
              <a:rPr lang="en-US" sz="1600" dirty="0" smtClean="0"/>
              <a:t>/dejagnu-1.4.4-r1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util</a:t>
            </a:r>
            <a:r>
              <a:rPr lang="en-US" sz="1600" dirty="0" smtClean="0"/>
              <a:t>/pkgconfig-0.21-r1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dev-</a:t>
            </a:r>
            <a:r>
              <a:rPr lang="en-US" sz="1600" dirty="0" err="1" smtClean="0"/>
              <a:t>util</a:t>
            </a:r>
            <a:r>
              <a:rPr lang="en-US" sz="1600" dirty="0" smtClean="0"/>
              <a:t>/unifdef-1.20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net-misc/dhcp-3.1.0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net-misc/iputils-20070202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net-misc/neon-0.26.4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net-misc/ntp-4.2.4_p4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net-misc/openssh-4.7_p1-r3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net-misc/rsync-2.6.9-r5</a:t>
            </a:r>
          </a:p>
          <a:p>
            <a:pPr marL="342900" lvl="0" indent="-342900">
              <a:lnSpc>
                <a:spcPts val="1700"/>
              </a:lnSpc>
              <a:buFont typeface="+mj-lt"/>
              <a:buAutoNum type="arabicPeriod"/>
            </a:pPr>
            <a:r>
              <a:rPr lang="en-US" sz="1600" dirty="0" smtClean="0"/>
              <a:t>net-misc/wget-1.10.2</a:t>
            </a:r>
            <a:endParaRPr lang="ja-JP" altLang="en-US" sz="16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Gentoo stage3 packages </a:t>
            </a:r>
            <a:r>
              <a:rPr kumimoji="1" lang="ja-JP" altLang="en-US" dirty="0" smtClean="0"/>
              <a:t>②</a:t>
            </a:r>
            <a:r>
              <a:rPr kumimoji="1" lang="en-US" altLang="ja-JP" dirty="0" smtClean="0"/>
              <a:t> </a:t>
            </a:r>
            <a:r>
              <a:rPr kumimoji="1" lang="en-US" altLang="ja-JP" dirty="0" smtClean="0"/>
              <a:t>(supported in R2 BSP)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 numCol="2" spcCol="216000"/>
          <a:lstStyle/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err="1" smtClean="0"/>
              <a:t>perl</a:t>
            </a:r>
            <a:r>
              <a:rPr lang="en-US" sz="1600" dirty="0" smtClean="0"/>
              <a:t>-core/Test-Harness-2.64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sys-apps/acl-2.2.39-r1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sys-apps/attr-2.4.32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sys-apps/baselayout-1.12.10-r5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sys-apps/busybox-1.8.2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sys-apps/coreutils-6.9-r1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sys-apps/debianutils-2.25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sys-apps/diffutils-2.8.7-r2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sys-apps/file-4.21-r1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sys-apps/findutils-4.3.8-r1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sys-apps/gawk-3.1.5-r5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sys-apps/grep-2.5.1a-r1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sys-apps/groff-1.19.2-r1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sys-apps/hdparm-7.7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sys-apps/help2man-1.36.4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sys-apps/kbd-1.13-r1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sys-apps/less-416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sys-apps/man-1.6f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sys-apps/man-pages-2.76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sys-apps/mktemp-1.5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sys-apps/module-init-tools-3.4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sys-apps/net-tools-1.60-r13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sys-apps/portage-2.1.3.19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sys-apps/sandbox-1.2.18.1-r2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sys-apps/sed-4.1.5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sys-apps/shadow-4.0.18.1-r1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sys-apps/sysvinit-2.86-r8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sys-apps/tcp-wrappers-7.6-r8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sys-apps/texinfo-4.8-r5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sys-apps/util-linux-2.13-r2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sys-apps/which-2.16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/autoconf-2.13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/autoconf-2.61-r1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/autoconf-wrapper-4-r3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/autogen-5.9.2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/automake-1.9.6-r2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/automake-1.10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38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/automake-wrapper-3-r1</a:t>
            </a:r>
            <a:endParaRPr lang="ja-JP" altLang="en-US" sz="16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Gentoo stage3 packages </a:t>
            </a:r>
            <a:r>
              <a:rPr kumimoji="1" lang="ja-JP" altLang="en-US" dirty="0" smtClean="0"/>
              <a:t>③</a:t>
            </a:r>
            <a:r>
              <a:rPr kumimoji="1" lang="en-US" altLang="ja-JP" dirty="0" smtClean="0"/>
              <a:t> (supported in R2 BSP)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 numCol="2" spcCol="216000"/>
          <a:lstStyle/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/bc-1.06-r6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/binutils-2.18-r1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/binutils-config-1.9-r3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/bison-2.3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/distcc-2.18.3-r10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/flex-2.5.33-r3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/gcc-4.1.2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/gcc-config-1.3.16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/gettext-0.16.1-r1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/gnuconfig-20070724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/libperl-5.8.8-r1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/libtool-1.5.24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/m4-1.4.10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/make-3.81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devel</a:t>
            </a:r>
            <a:r>
              <a:rPr lang="en-US" sz="1600" dirty="0" smtClean="0"/>
              <a:t>/patch-2.5.9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fs</a:t>
            </a:r>
            <a:r>
              <a:rPr lang="en-US" sz="1600" dirty="0" smtClean="0"/>
              <a:t>/e2fsprogs-1.40.3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fs</a:t>
            </a:r>
            <a:r>
              <a:rPr lang="en-US" sz="1600" dirty="0" smtClean="0"/>
              <a:t>/udev-115-r1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sys-kernel/linux-headers-2.6.23-r2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/com_err-1.40.3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/cracklib-2.8.9-r1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/db-4.2.52_p4-r2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/glibc-2.7-r1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/ncurses-5.6-r2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/pam-0.78-r5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/pwdb-0.62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/readline-5.2_p7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/ss-1.40.3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/timezone-data-2007c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</a:t>
            </a:r>
            <a:r>
              <a:rPr lang="en-US" sz="1600" dirty="0" err="1" smtClean="0"/>
              <a:t>libs</a:t>
            </a:r>
            <a:r>
              <a:rPr lang="en-US" sz="1600" dirty="0" smtClean="0"/>
              <a:t>/zlib-1.2.3-r1</a:t>
            </a:r>
            <a:endParaRPr lang="ja-JP" altLang="en-US" sz="1600" dirty="0" smtClean="0"/>
          </a:p>
          <a:p>
            <a:pPr marL="342900" lvl="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sys-process/procps-3.2.7</a:t>
            </a:r>
            <a:endParaRPr lang="ja-JP" altLang="en-US" sz="1600" dirty="0" smtClean="0"/>
          </a:p>
          <a:p>
            <a:pPr marL="342900" indent="-342900">
              <a:lnSpc>
                <a:spcPts val="1700"/>
              </a:lnSpc>
              <a:buFont typeface="+mj-lt"/>
              <a:buAutoNum type="arabicPeriod" startAt="76"/>
            </a:pPr>
            <a:r>
              <a:rPr lang="en-US" sz="1600" dirty="0" smtClean="0"/>
              <a:t>sys-process/psmisc-22.5-r2</a:t>
            </a:r>
            <a:endParaRPr kumimoji="1" lang="ja-JP" altLang="en-US" sz="16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Miele</a:t>
            </a:r>
            <a:r>
              <a:rPr kumimoji="1" lang="en-US" altLang="ja-JP" dirty="0" smtClean="0"/>
              <a:t> R2 Linux BSP release plan summary</a:t>
            </a:r>
            <a:endParaRPr kumimoji="1" lang="ja-JP" altLang="en-US" dirty="0"/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357158" y="1000108"/>
          <a:ext cx="8307388" cy="470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524"/>
                <a:gridCol w="3429024"/>
                <a:gridCol w="2337993"/>
                <a:gridCol w="2076847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No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contents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release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notes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Pre-view BSP 1.0</a:t>
                      </a:r>
                      <a:br>
                        <a:rPr kumimoji="1" lang="en-US" altLang="ja-JP" sz="1600" dirty="0" smtClean="0"/>
                      </a:br>
                      <a:r>
                        <a:rPr kumimoji="1" lang="en-US" altLang="ja-JP" sz="1600" dirty="0" smtClean="0"/>
                        <a:t>( kernel 2.6.24-2 GCC 4.1.2)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Now ready to ship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LCD, LAN, </a:t>
                      </a:r>
                      <a:r>
                        <a:rPr kumimoji="1" lang="en-US" altLang="ja-JP" sz="1600" dirty="0" err="1" smtClean="0"/>
                        <a:t>mtd</a:t>
                      </a:r>
                      <a:r>
                        <a:rPr kumimoji="1" lang="en-US" altLang="ja-JP" sz="1600" dirty="0" smtClean="0"/>
                        <a:t>(NAND), SCI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sz="1600" dirty="0" smtClean="0"/>
                        <a:t>ALGO AP320 hardware</a:t>
                      </a:r>
                      <a:endParaRPr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sz="1600" dirty="0" smtClean="0"/>
                        <a:t>Now ready to ship</a:t>
                      </a:r>
                      <a:endParaRPr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sz="1600" dirty="0" smtClean="0"/>
                        <a:t>3 set</a:t>
                      </a:r>
                      <a:endParaRPr lang="ja-JP" alt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Pre-view</a:t>
                      </a:r>
                      <a:r>
                        <a:rPr kumimoji="1" lang="en-US" altLang="ja-JP" sz="1600" baseline="0" dirty="0" smtClean="0"/>
                        <a:t> BSP English readme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20</a:t>
                      </a:r>
                      <a:r>
                        <a:rPr kumimoji="1" lang="en-US" altLang="ja-JP" sz="1600" baseline="30000" dirty="0" smtClean="0"/>
                        <a:t>th</a:t>
                      </a:r>
                      <a:r>
                        <a:rPr kumimoji="1" lang="en-US" altLang="ja-JP" sz="1600" dirty="0" smtClean="0"/>
                        <a:t> April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Pre-view</a:t>
                      </a:r>
                      <a:r>
                        <a:rPr kumimoji="1" lang="en-US" altLang="ja-JP" sz="1600" baseline="0" dirty="0" smtClean="0">
                          <a:solidFill>
                            <a:srgbClr val="FF0000"/>
                          </a:solidFill>
                        </a:rPr>
                        <a:t> BSP 1.1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r>
                        <a:rPr kumimoji="1" lang="en-US" altLang="ja-JP" sz="1600" baseline="30000" dirty="0" smtClean="0">
                          <a:solidFill>
                            <a:srgbClr val="FF0000"/>
                          </a:solidFill>
                        </a:rPr>
                        <a:t>th</a:t>
                      </a:r>
                      <a:r>
                        <a:rPr kumimoji="1" lang="en-US" altLang="ja-JP" sz="16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April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  <a:r>
                        <a:rPr kumimoji="1" lang="en-US" altLang="ja-JP" sz="1600" dirty="0" err="1" smtClean="0">
                          <a:solidFill>
                            <a:srgbClr val="FF0000"/>
                          </a:solidFill>
                        </a:rPr>
                        <a:t>usb</a:t>
                      </a:r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, i2c, RTC, Touch panel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5 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sz="1600" dirty="0" smtClean="0"/>
                        <a:t>ALGO AP320 English H/W manual </a:t>
                      </a:r>
                      <a:endParaRPr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ja-JP" alt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sz="1600" dirty="0" err="1" smtClean="0"/>
                        <a:t>DirectFB</a:t>
                      </a:r>
                      <a:r>
                        <a:rPr lang="en-US" altLang="ja-JP" sz="1600" dirty="0" smtClean="0"/>
                        <a:t> (dedicated </a:t>
                      </a:r>
                      <a:r>
                        <a:rPr lang="en-US" altLang="ja-JP" sz="1600" dirty="0" err="1" smtClean="0"/>
                        <a:t>gfx_driver</a:t>
                      </a:r>
                      <a:r>
                        <a:rPr lang="en-US" altLang="ja-JP" sz="1600" dirty="0" smtClean="0"/>
                        <a:t>)</a:t>
                      </a:r>
                      <a:endParaRPr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sz="1600" dirty="0" smtClean="0"/>
                        <a:t>31th May</a:t>
                      </a:r>
                      <a:endParaRPr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sz="1600" dirty="0" smtClean="0"/>
                        <a:t>2D</a:t>
                      </a:r>
                      <a:r>
                        <a:rPr lang="en-US" altLang="ja-JP" sz="1600" baseline="0" dirty="0" smtClean="0"/>
                        <a:t> graphics</a:t>
                      </a:r>
                      <a:endParaRPr lang="ja-JP" alt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Pre-view BSP 1.2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30</a:t>
                      </a:r>
                      <a:r>
                        <a:rPr kumimoji="1" lang="en-US" altLang="ja-JP" sz="1600" baseline="30000" dirty="0" smtClean="0"/>
                        <a:t>th</a:t>
                      </a:r>
                      <a:r>
                        <a:rPr kumimoji="1" lang="en-US" altLang="ja-JP" sz="1600" dirty="0" smtClean="0"/>
                        <a:t> June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VPU,VIO,SEU,CEU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8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Core middleware</a:t>
                      </a:r>
                      <a:endParaRPr kumimoji="1" lang="ja-JP" altLang="en-US" sz="1600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Need</a:t>
                      </a:r>
                      <a:r>
                        <a:rPr kumimoji="1" lang="en-US" altLang="ja-JP" sz="1600" baseline="0" dirty="0" smtClean="0"/>
                        <a:t> to be discussed</a:t>
                      </a:r>
                      <a:endParaRPr kumimoji="1" lang="ja-JP" altLang="en-US" sz="1600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en-US" altLang="ja-JP" sz="1600" dirty="0" smtClean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9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BSP official release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smtClean="0">
                          <a:solidFill>
                            <a:srgbClr val="FF0000"/>
                          </a:solidFill>
                        </a:rPr>
                        <a:t>31th September (plan)</a:t>
                      </a:r>
                      <a:endParaRPr kumimoji="1" lang="ja-JP" alt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smtClean="0">
                          <a:solidFill>
                            <a:srgbClr val="FF0000"/>
                          </a:solidFill>
                        </a:rPr>
                        <a:t>After</a:t>
                      </a:r>
                      <a:r>
                        <a:rPr kumimoji="1" lang="en-US" altLang="ja-JP" sz="1400" baseline="0" dirty="0" smtClean="0">
                          <a:solidFill>
                            <a:srgbClr val="FF0000"/>
                          </a:solidFill>
                        </a:rPr>
                        <a:t> 2.6.27 released</a:t>
                      </a:r>
                      <a:endParaRPr kumimoji="1" lang="en-US" altLang="ja-JP" sz="1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10</a:t>
                      </a:r>
                      <a:endParaRPr kumimoji="1" lang="ja-JP" altLang="en-US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MMF (</a:t>
                      </a:r>
                      <a:r>
                        <a:rPr kumimoji="1" lang="en-US" altLang="ja-JP" sz="1600" dirty="0" err="1" smtClean="0"/>
                        <a:t>OpenMAX</a:t>
                      </a:r>
                      <a:r>
                        <a:rPr kumimoji="1" lang="en-US" altLang="ja-JP" sz="1600" dirty="0" smtClean="0"/>
                        <a:t>/IL,</a:t>
                      </a:r>
                      <a:r>
                        <a:rPr kumimoji="1" lang="en-US" altLang="ja-JP" sz="1600" baseline="0" dirty="0" smtClean="0"/>
                        <a:t> </a:t>
                      </a:r>
                      <a:r>
                        <a:rPr kumimoji="1" lang="en-US" altLang="ja-JP" sz="1600" baseline="0" dirty="0" err="1" smtClean="0"/>
                        <a:t>Gstreamer</a:t>
                      </a:r>
                      <a:r>
                        <a:rPr kumimoji="1" lang="en-US" altLang="ja-JP" sz="1600" baseline="0" dirty="0" smtClean="0"/>
                        <a:t>)</a:t>
                      </a:r>
                      <a:endParaRPr kumimoji="1" lang="ja-JP" altLang="en-US" sz="1600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smtClean="0">
                          <a:solidFill>
                            <a:schemeClr val="tx1"/>
                          </a:solidFill>
                        </a:rPr>
                        <a:t>Q3,2008 (plan)</a:t>
                      </a:r>
                      <a:endParaRPr kumimoji="1" lang="ja-JP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err="1" smtClean="0">
                          <a:solidFill>
                            <a:schemeClr val="tx1"/>
                          </a:solidFill>
                        </a:rPr>
                        <a:t>Kronos</a:t>
                      </a:r>
                      <a:r>
                        <a:rPr kumimoji="1" lang="en-US" altLang="ja-JP" sz="1400" dirty="0" smtClean="0">
                          <a:solidFill>
                            <a:schemeClr val="tx1"/>
                          </a:solidFill>
                        </a:rPr>
                        <a:t> logo needed</a:t>
                      </a:r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New_Renesas">
  <a:themeElements>
    <a:clrScheme name="New_Renes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ew_Renesas">
      <a:majorFont>
        <a:latin typeface="Tahoma"/>
        <a:ea typeface="ＭＳ Ｐゴシック"/>
        <a:cs typeface=""/>
      </a:majorFont>
      <a:minorFont>
        <a:latin typeface="Century Gothic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ja-JP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ja-JP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lnDef>
  </a:objectDefaults>
  <a:extraClrSchemeLst>
    <a:extraClrScheme>
      <a:clrScheme name="New_Renes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_Renesa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Rene_new</Template>
  <TotalTime>653</TotalTime>
  <Words>1164</Words>
  <Application>Microsoft Office PowerPoint</Application>
  <PresentationFormat>画面に合わせる (4:3)</PresentationFormat>
  <Paragraphs>275</Paragraphs>
  <Slides>14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14</vt:i4>
      </vt:variant>
    </vt:vector>
  </HeadingPairs>
  <TitlesOfParts>
    <vt:vector size="15" baseType="lpstr">
      <vt:lpstr>New_Renesas</vt:lpstr>
      <vt:lpstr>スライド 1</vt:lpstr>
      <vt:lpstr>R2 Linux BSP release principle</vt:lpstr>
      <vt:lpstr>R2 Linux BSP release principle (cont.)</vt:lpstr>
      <vt:lpstr>BSP publication process</vt:lpstr>
      <vt:lpstr>Pre-view BSP candidate (device support coverage)</vt:lpstr>
      <vt:lpstr>Future BSP enhancement (general plan) </vt:lpstr>
      <vt:lpstr>ALGO AP320RXA reference hardware</vt:lpstr>
      <vt:lpstr>ALGO AP320RXA</vt:lpstr>
      <vt:lpstr>Adobe Flash Lite 3  ---- you/Miele need local reseller</vt:lpstr>
      <vt:lpstr>Gentoo distribution ---- you can use Gentoo on R2 BSP</vt:lpstr>
      <vt:lpstr>Gentoo stage3 packages ① (supported in R2 BSP)</vt:lpstr>
      <vt:lpstr>Gentoo stage3 packages ② (supported in R2 BSP)</vt:lpstr>
      <vt:lpstr>Gentoo stage3 packages ③ (supported in R2 BSP)</vt:lpstr>
      <vt:lpstr>Miele R2 Linux BSP release plan summary</vt:lpstr>
    </vt:vector>
  </TitlesOfParts>
  <Company>Renesas Solutions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munakata</dc:creator>
  <cp:lastModifiedBy>munakata　hisao</cp:lastModifiedBy>
  <cp:revision>124</cp:revision>
  <dcterms:created xsi:type="dcterms:W3CDTF">2008-03-31T00:44:50Z</dcterms:created>
  <dcterms:modified xsi:type="dcterms:W3CDTF">2008-04-01T05:04:28Z</dcterms:modified>
</cp:coreProperties>
</file>