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57" r:id="rId3"/>
    <p:sldId id="260" r:id="rId4"/>
    <p:sldId id="258" r:id="rId5"/>
    <p:sldId id="261" r:id="rId6"/>
    <p:sldId id="259" r:id="rId7"/>
    <p:sldId id="262" r:id="rId8"/>
    <p:sldId id="263" r:id="rId9"/>
  </p:sldIdLst>
  <p:sldSz cx="9144000" cy="6858000" type="screen4x3"/>
  <p:notesSz cx="6858000" cy="9144000"/>
  <p:defaultTextStyle>
    <a:defPPr>
      <a:defRPr lang="ja-JP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CCFF"/>
    <a:srgbClr val="006600"/>
    <a:srgbClr val="FF6600"/>
    <a:srgbClr val="FF99CC"/>
    <a:srgbClr val="33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2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over_02_a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911850"/>
            <a:ext cx="9148763" cy="946150"/>
          </a:xfrm>
          <a:prstGeom prst="rect">
            <a:avLst/>
          </a:prstGeom>
          <a:noFill/>
        </p:spPr>
      </p:pic>
      <p:pic>
        <p:nvPicPr>
          <p:cNvPr id="5123" name="Picture 3" descr="cover_01_a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8763" cy="1568450"/>
          </a:xfrm>
          <a:prstGeom prst="rect">
            <a:avLst/>
          </a:prstGeom>
          <a:noFill/>
        </p:spPr>
      </p:pic>
      <p:sp>
        <p:nvSpPr>
          <p:cNvPr id="51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8475" y="5473700"/>
            <a:ext cx="1063625" cy="33178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kumimoji="1" sz="1400">
                <a:latin typeface="Arial" charset="0"/>
              </a:defRPr>
            </a:lvl1pPr>
          </a:lstStyle>
          <a:p>
            <a:endParaRPr lang="en-US" altLang="ja-JP"/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481013" y="6480175"/>
            <a:ext cx="3165475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ja-JP" sz="800">
                <a:latin typeface="Arial"/>
                <a:ea typeface="Osaka" charset="-128"/>
              </a:rPr>
              <a:t>©</a:t>
            </a:r>
            <a:r>
              <a:rPr kumimoji="1" lang="en-US" altLang="ja-JP" sz="800">
                <a:latin typeface="Arial" charset="0"/>
                <a:ea typeface="Osaka" charset="-128"/>
              </a:rPr>
              <a:t>2008. Renesas Solution Corp., All rights reserved.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ctrTitle"/>
          </p:nvPr>
        </p:nvSpPr>
        <p:spPr>
          <a:xfrm>
            <a:off x="498475" y="1798638"/>
            <a:ext cx="8329613" cy="6477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 タイトルの書式設定</a:t>
            </a:r>
            <a:endParaRPr lang="en-US" altLang="ja-JP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498475" y="2208213"/>
            <a:ext cx="8329613" cy="712787"/>
          </a:xfrm>
        </p:spPr>
        <p:txBody>
          <a:bodyPr/>
          <a:lstStyle>
            <a:lvl1pPr marL="0" indent="0" algn="ctr">
              <a:buFont typeface="Times New Roman" pitchFamily="18" charset="0"/>
              <a:buNone/>
              <a:defRPr/>
            </a:lvl1pPr>
          </a:lstStyle>
          <a:p>
            <a:r>
              <a:rPr lang="ja-JP" altLang="en-US" smtClean="0"/>
              <a:t>マスタ サブタイトルの書式設定</a:t>
            </a:r>
            <a:endParaRPr lang="en-US" altLang="ja-JP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74A296A-E45F-4ED5-BFE0-41A98C519722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E8E9300-6D59-4E08-9CD8-82DF54A85E63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65138" y="908050"/>
            <a:ext cx="4076700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94238" y="908050"/>
            <a:ext cx="4078287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C3FDFC4-10AF-4D2D-A279-EE234C08B348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DA357E4-064B-434C-AFB4-8D69A44E6AE2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スライド番号プレースホル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7F9AAF0-47C5-484D-B951-8703135DFA27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番号プレースホル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F48B2BE-775B-4FE3-8BD1-A0667253D175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2DEB379-B701-43F1-A67E-6825EB66BA02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アイコンをクリックして図を追加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9C75BDE-F7E2-4243-82C5-0D897D20F374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8F9F684-FCB1-4B54-9963-CC21BF8AF3DA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96075" y="269875"/>
            <a:ext cx="2076450" cy="5749925"/>
          </a:xfrm>
        </p:spPr>
        <p:txBody>
          <a:bodyPr vert="eaVert"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65138" y="269875"/>
            <a:ext cx="6078537" cy="5749925"/>
          </a:xfrm>
        </p:spPr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E941736-1533-476C-AE94-9BD72FC672E6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bar_a4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6459538"/>
            <a:ext cx="9148763" cy="398462"/>
          </a:xfrm>
          <a:prstGeom prst="rect">
            <a:avLst/>
          </a:prstGeom>
          <a:noFill/>
        </p:spPr>
      </p:pic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530225" y="6462713"/>
            <a:ext cx="1893888" cy="395287"/>
          </a:xfrm>
          <a:prstGeom prst="rect">
            <a:avLst/>
          </a:prstGeom>
          <a:solidFill>
            <a:srgbClr val="252525"/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 eaLnBrk="1" hangingPunct="1">
              <a:spcBef>
                <a:spcPct val="50000"/>
              </a:spcBef>
            </a:pPr>
            <a:r>
              <a:rPr kumimoji="1" lang="en-US" altLang="ja-JP" sz="1200">
                <a:solidFill>
                  <a:schemeClr val="bg1"/>
                </a:solidFill>
                <a:latin typeface="Arial" charset="0"/>
              </a:rPr>
              <a:t>Confidential</a:t>
            </a: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6429388" y="6208713"/>
            <a:ext cx="2535225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ja-JP" sz="1000" dirty="0" smtClean="0">
                <a:latin typeface="Arial" charset="0"/>
              </a:rPr>
              <a:t>SH-Mobile A/V integration </a:t>
            </a:r>
            <a:r>
              <a:rPr kumimoji="1" lang="ja-JP" altLang="en-US" sz="1000" dirty="0">
                <a:latin typeface="Arial" charset="0"/>
              </a:rPr>
              <a:t>（</a:t>
            </a:r>
            <a:r>
              <a:rPr kumimoji="1" lang="en-US" altLang="ja-JP" sz="1000" dirty="0" smtClean="0">
                <a:latin typeface="Arial" charset="0"/>
              </a:rPr>
              <a:t>2008/08/05</a:t>
            </a:r>
            <a:r>
              <a:rPr kumimoji="1" lang="ja-JP" altLang="en-US" sz="1000" dirty="0" smtClean="0">
                <a:latin typeface="Arial" charset="0"/>
              </a:rPr>
              <a:t>）</a:t>
            </a:r>
            <a:endParaRPr kumimoji="1" lang="ja-JP" altLang="en-US" sz="1000" dirty="0"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0"/>
            <a:ext cx="9147175" cy="76200"/>
          </a:xfrm>
          <a:prstGeom prst="rect">
            <a:avLst/>
          </a:prstGeom>
          <a:solidFill>
            <a:srgbClr val="FF002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kumimoji="1" lang="ja-JP" altLang="ja-JP" sz="1800">
              <a:latin typeface="Arial" charset="0"/>
            </a:endParaRPr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2493963" y="6553200"/>
            <a:ext cx="3165475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ja-JP" sz="800">
                <a:latin typeface="Arial"/>
                <a:ea typeface="Osaka" charset="-128"/>
              </a:rPr>
              <a:t>©</a:t>
            </a:r>
            <a:r>
              <a:rPr kumimoji="1" lang="en-US" altLang="ja-JP" sz="800">
                <a:latin typeface="Arial" charset="0"/>
                <a:ea typeface="Osaka" charset="-128"/>
              </a:rPr>
              <a:t>2008. Renesas Solutions Corp., All rights reserved.</a:t>
            </a: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6675" y="6524625"/>
            <a:ext cx="496888" cy="27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kumimoji="1" sz="1400">
                <a:latin typeface="Arial" charset="0"/>
              </a:defRPr>
            </a:lvl1pPr>
          </a:lstStyle>
          <a:p>
            <a:fld id="{E3647AE5-88FC-4E43-80D1-0235425DA355}" type="slidenum">
              <a:rPr lang="en-US" altLang="ja-JP"/>
              <a:pPr/>
              <a:t>&lt;#&gt;</a:t>
            </a:fld>
            <a:endParaRPr lang="en-US" altLang="ja-JP"/>
          </a:p>
        </p:txBody>
      </p:sp>
      <p:sp>
        <p:nvSpPr>
          <p:cNvPr id="4104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465138" y="269875"/>
            <a:ext cx="8307387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smtClean="0"/>
              <a:t>Text title</a:t>
            </a:r>
          </a:p>
        </p:txBody>
      </p:sp>
      <p:sp>
        <p:nvSpPr>
          <p:cNvPr id="4105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5138" y="908050"/>
            <a:ext cx="8307387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smtClean="0"/>
              <a:t>Text</a:t>
            </a:r>
          </a:p>
          <a:p>
            <a:pPr lvl="1"/>
            <a:r>
              <a:rPr lang="en-US" altLang="ja-JP" smtClean="0"/>
              <a:t>Text</a:t>
            </a:r>
          </a:p>
          <a:p>
            <a:pPr lvl="2"/>
            <a:r>
              <a:rPr lang="en-US" altLang="ja-JP" smtClean="0"/>
              <a:t>Text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kumimoji="1" sz="2800">
          <a:solidFill>
            <a:schemeClr val="accent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kumimoji="1" sz="2800">
          <a:solidFill>
            <a:schemeClr val="accent2"/>
          </a:solidFill>
          <a:latin typeface="Tahoma" pitchFamily="34" charset="0"/>
          <a:ea typeface="ＭＳ Ｐゴシック" pitchFamily="50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kumimoji="1" sz="2800">
          <a:solidFill>
            <a:schemeClr val="accent2"/>
          </a:solidFill>
          <a:latin typeface="Tahoma" pitchFamily="34" charset="0"/>
          <a:ea typeface="ＭＳ Ｐゴシック" pitchFamily="50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kumimoji="1" sz="2800">
          <a:solidFill>
            <a:schemeClr val="accent2"/>
          </a:solidFill>
          <a:latin typeface="Tahoma" pitchFamily="34" charset="0"/>
          <a:ea typeface="ＭＳ Ｐゴシック" pitchFamily="50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kumimoji="1" sz="2800">
          <a:solidFill>
            <a:schemeClr val="accent2"/>
          </a:solidFill>
          <a:latin typeface="Tahoma" pitchFamily="34" charset="0"/>
          <a:ea typeface="ＭＳ Ｐゴシック" pitchFamily="50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kumimoji="1" sz="2800">
          <a:solidFill>
            <a:schemeClr val="accent2"/>
          </a:solidFill>
          <a:latin typeface="Tahoma" pitchFamily="34" charset="0"/>
          <a:ea typeface="ＭＳ Ｐゴシック" pitchFamily="50" charset="-128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kumimoji="1" sz="2800">
          <a:solidFill>
            <a:schemeClr val="accent2"/>
          </a:solidFill>
          <a:latin typeface="Tahoma" pitchFamily="34" charset="0"/>
          <a:ea typeface="ＭＳ Ｐゴシック" pitchFamily="50" charset="-128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kumimoji="1" sz="2800">
          <a:solidFill>
            <a:schemeClr val="accent2"/>
          </a:solidFill>
          <a:latin typeface="Tahoma" pitchFamily="34" charset="0"/>
          <a:ea typeface="ＭＳ Ｐゴシック" pitchFamily="50" charset="-128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kumimoji="1" sz="2800">
          <a:solidFill>
            <a:schemeClr val="accent2"/>
          </a:solidFill>
          <a:latin typeface="Tahoma" pitchFamily="34" charset="0"/>
          <a:ea typeface="ＭＳ Ｐゴシック" pitchFamily="50" charset="-128"/>
        </a:defRPr>
      </a:lvl9pPr>
    </p:titleStyle>
    <p:bodyStyle>
      <a:lvl1pPr marL="269875" indent="-269875" algn="l" rtl="0" eaLnBrk="1" fontAlgn="base" hangingPunct="1">
        <a:lnSpc>
          <a:spcPts val="2100"/>
        </a:lnSpc>
        <a:spcBef>
          <a:spcPct val="20000"/>
        </a:spcBef>
        <a:spcAft>
          <a:spcPct val="0"/>
        </a:spcAft>
        <a:buFont typeface="Times New Roman" pitchFamily="18" charset="0"/>
        <a:buChar char="-"/>
        <a:defRPr kumimoji="1" sz="2000">
          <a:solidFill>
            <a:schemeClr val="accent2"/>
          </a:solidFill>
          <a:latin typeface="+mn-lt"/>
          <a:ea typeface="+mn-ea"/>
          <a:cs typeface="+mn-cs"/>
        </a:defRPr>
      </a:lvl1pPr>
      <a:lvl2pPr marL="717550" indent="-268288" algn="l" rtl="0" eaLnBrk="1" fontAlgn="base" hangingPunct="1">
        <a:lnSpc>
          <a:spcPts val="2100"/>
        </a:lnSpc>
        <a:spcBef>
          <a:spcPct val="20000"/>
        </a:spcBef>
        <a:spcAft>
          <a:spcPct val="0"/>
        </a:spcAft>
        <a:buFont typeface="Times New Roman" pitchFamily="18" charset="0"/>
        <a:buChar char="-"/>
        <a:defRPr kumimoji="1" sz="2000">
          <a:solidFill>
            <a:schemeClr val="accent2"/>
          </a:solidFill>
          <a:latin typeface="+mn-lt"/>
          <a:ea typeface="+mn-ea"/>
        </a:defRPr>
      </a:lvl2pPr>
      <a:lvl3pPr marL="1163638" indent="-266700" algn="l" rtl="0" eaLnBrk="1" fontAlgn="base" hangingPunct="1">
        <a:lnSpc>
          <a:spcPts val="2100"/>
        </a:lnSpc>
        <a:spcBef>
          <a:spcPct val="20000"/>
        </a:spcBef>
        <a:spcAft>
          <a:spcPct val="0"/>
        </a:spcAft>
        <a:buFont typeface="Times New Roman" pitchFamily="18" charset="0"/>
        <a:buChar char="-"/>
        <a:defRPr kumimoji="1" sz="2000">
          <a:solidFill>
            <a:schemeClr val="accent2"/>
          </a:solidFill>
          <a:latin typeface="+mn-lt"/>
          <a:ea typeface="+mn-ea"/>
        </a:defRPr>
      </a:lvl3pPr>
      <a:lvl4pPr marL="1644650" indent="-228600" algn="l" rtl="0" eaLnBrk="1" fontAlgn="base" hangingPunct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Times New Roman" pitchFamily="18" charset="0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Times New Roman" pitchFamily="18" charset="0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Times New Roman" pitchFamily="18" charset="0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Times New Roman" pitchFamily="18" charset="0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Times New Roman" pitchFamily="18" charset="0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Times New Roman" pitchFamily="18" charset="0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/>
              <a:t>SH-Mobile Video/Audio middleware integration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/>
            <a:r>
              <a:rPr kumimoji="1" lang="en-US" altLang="ja-JP" dirty="0" smtClean="0"/>
              <a:t> - RTC/SDD middleware porting with generic Linux AV interface -</a:t>
            </a:r>
            <a:endParaRPr kumimoji="1" lang="ja-JP" altLang="en-US" dirty="0"/>
          </a:p>
        </p:txBody>
      </p:sp>
      <p:sp>
        <p:nvSpPr>
          <p:cNvPr id="4" name="タイトル 1"/>
          <p:cNvSpPr txBox="1">
            <a:spLocks/>
          </p:cNvSpPr>
          <p:nvPr/>
        </p:nvSpPr>
        <p:spPr bwMode="auto">
          <a:xfrm>
            <a:off x="500034" y="5353068"/>
            <a:ext cx="832961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RSO</a:t>
            </a:r>
            <a:r>
              <a:rPr kumimoji="1" lang="en-US" altLang="ja-JP" sz="2000" b="0" i="0" u="none" strike="noStrike" kern="0" cap="none" spc="0" normalizeH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/ SB munakata ( munakata.hisao@renesas.com )</a:t>
            </a:r>
            <a:endParaRPr kumimoji="1" lang="ja-JP" altLang="en-US" sz="2000" b="0" i="0" u="none" strike="noStrike" kern="0" cap="none" spc="0" normalizeH="0" baseline="0" noProof="0" dirty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角丸四角形 47"/>
          <p:cNvSpPr/>
          <p:nvPr/>
        </p:nvSpPr>
        <p:spPr bwMode="auto">
          <a:xfrm>
            <a:off x="4857752" y="214290"/>
            <a:ext cx="1785950" cy="6072230"/>
          </a:xfrm>
          <a:prstGeom prst="roundRect">
            <a:avLst>
              <a:gd name="adj" fmla="val 8667"/>
            </a:avLst>
          </a:prstGeom>
          <a:solidFill>
            <a:srgbClr val="FFCCFF"/>
          </a:solidFill>
          <a:ln w="57150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Ｐゴシック" pitchFamily="50" charset="-128"/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85720" y="71414"/>
            <a:ext cx="8307387" cy="495300"/>
          </a:xfrm>
        </p:spPr>
        <p:txBody>
          <a:bodyPr/>
          <a:lstStyle/>
          <a:p>
            <a:r>
              <a:rPr kumimoji="1" lang="en-US" altLang="ja-JP" dirty="0" smtClean="0"/>
              <a:t>Video (VPU) 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API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layout</a:t>
            </a:r>
            <a:endParaRPr kumimoji="1" lang="ja-JP" altLang="en-US" dirty="0"/>
          </a:p>
        </p:txBody>
      </p:sp>
      <p:sp>
        <p:nvSpPr>
          <p:cNvPr id="3" name="正方形/長方形 2"/>
          <p:cNvSpPr/>
          <p:nvPr/>
        </p:nvSpPr>
        <p:spPr bwMode="auto">
          <a:xfrm>
            <a:off x="1033438" y="5835867"/>
            <a:ext cx="7429552" cy="35719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ＭＳ Ｐゴシック" pitchFamily="50" charset="-128"/>
                <a:cs typeface="Tahoma" pitchFamily="34" charset="0"/>
              </a:rPr>
              <a:t>VPU4 hardware</a:t>
            </a:r>
          </a:p>
        </p:txBody>
      </p:sp>
      <p:sp>
        <p:nvSpPr>
          <p:cNvPr id="4" name="正方形/長方形 3"/>
          <p:cNvSpPr/>
          <p:nvPr/>
        </p:nvSpPr>
        <p:spPr bwMode="auto">
          <a:xfrm>
            <a:off x="1033438" y="5357825"/>
            <a:ext cx="7429552" cy="349451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2000" dirty="0" smtClean="0">
                <a:solidFill>
                  <a:srgbClr val="006600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Linux </a:t>
            </a:r>
            <a:r>
              <a:rPr lang="en-US" altLang="ja-JP" sz="2000" dirty="0" smtClean="0">
                <a:solidFill>
                  <a:srgbClr val="006600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UIO</a:t>
            </a:r>
            <a:r>
              <a:rPr lang="ja-JP" altLang="en-US" sz="2000" dirty="0" smtClean="0">
                <a:solidFill>
                  <a:srgbClr val="006600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 </a:t>
            </a:r>
            <a:r>
              <a:rPr lang="en-US" altLang="ja-JP" sz="2000" dirty="0" smtClean="0">
                <a:solidFill>
                  <a:srgbClr val="006600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common</a:t>
            </a:r>
            <a:r>
              <a:rPr lang="ja-JP" altLang="en-US" sz="2000" dirty="0" smtClean="0">
                <a:solidFill>
                  <a:srgbClr val="006600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 </a:t>
            </a:r>
            <a:r>
              <a:rPr lang="en-US" altLang="ja-JP" sz="2000" dirty="0" smtClean="0">
                <a:solidFill>
                  <a:srgbClr val="006600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driver</a:t>
            </a:r>
            <a:endParaRPr kumimoji="0" lang="ja-JP" altLang="en-US" sz="2000" b="0" i="0" u="none" strike="noStrike" cap="none" normalizeH="0" baseline="0" dirty="0" smtClean="0">
              <a:ln>
                <a:noFill/>
              </a:ln>
              <a:solidFill>
                <a:srgbClr val="006600"/>
              </a:solidFill>
              <a:effectLst/>
              <a:latin typeface="Tahoma" pitchFamily="34" charset="0"/>
              <a:ea typeface="ＭＳ Ｐゴシック" pitchFamily="50" charset="-128"/>
              <a:cs typeface="Tahoma" pitchFamily="34" charset="0"/>
            </a:endParaRPr>
          </a:p>
        </p:txBody>
      </p:sp>
      <p:cxnSp>
        <p:nvCxnSpPr>
          <p:cNvPr id="6" name="直線コネクタ 5"/>
          <p:cNvCxnSpPr/>
          <p:nvPr/>
        </p:nvCxnSpPr>
        <p:spPr bwMode="auto">
          <a:xfrm>
            <a:off x="357158" y="5764429"/>
            <a:ext cx="8429684" cy="158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2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sp>
        <p:nvSpPr>
          <p:cNvPr id="7" name="テキスト ボックス 6"/>
          <p:cNvSpPr txBox="1"/>
          <p:nvPr/>
        </p:nvSpPr>
        <p:spPr>
          <a:xfrm>
            <a:off x="285720" y="5907305"/>
            <a:ext cx="6429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400" dirty="0" smtClean="0">
                <a:latin typeface="Tahoma" pitchFamily="34" charset="0"/>
                <a:cs typeface="Tahoma" pitchFamily="34" charset="0"/>
              </a:rPr>
              <a:t>H/W</a:t>
            </a:r>
            <a:endParaRPr kumimoji="1" lang="ja-JP" altLang="en-US" sz="14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180944" y="5275676"/>
            <a:ext cx="785818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400"/>
              </a:lnSpc>
            </a:pPr>
            <a:r>
              <a:rPr kumimoji="1" lang="en-US" altLang="ja-JP" sz="1200" dirty="0" smtClean="0">
                <a:latin typeface="Tahoma" pitchFamily="34" charset="0"/>
                <a:cs typeface="Tahoma" pitchFamily="34" charset="0"/>
              </a:rPr>
              <a:t>kernel</a:t>
            </a:r>
            <a:br>
              <a:rPr kumimoji="1" lang="en-US" altLang="ja-JP" sz="1200" dirty="0" smtClean="0">
                <a:latin typeface="Tahoma" pitchFamily="34" charset="0"/>
                <a:cs typeface="Tahoma" pitchFamily="34" charset="0"/>
              </a:rPr>
            </a:br>
            <a:r>
              <a:rPr kumimoji="1" lang="en-US" altLang="ja-JP" sz="1200" dirty="0" smtClean="0">
                <a:latin typeface="Tahoma" pitchFamily="34" charset="0"/>
                <a:cs typeface="Tahoma" pitchFamily="34" charset="0"/>
              </a:rPr>
              <a:t>space</a:t>
            </a:r>
            <a:endParaRPr kumimoji="1" lang="ja-JP" altLang="en-US" sz="1200" dirty="0">
              <a:latin typeface="Tahoma" pitchFamily="34" charset="0"/>
              <a:cs typeface="Tahoma" pitchFamily="34" charset="0"/>
            </a:endParaRPr>
          </a:p>
        </p:txBody>
      </p:sp>
      <p:cxnSp>
        <p:nvCxnSpPr>
          <p:cNvPr id="9" name="直線コネクタ 8"/>
          <p:cNvCxnSpPr/>
          <p:nvPr/>
        </p:nvCxnSpPr>
        <p:spPr bwMode="auto">
          <a:xfrm>
            <a:off x="357158" y="5326275"/>
            <a:ext cx="8429684" cy="158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2">
                <a:lumMod val="50000"/>
              </a:schemeClr>
            </a:solidFill>
            <a:prstDash val="dash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sp>
        <p:nvSpPr>
          <p:cNvPr id="10" name="正方形/長方形 9"/>
          <p:cNvSpPr/>
          <p:nvPr/>
        </p:nvSpPr>
        <p:spPr bwMode="auto">
          <a:xfrm>
            <a:off x="1033438" y="4452945"/>
            <a:ext cx="7429552" cy="404816"/>
          </a:xfrm>
          <a:prstGeom prst="rect">
            <a:avLst/>
          </a:prstGeom>
          <a:solidFill>
            <a:srgbClr val="FF6600"/>
          </a:solidFill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2000" dirty="0" smtClean="0">
                <a:solidFill>
                  <a:schemeClr val="bg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1.</a:t>
            </a:r>
            <a:r>
              <a:rPr lang="ja-JP" altLang="en-US" sz="2000" dirty="0" smtClean="0">
                <a:solidFill>
                  <a:schemeClr val="bg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 </a:t>
            </a:r>
            <a:r>
              <a:rPr lang="en-US" altLang="ja-JP" sz="2000" dirty="0" smtClean="0">
                <a:solidFill>
                  <a:schemeClr val="bg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VPU4 core-middleware (RTC SDD,</a:t>
            </a:r>
            <a:r>
              <a:rPr lang="ja-JP" altLang="en-US" sz="2000" dirty="0" smtClean="0">
                <a:solidFill>
                  <a:schemeClr val="bg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 </a:t>
            </a:r>
            <a:r>
              <a:rPr lang="en-US" altLang="ja-JP" sz="2000" dirty="0" smtClean="0">
                <a:solidFill>
                  <a:schemeClr val="bg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private</a:t>
            </a:r>
            <a:r>
              <a:rPr lang="ja-JP" altLang="en-US" sz="2000" dirty="0" smtClean="0">
                <a:solidFill>
                  <a:schemeClr val="bg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 </a:t>
            </a:r>
            <a:r>
              <a:rPr lang="en-US" altLang="ja-JP" sz="2000" dirty="0" smtClean="0">
                <a:solidFill>
                  <a:schemeClr val="bg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code)</a:t>
            </a:r>
            <a:endParaRPr kumimoji="0" lang="ja-JP" altLang="en-US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ahoma" pitchFamily="34" charset="0"/>
              <a:ea typeface="ＭＳ Ｐゴシック" pitchFamily="50" charset="-128"/>
              <a:cs typeface="Tahoma" pitchFamily="34" charset="0"/>
            </a:endParaRPr>
          </a:p>
        </p:txBody>
      </p:sp>
      <p:sp>
        <p:nvSpPr>
          <p:cNvPr id="11" name="正方形/長方形 10"/>
          <p:cNvSpPr/>
          <p:nvPr/>
        </p:nvSpPr>
        <p:spPr bwMode="auto">
          <a:xfrm>
            <a:off x="1023914" y="3703439"/>
            <a:ext cx="5438812" cy="349454"/>
          </a:xfrm>
          <a:prstGeom prst="rect">
            <a:avLst/>
          </a:prstGeom>
          <a:solidFill>
            <a:srgbClr val="00B050"/>
          </a:solidFill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2000" dirty="0" smtClean="0">
                <a:solidFill>
                  <a:schemeClr val="bg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2.</a:t>
            </a:r>
            <a:r>
              <a:rPr kumimoji="0" lang="ja-JP" altLang="en-US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  <a:ea typeface="ＭＳ Ｐゴシック" pitchFamily="50" charset="-128"/>
                <a:cs typeface="Tahoma" pitchFamily="34" charset="0"/>
              </a:rPr>
              <a:t> </a:t>
            </a:r>
            <a:r>
              <a:rPr kumimoji="0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  <a:ea typeface="ＭＳ Ｐゴシック" pitchFamily="50" charset="-128"/>
                <a:cs typeface="Tahoma" pitchFamily="34" charset="0"/>
              </a:rPr>
              <a:t>Abstraction</a:t>
            </a:r>
            <a:r>
              <a:rPr kumimoji="0" lang="ja-JP" altLang="en-US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  <a:ea typeface="ＭＳ Ｐゴシック" pitchFamily="50" charset="-128"/>
                <a:cs typeface="Tahoma" pitchFamily="34" charset="0"/>
              </a:rPr>
              <a:t> </a:t>
            </a:r>
            <a:r>
              <a:rPr kumimoji="0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  <a:ea typeface="ＭＳ Ｐゴシック" pitchFamily="50" charset="-128"/>
                <a:cs typeface="Tahoma" pitchFamily="34" charset="0"/>
              </a:rPr>
              <a:t>wrapper</a:t>
            </a:r>
            <a:r>
              <a:rPr kumimoji="0" lang="ja-JP" altLang="en-US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  <a:ea typeface="ＭＳ Ｐゴシック" pitchFamily="50" charset="-128"/>
                <a:cs typeface="Tahoma" pitchFamily="34" charset="0"/>
              </a:rPr>
              <a:t> （</a:t>
            </a:r>
            <a:r>
              <a:rPr kumimoji="0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  <a:ea typeface="ＭＳ Ｐゴシック" pitchFamily="50" charset="-128"/>
                <a:cs typeface="Tahoma" pitchFamily="34" charset="0"/>
              </a:rPr>
              <a:t>RSO,</a:t>
            </a:r>
            <a:r>
              <a:rPr kumimoji="0" lang="ja-JP" altLang="en-US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  <a:ea typeface="ＭＳ Ｐゴシック" pitchFamily="50" charset="-128"/>
                <a:cs typeface="Tahoma" pitchFamily="34" charset="0"/>
              </a:rPr>
              <a:t> </a:t>
            </a:r>
            <a:r>
              <a:rPr kumimoji="0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  <a:ea typeface="ＭＳ Ｐゴシック" pitchFamily="50" charset="-128"/>
                <a:cs typeface="Tahoma" pitchFamily="34" charset="0"/>
              </a:rPr>
              <a:t>LGPL)</a:t>
            </a:r>
            <a:endParaRPr kumimoji="0" lang="ja-JP" altLang="en-US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ahoma" pitchFamily="34" charset="0"/>
              <a:ea typeface="ＭＳ Ｐゴシック" pitchFamily="50" charset="-128"/>
              <a:cs typeface="Tahoma" pitchFamily="34" charset="0"/>
            </a:endParaRPr>
          </a:p>
        </p:txBody>
      </p:sp>
      <p:sp>
        <p:nvSpPr>
          <p:cNvPr id="12" name="正方形/長方形 11"/>
          <p:cNvSpPr/>
          <p:nvPr/>
        </p:nvSpPr>
        <p:spPr bwMode="auto">
          <a:xfrm>
            <a:off x="1000100" y="2500306"/>
            <a:ext cx="3748114" cy="5000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72000" tIns="14400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ja-JP" altLang="en-US" sz="2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ahoma" pitchFamily="34" charset="0"/>
                <a:ea typeface="ＭＳ Ｐゴシック" pitchFamily="50" charset="-128"/>
                <a:cs typeface="Tahoma" pitchFamily="34" charset="0"/>
              </a:rPr>
              <a:t> </a:t>
            </a:r>
            <a:r>
              <a:rPr kumimoji="0" lang="en-US" altLang="ja-JP" sz="2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ahoma" pitchFamily="34" charset="0"/>
                <a:ea typeface="ＭＳ Ｐゴシック" pitchFamily="50" charset="-128"/>
                <a:cs typeface="Tahoma" pitchFamily="34" charset="0"/>
              </a:rPr>
              <a:t>Bellagio</a:t>
            </a:r>
            <a:r>
              <a:rPr lang="ja-JP" altLang="en-US" sz="2000" dirty="0" smtClean="0">
                <a:solidFill>
                  <a:srgbClr val="FFFF00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 </a:t>
            </a:r>
            <a:r>
              <a:rPr lang="ja-JP" altLang="en-US" sz="1600" dirty="0" smtClean="0">
                <a:solidFill>
                  <a:srgbClr val="FFFF00"/>
                </a:solidFill>
                <a:latin typeface="+mj-lt"/>
                <a:ea typeface="ＭＳ Ｐゴシック" pitchFamily="50" charset="-128"/>
                <a:cs typeface="Tahoma" pitchFamily="34" charset="0"/>
              </a:rPr>
              <a:t>（</a:t>
            </a:r>
            <a:r>
              <a:rPr lang="en-US" altLang="ja-JP" sz="1600" dirty="0" smtClean="0">
                <a:solidFill>
                  <a:srgbClr val="FFFF00"/>
                </a:solidFill>
                <a:latin typeface="+mj-lt"/>
                <a:ea typeface="ＭＳ Ｐゴシック" pitchFamily="50" charset="-128"/>
                <a:cs typeface="Tahoma" pitchFamily="34" charset="0"/>
              </a:rPr>
              <a:t>community</a:t>
            </a:r>
            <a:r>
              <a:rPr lang="ja-JP" altLang="en-US" sz="1600" dirty="0" smtClean="0">
                <a:solidFill>
                  <a:srgbClr val="FFFF00"/>
                </a:solidFill>
                <a:latin typeface="+mj-lt"/>
                <a:ea typeface="ＭＳ Ｐゴシック" pitchFamily="50" charset="-128"/>
                <a:cs typeface="Tahoma" pitchFamily="34" charset="0"/>
              </a:rPr>
              <a:t> </a:t>
            </a:r>
            <a:r>
              <a:rPr lang="en-US" altLang="ja-JP" sz="1600" dirty="0" smtClean="0">
                <a:solidFill>
                  <a:srgbClr val="FFFF00"/>
                </a:solidFill>
                <a:latin typeface="+mj-lt"/>
                <a:ea typeface="ＭＳ Ｐゴシック" pitchFamily="50" charset="-128"/>
                <a:cs typeface="Tahoma" pitchFamily="34" charset="0"/>
              </a:rPr>
              <a:t>code,</a:t>
            </a:r>
            <a:r>
              <a:rPr lang="ja-JP" altLang="en-US" sz="1600" dirty="0" smtClean="0">
                <a:solidFill>
                  <a:srgbClr val="FFFF00"/>
                </a:solidFill>
                <a:latin typeface="+mj-lt"/>
                <a:ea typeface="ＭＳ Ｐゴシック" pitchFamily="50" charset="-128"/>
                <a:cs typeface="Tahoma" pitchFamily="34" charset="0"/>
              </a:rPr>
              <a:t> </a:t>
            </a:r>
            <a:r>
              <a:rPr lang="en-US" altLang="ja-JP" sz="1600" dirty="0" smtClean="0">
                <a:solidFill>
                  <a:srgbClr val="FFFF00"/>
                </a:solidFill>
                <a:latin typeface="+mj-lt"/>
                <a:ea typeface="ＭＳ Ｐゴシック" pitchFamily="50" charset="-128"/>
                <a:cs typeface="Tahoma" pitchFamily="34" charset="0"/>
              </a:rPr>
              <a:t>LGPL</a:t>
            </a:r>
            <a:r>
              <a:rPr lang="ja-JP" altLang="en-US" sz="1600" dirty="0" smtClean="0">
                <a:solidFill>
                  <a:srgbClr val="FFFF00"/>
                </a:solidFill>
                <a:latin typeface="+mj-lt"/>
                <a:ea typeface="ＭＳ Ｐゴシック" pitchFamily="50" charset="-128"/>
                <a:cs typeface="Tahoma" pitchFamily="34" charset="0"/>
              </a:rPr>
              <a:t>）</a:t>
            </a:r>
            <a:endParaRPr lang="en-US" altLang="ja-JP" sz="2000" dirty="0" smtClean="0">
              <a:solidFill>
                <a:srgbClr val="FFFF00"/>
              </a:solidFill>
              <a:latin typeface="+mj-lt"/>
              <a:ea typeface="ＭＳ Ｐゴシック" pitchFamily="50" charset="-128"/>
              <a:cs typeface="Tahoma" pitchFamily="34" charset="0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ＭＳ Ｐゴシック" pitchFamily="50" charset="-128"/>
              <a:cs typeface="Tahoma" pitchFamily="34" charset="0"/>
            </a:endParaRPr>
          </a:p>
        </p:txBody>
      </p:sp>
      <p:sp>
        <p:nvSpPr>
          <p:cNvPr id="13" name="正方形/長方形 12"/>
          <p:cNvSpPr/>
          <p:nvPr/>
        </p:nvSpPr>
        <p:spPr bwMode="auto">
          <a:xfrm>
            <a:off x="1409678" y="2868810"/>
            <a:ext cx="3021943" cy="285752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1600" dirty="0" smtClean="0">
                <a:latin typeface="Tahoma" pitchFamily="34" charset="0"/>
                <a:cs typeface="Tahoma" pitchFamily="34" charset="0"/>
              </a:rPr>
              <a:t>interface patch (RSO,</a:t>
            </a:r>
            <a:r>
              <a:rPr lang="ja-JP" altLang="en-US" sz="16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en-US" altLang="ja-JP" sz="1600" dirty="0" smtClean="0">
                <a:latin typeface="Tahoma" pitchFamily="34" charset="0"/>
                <a:cs typeface="Tahoma" pitchFamily="34" charset="0"/>
              </a:rPr>
              <a:t>LGPL)</a:t>
            </a:r>
            <a:endParaRPr kumimoji="0" lang="ja-JP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cs typeface="Tahoma" pitchFamily="34" charset="0"/>
            </a:endParaRPr>
          </a:p>
        </p:txBody>
      </p:sp>
      <p:sp>
        <p:nvSpPr>
          <p:cNvPr id="14" name="ホームベース 13"/>
          <p:cNvSpPr/>
          <p:nvPr/>
        </p:nvSpPr>
        <p:spPr bwMode="auto">
          <a:xfrm>
            <a:off x="147607" y="4162430"/>
            <a:ext cx="8210608" cy="285752"/>
          </a:xfrm>
          <a:prstGeom prst="homePlate">
            <a:avLst/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API</a:t>
            </a:r>
            <a:r>
              <a:rPr kumimoji="0" lang="ja-JP" altLang="en-US" sz="16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 </a:t>
            </a:r>
            <a:r>
              <a:rPr kumimoji="0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1</a:t>
            </a:r>
            <a:r>
              <a:rPr kumimoji="0" lang="en-US" altLang="ja-JP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 </a:t>
            </a:r>
            <a:r>
              <a:rPr kumimoji="0" lang="ja-JP" altLang="en-US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 </a:t>
            </a:r>
            <a:r>
              <a:rPr kumimoji="0" lang="en-US" altLang="ja-JP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(SDD custom</a:t>
            </a:r>
            <a:r>
              <a:rPr kumimoji="0" lang="ja-JP" altLang="en-US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 </a:t>
            </a:r>
            <a:r>
              <a:rPr kumimoji="0" lang="en-US" altLang="ja-JP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API </a:t>
            </a:r>
            <a:r>
              <a:rPr kumimoji="0" lang="ja-JP" altLang="en-US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・・・ </a:t>
            </a:r>
            <a:r>
              <a:rPr kumimoji="0" lang="en-US" altLang="ja-JP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primitive,</a:t>
            </a:r>
            <a:r>
              <a:rPr kumimoji="0" lang="ja-JP" altLang="en-US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 </a:t>
            </a:r>
            <a:r>
              <a:rPr kumimoji="0" lang="en-US" altLang="ja-JP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almost</a:t>
            </a:r>
            <a:r>
              <a:rPr kumimoji="0" lang="ja-JP" altLang="en-US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 </a:t>
            </a:r>
            <a:r>
              <a:rPr kumimoji="0" lang="en-US" altLang="ja-JP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hardware</a:t>
            </a:r>
            <a:r>
              <a:rPr kumimoji="0" lang="ja-JP" altLang="en-US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 </a:t>
            </a:r>
            <a:r>
              <a:rPr kumimoji="0" lang="en-US" altLang="ja-JP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register</a:t>
            </a:r>
            <a:r>
              <a:rPr kumimoji="0" lang="ja-JP" altLang="en-US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 </a:t>
            </a:r>
            <a:r>
              <a:rPr kumimoji="0" lang="en-US" altLang="ja-JP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structure</a:t>
            </a:r>
            <a:r>
              <a:rPr kumimoji="0" lang="ja-JP" altLang="en-US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 </a:t>
            </a:r>
            <a:r>
              <a:rPr kumimoji="0" lang="en-US" altLang="ja-JP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exposure)</a:t>
            </a:r>
            <a:endParaRPr kumimoji="0" lang="ja-JP" altLang="en-US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ＭＳ Ｐゴシック" pitchFamily="50" charset="-128"/>
            </a:endParaRPr>
          </a:p>
        </p:txBody>
      </p:sp>
      <p:cxnSp>
        <p:nvCxnSpPr>
          <p:cNvPr id="18" name="直線コネクタ 17"/>
          <p:cNvCxnSpPr/>
          <p:nvPr/>
        </p:nvCxnSpPr>
        <p:spPr bwMode="auto">
          <a:xfrm>
            <a:off x="357158" y="1128696"/>
            <a:ext cx="8429684" cy="158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2">
                <a:lumMod val="50000"/>
              </a:schemeClr>
            </a:solidFill>
            <a:prstDash val="dash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sp>
        <p:nvSpPr>
          <p:cNvPr id="19" name="ホームベース 18"/>
          <p:cNvSpPr/>
          <p:nvPr/>
        </p:nvSpPr>
        <p:spPr bwMode="auto">
          <a:xfrm>
            <a:off x="142845" y="3409950"/>
            <a:ext cx="6215105" cy="285752"/>
          </a:xfrm>
          <a:prstGeom prst="homePlate">
            <a:avLst/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6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j-lt"/>
                <a:ea typeface="ＭＳ Ｐゴシック" pitchFamily="50" charset="-128"/>
              </a:rPr>
              <a:t>API</a:t>
            </a:r>
            <a:r>
              <a:rPr kumimoji="0" lang="ja-JP" altLang="en-US" sz="1600" b="0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+mj-lt"/>
                <a:ea typeface="ＭＳ Ｐゴシック" pitchFamily="50" charset="-128"/>
              </a:rPr>
              <a:t> </a:t>
            </a:r>
            <a:r>
              <a:rPr lang="en-US" altLang="ja-JP" sz="1600" dirty="0" smtClean="0">
                <a:solidFill>
                  <a:srgbClr val="FFFF00"/>
                </a:solidFill>
                <a:latin typeface="+mj-lt"/>
              </a:rPr>
              <a:t>2</a:t>
            </a:r>
            <a:r>
              <a:rPr kumimoji="0" lang="en-US" altLang="ja-JP" sz="1400" b="0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+mj-lt"/>
                <a:ea typeface="ＭＳ Ｐゴシック" pitchFamily="50" charset="-128"/>
              </a:rPr>
              <a:t> </a:t>
            </a:r>
            <a:r>
              <a:rPr kumimoji="0" lang="ja-JP" altLang="en-US" sz="1400" b="0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+mj-lt"/>
                <a:ea typeface="ＭＳ Ｐゴシック" pitchFamily="50" charset="-128"/>
              </a:rPr>
              <a:t> </a:t>
            </a:r>
            <a:r>
              <a:rPr kumimoji="0" lang="en-US" altLang="ja-JP" sz="1400" b="0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+mj-lt"/>
                <a:ea typeface="ＭＳ Ｐゴシック" pitchFamily="50" charset="-128"/>
              </a:rPr>
              <a:t>RSO </a:t>
            </a:r>
            <a:r>
              <a:rPr kumimoji="0" lang="en-US" altLang="ja-JP" sz="1400" b="0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+mj-lt"/>
                <a:ea typeface="ＭＳ Ｐゴシック" pitchFamily="50" charset="-128"/>
              </a:rPr>
              <a:t>abstraction </a:t>
            </a:r>
            <a:r>
              <a:rPr kumimoji="0" lang="en-US" altLang="ja-JP" sz="1400" b="0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+mj-lt"/>
                <a:ea typeface="ＭＳ Ｐゴシック" pitchFamily="50" charset="-128"/>
              </a:rPr>
              <a:t>interface</a:t>
            </a:r>
            <a:endParaRPr kumimoji="0" lang="ja-JP" altLang="en-US" sz="14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+mj-lt"/>
              <a:ea typeface="ＭＳ Ｐゴシック" pitchFamily="50" charset="-128"/>
            </a:endParaRPr>
          </a:p>
        </p:txBody>
      </p:sp>
      <p:sp>
        <p:nvSpPr>
          <p:cNvPr id="20" name="ホームベース 19"/>
          <p:cNvSpPr/>
          <p:nvPr/>
        </p:nvSpPr>
        <p:spPr bwMode="auto">
          <a:xfrm>
            <a:off x="142845" y="2200266"/>
            <a:ext cx="4572031" cy="285752"/>
          </a:xfrm>
          <a:prstGeom prst="homePlate">
            <a:avLst/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API</a:t>
            </a:r>
            <a:r>
              <a:rPr kumimoji="0" lang="ja-JP" altLang="en-US" sz="16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 </a:t>
            </a:r>
            <a:r>
              <a:rPr lang="en-US" altLang="ja-JP" sz="1600" dirty="0" smtClean="0">
                <a:solidFill>
                  <a:schemeClr val="bg1"/>
                </a:solidFill>
                <a:latin typeface="+mj-lt"/>
              </a:rPr>
              <a:t>3</a:t>
            </a:r>
            <a:r>
              <a:rPr kumimoji="0" lang="en-US" altLang="ja-JP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 </a:t>
            </a:r>
            <a:r>
              <a:rPr kumimoji="0" lang="ja-JP" altLang="en-US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 </a:t>
            </a:r>
            <a:r>
              <a:rPr kumimoji="0" lang="en-US" altLang="ja-JP" sz="1400" b="0" i="0" u="none" strike="noStrike" cap="none" normalizeH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OpenMAX</a:t>
            </a:r>
            <a:r>
              <a:rPr kumimoji="0" lang="en-US" altLang="ja-JP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/IL</a:t>
            </a:r>
            <a:r>
              <a:rPr kumimoji="0" lang="ja-JP" altLang="en-US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　</a:t>
            </a:r>
            <a:r>
              <a:rPr kumimoji="0" lang="en-US" altLang="ja-JP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interface</a:t>
            </a:r>
            <a:endParaRPr kumimoji="0" lang="ja-JP" altLang="en-US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ＭＳ Ｐゴシック" pitchFamily="50" charset="-128"/>
            </a:endParaRPr>
          </a:p>
        </p:txBody>
      </p:sp>
      <p:sp>
        <p:nvSpPr>
          <p:cNvPr id="21" name="ホームベース 20"/>
          <p:cNvSpPr/>
          <p:nvPr/>
        </p:nvSpPr>
        <p:spPr bwMode="auto">
          <a:xfrm>
            <a:off x="142876" y="1252522"/>
            <a:ext cx="2928926" cy="285752"/>
          </a:xfrm>
          <a:prstGeom prst="homePlate">
            <a:avLst/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API</a:t>
            </a:r>
            <a:r>
              <a:rPr kumimoji="0" lang="ja-JP" altLang="en-US" sz="16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 </a:t>
            </a:r>
            <a:r>
              <a:rPr lang="en-US" altLang="ja-JP" sz="1600" dirty="0" smtClean="0">
                <a:solidFill>
                  <a:schemeClr val="bg1"/>
                </a:solidFill>
                <a:latin typeface="+mj-lt"/>
              </a:rPr>
              <a:t>4</a:t>
            </a:r>
            <a:r>
              <a:rPr kumimoji="0" lang="en-US" altLang="ja-JP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 </a:t>
            </a:r>
            <a:r>
              <a:rPr kumimoji="0" lang="ja-JP" altLang="en-US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 </a:t>
            </a:r>
            <a:r>
              <a:rPr kumimoji="0" lang="en-US" altLang="ja-JP" sz="1400" b="0" i="0" u="none" strike="noStrike" cap="none" normalizeH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Gstreamer</a:t>
            </a:r>
            <a:r>
              <a:rPr kumimoji="0" lang="ja-JP" altLang="en-US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 </a:t>
            </a:r>
            <a:r>
              <a:rPr kumimoji="0" lang="en-US" altLang="ja-JP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(option)</a:t>
            </a:r>
            <a:endParaRPr kumimoji="0" lang="ja-JP" altLang="en-US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ＭＳ Ｐゴシック" pitchFamily="50" charset="-128"/>
            </a:endParaRPr>
          </a:p>
        </p:txBody>
      </p:sp>
      <p:sp>
        <p:nvSpPr>
          <p:cNvPr id="22" name="正方形/長方形 21"/>
          <p:cNvSpPr/>
          <p:nvPr/>
        </p:nvSpPr>
        <p:spPr bwMode="auto">
          <a:xfrm>
            <a:off x="1023914" y="1541249"/>
            <a:ext cx="2047888" cy="478041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ja-JP" altLang="en-US" sz="2000" dirty="0" smtClean="0">
                <a:solidFill>
                  <a:srgbClr val="FFFF00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 </a:t>
            </a:r>
            <a:r>
              <a:rPr lang="en-US" altLang="ja-JP" sz="2000" dirty="0" err="1" smtClean="0">
                <a:solidFill>
                  <a:srgbClr val="FFFF00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GStreamer</a:t>
            </a:r>
            <a:endParaRPr kumimoji="0" lang="ja-JP" altLang="en-US" sz="20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ahoma" pitchFamily="34" charset="0"/>
              <a:ea typeface="ＭＳ Ｐゴシック" pitchFamily="50" charset="-128"/>
              <a:cs typeface="Tahoma" pitchFamily="34" charset="0"/>
            </a:endParaRPr>
          </a:p>
        </p:txBody>
      </p:sp>
      <p:sp>
        <p:nvSpPr>
          <p:cNvPr id="23" name="角丸四角形 22"/>
          <p:cNvSpPr/>
          <p:nvPr/>
        </p:nvSpPr>
        <p:spPr bwMode="auto">
          <a:xfrm>
            <a:off x="1000100" y="642918"/>
            <a:ext cx="1357322" cy="357190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ＭＳ Ｐゴシック" pitchFamily="50" charset="-128"/>
                <a:cs typeface="Tahoma" pitchFamily="34" charset="0"/>
              </a:rPr>
              <a:t>Rhythmbox</a:t>
            </a:r>
            <a:endParaRPr kumimoji="0" lang="ja-JP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ＭＳ Ｐゴシック" pitchFamily="50" charset="-128"/>
              <a:cs typeface="Tahoma" pitchFamily="34" charset="0"/>
            </a:endParaRPr>
          </a:p>
        </p:txBody>
      </p:sp>
      <p:sp>
        <p:nvSpPr>
          <p:cNvPr id="25" name="角丸四角形 24"/>
          <p:cNvSpPr/>
          <p:nvPr/>
        </p:nvSpPr>
        <p:spPr bwMode="auto">
          <a:xfrm>
            <a:off x="2643174" y="642918"/>
            <a:ext cx="1143008" cy="357190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ＭＳ Ｐゴシック" pitchFamily="50" charset="-128"/>
                <a:cs typeface="Tahoma" pitchFamily="34" charset="0"/>
              </a:rPr>
              <a:t>Helix</a:t>
            </a:r>
            <a:endParaRPr kumimoji="0" lang="ja-JP" alt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ＭＳ Ｐゴシック" pitchFamily="50" charset="-128"/>
              <a:cs typeface="Tahoma" pitchFamily="34" charset="0"/>
            </a:endParaRPr>
          </a:p>
        </p:txBody>
      </p:sp>
      <p:sp>
        <p:nvSpPr>
          <p:cNvPr id="26" name="角丸四角形 25"/>
          <p:cNvSpPr/>
          <p:nvPr/>
        </p:nvSpPr>
        <p:spPr bwMode="auto">
          <a:xfrm>
            <a:off x="4071934" y="642918"/>
            <a:ext cx="2500330" cy="857256"/>
          </a:xfrm>
          <a:prstGeom prst="roundRect">
            <a:avLst>
              <a:gd name="adj" fmla="val 5556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1800" dirty="0" err="1" smtClean="0">
                <a:solidFill>
                  <a:schemeClr val="tx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m</a:t>
            </a:r>
            <a:r>
              <a:rPr kumimoji="0" lang="en-US" altLang="ja-JP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ＭＳ Ｐゴシック" pitchFamily="50" charset="-128"/>
                <a:cs typeface="Tahoma" pitchFamily="34" charset="0"/>
              </a:rPr>
              <a:t>player</a:t>
            </a:r>
            <a:r>
              <a:rPr kumimoji="0" lang="ja-JP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ＭＳ Ｐゴシック" pitchFamily="50" charset="-128"/>
                <a:cs typeface="Tahoma" pitchFamily="34" charset="0"/>
              </a:rPr>
              <a:t> （</a:t>
            </a:r>
            <a:r>
              <a:rPr kumimoji="0" lang="en-US" altLang="ja-JP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ＭＳ Ｐゴシック" pitchFamily="50" charset="-128"/>
                <a:cs typeface="Tahoma" pitchFamily="34" charset="0"/>
              </a:rPr>
              <a:t>GPL)</a:t>
            </a:r>
            <a:endParaRPr kumimoji="0" lang="ja-JP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ＭＳ Ｐゴシック" pitchFamily="50" charset="-128"/>
              <a:cs typeface="Tahoma" pitchFamily="34" charset="0"/>
            </a:endParaRPr>
          </a:p>
        </p:txBody>
      </p:sp>
      <p:sp>
        <p:nvSpPr>
          <p:cNvPr id="28" name="角丸四角形 27"/>
          <p:cNvSpPr/>
          <p:nvPr/>
        </p:nvSpPr>
        <p:spPr bwMode="auto">
          <a:xfrm>
            <a:off x="5000628" y="1357298"/>
            <a:ext cx="1500198" cy="285752"/>
          </a:xfrm>
          <a:prstGeom prst="roundRect">
            <a:avLst/>
          </a:prstGeom>
          <a:solidFill>
            <a:schemeClr val="accent5">
              <a:lumMod val="50000"/>
            </a:scheme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1400" dirty="0" smtClean="0">
                <a:solidFill>
                  <a:schemeClr val="bg1"/>
                </a:solidFill>
                <a:latin typeface="+mj-lt"/>
              </a:rPr>
              <a:t>3.</a:t>
            </a:r>
            <a:r>
              <a:rPr lang="ja-JP" altLang="en-US" sz="14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ja-JP" sz="1400" dirty="0" smtClean="0">
                <a:solidFill>
                  <a:schemeClr val="bg1"/>
                </a:solidFill>
                <a:latin typeface="+mj-lt"/>
              </a:rPr>
              <a:t>custom</a:t>
            </a:r>
            <a:r>
              <a:rPr kumimoji="0" lang="ja-JP" altLang="en-US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 </a:t>
            </a: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patch</a:t>
            </a:r>
            <a:endParaRPr kumimoji="0" lang="ja-JP" altLang="en-US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ＭＳ Ｐゴシック" pitchFamily="50" charset="-128"/>
            </a:endParaRPr>
          </a:p>
        </p:txBody>
      </p:sp>
      <p:cxnSp>
        <p:nvCxnSpPr>
          <p:cNvPr id="30" name="直線矢印コネクタ 29"/>
          <p:cNvCxnSpPr/>
          <p:nvPr/>
        </p:nvCxnSpPr>
        <p:spPr bwMode="auto">
          <a:xfrm rot="5400000">
            <a:off x="5011344" y="2526102"/>
            <a:ext cx="1691493" cy="158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arrow"/>
            <a:tailEnd type="arrow"/>
          </a:ln>
          <a:effectLst/>
        </p:spPr>
      </p:cxnSp>
      <p:cxnSp>
        <p:nvCxnSpPr>
          <p:cNvPr id="32" name="直線矢印コネクタ 31"/>
          <p:cNvCxnSpPr/>
          <p:nvPr/>
        </p:nvCxnSpPr>
        <p:spPr bwMode="auto">
          <a:xfrm rot="5400000">
            <a:off x="6215868" y="2928934"/>
            <a:ext cx="2713850" cy="794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arrow"/>
            <a:tailEnd type="arrow"/>
          </a:ln>
          <a:effectLst/>
        </p:spPr>
      </p:cxnSp>
      <p:cxnSp>
        <p:nvCxnSpPr>
          <p:cNvPr id="34" name="直線矢印コネクタ 33"/>
          <p:cNvCxnSpPr/>
          <p:nvPr/>
        </p:nvCxnSpPr>
        <p:spPr bwMode="auto">
          <a:xfrm rot="5400000">
            <a:off x="4000496" y="1848686"/>
            <a:ext cx="571504" cy="158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arrow"/>
            <a:tailEnd type="arrow"/>
          </a:ln>
          <a:effectLst/>
        </p:spPr>
      </p:cxnSp>
      <p:cxnSp>
        <p:nvCxnSpPr>
          <p:cNvPr id="36" name="直線矢印コネクタ 35"/>
          <p:cNvCxnSpPr/>
          <p:nvPr/>
        </p:nvCxnSpPr>
        <p:spPr bwMode="auto">
          <a:xfrm rot="5400000">
            <a:off x="2963851" y="1594738"/>
            <a:ext cx="1072364" cy="794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arrow"/>
            <a:tailEnd type="arrow"/>
          </a:ln>
          <a:effectLst/>
        </p:spPr>
      </p:cxnSp>
      <p:cxnSp>
        <p:nvCxnSpPr>
          <p:cNvPr id="40" name="直線矢印コネクタ 39"/>
          <p:cNvCxnSpPr/>
          <p:nvPr/>
        </p:nvCxnSpPr>
        <p:spPr bwMode="auto">
          <a:xfrm rot="5400000">
            <a:off x="1538227" y="1108972"/>
            <a:ext cx="210265" cy="634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arrow"/>
            <a:tailEnd type="arrow"/>
          </a:ln>
          <a:effectLst/>
        </p:spPr>
      </p:cxnSp>
      <p:sp>
        <p:nvSpPr>
          <p:cNvPr id="49" name="テキスト ボックス 48"/>
          <p:cNvSpPr txBox="1"/>
          <p:nvPr/>
        </p:nvSpPr>
        <p:spPr>
          <a:xfrm>
            <a:off x="5038728" y="247627"/>
            <a:ext cx="164307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en-US" altLang="ja-JP" dirty="0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completed</a:t>
            </a:r>
            <a:endParaRPr kumimoji="1" lang="ja-JP" altLang="en-US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  <p:cxnSp>
        <p:nvCxnSpPr>
          <p:cNvPr id="57" name="直線矢印コネクタ 56"/>
          <p:cNvCxnSpPr/>
          <p:nvPr/>
        </p:nvCxnSpPr>
        <p:spPr bwMode="auto">
          <a:xfrm rot="5400000">
            <a:off x="2715406" y="3285330"/>
            <a:ext cx="285752" cy="158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arrow"/>
            <a:tailEnd type="arrow"/>
          </a:ln>
          <a:effectLst/>
        </p:spPr>
      </p:cxnSp>
      <p:sp>
        <p:nvSpPr>
          <p:cNvPr id="33" name="曲折矢印 32"/>
          <p:cNvSpPr/>
          <p:nvPr/>
        </p:nvSpPr>
        <p:spPr bwMode="auto">
          <a:xfrm rot="10800000">
            <a:off x="5857884" y="1471598"/>
            <a:ext cx="1581164" cy="2633681"/>
          </a:xfrm>
          <a:prstGeom prst="bentArrow">
            <a:avLst>
              <a:gd name="adj1" fmla="val 12369"/>
              <a:gd name="adj2" fmla="val 13071"/>
              <a:gd name="adj3" fmla="val 17281"/>
              <a:gd name="adj4" fmla="val 42346"/>
            </a:avLst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Ｐゴシック" pitchFamily="50" charset="-128"/>
            </a:endParaRPr>
          </a:p>
        </p:txBody>
      </p:sp>
      <p:sp>
        <p:nvSpPr>
          <p:cNvPr id="27" name="角丸四角形 26"/>
          <p:cNvSpPr/>
          <p:nvPr/>
        </p:nvSpPr>
        <p:spPr bwMode="auto">
          <a:xfrm>
            <a:off x="6786578" y="642918"/>
            <a:ext cx="1857388" cy="857256"/>
          </a:xfrm>
          <a:prstGeom prst="roundRect">
            <a:avLst>
              <a:gd name="adj" fmla="val 5556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1400" dirty="0" smtClean="0">
                <a:solidFill>
                  <a:schemeClr val="tx1"/>
                </a:solidFill>
                <a:latin typeface="+mj-lt"/>
                <a:ea typeface="ＭＳ Ｐゴシック" pitchFamily="50" charset="-128"/>
              </a:rPr>
              <a:t>4.</a:t>
            </a:r>
            <a:r>
              <a:rPr kumimoji="0" lang="ja-JP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ＭＳ Ｐゴシック" pitchFamily="50" charset="-128"/>
              </a:rPr>
              <a:t> </a:t>
            </a: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ＭＳ Ｐゴシック" pitchFamily="50" charset="-128"/>
              </a:rPr>
              <a:t>SDD</a:t>
            </a:r>
            <a:r>
              <a:rPr kumimoji="0" lang="ja-JP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ＭＳ Ｐゴシック" pitchFamily="50" charset="-128"/>
              </a:rPr>
              <a:t> </a:t>
            </a: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ＭＳ Ｐゴシック" pitchFamily="50" charset="-128"/>
              </a:rPr>
              <a:t/>
            </a:r>
            <a:b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ＭＳ Ｐゴシック" pitchFamily="50" charset="-128"/>
              </a:rPr>
            </a:b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ＭＳ Ｐゴシック" pitchFamily="50" charset="-128"/>
              </a:rPr>
              <a:t>sample</a:t>
            </a:r>
            <a:r>
              <a:rPr kumimoji="0" lang="ja-JP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ＭＳ Ｐゴシック" pitchFamily="50" charset="-128"/>
              </a:rPr>
              <a:t> </a:t>
            </a: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ＭＳ Ｐゴシック" pitchFamily="50" charset="-128"/>
              </a:rPr>
              <a:t>application</a:t>
            </a:r>
            <a:r>
              <a:rPr kumimoji="0" lang="en-US" altLang="ja-JP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ＭＳ Ｐゴシック" pitchFamily="50" charset="-128"/>
              </a:rPr>
              <a:t/>
            </a:r>
            <a:br>
              <a:rPr kumimoji="0" lang="en-US" altLang="ja-JP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ＭＳ Ｐゴシック" pitchFamily="50" charset="-128"/>
              </a:rPr>
            </a:br>
            <a:endParaRPr kumimoji="0" lang="en-US" altLang="ja-JP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ＭＳ Ｐゴシック" pitchFamily="50" charset="-128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1000" dirty="0" smtClean="0">
                <a:solidFill>
                  <a:schemeClr val="tx1"/>
                </a:solidFill>
                <a:latin typeface="+mj-lt"/>
                <a:ea typeface="ＭＳ Ｐゴシック" pitchFamily="50" charset="-128"/>
              </a:rPr>
              <a:t>(</a:t>
            </a:r>
            <a:r>
              <a:rPr kumimoji="0" lang="en-US" altLang="ja-JP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ＭＳ Ｐゴシック" pitchFamily="50" charset="-128"/>
              </a:rPr>
              <a:t>playback</a:t>
            </a:r>
            <a:r>
              <a:rPr kumimoji="0" lang="ja-JP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ＭＳ Ｐゴシック" pitchFamily="50" charset="-128"/>
              </a:rPr>
              <a:t> </a:t>
            </a:r>
            <a:r>
              <a:rPr kumimoji="0" lang="en-US" altLang="ja-JP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ＭＳ Ｐゴシック" pitchFamily="50" charset="-128"/>
              </a:rPr>
              <a:t>test stream</a:t>
            </a:r>
            <a:r>
              <a:rPr kumimoji="0" lang="ja-JP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ＭＳ Ｐゴシック" pitchFamily="50" charset="-128"/>
              </a:rPr>
              <a:t> </a:t>
            </a:r>
            <a:r>
              <a:rPr kumimoji="0" lang="en-US" altLang="ja-JP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ＭＳ Ｐゴシック" pitchFamily="50" charset="-128"/>
              </a:rPr>
              <a:t>only)</a:t>
            </a:r>
            <a:endParaRPr kumimoji="0" lang="ja-JP" altLang="en-U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ＭＳ Ｐゴシック" pitchFamily="50" charset="-128"/>
            </a:endParaRPr>
          </a:p>
        </p:txBody>
      </p:sp>
      <p:sp>
        <p:nvSpPr>
          <p:cNvPr id="35" name="テキスト ボックス 34"/>
          <p:cNvSpPr txBox="1"/>
          <p:nvPr/>
        </p:nvSpPr>
        <p:spPr>
          <a:xfrm>
            <a:off x="6000760" y="3748090"/>
            <a:ext cx="12144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400" dirty="0" smtClean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embedded</a:t>
            </a:r>
            <a:endParaRPr kumimoji="1" lang="ja-JP" altLang="en-US" dirty="0">
              <a:solidFill>
                <a:schemeClr val="accent2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7" name="正方形/長方形 36"/>
          <p:cNvSpPr/>
          <p:nvPr/>
        </p:nvSpPr>
        <p:spPr bwMode="auto">
          <a:xfrm>
            <a:off x="1033438" y="4919673"/>
            <a:ext cx="7429552" cy="357190"/>
          </a:xfrm>
          <a:prstGeom prst="rect">
            <a:avLst/>
          </a:prstGeom>
          <a:solidFill>
            <a:srgbClr val="FFFF00"/>
          </a:solidFill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2000" dirty="0" smtClean="0">
                <a:solidFill>
                  <a:srgbClr val="006600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UIO</a:t>
            </a:r>
            <a:r>
              <a:rPr lang="ja-JP" altLang="en-US" sz="2000" dirty="0" smtClean="0">
                <a:solidFill>
                  <a:srgbClr val="006600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 </a:t>
            </a:r>
            <a:r>
              <a:rPr lang="en-US" altLang="ja-JP" sz="2000" dirty="0" smtClean="0">
                <a:solidFill>
                  <a:srgbClr val="006600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based</a:t>
            </a:r>
            <a:r>
              <a:rPr lang="ja-JP" altLang="en-US" sz="2000" dirty="0" smtClean="0">
                <a:solidFill>
                  <a:srgbClr val="006600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 </a:t>
            </a:r>
            <a:r>
              <a:rPr lang="en-US" altLang="ja-JP" sz="2000" dirty="0" smtClean="0">
                <a:solidFill>
                  <a:srgbClr val="006600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user</a:t>
            </a:r>
            <a:r>
              <a:rPr lang="ja-JP" altLang="en-US" sz="2000" dirty="0" smtClean="0">
                <a:solidFill>
                  <a:srgbClr val="006600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 </a:t>
            </a:r>
            <a:r>
              <a:rPr lang="en-US" altLang="ja-JP" sz="2000" dirty="0" smtClean="0">
                <a:solidFill>
                  <a:srgbClr val="006600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space</a:t>
            </a:r>
            <a:r>
              <a:rPr lang="en-US" altLang="ja-JP" sz="2000" dirty="0" smtClean="0">
                <a:solidFill>
                  <a:srgbClr val="006600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 </a:t>
            </a:r>
            <a:r>
              <a:rPr lang="en-US" altLang="ja-JP" sz="2000" dirty="0" smtClean="0">
                <a:solidFill>
                  <a:srgbClr val="006600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device driver for VPU4 (RSO, GPL)</a:t>
            </a:r>
            <a:endParaRPr kumimoji="0" lang="ja-JP" altLang="en-US" sz="2000" b="0" i="0" u="none" strike="noStrike" cap="none" normalizeH="0" baseline="0" dirty="0" smtClean="0">
              <a:ln>
                <a:noFill/>
              </a:ln>
              <a:solidFill>
                <a:srgbClr val="006600"/>
              </a:solidFill>
              <a:effectLst/>
              <a:latin typeface="Tahoma" pitchFamily="34" charset="0"/>
              <a:ea typeface="ＭＳ Ｐゴシック" pitchFamily="50" charset="-128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Pending issue for Video</a:t>
            </a:r>
            <a:endParaRPr kumimoji="1" lang="ja-JP" altLang="en-US" dirty="0"/>
          </a:p>
        </p:txBody>
      </p:sp>
      <p:sp>
        <p:nvSpPr>
          <p:cNvPr id="3" name="テキスト ボックス 2"/>
          <p:cNvSpPr txBox="1"/>
          <p:nvPr/>
        </p:nvSpPr>
        <p:spPr>
          <a:xfrm>
            <a:off x="285720" y="1000108"/>
            <a:ext cx="84296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Blip>
                <a:blip r:embed="rId2"/>
              </a:buBlip>
            </a:pPr>
            <a:r>
              <a:rPr kumimoji="1" lang="ja-JP" altLang="en-US" dirty="0" smtClean="0">
                <a:latin typeface="+mj-lt"/>
              </a:rPr>
              <a:t> </a:t>
            </a:r>
            <a:r>
              <a:rPr kumimoji="1" lang="en-US" altLang="ja-JP" dirty="0" smtClean="0">
                <a:latin typeface="+mj-lt"/>
              </a:rPr>
              <a:t>Modify </a:t>
            </a:r>
            <a:r>
              <a:rPr kumimoji="1" lang="en-US" altLang="ja-JP" dirty="0" err="1" smtClean="0">
                <a:latin typeface="+mj-lt"/>
              </a:rPr>
              <a:t>librsovpu</a:t>
            </a:r>
            <a:r>
              <a:rPr kumimoji="1" lang="ja-JP" altLang="en-US" dirty="0" smtClean="0">
                <a:latin typeface="+mj-lt"/>
              </a:rPr>
              <a:t> </a:t>
            </a:r>
            <a:r>
              <a:rPr kumimoji="1" lang="en-US" altLang="ja-JP" dirty="0" smtClean="0">
                <a:latin typeface="+mj-lt"/>
              </a:rPr>
              <a:t>to support generic h.264/mp4 stream.</a:t>
            </a:r>
          </a:p>
          <a:p>
            <a:pPr>
              <a:buBlip>
                <a:blip r:embed="rId2"/>
              </a:buBlip>
            </a:pPr>
            <a:r>
              <a:rPr kumimoji="1" lang="en-US" altLang="ja-JP" dirty="0" smtClean="0">
                <a:latin typeface="+mj-lt"/>
              </a:rPr>
              <a:t> Write </a:t>
            </a:r>
            <a:r>
              <a:rPr kumimoji="1" lang="en-US" altLang="ja-JP" dirty="0" err="1" smtClean="0">
                <a:latin typeface="+mj-lt"/>
              </a:rPr>
              <a:t>librsovpu</a:t>
            </a:r>
            <a:r>
              <a:rPr kumimoji="1" lang="en-US" altLang="ja-JP" dirty="0" smtClean="0">
                <a:latin typeface="+mj-lt"/>
              </a:rPr>
              <a:t> interface document</a:t>
            </a:r>
          </a:p>
          <a:p>
            <a:pPr>
              <a:buBlip>
                <a:blip r:embed="rId2"/>
              </a:buBlip>
            </a:pPr>
            <a:endParaRPr kumimoji="1" lang="en-US" altLang="ja-JP" dirty="0" smtClean="0">
              <a:latin typeface="+mj-lt"/>
            </a:endParaRPr>
          </a:p>
          <a:p>
            <a:pPr>
              <a:buBlip>
                <a:blip r:embed="rId2"/>
              </a:buBlip>
            </a:pPr>
            <a:r>
              <a:rPr kumimoji="1" lang="en-US" altLang="ja-JP" dirty="0" smtClean="0">
                <a:latin typeface="+mj-lt"/>
              </a:rPr>
              <a:t> Combine Bellagio to add </a:t>
            </a:r>
            <a:r>
              <a:rPr kumimoji="1" lang="en-US" altLang="ja-JP" dirty="0" err="1" smtClean="0">
                <a:latin typeface="+mj-lt"/>
              </a:rPr>
              <a:t>OpenMAX</a:t>
            </a:r>
            <a:r>
              <a:rPr kumimoji="1" lang="en-US" altLang="ja-JP" dirty="0" smtClean="0">
                <a:latin typeface="+mj-lt"/>
              </a:rPr>
              <a:t>/IL interface.</a:t>
            </a:r>
          </a:p>
          <a:p>
            <a:pPr>
              <a:buBlip>
                <a:blip r:embed="rId2"/>
              </a:buBlip>
            </a:pPr>
            <a:r>
              <a:rPr kumimoji="1" lang="en-US" altLang="ja-JP" dirty="0" smtClean="0">
                <a:latin typeface="+mj-lt"/>
              </a:rPr>
              <a:t> Design review for connection-manager layer</a:t>
            </a:r>
            <a:endParaRPr kumimoji="1" lang="ja-JP" altLang="en-US" dirty="0">
              <a:latin typeface="+mj-l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角丸四角形 65"/>
          <p:cNvSpPr/>
          <p:nvPr/>
        </p:nvSpPr>
        <p:spPr bwMode="auto">
          <a:xfrm>
            <a:off x="7286644" y="552430"/>
            <a:ext cx="1000132" cy="5715040"/>
          </a:xfrm>
          <a:prstGeom prst="roundRect">
            <a:avLst>
              <a:gd name="adj" fmla="val 8667"/>
            </a:avLst>
          </a:prstGeom>
          <a:solidFill>
            <a:srgbClr val="FFCCFF"/>
          </a:solidFill>
          <a:ln w="57150" cap="flat" cmpd="sng" algn="ctr">
            <a:solidFill>
              <a:srgbClr val="0070C0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Ｐゴシック" pitchFamily="50" charset="-128"/>
            </a:endParaRPr>
          </a:p>
        </p:txBody>
      </p:sp>
      <p:sp>
        <p:nvSpPr>
          <p:cNvPr id="48" name="角丸四角形 47"/>
          <p:cNvSpPr/>
          <p:nvPr/>
        </p:nvSpPr>
        <p:spPr bwMode="auto">
          <a:xfrm>
            <a:off x="928662" y="571480"/>
            <a:ext cx="2500330" cy="5715040"/>
          </a:xfrm>
          <a:prstGeom prst="roundRect">
            <a:avLst>
              <a:gd name="adj" fmla="val 8667"/>
            </a:avLst>
          </a:prstGeom>
          <a:solidFill>
            <a:srgbClr val="FFCCFF"/>
          </a:solidFill>
          <a:ln w="57150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Ｐゴシック" pitchFamily="50" charset="-128"/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85720" y="71414"/>
            <a:ext cx="8307387" cy="495300"/>
          </a:xfrm>
        </p:spPr>
        <p:txBody>
          <a:bodyPr/>
          <a:lstStyle/>
          <a:p>
            <a:r>
              <a:rPr lang="en-US" altLang="ja-JP" dirty="0" smtClean="0"/>
              <a:t>Audio (DSP)</a:t>
            </a:r>
            <a:r>
              <a:rPr kumimoji="1" lang="en-US" altLang="ja-JP" dirty="0" smtClean="0"/>
              <a:t> API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layout</a:t>
            </a:r>
            <a:endParaRPr kumimoji="1" lang="ja-JP" altLang="en-US" dirty="0"/>
          </a:p>
        </p:txBody>
      </p:sp>
      <p:sp>
        <p:nvSpPr>
          <p:cNvPr id="3" name="正方形/長方形 2"/>
          <p:cNvSpPr/>
          <p:nvPr/>
        </p:nvSpPr>
        <p:spPr bwMode="auto">
          <a:xfrm>
            <a:off x="1033438" y="5835867"/>
            <a:ext cx="7429552" cy="35719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ja-JP" sz="2000" dirty="0" smtClean="0">
                <a:solidFill>
                  <a:schemeClr val="tx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DSP </a:t>
            </a:r>
            <a:r>
              <a:rPr kumimoji="0" lang="ja-JP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ＭＳ Ｐゴシック" pitchFamily="50" charset="-128"/>
                <a:cs typeface="Tahoma" pitchFamily="34" charset="0"/>
              </a:rPr>
              <a:t>（</a:t>
            </a:r>
            <a:r>
              <a:rPr kumimoji="0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ＭＳ Ｐゴシック" pitchFamily="50" charset="-128"/>
                <a:cs typeface="Tahoma" pitchFamily="34" charset="0"/>
              </a:rPr>
              <a:t>SH7722</a:t>
            </a:r>
            <a:r>
              <a:rPr lang="ja-JP" altLang="en-US" sz="2000" dirty="0" smtClean="0">
                <a:solidFill>
                  <a:schemeClr val="tx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）</a:t>
            </a:r>
            <a:endParaRPr kumimoji="0" lang="en-US" altLang="ja-JP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ＭＳ Ｐゴシック" pitchFamily="50" charset="-128"/>
              <a:cs typeface="Tahoma" pitchFamily="34" charset="0"/>
            </a:endParaRPr>
          </a:p>
        </p:txBody>
      </p:sp>
      <p:sp>
        <p:nvSpPr>
          <p:cNvPr id="4" name="正方形/長方形 3"/>
          <p:cNvSpPr/>
          <p:nvPr/>
        </p:nvSpPr>
        <p:spPr bwMode="auto">
          <a:xfrm>
            <a:off x="3543294" y="5000636"/>
            <a:ext cx="2667018" cy="673305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1600" dirty="0" smtClean="0">
                <a:solidFill>
                  <a:srgbClr val="006600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kernel</a:t>
            </a:r>
            <a:r>
              <a:rPr lang="ja-JP" altLang="en-US" sz="1600" dirty="0" smtClean="0">
                <a:solidFill>
                  <a:srgbClr val="006600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 </a:t>
            </a:r>
            <a:r>
              <a:rPr lang="en-US" altLang="ja-JP" sz="1600" dirty="0" smtClean="0">
                <a:solidFill>
                  <a:srgbClr val="006600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support for SH-DSP</a:t>
            </a:r>
            <a:br>
              <a:rPr lang="en-US" altLang="ja-JP" sz="1600" dirty="0" smtClean="0">
                <a:solidFill>
                  <a:srgbClr val="006600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</a:br>
            <a:r>
              <a:rPr lang="en-US" altLang="ja-JP" sz="1600" dirty="0" smtClean="0">
                <a:solidFill>
                  <a:srgbClr val="006600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 (community code)</a:t>
            </a:r>
          </a:p>
        </p:txBody>
      </p:sp>
      <p:cxnSp>
        <p:nvCxnSpPr>
          <p:cNvPr id="6" name="直線コネクタ 5"/>
          <p:cNvCxnSpPr/>
          <p:nvPr/>
        </p:nvCxnSpPr>
        <p:spPr bwMode="auto">
          <a:xfrm>
            <a:off x="357158" y="5764429"/>
            <a:ext cx="8429684" cy="158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2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sp>
        <p:nvSpPr>
          <p:cNvPr id="7" name="テキスト ボックス 6"/>
          <p:cNvSpPr txBox="1"/>
          <p:nvPr/>
        </p:nvSpPr>
        <p:spPr>
          <a:xfrm>
            <a:off x="285720" y="5907305"/>
            <a:ext cx="6429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400" dirty="0" smtClean="0">
                <a:latin typeface="Tahoma" pitchFamily="34" charset="0"/>
                <a:cs typeface="Tahoma" pitchFamily="34" charset="0"/>
              </a:rPr>
              <a:t>H/W</a:t>
            </a:r>
            <a:endParaRPr kumimoji="1" lang="ja-JP" altLang="en-US" sz="14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180944" y="5143512"/>
            <a:ext cx="785818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400"/>
              </a:lnSpc>
            </a:pPr>
            <a:r>
              <a:rPr kumimoji="1" lang="en-US" altLang="ja-JP" sz="1200" dirty="0" smtClean="0">
                <a:latin typeface="Tahoma" pitchFamily="34" charset="0"/>
                <a:cs typeface="Tahoma" pitchFamily="34" charset="0"/>
              </a:rPr>
              <a:t>kernel</a:t>
            </a:r>
            <a:br>
              <a:rPr kumimoji="1" lang="en-US" altLang="ja-JP" sz="1200" dirty="0" smtClean="0">
                <a:latin typeface="Tahoma" pitchFamily="34" charset="0"/>
                <a:cs typeface="Tahoma" pitchFamily="34" charset="0"/>
              </a:rPr>
            </a:br>
            <a:r>
              <a:rPr kumimoji="1" lang="en-US" altLang="ja-JP" sz="1200" dirty="0" smtClean="0">
                <a:latin typeface="Tahoma" pitchFamily="34" charset="0"/>
                <a:cs typeface="Tahoma" pitchFamily="34" charset="0"/>
              </a:rPr>
              <a:t>space</a:t>
            </a:r>
            <a:endParaRPr kumimoji="1" lang="ja-JP" altLang="en-US" sz="1200" dirty="0">
              <a:latin typeface="Tahoma" pitchFamily="34" charset="0"/>
              <a:cs typeface="Tahoma" pitchFamily="34" charset="0"/>
            </a:endParaRPr>
          </a:p>
        </p:txBody>
      </p:sp>
      <p:cxnSp>
        <p:nvCxnSpPr>
          <p:cNvPr id="9" name="直線コネクタ 8"/>
          <p:cNvCxnSpPr/>
          <p:nvPr/>
        </p:nvCxnSpPr>
        <p:spPr bwMode="auto">
          <a:xfrm>
            <a:off x="357158" y="4927610"/>
            <a:ext cx="8429684" cy="158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2">
                <a:lumMod val="50000"/>
              </a:schemeClr>
            </a:solidFill>
            <a:prstDash val="dash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sp>
        <p:nvSpPr>
          <p:cNvPr id="10" name="正方形/長方形 9"/>
          <p:cNvSpPr/>
          <p:nvPr/>
        </p:nvSpPr>
        <p:spPr bwMode="auto">
          <a:xfrm>
            <a:off x="1000100" y="4143379"/>
            <a:ext cx="2286016" cy="685805"/>
          </a:xfrm>
          <a:prstGeom prst="rect">
            <a:avLst/>
          </a:prstGeom>
          <a:solidFill>
            <a:srgbClr val="FF6600"/>
          </a:solidFill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2000" dirty="0" smtClean="0">
                <a:solidFill>
                  <a:schemeClr val="bg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1. mp3 decode</a:t>
            </a:r>
            <a:br>
              <a:rPr lang="en-US" altLang="ja-JP" sz="2000" dirty="0" smtClean="0">
                <a:solidFill>
                  <a:schemeClr val="bg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</a:br>
            <a:r>
              <a:rPr lang="en-US" altLang="ja-JP" sz="2000" dirty="0" smtClean="0">
                <a:solidFill>
                  <a:schemeClr val="bg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 </a:t>
            </a:r>
            <a:r>
              <a:rPr lang="en-US" altLang="ja-JP" sz="1800" dirty="0" smtClean="0">
                <a:solidFill>
                  <a:schemeClr val="bg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(SDD,</a:t>
            </a:r>
            <a:r>
              <a:rPr lang="ja-JP" altLang="en-US" sz="1800" dirty="0" smtClean="0">
                <a:solidFill>
                  <a:schemeClr val="bg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 </a:t>
            </a:r>
            <a:r>
              <a:rPr lang="en-US" altLang="ja-JP" sz="1800" dirty="0" smtClean="0">
                <a:solidFill>
                  <a:schemeClr val="bg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private</a:t>
            </a:r>
            <a:r>
              <a:rPr lang="ja-JP" altLang="en-US" sz="1800" dirty="0" smtClean="0">
                <a:solidFill>
                  <a:schemeClr val="bg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 </a:t>
            </a:r>
            <a:r>
              <a:rPr lang="en-US" altLang="ja-JP" sz="1800" dirty="0" smtClean="0">
                <a:solidFill>
                  <a:schemeClr val="bg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code)</a:t>
            </a:r>
            <a:endParaRPr kumimoji="0" lang="ja-JP" altLang="en-US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ahoma" pitchFamily="34" charset="0"/>
              <a:ea typeface="ＭＳ Ｐゴシック" pitchFamily="50" charset="-128"/>
              <a:cs typeface="Tahoma" pitchFamily="34" charset="0"/>
            </a:endParaRPr>
          </a:p>
        </p:txBody>
      </p:sp>
      <p:sp>
        <p:nvSpPr>
          <p:cNvPr id="11" name="正方形/長方形 10"/>
          <p:cNvSpPr/>
          <p:nvPr/>
        </p:nvSpPr>
        <p:spPr bwMode="auto">
          <a:xfrm>
            <a:off x="5610231" y="2938459"/>
            <a:ext cx="2533668" cy="571504"/>
          </a:xfrm>
          <a:prstGeom prst="rect">
            <a:avLst/>
          </a:prstGeom>
          <a:solidFill>
            <a:srgbClr val="00B050"/>
          </a:solidFill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1800" dirty="0" smtClean="0">
                <a:solidFill>
                  <a:schemeClr val="bg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3.</a:t>
            </a:r>
            <a:r>
              <a:rPr kumimoji="0" lang="ja-JP" alt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  <a:ea typeface="ＭＳ Ｐゴシック" pitchFamily="50" charset="-128"/>
                <a:cs typeface="Tahoma" pitchFamily="34" charset="0"/>
              </a:rPr>
              <a:t> </a:t>
            </a:r>
            <a:r>
              <a:rPr kumimoji="0" lang="en-US" altLang="ja-JP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  <a:ea typeface="ＭＳ Ｐゴシック" pitchFamily="50" charset="-128"/>
                <a:cs typeface="Tahoma" pitchFamily="34" charset="0"/>
              </a:rPr>
              <a:t>Abstraction</a:t>
            </a:r>
            <a:r>
              <a:rPr kumimoji="0" lang="ja-JP" alt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  <a:ea typeface="ＭＳ Ｐゴシック" pitchFamily="50" charset="-128"/>
                <a:cs typeface="Tahoma" pitchFamily="34" charset="0"/>
              </a:rPr>
              <a:t> </a:t>
            </a:r>
            <a:r>
              <a:rPr kumimoji="0" lang="en-US" altLang="ja-JP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  <a:ea typeface="ＭＳ Ｐゴシック" pitchFamily="50" charset="-128"/>
                <a:cs typeface="Tahoma" pitchFamily="34" charset="0"/>
              </a:rPr>
              <a:t>wrapper</a:t>
            </a:r>
            <a:r>
              <a:rPr kumimoji="0" lang="ja-JP" alt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  <a:ea typeface="ＭＳ Ｐゴシック" pitchFamily="50" charset="-128"/>
                <a:cs typeface="Tahoma" pitchFamily="34" charset="0"/>
              </a:rPr>
              <a:t> （</a:t>
            </a:r>
            <a:r>
              <a:rPr kumimoji="0" lang="en-US" altLang="ja-JP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  <a:ea typeface="ＭＳ Ｐゴシック" pitchFamily="50" charset="-128"/>
                <a:cs typeface="Tahoma" pitchFamily="34" charset="0"/>
              </a:rPr>
              <a:t>RSO,</a:t>
            </a:r>
            <a:r>
              <a:rPr kumimoji="0" lang="ja-JP" alt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  <a:ea typeface="ＭＳ Ｐゴシック" pitchFamily="50" charset="-128"/>
                <a:cs typeface="Tahoma" pitchFamily="34" charset="0"/>
              </a:rPr>
              <a:t> </a:t>
            </a:r>
            <a:r>
              <a:rPr kumimoji="0" lang="en-US" altLang="ja-JP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  <a:ea typeface="ＭＳ Ｐゴシック" pitchFamily="50" charset="-128"/>
                <a:cs typeface="Tahoma" pitchFamily="34" charset="0"/>
              </a:rPr>
              <a:t>LGPL)</a:t>
            </a:r>
            <a:endParaRPr kumimoji="0" lang="ja-JP" alt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ahoma" pitchFamily="34" charset="0"/>
              <a:ea typeface="ＭＳ Ｐゴシック" pitchFamily="50" charset="-128"/>
              <a:cs typeface="Tahoma" pitchFamily="34" charset="0"/>
            </a:endParaRPr>
          </a:p>
        </p:txBody>
      </p:sp>
      <p:sp>
        <p:nvSpPr>
          <p:cNvPr id="12" name="正方形/長方形 11"/>
          <p:cNvSpPr/>
          <p:nvPr/>
        </p:nvSpPr>
        <p:spPr bwMode="auto">
          <a:xfrm>
            <a:off x="3571868" y="1843078"/>
            <a:ext cx="3571900" cy="547692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72000" tIns="7200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ja-JP" altLang="en-US" sz="2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ahoma" pitchFamily="34" charset="0"/>
                <a:ea typeface="ＭＳ Ｐゴシック" pitchFamily="50" charset="-128"/>
                <a:cs typeface="Tahoma" pitchFamily="34" charset="0"/>
              </a:rPr>
              <a:t> </a:t>
            </a:r>
            <a:r>
              <a:rPr kumimoji="0" lang="en-US" altLang="ja-JP" sz="2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ahoma" pitchFamily="34" charset="0"/>
                <a:ea typeface="ＭＳ Ｐゴシック" pitchFamily="50" charset="-128"/>
                <a:cs typeface="Tahoma" pitchFamily="34" charset="0"/>
              </a:rPr>
              <a:t>Bellagio</a:t>
            </a:r>
            <a:r>
              <a:rPr lang="ja-JP" altLang="en-US" sz="2000" dirty="0" smtClean="0">
                <a:solidFill>
                  <a:srgbClr val="FFFF00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 </a:t>
            </a:r>
            <a:r>
              <a:rPr lang="ja-JP" altLang="en-US" sz="1600" dirty="0" smtClean="0">
                <a:solidFill>
                  <a:srgbClr val="FFFF00"/>
                </a:solidFill>
                <a:latin typeface="+mj-lt"/>
                <a:ea typeface="ＭＳ Ｐゴシック" pitchFamily="50" charset="-128"/>
                <a:cs typeface="Tahoma" pitchFamily="34" charset="0"/>
              </a:rPr>
              <a:t>（</a:t>
            </a:r>
            <a:r>
              <a:rPr lang="en-US" altLang="ja-JP" sz="1600" dirty="0" smtClean="0">
                <a:solidFill>
                  <a:srgbClr val="FFFF00"/>
                </a:solidFill>
                <a:latin typeface="+mj-lt"/>
                <a:ea typeface="ＭＳ Ｐゴシック" pitchFamily="50" charset="-128"/>
                <a:cs typeface="Tahoma" pitchFamily="34" charset="0"/>
              </a:rPr>
              <a:t>community code,</a:t>
            </a:r>
            <a:r>
              <a:rPr lang="ja-JP" altLang="en-US" sz="1600" dirty="0" smtClean="0">
                <a:solidFill>
                  <a:srgbClr val="FFFF00"/>
                </a:solidFill>
                <a:latin typeface="+mj-lt"/>
                <a:ea typeface="ＭＳ Ｐゴシック" pitchFamily="50" charset="-128"/>
                <a:cs typeface="Tahoma" pitchFamily="34" charset="0"/>
              </a:rPr>
              <a:t> </a:t>
            </a:r>
            <a:r>
              <a:rPr lang="en-US" altLang="ja-JP" sz="1600" dirty="0" smtClean="0">
                <a:solidFill>
                  <a:srgbClr val="FFFF00"/>
                </a:solidFill>
                <a:latin typeface="+mj-lt"/>
                <a:ea typeface="ＭＳ Ｐゴシック" pitchFamily="50" charset="-128"/>
                <a:cs typeface="Tahoma" pitchFamily="34" charset="0"/>
              </a:rPr>
              <a:t>LGPL</a:t>
            </a:r>
            <a:r>
              <a:rPr lang="ja-JP" altLang="en-US" sz="1600" dirty="0" smtClean="0">
                <a:solidFill>
                  <a:srgbClr val="FFFF00"/>
                </a:solidFill>
                <a:latin typeface="+mj-lt"/>
                <a:ea typeface="ＭＳ Ｐゴシック" pitchFamily="50" charset="-128"/>
                <a:cs typeface="Tahoma" pitchFamily="34" charset="0"/>
              </a:rPr>
              <a:t>）</a:t>
            </a:r>
            <a:endParaRPr lang="en-US" altLang="ja-JP" sz="2000" dirty="0" smtClean="0">
              <a:solidFill>
                <a:srgbClr val="FFFF00"/>
              </a:solidFill>
              <a:latin typeface="+mj-lt"/>
              <a:ea typeface="ＭＳ Ｐゴシック" pitchFamily="50" charset="-128"/>
              <a:cs typeface="Tahoma" pitchFamily="34" charset="0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ＭＳ Ｐゴシック" pitchFamily="50" charset="-128"/>
              <a:cs typeface="Tahoma" pitchFamily="34" charset="0"/>
            </a:endParaRPr>
          </a:p>
        </p:txBody>
      </p:sp>
      <p:sp>
        <p:nvSpPr>
          <p:cNvPr id="13" name="正方形/長方形 12"/>
          <p:cNvSpPr/>
          <p:nvPr/>
        </p:nvSpPr>
        <p:spPr bwMode="auto">
          <a:xfrm>
            <a:off x="3786182" y="2171963"/>
            <a:ext cx="3202166" cy="290243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1600" dirty="0" smtClean="0">
                <a:latin typeface="Tahoma" pitchFamily="34" charset="0"/>
                <a:cs typeface="Tahoma" pitchFamily="34" charset="0"/>
              </a:rPr>
              <a:t>interface patch (RSO,</a:t>
            </a:r>
            <a:r>
              <a:rPr lang="ja-JP" altLang="en-US" sz="16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en-US" altLang="ja-JP" sz="1600" dirty="0" smtClean="0">
                <a:latin typeface="Tahoma" pitchFamily="34" charset="0"/>
                <a:cs typeface="Tahoma" pitchFamily="34" charset="0"/>
              </a:rPr>
              <a:t>LGPL)</a:t>
            </a:r>
            <a:endParaRPr kumimoji="0" lang="ja-JP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cs typeface="Tahoma" pitchFamily="34" charset="0"/>
            </a:endParaRPr>
          </a:p>
        </p:txBody>
      </p:sp>
      <p:sp>
        <p:nvSpPr>
          <p:cNvPr id="14" name="ホームベース 13"/>
          <p:cNvSpPr/>
          <p:nvPr/>
        </p:nvSpPr>
        <p:spPr bwMode="auto">
          <a:xfrm>
            <a:off x="280957" y="3714751"/>
            <a:ext cx="4148167" cy="419103"/>
          </a:xfrm>
          <a:prstGeom prst="homePlate">
            <a:avLst/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000" tIns="3600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API</a:t>
            </a:r>
            <a:r>
              <a:rPr kumimoji="0" lang="ja-JP" altLang="en-US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 </a:t>
            </a: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1</a:t>
            </a:r>
            <a:r>
              <a:rPr kumimoji="0" lang="en-US" altLang="ja-JP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 </a:t>
            </a:r>
            <a:r>
              <a:rPr kumimoji="0" lang="ja-JP" altLang="en-US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 </a:t>
            </a:r>
            <a:r>
              <a:rPr kumimoji="0" lang="en-US" altLang="ja-JP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( SDD custom</a:t>
            </a:r>
            <a:r>
              <a:rPr kumimoji="0" lang="ja-JP" altLang="en-US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 </a:t>
            </a:r>
            <a:r>
              <a:rPr kumimoji="0" lang="en-US" altLang="ja-JP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API for</a:t>
            </a:r>
            <a:r>
              <a:rPr lang="ja-JP" altLang="en-US" sz="14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ja-JP" sz="1400" dirty="0" smtClean="0">
                <a:solidFill>
                  <a:schemeClr val="bg1"/>
                </a:solidFill>
                <a:latin typeface="+mj-lt"/>
              </a:rPr>
              <a:t>mp3</a:t>
            </a:r>
            <a:br>
              <a:rPr lang="en-US" altLang="ja-JP" sz="1400" dirty="0" smtClean="0">
                <a:solidFill>
                  <a:schemeClr val="bg1"/>
                </a:solidFill>
                <a:latin typeface="+mj-lt"/>
              </a:rPr>
            </a:br>
            <a:r>
              <a:rPr lang="en-US" altLang="ja-JP" sz="1400" dirty="0" smtClean="0">
                <a:solidFill>
                  <a:schemeClr val="bg1"/>
                </a:solidFill>
                <a:latin typeface="+mj-lt"/>
              </a:rPr>
              <a:t>              similar to libmp3 API  )</a:t>
            </a:r>
            <a:endParaRPr kumimoji="0" lang="en-US" altLang="ja-JP" sz="1400" b="0" i="0" u="none" strike="noStrike" cap="none" normalizeH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ＭＳ Ｐゴシック" pitchFamily="50" charset="-128"/>
            </a:endParaRPr>
          </a:p>
        </p:txBody>
      </p:sp>
      <p:cxnSp>
        <p:nvCxnSpPr>
          <p:cNvPr id="18" name="直線コネクタ 17"/>
          <p:cNvCxnSpPr/>
          <p:nvPr/>
        </p:nvCxnSpPr>
        <p:spPr bwMode="auto">
          <a:xfrm>
            <a:off x="357158" y="1643050"/>
            <a:ext cx="8429684" cy="158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2">
                <a:lumMod val="50000"/>
              </a:schemeClr>
            </a:solidFill>
            <a:prstDash val="dash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sp>
        <p:nvSpPr>
          <p:cNvPr id="19" name="ホームベース 18"/>
          <p:cNvSpPr/>
          <p:nvPr/>
        </p:nvSpPr>
        <p:spPr bwMode="auto">
          <a:xfrm>
            <a:off x="4857752" y="2643181"/>
            <a:ext cx="3286147" cy="285752"/>
          </a:xfrm>
          <a:prstGeom prst="homePlate">
            <a:avLst/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6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j-lt"/>
                <a:ea typeface="ＭＳ Ｐゴシック" pitchFamily="50" charset="-128"/>
              </a:rPr>
              <a:t>API</a:t>
            </a:r>
            <a:r>
              <a:rPr kumimoji="0" lang="ja-JP" altLang="en-US" sz="1600" b="0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+mj-lt"/>
                <a:ea typeface="ＭＳ Ｐゴシック" pitchFamily="50" charset="-128"/>
              </a:rPr>
              <a:t> </a:t>
            </a:r>
            <a:r>
              <a:rPr lang="en-US" altLang="ja-JP" sz="1600" dirty="0" smtClean="0">
                <a:solidFill>
                  <a:srgbClr val="FFFF00"/>
                </a:solidFill>
                <a:latin typeface="+mj-lt"/>
              </a:rPr>
              <a:t>3</a:t>
            </a:r>
            <a:r>
              <a:rPr kumimoji="0" lang="en-US" altLang="ja-JP" sz="1400" b="0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+mj-lt"/>
                <a:ea typeface="ＭＳ Ｐゴシック" pitchFamily="50" charset="-128"/>
              </a:rPr>
              <a:t> </a:t>
            </a:r>
            <a:r>
              <a:rPr kumimoji="0" lang="ja-JP" altLang="en-US" sz="1400" b="0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+mj-lt"/>
                <a:ea typeface="ＭＳ Ｐゴシック" pitchFamily="50" charset="-128"/>
              </a:rPr>
              <a:t> </a:t>
            </a:r>
            <a:r>
              <a:rPr kumimoji="0" lang="en-US" altLang="ja-JP" sz="1400" b="0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+mj-lt"/>
                <a:ea typeface="ＭＳ Ｐゴシック" pitchFamily="50" charset="-128"/>
              </a:rPr>
              <a:t>RSO </a:t>
            </a:r>
            <a:r>
              <a:rPr kumimoji="0" lang="en-US" altLang="ja-JP" sz="1400" b="0" i="0" u="none" strike="noStrike" cap="none" normalizeH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+mj-lt"/>
                <a:ea typeface="ＭＳ Ｐゴシック" pitchFamily="50" charset="-128"/>
              </a:rPr>
              <a:t>abstruction</a:t>
            </a:r>
            <a:r>
              <a:rPr kumimoji="0" lang="en-US" altLang="ja-JP" sz="1400" b="0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+mj-lt"/>
                <a:ea typeface="ＭＳ Ｐゴシック" pitchFamily="50" charset="-128"/>
              </a:rPr>
              <a:t> interface</a:t>
            </a:r>
            <a:endParaRPr kumimoji="0" lang="ja-JP" altLang="en-US" sz="14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+mj-lt"/>
              <a:ea typeface="ＭＳ Ｐゴシック" pitchFamily="50" charset="-128"/>
            </a:endParaRPr>
          </a:p>
        </p:txBody>
      </p:sp>
      <p:sp>
        <p:nvSpPr>
          <p:cNvPr id="26" name="角丸四角形 25"/>
          <p:cNvSpPr/>
          <p:nvPr/>
        </p:nvSpPr>
        <p:spPr bwMode="auto">
          <a:xfrm>
            <a:off x="1071538" y="947720"/>
            <a:ext cx="7715304" cy="338140"/>
          </a:xfrm>
          <a:prstGeom prst="roundRect">
            <a:avLst>
              <a:gd name="adj" fmla="val 5556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10800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1800" dirty="0" err="1" smtClean="0">
                <a:solidFill>
                  <a:schemeClr val="tx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m</a:t>
            </a:r>
            <a:r>
              <a:rPr kumimoji="0" lang="en-US" altLang="ja-JP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ＭＳ Ｐゴシック" pitchFamily="50" charset="-128"/>
                <a:cs typeface="Tahoma" pitchFamily="34" charset="0"/>
              </a:rPr>
              <a:t>player</a:t>
            </a:r>
            <a:r>
              <a:rPr kumimoji="0" lang="ja-JP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ＭＳ Ｐゴシック" pitchFamily="50" charset="-128"/>
                <a:cs typeface="Tahoma" pitchFamily="34" charset="0"/>
              </a:rPr>
              <a:t> （</a:t>
            </a:r>
            <a:r>
              <a:rPr kumimoji="0" lang="en-US" altLang="ja-JP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ＭＳ Ｐゴシック" pitchFamily="50" charset="-128"/>
                <a:cs typeface="Tahoma" pitchFamily="34" charset="0"/>
              </a:rPr>
              <a:t>GPL)</a:t>
            </a:r>
            <a:endParaRPr kumimoji="0" lang="ja-JP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ＭＳ Ｐゴシック" pitchFamily="50" charset="-128"/>
              <a:cs typeface="Tahoma" pitchFamily="34" charset="0"/>
            </a:endParaRPr>
          </a:p>
        </p:txBody>
      </p:sp>
      <p:sp>
        <p:nvSpPr>
          <p:cNvPr id="28" name="角丸四角形 27"/>
          <p:cNvSpPr/>
          <p:nvPr/>
        </p:nvSpPr>
        <p:spPr bwMode="auto">
          <a:xfrm>
            <a:off x="1285852" y="1247760"/>
            <a:ext cx="1676412" cy="285752"/>
          </a:xfrm>
          <a:prstGeom prst="roundRect">
            <a:avLst/>
          </a:prstGeom>
          <a:solidFill>
            <a:schemeClr val="accent5">
              <a:lumMod val="50000"/>
            </a:scheme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1400" dirty="0" smtClean="0">
                <a:solidFill>
                  <a:schemeClr val="bg1"/>
                </a:solidFill>
                <a:latin typeface="+mj-lt"/>
              </a:rPr>
              <a:t>3.</a:t>
            </a:r>
            <a:r>
              <a:rPr lang="ja-JP" altLang="en-US" sz="14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ja-JP" sz="1400" dirty="0" smtClean="0">
                <a:solidFill>
                  <a:schemeClr val="bg1"/>
                </a:solidFill>
                <a:latin typeface="+mj-lt"/>
              </a:rPr>
              <a:t>custom</a:t>
            </a:r>
            <a:r>
              <a:rPr kumimoji="0" lang="ja-JP" altLang="en-US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 </a:t>
            </a: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patch</a:t>
            </a:r>
            <a:endParaRPr kumimoji="0" lang="ja-JP" altLang="en-US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ＭＳ Ｐゴシック" pitchFamily="50" charset="-128"/>
            </a:endParaRPr>
          </a:p>
        </p:txBody>
      </p:sp>
      <p:sp>
        <p:nvSpPr>
          <p:cNvPr id="49" name="テキスト ボックス 48"/>
          <p:cNvSpPr txBox="1"/>
          <p:nvPr/>
        </p:nvSpPr>
        <p:spPr>
          <a:xfrm>
            <a:off x="1357290" y="559338"/>
            <a:ext cx="164307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kumimoji="1" lang="en-US" altLang="ja-JP" dirty="0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completed</a:t>
            </a:r>
            <a:endParaRPr kumimoji="1" lang="ja-JP" altLang="en-US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1" name="正方形/長方形 30"/>
          <p:cNvSpPr/>
          <p:nvPr/>
        </p:nvSpPr>
        <p:spPr bwMode="auto">
          <a:xfrm>
            <a:off x="6286512" y="4143380"/>
            <a:ext cx="2533668" cy="681042"/>
          </a:xfrm>
          <a:prstGeom prst="rect">
            <a:avLst/>
          </a:prstGeom>
          <a:solidFill>
            <a:srgbClr val="FF6600"/>
          </a:solidFill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2000" dirty="0" smtClean="0">
                <a:solidFill>
                  <a:schemeClr val="bg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2. AAC decode</a:t>
            </a:r>
            <a:br>
              <a:rPr lang="en-US" altLang="ja-JP" sz="2000" dirty="0" smtClean="0">
                <a:solidFill>
                  <a:schemeClr val="bg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</a:br>
            <a:r>
              <a:rPr lang="en-US" altLang="ja-JP" sz="2000" dirty="0" smtClean="0">
                <a:solidFill>
                  <a:schemeClr val="bg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 (SDD,</a:t>
            </a:r>
            <a:r>
              <a:rPr lang="ja-JP" altLang="en-US" sz="2000" dirty="0" smtClean="0">
                <a:solidFill>
                  <a:schemeClr val="bg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 </a:t>
            </a:r>
            <a:r>
              <a:rPr lang="en-US" altLang="ja-JP" sz="2000" dirty="0" smtClean="0">
                <a:solidFill>
                  <a:schemeClr val="bg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private</a:t>
            </a:r>
            <a:r>
              <a:rPr lang="ja-JP" altLang="en-US" sz="2000" dirty="0" smtClean="0">
                <a:solidFill>
                  <a:schemeClr val="bg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 </a:t>
            </a:r>
            <a:r>
              <a:rPr lang="en-US" altLang="ja-JP" sz="2000" dirty="0" smtClean="0">
                <a:solidFill>
                  <a:schemeClr val="bg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code)</a:t>
            </a:r>
            <a:endParaRPr kumimoji="0" lang="ja-JP" altLang="en-US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ahoma" pitchFamily="34" charset="0"/>
              <a:ea typeface="ＭＳ Ｐゴシック" pitchFamily="50" charset="-128"/>
              <a:cs typeface="Tahoma" pitchFamily="34" charset="0"/>
            </a:endParaRPr>
          </a:p>
        </p:txBody>
      </p:sp>
      <p:sp>
        <p:nvSpPr>
          <p:cNvPr id="33" name="ホームベース 32"/>
          <p:cNvSpPr/>
          <p:nvPr/>
        </p:nvSpPr>
        <p:spPr bwMode="auto">
          <a:xfrm>
            <a:off x="5576893" y="3844984"/>
            <a:ext cx="3281385" cy="285752"/>
          </a:xfrm>
          <a:prstGeom prst="homePlate">
            <a:avLst/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API</a:t>
            </a:r>
            <a:r>
              <a:rPr kumimoji="0" lang="ja-JP" altLang="en-US" sz="16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 </a:t>
            </a:r>
            <a:r>
              <a:rPr lang="en-US" altLang="ja-JP" sz="1600" dirty="0" smtClean="0">
                <a:solidFill>
                  <a:schemeClr val="bg1"/>
                </a:solidFill>
                <a:latin typeface="+mj-lt"/>
              </a:rPr>
              <a:t>2</a:t>
            </a:r>
            <a:r>
              <a:rPr kumimoji="0" lang="en-US" altLang="ja-JP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 </a:t>
            </a:r>
            <a:r>
              <a:rPr kumimoji="0" lang="ja-JP" altLang="en-US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 </a:t>
            </a:r>
            <a:r>
              <a:rPr kumimoji="0" lang="en-US" altLang="ja-JP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( SDD custom</a:t>
            </a:r>
            <a:r>
              <a:rPr kumimoji="0" lang="ja-JP" altLang="en-US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 </a:t>
            </a:r>
            <a:r>
              <a:rPr kumimoji="0" lang="en-US" altLang="ja-JP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API </a:t>
            </a:r>
            <a:r>
              <a:rPr lang="en-US" altLang="ja-JP" sz="1400" dirty="0" smtClean="0">
                <a:solidFill>
                  <a:schemeClr val="bg1"/>
                </a:solidFill>
                <a:latin typeface="+mj-lt"/>
              </a:rPr>
              <a:t>for AAC )</a:t>
            </a:r>
            <a:endParaRPr kumimoji="0" lang="ja-JP" altLang="en-US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ＭＳ Ｐゴシック" pitchFamily="50" charset="-128"/>
            </a:endParaRPr>
          </a:p>
        </p:txBody>
      </p:sp>
      <p:cxnSp>
        <p:nvCxnSpPr>
          <p:cNvPr id="37" name="直線矢印コネクタ 36"/>
          <p:cNvCxnSpPr/>
          <p:nvPr/>
        </p:nvCxnSpPr>
        <p:spPr bwMode="auto">
          <a:xfrm rot="5400000">
            <a:off x="1107257" y="2616988"/>
            <a:ext cx="2071702" cy="158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arrow"/>
            <a:tailEnd type="arrow"/>
          </a:ln>
          <a:effectLst/>
        </p:spPr>
      </p:cxnSp>
      <p:cxnSp>
        <p:nvCxnSpPr>
          <p:cNvPr id="41" name="直線矢印コネクタ 40"/>
          <p:cNvCxnSpPr/>
          <p:nvPr/>
        </p:nvCxnSpPr>
        <p:spPr bwMode="auto">
          <a:xfrm rot="5400000">
            <a:off x="1664473" y="5326869"/>
            <a:ext cx="957270" cy="158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arrow"/>
            <a:tailEnd type="arrow"/>
          </a:ln>
          <a:effectLst/>
        </p:spPr>
      </p:cxnSp>
      <p:cxnSp>
        <p:nvCxnSpPr>
          <p:cNvPr id="43" name="直線矢印コネクタ 42"/>
          <p:cNvCxnSpPr/>
          <p:nvPr/>
        </p:nvCxnSpPr>
        <p:spPr bwMode="auto">
          <a:xfrm rot="5400000" flipH="1" flipV="1">
            <a:off x="3356760" y="3071810"/>
            <a:ext cx="1143802" cy="794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arrow"/>
            <a:tailEnd type="arrow"/>
          </a:ln>
          <a:effectLst/>
        </p:spPr>
      </p:cxnSp>
      <p:cxnSp>
        <p:nvCxnSpPr>
          <p:cNvPr id="45" name="直線矢印コネクタ 44"/>
          <p:cNvCxnSpPr/>
          <p:nvPr/>
        </p:nvCxnSpPr>
        <p:spPr bwMode="auto">
          <a:xfrm rot="5400000" flipH="1" flipV="1">
            <a:off x="5142710" y="1380317"/>
            <a:ext cx="285752" cy="158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arrow"/>
            <a:tailEnd type="arrow"/>
          </a:ln>
          <a:effectLst/>
        </p:spPr>
      </p:cxnSp>
      <p:cxnSp>
        <p:nvCxnSpPr>
          <p:cNvPr id="47" name="直線矢印コネクタ 46"/>
          <p:cNvCxnSpPr/>
          <p:nvPr/>
        </p:nvCxnSpPr>
        <p:spPr bwMode="auto">
          <a:xfrm rot="5400000" flipH="1" flipV="1">
            <a:off x="7357288" y="2571744"/>
            <a:ext cx="2429686" cy="794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bg2">
                <a:lumMod val="75000"/>
              </a:schemeClr>
            </a:solidFill>
            <a:prstDash val="solid"/>
            <a:round/>
            <a:headEnd type="arrow"/>
            <a:tailEnd type="arrow"/>
          </a:ln>
          <a:effectLst/>
        </p:spPr>
      </p:cxnSp>
      <p:sp>
        <p:nvSpPr>
          <p:cNvPr id="50" name="乗算記号 49"/>
          <p:cNvSpPr/>
          <p:nvPr/>
        </p:nvSpPr>
        <p:spPr bwMode="auto">
          <a:xfrm>
            <a:off x="8286776" y="2000240"/>
            <a:ext cx="571504" cy="642942"/>
          </a:xfrm>
          <a:prstGeom prst="mathMultiply">
            <a:avLst>
              <a:gd name="adj1" fmla="val 13520"/>
            </a:avLst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Ｐゴシック" pitchFamily="50" charset="-128"/>
            </a:endParaRPr>
          </a:p>
        </p:txBody>
      </p:sp>
      <p:cxnSp>
        <p:nvCxnSpPr>
          <p:cNvPr id="52" name="直線矢印コネクタ 51"/>
          <p:cNvCxnSpPr/>
          <p:nvPr/>
        </p:nvCxnSpPr>
        <p:spPr bwMode="auto">
          <a:xfrm rot="5400000" flipH="1" flipV="1">
            <a:off x="7644628" y="3681414"/>
            <a:ext cx="285752" cy="158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arrow"/>
            <a:tailEnd type="arrow"/>
          </a:ln>
          <a:effectLst/>
        </p:spPr>
      </p:cxnSp>
      <p:cxnSp>
        <p:nvCxnSpPr>
          <p:cNvPr id="54" name="直線矢印コネクタ 53"/>
          <p:cNvCxnSpPr/>
          <p:nvPr/>
        </p:nvCxnSpPr>
        <p:spPr bwMode="auto">
          <a:xfrm rot="5400000" flipH="1" flipV="1">
            <a:off x="7178693" y="1964521"/>
            <a:ext cx="1215240" cy="794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arrow"/>
            <a:tailEnd type="arrow"/>
          </a:ln>
          <a:effectLst/>
        </p:spPr>
      </p:cxnSp>
      <p:sp>
        <p:nvSpPr>
          <p:cNvPr id="56" name="ホームベース 55"/>
          <p:cNvSpPr/>
          <p:nvPr/>
        </p:nvSpPr>
        <p:spPr bwMode="auto">
          <a:xfrm>
            <a:off x="3567106" y="1543037"/>
            <a:ext cx="3281385" cy="285752"/>
          </a:xfrm>
          <a:prstGeom prst="homePlate">
            <a:avLst/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API</a:t>
            </a:r>
            <a:r>
              <a:rPr kumimoji="0" lang="ja-JP" altLang="en-US" sz="16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 </a:t>
            </a:r>
            <a:r>
              <a:rPr lang="en-US" altLang="ja-JP" sz="1600" dirty="0" smtClean="0">
                <a:solidFill>
                  <a:schemeClr val="bg1"/>
                </a:solidFill>
                <a:latin typeface="+mj-lt"/>
              </a:rPr>
              <a:t>4</a:t>
            </a:r>
            <a:r>
              <a:rPr kumimoji="0" lang="en-US" altLang="ja-JP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 </a:t>
            </a:r>
            <a:r>
              <a:rPr kumimoji="0" lang="ja-JP" altLang="en-US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 </a:t>
            </a:r>
            <a:r>
              <a:rPr kumimoji="0" lang="en-US" altLang="ja-JP" sz="1400" b="0" i="0" u="none" strike="noStrike" cap="none" normalizeH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OpenMAX</a:t>
            </a:r>
            <a:r>
              <a:rPr kumimoji="0" lang="en-US" altLang="ja-JP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ＭＳ Ｐゴシック" pitchFamily="50" charset="-128"/>
              </a:rPr>
              <a:t>/IL interface</a:t>
            </a:r>
            <a:endParaRPr kumimoji="0" lang="ja-JP" altLang="en-US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ＭＳ Ｐゴシック" pitchFamily="50" charset="-128"/>
            </a:endParaRPr>
          </a:p>
        </p:txBody>
      </p:sp>
      <p:cxnSp>
        <p:nvCxnSpPr>
          <p:cNvPr id="61" name="直線矢印コネクタ 60"/>
          <p:cNvCxnSpPr/>
          <p:nvPr/>
        </p:nvCxnSpPr>
        <p:spPr bwMode="auto">
          <a:xfrm rot="16200000" flipV="1">
            <a:off x="5598328" y="2526501"/>
            <a:ext cx="233356" cy="5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arrow"/>
            <a:tailEnd type="arrow"/>
          </a:ln>
          <a:effectLst/>
        </p:spPr>
      </p:cxnSp>
      <p:sp>
        <p:nvSpPr>
          <p:cNvPr id="67" name="テキスト ボックス 66"/>
          <p:cNvSpPr txBox="1"/>
          <p:nvPr/>
        </p:nvSpPr>
        <p:spPr>
          <a:xfrm>
            <a:off x="7296169" y="509567"/>
            <a:ext cx="92869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kumimoji="1" lang="en-US" altLang="ja-JP" dirty="0" smtClean="0">
                <a:solidFill>
                  <a:srgbClr val="0070C0"/>
                </a:solidFill>
                <a:latin typeface="Tahoma" pitchFamily="34" charset="0"/>
                <a:cs typeface="Tahoma" pitchFamily="34" charset="0"/>
              </a:rPr>
              <a:t>now</a:t>
            </a:r>
            <a:endParaRPr kumimoji="1" lang="ja-JP" altLang="en-US" dirty="0">
              <a:solidFill>
                <a:srgbClr val="0070C0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Pending issue for audio</a:t>
            </a:r>
            <a:endParaRPr kumimoji="1" lang="ja-JP" altLang="en-US" dirty="0"/>
          </a:p>
        </p:txBody>
      </p:sp>
      <p:sp>
        <p:nvSpPr>
          <p:cNvPr id="3" name="テキスト ボックス 2"/>
          <p:cNvSpPr txBox="1"/>
          <p:nvPr/>
        </p:nvSpPr>
        <p:spPr>
          <a:xfrm>
            <a:off x="285720" y="1000108"/>
            <a:ext cx="84296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Blip>
                <a:blip r:embed="rId2"/>
              </a:buBlip>
            </a:pPr>
            <a:r>
              <a:rPr kumimoji="1" lang="ja-JP" altLang="en-US" dirty="0" smtClean="0">
                <a:latin typeface="+mj-lt"/>
              </a:rPr>
              <a:t> </a:t>
            </a:r>
            <a:r>
              <a:rPr kumimoji="1" lang="en-US" altLang="ja-JP" dirty="0" smtClean="0">
                <a:latin typeface="+mj-lt"/>
              </a:rPr>
              <a:t>Develop wrapper for SDD AAC decode middleware</a:t>
            </a:r>
            <a:endParaRPr kumimoji="1" lang="ja-JP" altLang="en-US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角丸四角形 47"/>
          <p:cNvSpPr/>
          <p:nvPr/>
        </p:nvSpPr>
        <p:spPr bwMode="auto">
          <a:xfrm>
            <a:off x="857224" y="1214422"/>
            <a:ext cx="5072098" cy="5072098"/>
          </a:xfrm>
          <a:prstGeom prst="roundRect">
            <a:avLst>
              <a:gd name="adj" fmla="val 8667"/>
            </a:avLst>
          </a:prstGeom>
          <a:solidFill>
            <a:srgbClr val="FFCCFF"/>
          </a:solidFill>
          <a:ln w="57150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Ｐゴシック" pitchFamily="50" charset="-128"/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85720" y="71414"/>
            <a:ext cx="8307387" cy="495300"/>
          </a:xfrm>
        </p:spPr>
        <p:txBody>
          <a:bodyPr/>
          <a:lstStyle/>
          <a:p>
            <a:r>
              <a:rPr lang="en-US" altLang="ja-JP" dirty="0" smtClean="0"/>
              <a:t>JPEG</a:t>
            </a:r>
            <a:r>
              <a:rPr kumimoji="1" lang="en-US" altLang="ja-JP" dirty="0" smtClean="0"/>
              <a:t> API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layout</a:t>
            </a:r>
            <a:endParaRPr kumimoji="1" lang="ja-JP" altLang="en-US" dirty="0"/>
          </a:p>
        </p:txBody>
      </p:sp>
      <p:sp>
        <p:nvSpPr>
          <p:cNvPr id="3" name="正方形/長方形 2"/>
          <p:cNvSpPr/>
          <p:nvPr/>
        </p:nvSpPr>
        <p:spPr bwMode="auto">
          <a:xfrm>
            <a:off x="1500166" y="5835867"/>
            <a:ext cx="2643206" cy="35719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ＭＳ Ｐゴシック" pitchFamily="50" charset="-128"/>
                <a:cs typeface="Tahoma" pitchFamily="34" charset="0"/>
              </a:rPr>
              <a:t>JPU</a:t>
            </a:r>
            <a:r>
              <a:rPr kumimoji="0" lang="ja-JP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ＭＳ Ｐゴシック" pitchFamily="50" charset="-128"/>
                <a:cs typeface="Tahoma" pitchFamily="34" charset="0"/>
              </a:rPr>
              <a:t> </a:t>
            </a:r>
            <a:r>
              <a:rPr kumimoji="0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ＭＳ Ｐゴシック" pitchFamily="50" charset="-128"/>
                <a:cs typeface="Tahoma" pitchFamily="34" charset="0"/>
              </a:rPr>
              <a:t>(SH7722)</a:t>
            </a:r>
          </a:p>
        </p:txBody>
      </p:sp>
      <p:sp>
        <p:nvSpPr>
          <p:cNvPr id="4" name="正方形/長方形 3"/>
          <p:cNvSpPr/>
          <p:nvPr/>
        </p:nvSpPr>
        <p:spPr bwMode="auto">
          <a:xfrm>
            <a:off x="1000100" y="5000636"/>
            <a:ext cx="3143272" cy="673305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1600" dirty="0" smtClean="0">
                <a:solidFill>
                  <a:srgbClr val="006600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JPU driver</a:t>
            </a:r>
            <a:br>
              <a:rPr lang="en-US" altLang="ja-JP" sz="1600" dirty="0" smtClean="0">
                <a:solidFill>
                  <a:srgbClr val="006600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</a:br>
            <a:r>
              <a:rPr lang="ja-JP" altLang="en-US" sz="1600" dirty="0" smtClean="0">
                <a:solidFill>
                  <a:srgbClr val="006600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（</a:t>
            </a:r>
            <a:r>
              <a:rPr lang="en-US" altLang="ja-JP" sz="1600" dirty="0" smtClean="0">
                <a:solidFill>
                  <a:srgbClr val="006600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RSO</a:t>
            </a:r>
            <a:r>
              <a:rPr lang="ja-JP" altLang="en-US" sz="1600" dirty="0" err="1" smtClean="0">
                <a:solidFill>
                  <a:srgbClr val="006600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、</a:t>
            </a:r>
            <a:r>
              <a:rPr lang="en-US" altLang="ja-JP" sz="1600" dirty="0" smtClean="0">
                <a:solidFill>
                  <a:srgbClr val="006600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GPL</a:t>
            </a:r>
            <a:r>
              <a:rPr lang="ja-JP" altLang="en-US" sz="1600" dirty="0" smtClean="0">
                <a:solidFill>
                  <a:srgbClr val="006600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）</a:t>
            </a:r>
            <a:endParaRPr lang="en-US" altLang="ja-JP" sz="1600" dirty="0" smtClean="0">
              <a:solidFill>
                <a:srgbClr val="006600"/>
              </a:solidFill>
              <a:latin typeface="Tahoma" pitchFamily="34" charset="0"/>
              <a:ea typeface="ＭＳ Ｐゴシック" pitchFamily="50" charset="-128"/>
              <a:cs typeface="Tahoma" pitchFamily="34" charset="0"/>
            </a:endParaRPr>
          </a:p>
        </p:txBody>
      </p:sp>
      <p:cxnSp>
        <p:nvCxnSpPr>
          <p:cNvPr id="6" name="直線コネクタ 5"/>
          <p:cNvCxnSpPr/>
          <p:nvPr/>
        </p:nvCxnSpPr>
        <p:spPr bwMode="auto">
          <a:xfrm>
            <a:off x="357158" y="5764429"/>
            <a:ext cx="8429684" cy="158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2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sp>
        <p:nvSpPr>
          <p:cNvPr id="7" name="テキスト ボックス 6"/>
          <p:cNvSpPr txBox="1"/>
          <p:nvPr/>
        </p:nvSpPr>
        <p:spPr>
          <a:xfrm>
            <a:off x="285720" y="5907305"/>
            <a:ext cx="6429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400" dirty="0" smtClean="0">
                <a:latin typeface="Tahoma" pitchFamily="34" charset="0"/>
                <a:cs typeface="Tahoma" pitchFamily="34" charset="0"/>
              </a:rPr>
              <a:t>H/W</a:t>
            </a:r>
            <a:endParaRPr kumimoji="1" lang="ja-JP" altLang="en-US" sz="14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180944" y="5143512"/>
            <a:ext cx="785818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400"/>
              </a:lnSpc>
            </a:pPr>
            <a:r>
              <a:rPr kumimoji="1" lang="en-US" altLang="ja-JP" sz="1200" dirty="0" smtClean="0">
                <a:latin typeface="Tahoma" pitchFamily="34" charset="0"/>
                <a:cs typeface="Tahoma" pitchFamily="34" charset="0"/>
              </a:rPr>
              <a:t>kernel</a:t>
            </a:r>
            <a:br>
              <a:rPr kumimoji="1" lang="en-US" altLang="ja-JP" sz="1200" dirty="0" smtClean="0">
                <a:latin typeface="Tahoma" pitchFamily="34" charset="0"/>
                <a:cs typeface="Tahoma" pitchFamily="34" charset="0"/>
              </a:rPr>
            </a:br>
            <a:r>
              <a:rPr kumimoji="1" lang="en-US" altLang="ja-JP" sz="1200" dirty="0" smtClean="0">
                <a:latin typeface="Tahoma" pitchFamily="34" charset="0"/>
                <a:cs typeface="Tahoma" pitchFamily="34" charset="0"/>
              </a:rPr>
              <a:t>space</a:t>
            </a:r>
            <a:endParaRPr kumimoji="1" lang="ja-JP" altLang="en-US" sz="1200" dirty="0">
              <a:latin typeface="Tahoma" pitchFamily="34" charset="0"/>
              <a:cs typeface="Tahoma" pitchFamily="34" charset="0"/>
            </a:endParaRPr>
          </a:p>
        </p:txBody>
      </p:sp>
      <p:cxnSp>
        <p:nvCxnSpPr>
          <p:cNvPr id="9" name="直線コネクタ 8"/>
          <p:cNvCxnSpPr/>
          <p:nvPr/>
        </p:nvCxnSpPr>
        <p:spPr bwMode="auto">
          <a:xfrm>
            <a:off x="357158" y="4927610"/>
            <a:ext cx="8429684" cy="158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2">
                <a:lumMod val="50000"/>
              </a:schemeClr>
            </a:solidFill>
            <a:prstDash val="dash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sp>
        <p:nvSpPr>
          <p:cNvPr id="10" name="正方形/長方形 9"/>
          <p:cNvSpPr/>
          <p:nvPr/>
        </p:nvSpPr>
        <p:spPr bwMode="auto">
          <a:xfrm>
            <a:off x="1000100" y="4143380"/>
            <a:ext cx="3143272" cy="685805"/>
          </a:xfrm>
          <a:prstGeom prst="rect">
            <a:avLst/>
          </a:prstGeom>
          <a:solidFill>
            <a:srgbClr val="FF6600"/>
          </a:solidFill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2000" dirty="0" smtClean="0">
                <a:solidFill>
                  <a:schemeClr val="bg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1. </a:t>
            </a:r>
            <a:r>
              <a:rPr lang="en-US" altLang="ja-JP" sz="2000" dirty="0" err="1" smtClean="0">
                <a:solidFill>
                  <a:schemeClr val="bg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libjpu</a:t>
            </a:r>
            <a:r>
              <a:rPr lang="en-US" altLang="ja-JP" sz="2000" dirty="0" smtClean="0">
                <a:solidFill>
                  <a:schemeClr val="bg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/>
            </a:r>
            <a:br>
              <a:rPr lang="en-US" altLang="ja-JP" sz="2000" dirty="0" smtClean="0">
                <a:solidFill>
                  <a:schemeClr val="bg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</a:br>
            <a:r>
              <a:rPr lang="en-US" altLang="ja-JP" sz="2000" dirty="0" smtClean="0">
                <a:solidFill>
                  <a:schemeClr val="bg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 </a:t>
            </a:r>
            <a:r>
              <a:rPr lang="en-US" altLang="ja-JP" sz="1800" dirty="0" smtClean="0">
                <a:solidFill>
                  <a:schemeClr val="bg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(RSO,</a:t>
            </a:r>
            <a:r>
              <a:rPr lang="ja-JP" altLang="en-US" sz="1800" dirty="0" smtClean="0">
                <a:solidFill>
                  <a:schemeClr val="bg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 </a:t>
            </a:r>
            <a:r>
              <a:rPr lang="en-US" altLang="ja-JP" sz="1800" dirty="0" smtClean="0">
                <a:solidFill>
                  <a:schemeClr val="bg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LGPL)</a:t>
            </a:r>
            <a:endParaRPr kumimoji="0" lang="ja-JP" altLang="en-US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ahoma" pitchFamily="34" charset="0"/>
              <a:ea typeface="ＭＳ Ｐゴシック" pitchFamily="50" charset="-128"/>
              <a:cs typeface="Tahoma" pitchFamily="34" charset="0"/>
            </a:endParaRPr>
          </a:p>
        </p:txBody>
      </p:sp>
      <p:sp>
        <p:nvSpPr>
          <p:cNvPr id="11" name="正方形/長方形 10"/>
          <p:cNvSpPr/>
          <p:nvPr/>
        </p:nvSpPr>
        <p:spPr bwMode="auto">
          <a:xfrm>
            <a:off x="2395522" y="2643182"/>
            <a:ext cx="3390924" cy="571504"/>
          </a:xfrm>
          <a:prstGeom prst="rect">
            <a:avLst/>
          </a:prstGeom>
          <a:solidFill>
            <a:srgbClr val="00B050"/>
          </a:solidFill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1800" dirty="0" smtClean="0">
                <a:solidFill>
                  <a:schemeClr val="bg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3.</a:t>
            </a:r>
            <a:r>
              <a:rPr kumimoji="0" lang="ja-JP" alt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  <a:ea typeface="ＭＳ Ｐゴシック" pitchFamily="50" charset="-128"/>
                <a:cs typeface="Tahoma" pitchFamily="34" charset="0"/>
              </a:rPr>
              <a:t> </a:t>
            </a:r>
            <a:r>
              <a:rPr kumimoji="0" lang="en-US" altLang="ja-JP" sz="1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  <a:ea typeface="ＭＳ Ｐゴシック" pitchFamily="50" charset="-128"/>
                <a:cs typeface="Tahoma" pitchFamily="34" charset="0"/>
              </a:rPr>
              <a:t>header_checker</a:t>
            </a:r>
            <a:r>
              <a:rPr kumimoji="0" lang="ja-JP" alt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  <a:ea typeface="ＭＳ Ｐゴシック" pitchFamily="50" charset="-128"/>
                <a:cs typeface="Tahoma" pitchFamily="34" charset="0"/>
              </a:rPr>
              <a:t>  </a:t>
            </a:r>
            <a:r>
              <a:rPr kumimoji="0" lang="en-US" altLang="ja-JP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  <a:ea typeface="ＭＳ Ｐゴシック" pitchFamily="50" charset="-128"/>
                <a:cs typeface="Tahoma" pitchFamily="34" charset="0"/>
              </a:rPr>
              <a:t/>
            </a:r>
            <a:br>
              <a:rPr kumimoji="0" lang="en-US" altLang="ja-JP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  <a:ea typeface="ＭＳ Ｐゴシック" pitchFamily="50" charset="-128"/>
                <a:cs typeface="Tahoma" pitchFamily="34" charset="0"/>
              </a:rPr>
            </a:br>
            <a:r>
              <a:rPr kumimoji="0" lang="ja-JP" alt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  <a:ea typeface="ＭＳ Ｐゴシック" pitchFamily="50" charset="-128"/>
                <a:cs typeface="Tahoma" pitchFamily="34" charset="0"/>
              </a:rPr>
              <a:t>（</a:t>
            </a:r>
            <a:r>
              <a:rPr kumimoji="0" lang="en-US" altLang="ja-JP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  <a:ea typeface="ＭＳ Ｐゴシック" pitchFamily="50" charset="-128"/>
                <a:cs typeface="Tahoma" pitchFamily="34" charset="0"/>
              </a:rPr>
              <a:t>RSO,</a:t>
            </a:r>
            <a:r>
              <a:rPr kumimoji="0" lang="ja-JP" alt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  <a:ea typeface="ＭＳ Ｐゴシック" pitchFamily="50" charset="-128"/>
                <a:cs typeface="Tahoma" pitchFamily="34" charset="0"/>
              </a:rPr>
              <a:t> </a:t>
            </a:r>
            <a:r>
              <a:rPr kumimoji="0" lang="en-US" altLang="ja-JP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  <a:ea typeface="ＭＳ Ｐゴシック" pitchFamily="50" charset="-128"/>
                <a:cs typeface="Tahoma" pitchFamily="34" charset="0"/>
              </a:rPr>
              <a:t>LGPL)</a:t>
            </a:r>
            <a:endParaRPr kumimoji="0" lang="ja-JP" alt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ahoma" pitchFamily="34" charset="0"/>
              <a:ea typeface="ＭＳ Ｐゴシック" pitchFamily="50" charset="-128"/>
              <a:cs typeface="Tahoma" pitchFamily="34" charset="0"/>
            </a:endParaRPr>
          </a:p>
        </p:txBody>
      </p:sp>
      <p:cxnSp>
        <p:nvCxnSpPr>
          <p:cNvPr id="18" name="直線コネクタ 17"/>
          <p:cNvCxnSpPr/>
          <p:nvPr/>
        </p:nvCxnSpPr>
        <p:spPr bwMode="auto">
          <a:xfrm>
            <a:off x="357158" y="1643050"/>
            <a:ext cx="8429684" cy="158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2">
                <a:lumMod val="50000"/>
              </a:schemeClr>
            </a:solidFill>
            <a:prstDash val="dash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sp>
        <p:nvSpPr>
          <p:cNvPr id="26" name="角丸四角形 25"/>
          <p:cNvSpPr/>
          <p:nvPr/>
        </p:nvSpPr>
        <p:spPr bwMode="auto">
          <a:xfrm>
            <a:off x="1071538" y="1785926"/>
            <a:ext cx="4714908" cy="338140"/>
          </a:xfrm>
          <a:prstGeom prst="roundRect">
            <a:avLst>
              <a:gd name="adj" fmla="val 5556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10800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1800" dirty="0" smtClean="0">
                <a:solidFill>
                  <a:schemeClr val="tx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Sample</a:t>
            </a:r>
            <a:r>
              <a:rPr lang="ja-JP" altLang="en-US" sz="1800" dirty="0" smtClean="0">
                <a:solidFill>
                  <a:schemeClr val="tx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 </a:t>
            </a:r>
            <a:r>
              <a:rPr lang="en-US" altLang="ja-JP" sz="1800" dirty="0" smtClean="0">
                <a:solidFill>
                  <a:schemeClr val="tx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application</a:t>
            </a:r>
            <a:endParaRPr kumimoji="0" lang="ja-JP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ＭＳ Ｐゴシック" pitchFamily="50" charset="-128"/>
              <a:cs typeface="Tahoma" pitchFamily="34" charset="0"/>
            </a:endParaRPr>
          </a:p>
        </p:txBody>
      </p:sp>
      <p:sp>
        <p:nvSpPr>
          <p:cNvPr id="49" name="テキスト ボックス 48"/>
          <p:cNvSpPr txBox="1"/>
          <p:nvPr/>
        </p:nvSpPr>
        <p:spPr>
          <a:xfrm>
            <a:off x="2071670" y="1214422"/>
            <a:ext cx="164307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kumimoji="1" lang="en-US" altLang="ja-JP" dirty="0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completed</a:t>
            </a:r>
            <a:endParaRPr kumimoji="1" lang="ja-JP" altLang="en-US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1" name="正方形/長方形 30"/>
          <p:cNvSpPr/>
          <p:nvPr/>
        </p:nvSpPr>
        <p:spPr bwMode="auto">
          <a:xfrm>
            <a:off x="4643438" y="3857628"/>
            <a:ext cx="3214710" cy="966794"/>
          </a:xfrm>
          <a:prstGeom prst="rect">
            <a:avLst/>
          </a:prstGeom>
          <a:solidFill>
            <a:schemeClr val="accent2"/>
          </a:solidFill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2000" dirty="0" smtClean="0">
                <a:solidFill>
                  <a:schemeClr val="bg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2. </a:t>
            </a:r>
            <a:r>
              <a:rPr lang="en-US" altLang="ja-JP" sz="2000" dirty="0" err="1" smtClean="0">
                <a:solidFill>
                  <a:schemeClr val="bg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libjpeg</a:t>
            </a:r>
            <a:r>
              <a:rPr lang="en-US" altLang="ja-JP" sz="2000" dirty="0" smtClean="0">
                <a:solidFill>
                  <a:schemeClr val="bg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/>
            </a:r>
            <a:br>
              <a:rPr lang="en-US" altLang="ja-JP" sz="2000" dirty="0" smtClean="0">
                <a:solidFill>
                  <a:schemeClr val="bg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</a:br>
            <a:r>
              <a:rPr lang="en-US" altLang="ja-JP" sz="2000" dirty="0" smtClean="0">
                <a:solidFill>
                  <a:schemeClr val="bg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 (community</a:t>
            </a:r>
            <a:r>
              <a:rPr lang="ja-JP" altLang="en-US" sz="2000" dirty="0" smtClean="0">
                <a:solidFill>
                  <a:schemeClr val="bg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 </a:t>
            </a:r>
            <a:r>
              <a:rPr lang="en-US" altLang="ja-JP" sz="2000" dirty="0" smtClean="0">
                <a:solidFill>
                  <a:schemeClr val="bg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code,</a:t>
            </a:r>
            <a:r>
              <a:rPr lang="ja-JP" altLang="en-US" sz="2000" dirty="0" smtClean="0">
                <a:solidFill>
                  <a:schemeClr val="bg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 </a:t>
            </a:r>
            <a:r>
              <a:rPr lang="en-US" altLang="ja-JP" sz="2000" dirty="0" smtClean="0">
                <a:solidFill>
                  <a:schemeClr val="bg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distributable</a:t>
            </a:r>
            <a:r>
              <a:rPr lang="ja-JP" altLang="en-US" sz="2000" dirty="0" smtClean="0">
                <a:solidFill>
                  <a:schemeClr val="bg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 </a:t>
            </a:r>
            <a:r>
              <a:rPr lang="en-US" altLang="ja-JP" sz="2000" dirty="0" smtClean="0">
                <a:solidFill>
                  <a:schemeClr val="bg1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license)</a:t>
            </a:r>
            <a:endParaRPr kumimoji="0" lang="ja-JP" altLang="en-US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ahoma" pitchFamily="34" charset="0"/>
              <a:ea typeface="ＭＳ Ｐゴシック" pitchFamily="50" charset="-128"/>
              <a:cs typeface="Tahoma" pitchFamily="34" charset="0"/>
            </a:endParaRPr>
          </a:p>
        </p:txBody>
      </p:sp>
      <p:cxnSp>
        <p:nvCxnSpPr>
          <p:cNvPr id="61" name="直線矢印コネクタ 60"/>
          <p:cNvCxnSpPr/>
          <p:nvPr/>
        </p:nvCxnSpPr>
        <p:spPr bwMode="auto">
          <a:xfrm rot="16200000" flipV="1">
            <a:off x="5598328" y="2526501"/>
            <a:ext cx="233356" cy="5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arrow"/>
            <a:tailEnd type="arrow"/>
          </a:ln>
          <a:effectLst/>
        </p:spPr>
      </p:cxnSp>
      <p:cxnSp>
        <p:nvCxnSpPr>
          <p:cNvPr id="35" name="直線矢印コネクタ 34"/>
          <p:cNvCxnSpPr/>
          <p:nvPr/>
        </p:nvCxnSpPr>
        <p:spPr bwMode="auto">
          <a:xfrm rot="10800000" flipV="1">
            <a:off x="2571737" y="3286124"/>
            <a:ext cx="1285885" cy="78581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8" name="直線矢印コネクタ 37"/>
          <p:cNvCxnSpPr/>
          <p:nvPr/>
        </p:nvCxnSpPr>
        <p:spPr bwMode="auto">
          <a:xfrm>
            <a:off x="4643438" y="3276599"/>
            <a:ext cx="928694" cy="509591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42" name="フローチャート : せん孔テープ 41"/>
          <p:cNvSpPr/>
          <p:nvPr/>
        </p:nvSpPr>
        <p:spPr bwMode="auto">
          <a:xfrm rot="16200000">
            <a:off x="5500695" y="176194"/>
            <a:ext cx="642942" cy="642942"/>
          </a:xfrm>
          <a:prstGeom prst="flowChartPunchedTap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Ｐゴシック" pitchFamily="50" charset="-128"/>
            </a:endParaRPr>
          </a:p>
        </p:txBody>
      </p:sp>
      <p:sp>
        <p:nvSpPr>
          <p:cNvPr id="44" name="フローチャート : せん孔テープ 43"/>
          <p:cNvSpPr/>
          <p:nvPr/>
        </p:nvSpPr>
        <p:spPr bwMode="auto">
          <a:xfrm rot="16200000">
            <a:off x="5686437" y="328594"/>
            <a:ext cx="642942" cy="642942"/>
          </a:xfrm>
          <a:prstGeom prst="flowChartPunchedTap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Ｐゴシック" pitchFamily="50" charset="-128"/>
            </a:endParaRPr>
          </a:p>
        </p:txBody>
      </p:sp>
      <p:sp>
        <p:nvSpPr>
          <p:cNvPr id="46" name="フローチャート : せん孔テープ 45"/>
          <p:cNvSpPr/>
          <p:nvPr/>
        </p:nvSpPr>
        <p:spPr bwMode="auto">
          <a:xfrm rot="16200000">
            <a:off x="5910275" y="480994"/>
            <a:ext cx="642942" cy="642942"/>
          </a:xfrm>
          <a:prstGeom prst="flowChartPunchedTap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Ｐゴシック" pitchFamily="50" charset="-128"/>
            </a:endParaRPr>
          </a:p>
        </p:txBody>
      </p:sp>
      <p:sp>
        <p:nvSpPr>
          <p:cNvPr id="51" name="フローチャート : せん孔テープ 50"/>
          <p:cNvSpPr/>
          <p:nvPr/>
        </p:nvSpPr>
        <p:spPr bwMode="auto">
          <a:xfrm rot="16200000">
            <a:off x="6134113" y="633394"/>
            <a:ext cx="642942" cy="642942"/>
          </a:xfrm>
          <a:prstGeom prst="flowChartPunchedTap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Ｐゴシック" pitchFamily="50" charset="-128"/>
            </a:endParaRPr>
          </a:p>
        </p:txBody>
      </p:sp>
      <p:sp>
        <p:nvSpPr>
          <p:cNvPr id="53" name="フローチャート : せん孔テープ 52"/>
          <p:cNvSpPr/>
          <p:nvPr/>
        </p:nvSpPr>
        <p:spPr bwMode="auto">
          <a:xfrm rot="16200000">
            <a:off x="6357950" y="785794"/>
            <a:ext cx="642942" cy="642942"/>
          </a:xfrm>
          <a:prstGeom prst="flowChartPunchedTap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Ｐゴシック" pitchFamily="50" charset="-128"/>
            </a:endParaRPr>
          </a:p>
        </p:txBody>
      </p:sp>
      <p:cxnSp>
        <p:nvCxnSpPr>
          <p:cNvPr id="57" name="直線矢印コネクタ 56"/>
          <p:cNvCxnSpPr/>
          <p:nvPr/>
        </p:nvCxnSpPr>
        <p:spPr bwMode="auto">
          <a:xfrm rot="5400000">
            <a:off x="4026689" y="2393149"/>
            <a:ext cx="357190" cy="158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25" name="テキスト ボックス 24"/>
          <p:cNvSpPr txBox="1"/>
          <p:nvPr/>
        </p:nvSpPr>
        <p:spPr>
          <a:xfrm>
            <a:off x="7072330" y="357166"/>
            <a:ext cx="19288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800" dirty="0" smtClean="0">
                <a:latin typeface="+mj-lt"/>
              </a:rPr>
              <a:t>Various</a:t>
            </a:r>
            <a:br>
              <a:rPr kumimoji="1" lang="en-US" altLang="ja-JP" sz="1800" dirty="0" smtClean="0">
                <a:latin typeface="+mj-lt"/>
              </a:rPr>
            </a:br>
            <a:r>
              <a:rPr kumimoji="1" lang="en-US" altLang="ja-JP" sz="1800" dirty="0" smtClean="0">
                <a:latin typeface="+mj-lt"/>
              </a:rPr>
              <a:t>JPEG</a:t>
            </a:r>
            <a:r>
              <a:rPr kumimoji="1" lang="ja-JP" altLang="en-US" sz="1800" dirty="0" smtClean="0">
                <a:latin typeface="+mj-lt"/>
              </a:rPr>
              <a:t> </a:t>
            </a:r>
            <a:r>
              <a:rPr kumimoji="1" lang="en-US" altLang="ja-JP" sz="1800" dirty="0" smtClean="0">
                <a:latin typeface="+mj-lt"/>
              </a:rPr>
              <a:t>format</a:t>
            </a:r>
            <a:r>
              <a:rPr kumimoji="1" lang="ja-JP" altLang="en-US" sz="1800" dirty="0" smtClean="0">
                <a:latin typeface="+mj-lt"/>
              </a:rPr>
              <a:t> </a:t>
            </a:r>
            <a:r>
              <a:rPr kumimoji="1" lang="en-US" altLang="ja-JP" sz="1800" dirty="0" smtClean="0">
                <a:latin typeface="+mj-lt"/>
              </a:rPr>
              <a:t>image</a:t>
            </a:r>
            <a:endParaRPr kumimoji="1" lang="ja-JP" altLang="en-US" sz="1800" dirty="0">
              <a:latin typeface="+mj-lt"/>
            </a:endParaRPr>
          </a:p>
        </p:txBody>
      </p:sp>
      <p:sp>
        <p:nvSpPr>
          <p:cNvPr id="27" name="下矢印 26"/>
          <p:cNvSpPr/>
          <p:nvPr/>
        </p:nvSpPr>
        <p:spPr bwMode="auto">
          <a:xfrm rot="3565935">
            <a:off x="4702122" y="642878"/>
            <a:ext cx="571504" cy="1292189"/>
          </a:xfrm>
          <a:prstGeom prst="downArrow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Ｐゴシック" pitchFamily="50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Pending issue for JPEG</a:t>
            </a:r>
            <a:endParaRPr kumimoji="1" lang="ja-JP" altLang="en-US" dirty="0"/>
          </a:p>
        </p:txBody>
      </p:sp>
      <p:sp>
        <p:nvSpPr>
          <p:cNvPr id="3" name="テキスト ボックス 2"/>
          <p:cNvSpPr txBox="1"/>
          <p:nvPr/>
        </p:nvSpPr>
        <p:spPr>
          <a:xfrm>
            <a:off x="285720" y="1000108"/>
            <a:ext cx="84296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Blip>
                <a:blip r:embed="rId2"/>
              </a:buBlip>
            </a:pPr>
            <a:r>
              <a:rPr kumimoji="1" lang="ja-JP" altLang="en-US" dirty="0" smtClean="0">
                <a:latin typeface="+mj-lt"/>
              </a:rPr>
              <a:t> </a:t>
            </a:r>
            <a:r>
              <a:rPr kumimoji="1" lang="en-US" altLang="ja-JP" dirty="0" smtClean="0">
                <a:latin typeface="+mj-lt"/>
              </a:rPr>
              <a:t>Evaluate </a:t>
            </a:r>
            <a:r>
              <a:rPr kumimoji="1" lang="en-US" altLang="ja-JP" dirty="0" err="1" smtClean="0">
                <a:latin typeface="+mj-lt"/>
              </a:rPr>
              <a:t>header_checker</a:t>
            </a:r>
            <a:r>
              <a:rPr kumimoji="1" lang="en-US" altLang="ja-JP" dirty="0" smtClean="0">
                <a:latin typeface="+mj-lt"/>
              </a:rPr>
              <a:t> operation</a:t>
            </a:r>
          </a:p>
          <a:p>
            <a:pPr>
              <a:buBlip>
                <a:blip r:embed="rId2"/>
              </a:buBlip>
            </a:pPr>
            <a:r>
              <a:rPr kumimoji="1" lang="en-US" altLang="ja-JP" dirty="0" smtClean="0">
                <a:latin typeface="+mj-lt"/>
              </a:rPr>
              <a:t> Evaluate </a:t>
            </a:r>
            <a:r>
              <a:rPr kumimoji="1" lang="en-US" altLang="ja-JP" dirty="0" err="1" smtClean="0">
                <a:latin typeface="+mj-lt"/>
              </a:rPr>
              <a:t>libjpu</a:t>
            </a:r>
            <a:r>
              <a:rPr kumimoji="1" lang="en-US" altLang="ja-JP" dirty="0" smtClean="0">
                <a:latin typeface="+mj-lt"/>
              </a:rPr>
              <a:t> </a:t>
            </a:r>
            <a:r>
              <a:rPr kumimoji="1" lang="en-US" altLang="ja-JP" dirty="0" err="1" smtClean="0">
                <a:latin typeface="+mj-lt"/>
              </a:rPr>
              <a:t>operartion</a:t>
            </a:r>
            <a:endParaRPr kumimoji="1" lang="en-US" altLang="ja-JP" dirty="0" smtClean="0">
              <a:latin typeface="+mj-lt"/>
            </a:endParaRPr>
          </a:p>
          <a:p>
            <a:pPr>
              <a:buBlip>
                <a:blip r:embed="rId2"/>
              </a:buBlip>
            </a:pPr>
            <a:r>
              <a:rPr kumimoji="1" lang="en-US" altLang="ja-JP" dirty="0" smtClean="0">
                <a:latin typeface="+mj-lt"/>
              </a:rPr>
              <a:t> Write sample code and documents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err="1" smtClean="0"/>
              <a:t>DirectFB</a:t>
            </a:r>
            <a:r>
              <a:rPr kumimoji="1" lang="en-US" altLang="ja-JP" dirty="0" smtClean="0"/>
              <a:t> utilization for BEU support</a:t>
            </a:r>
            <a:endParaRPr kumimoji="1" lang="ja-JP" altLang="en-US" dirty="0"/>
          </a:p>
        </p:txBody>
      </p:sp>
      <p:sp>
        <p:nvSpPr>
          <p:cNvPr id="3" name="テキスト ボックス 2"/>
          <p:cNvSpPr txBox="1"/>
          <p:nvPr/>
        </p:nvSpPr>
        <p:spPr>
          <a:xfrm>
            <a:off x="285720" y="1000108"/>
            <a:ext cx="84296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Blip>
                <a:blip r:embed="rId2"/>
              </a:buBlip>
            </a:pPr>
            <a:r>
              <a:rPr kumimoji="1" lang="ja-JP" altLang="en-US" dirty="0" smtClean="0">
                <a:latin typeface="+mj-lt"/>
              </a:rPr>
              <a:t> </a:t>
            </a:r>
            <a:r>
              <a:rPr kumimoji="1" lang="en-US" altLang="ja-JP" dirty="0" smtClean="0">
                <a:latin typeface="+mj-lt"/>
              </a:rPr>
              <a:t>current status sharing</a:t>
            </a:r>
          </a:p>
          <a:p>
            <a:pPr>
              <a:buBlip>
                <a:blip r:embed="rId2"/>
              </a:buBlip>
            </a:pPr>
            <a:r>
              <a:rPr kumimoji="1" lang="en-US" altLang="ja-JP" dirty="0" smtClean="0">
                <a:latin typeface="+mj-lt"/>
              </a:rPr>
              <a:t> integration strategy ( realize hidden issue 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Theme">
  <a:themeElements>
    <a:clrScheme name="New_Renesa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New_Renesas">
      <a:majorFont>
        <a:latin typeface="Tahoma"/>
        <a:ea typeface="ＭＳ Ｐゴシック"/>
        <a:cs typeface=""/>
      </a:majorFont>
      <a:minorFont>
        <a:latin typeface="Century Gothic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ja-JP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ＭＳ Ｐゴシック" pitchFamily="50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ja-JP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ＭＳ Ｐゴシック" pitchFamily="50" charset="-128"/>
          </a:defRPr>
        </a:defPPr>
      </a:lstStyle>
    </a:lnDef>
  </a:objectDefaults>
  <a:extraClrSchemeLst>
    <a:extraClrScheme>
      <a:clrScheme name="New_Renesa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_Renesas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_Renesas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_Renesas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_Renesas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_Renesas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_Renesas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333</TotalTime>
  <Words>319</Words>
  <Application>Microsoft Office PowerPoint</Application>
  <PresentationFormat>画面に合わせる (4:3)</PresentationFormat>
  <Paragraphs>70</Paragraphs>
  <Slides>8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8</vt:i4>
      </vt:variant>
    </vt:vector>
  </HeadingPairs>
  <TitlesOfParts>
    <vt:vector size="9" baseType="lpstr">
      <vt:lpstr>Default Theme</vt:lpstr>
      <vt:lpstr>SH-Mobile Video/Audio middleware integration</vt:lpstr>
      <vt:lpstr>Video (VPU)  API layout</vt:lpstr>
      <vt:lpstr>Pending issue for Video</vt:lpstr>
      <vt:lpstr>Audio (DSP) API layout</vt:lpstr>
      <vt:lpstr>Pending issue for audio</vt:lpstr>
      <vt:lpstr>JPEG API layout</vt:lpstr>
      <vt:lpstr>Pending issue for JPEG</vt:lpstr>
      <vt:lpstr>DirectFB utilization for BEU support</vt:lpstr>
    </vt:vector>
  </TitlesOfParts>
  <Company>RSO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munakata</dc:creator>
  <cp:lastModifiedBy>munakata</cp:lastModifiedBy>
  <cp:revision>45</cp:revision>
  <dcterms:created xsi:type="dcterms:W3CDTF">2008-08-05T05:14:16Z</dcterms:created>
  <dcterms:modified xsi:type="dcterms:W3CDTF">2008-08-19T04:26:07Z</dcterms:modified>
</cp:coreProperties>
</file>