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5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684" r:id="rId2"/>
    <p:sldMasterId id="2147483694" r:id="rId3"/>
    <p:sldMasterId id="2147483704" r:id="rId4"/>
    <p:sldMasterId id="2147483709" r:id="rId5"/>
    <p:sldMasterId id="2147483714" r:id="rId6"/>
  </p:sldMasterIdLst>
  <p:notesMasterIdLst>
    <p:notesMasterId r:id="rId33"/>
  </p:notesMasterIdLst>
  <p:handoutMasterIdLst>
    <p:handoutMasterId r:id="rId34"/>
  </p:handoutMasterIdLst>
  <p:sldIdLst>
    <p:sldId id="256" r:id="rId7"/>
    <p:sldId id="324" r:id="rId8"/>
    <p:sldId id="306" r:id="rId9"/>
    <p:sldId id="353" r:id="rId10"/>
    <p:sldId id="329" r:id="rId11"/>
    <p:sldId id="326" r:id="rId12"/>
    <p:sldId id="330" r:id="rId13"/>
    <p:sldId id="345" r:id="rId14"/>
    <p:sldId id="354" r:id="rId15"/>
    <p:sldId id="332" r:id="rId16"/>
    <p:sldId id="333" r:id="rId17"/>
    <p:sldId id="334" r:id="rId18"/>
    <p:sldId id="357" r:id="rId19"/>
    <p:sldId id="344" r:id="rId20"/>
    <p:sldId id="327" r:id="rId21"/>
    <p:sldId id="328" r:id="rId22"/>
    <p:sldId id="331" r:id="rId23"/>
    <p:sldId id="358" r:id="rId24"/>
    <p:sldId id="347" r:id="rId25"/>
    <p:sldId id="309" r:id="rId26"/>
    <p:sldId id="351" r:id="rId27"/>
    <p:sldId id="352" r:id="rId28"/>
    <p:sldId id="346" r:id="rId29"/>
    <p:sldId id="355" r:id="rId30"/>
    <p:sldId id="350" r:id="rId31"/>
    <p:sldId id="356" r:id="rId32"/>
  </p:sldIdLst>
  <p:sldSz cx="12192000" cy="6858000"/>
  <p:notesSz cx="10234613" cy="7099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4" userDrawn="1">
          <p15:clr>
            <a:srgbClr val="A4A3A4"/>
          </p15:clr>
        </p15:guide>
        <p15:guide id="2" pos="16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  <a:srgbClr val="FFFF66"/>
    <a:srgbClr val="000066"/>
    <a:srgbClr val="000099"/>
    <a:srgbClr val="FFFF99"/>
    <a:srgbClr val="FFFFCC"/>
    <a:srgbClr val="FFFF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2833802-FEF1-4C79-8D5D-14CF1EAF98D9}" styleName="淡色スタイル 2 - アクセント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96" y="126"/>
      </p:cViewPr>
      <p:guideLst>
        <p:guide orient="horz" pos="2704"/>
        <p:guide pos="16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microsoft.com/office/2015/10/relationships/revisionInfo" Target="revisionInfo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509C2A-975A-400A-945C-6D385254FD6C}" type="doc">
      <dgm:prSet loTypeId="urn:microsoft.com/office/officeart/2005/8/layout/radial5" loCatId="cycle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kumimoji="1" lang="ja-JP" altLang="en-US"/>
        </a:p>
      </dgm:t>
    </dgm:pt>
    <dgm:pt modelId="{ECBF2A60-3CEE-4AC8-83B1-0D3240DA2A59}">
      <dgm:prSet phldrT="[テキスト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kumimoji="1" lang="en-US" altLang="ja-JP" b="0" i="0" dirty="0">
              <a:latin typeface="+mj-lt"/>
            </a:rPr>
            <a:t>Tier1</a:t>
          </a:r>
          <a:br>
            <a:rPr kumimoji="1" lang="en-US" altLang="ja-JP" b="0" i="0" dirty="0">
              <a:latin typeface="+mj-lt"/>
            </a:rPr>
          </a:br>
          <a:r>
            <a:rPr kumimoji="1" lang="en-US" altLang="ja-JP" b="0" i="0" dirty="0">
              <a:latin typeface="+mj-lt"/>
            </a:rPr>
            <a:t>supplier</a:t>
          </a:r>
          <a:endParaRPr kumimoji="1" lang="ja-JP" altLang="en-US" b="0" i="0" dirty="0">
            <a:latin typeface="+mj-lt"/>
          </a:endParaRPr>
        </a:p>
      </dgm:t>
    </dgm:pt>
    <dgm:pt modelId="{83B34CE1-7513-4708-94F3-57C715913517}" type="parTrans" cxnId="{66573F6B-881D-469B-9983-62AA20989E55}">
      <dgm:prSet/>
      <dgm:spPr/>
      <dgm:t>
        <a:bodyPr/>
        <a:lstStyle/>
        <a:p>
          <a:endParaRPr kumimoji="1" lang="ja-JP" altLang="en-US"/>
        </a:p>
      </dgm:t>
    </dgm:pt>
    <dgm:pt modelId="{1C55BF5F-9D3D-47FF-A36F-CBD64602D10C}" type="sibTrans" cxnId="{66573F6B-881D-469B-9983-62AA20989E55}">
      <dgm:prSet/>
      <dgm:spPr/>
      <dgm:t>
        <a:bodyPr/>
        <a:lstStyle/>
        <a:p>
          <a:endParaRPr kumimoji="1" lang="ja-JP" altLang="en-US"/>
        </a:p>
      </dgm:t>
    </dgm:pt>
    <dgm:pt modelId="{14221A2C-2EAF-45E4-A0AD-2891F65A9EE4}">
      <dgm:prSet phldrT="[テキスト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 lIns="0" tIns="0" rIns="0" bIns="0"/>
        <a:lstStyle/>
        <a:p>
          <a:r>
            <a:rPr kumimoji="1" lang="en-US" altLang="ja-JP" sz="2400" b="0" i="0" dirty="0">
              <a:latin typeface="+mj-lt"/>
            </a:rPr>
            <a:t>system</a:t>
          </a:r>
        </a:p>
        <a:p>
          <a:r>
            <a:rPr kumimoji="1" lang="en-US" altLang="ja-JP" sz="2400" b="0" i="0" dirty="0">
              <a:latin typeface="+mj-lt"/>
            </a:rPr>
            <a:t>board</a:t>
          </a:r>
          <a:endParaRPr kumimoji="1" lang="ja-JP" altLang="en-US" sz="2800" b="0" i="0" dirty="0">
            <a:latin typeface="+mj-lt"/>
          </a:endParaRPr>
        </a:p>
      </dgm:t>
    </dgm:pt>
    <dgm:pt modelId="{D662155B-3717-4F4A-84AA-7A7FD7229065}" type="parTrans" cxnId="{2F8BC5DC-40B2-45F3-9D01-A9E9026A3F0C}">
      <dgm:prSet/>
      <dgm:spPr/>
      <dgm:t>
        <a:bodyPr/>
        <a:lstStyle/>
        <a:p>
          <a:endParaRPr kumimoji="1" lang="ja-JP" altLang="en-US"/>
        </a:p>
      </dgm:t>
    </dgm:pt>
    <dgm:pt modelId="{B3F9623F-DAE4-4AE9-B201-A96AFB91A16A}" type="sibTrans" cxnId="{2F8BC5DC-40B2-45F3-9D01-A9E9026A3F0C}">
      <dgm:prSet/>
      <dgm:spPr/>
      <dgm:t>
        <a:bodyPr/>
        <a:lstStyle/>
        <a:p>
          <a:endParaRPr kumimoji="1" lang="ja-JP" altLang="en-US"/>
        </a:p>
      </dgm:t>
    </dgm:pt>
    <dgm:pt modelId="{C3074D9A-E728-46DE-A572-B831A1DA3136}">
      <dgm:prSet phldrT="[テキスト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rgbClr val="000066"/>
        </a:solidFill>
        <a:ln>
          <a:noFill/>
        </a:ln>
      </dgm:spPr>
      <dgm:t>
        <a:bodyPr tIns="0"/>
        <a:lstStyle/>
        <a:p>
          <a:r>
            <a:rPr kumimoji="1" lang="ja-JP" altLang="en-US" sz="2400" b="0" i="0" dirty="0">
              <a:solidFill>
                <a:srgbClr val="FFFF00"/>
              </a:solidFill>
              <a:latin typeface="+mj-lt"/>
            </a:rPr>
            <a:t>   </a:t>
          </a:r>
          <a:r>
            <a:rPr kumimoji="1" lang="en-US" altLang="ja-JP" sz="2400" b="0" i="0" dirty="0">
              <a:solidFill>
                <a:srgbClr val="FFFF00"/>
              </a:solidFill>
              <a:latin typeface="+mj-lt"/>
            </a:rPr>
            <a:t>SOC</a:t>
          </a:r>
        </a:p>
        <a:p>
          <a:endParaRPr kumimoji="1" lang="en-US" altLang="ja-JP" sz="2000" b="0" i="0" dirty="0">
            <a:latin typeface="+mj-lt"/>
          </a:endParaRPr>
        </a:p>
        <a:p>
          <a:endParaRPr kumimoji="1" lang="en-US" altLang="ja-JP" sz="2400" b="0" i="0" dirty="0">
            <a:latin typeface="+mj-lt"/>
          </a:endParaRPr>
        </a:p>
      </dgm:t>
    </dgm:pt>
    <dgm:pt modelId="{1CA6C505-9781-4FC9-B4D3-2FB8B09CBBC9}" type="parTrans" cxnId="{1362D1AC-CBCB-499B-B3EF-6F5F6BE7DA63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endParaRPr kumimoji="1" lang="ja-JP" altLang="en-US"/>
        </a:p>
      </dgm:t>
    </dgm:pt>
    <dgm:pt modelId="{45917510-E7ED-4B29-BB10-29DA1BE67557}" type="sibTrans" cxnId="{1362D1AC-CBCB-499B-B3EF-6F5F6BE7DA63}">
      <dgm:prSet/>
      <dgm:spPr/>
      <dgm:t>
        <a:bodyPr/>
        <a:lstStyle/>
        <a:p>
          <a:endParaRPr kumimoji="1" lang="ja-JP" altLang="en-US"/>
        </a:p>
      </dgm:t>
    </dgm:pt>
    <dgm:pt modelId="{A10303EA-3433-4919-9158-8D722D2AEA41}">
      <dgm:prSet phldrT="[テキスト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rgbClr val="000066"/>
        </a:solidFill>
        <a:ln>
          <a:noFill/>
        </a:ln>
      </dgm:spPr>
      <dgm:t>
        <a:bodyPr lIns="0" tIns="0" rIns="0" bIns="0"/>
        <a:lstStyle/>
        <a:p>
          <a:r>
            <a:rPr kumimoji="1" lang="en-US" altLang="ja-JP" sz="2400" b="0" i="0" dirty="0">
              <a:solidFill>
                <a:srgbClr val="FFFF00"/>
              </a:solidFill>
              <a:latin typeface="Calibri Light" panose="020F0302020204030204" pitchFamily="34" charset="0"/>
            </a:rPr>
            <a:t>OS</a:t>
          </a:r>
          <a:br>
            <a:rPr kumimoji="1" lang="en-US" altLang="ja-JP" sz="2400" b="0" i="0" dirty="0">
              <a:solidFill>
                <a:srgbClr val="FFFF00"/>
              </a:solidFill>
              <a:latin typeface="Calibri Light" panose="020F0302020204030204" pitchFamily="34" charset="0"/>
            </a:rPr>
          </a:br>
          <a:r>
            <a:rPr kumimoji="1" lang="en-US" altLang="ja-JP" sz="2400" b="0" i="0" dirty="0">
              <a:solidFill>
                <a:srgbClr val="FFFF00"/>
              </a:solidFill>
              <a:latin typeface="Calibri Light" panose="020F0302020204030204" pitchFamily="34" charset="0"/>
            </a:rPr>
            <a:t>Linux BSP</a:t>
          </a:r>
        </a:p>
        <a:p>
          <a:endParaRPr kumimoji="1" lang="en-US" altLang="ja-JP" sz="2400" b="0" i="0" dirty="0">
            <a:solidFill>
              <a:srgbClr val="FFFF00"/>
            </a:solidFill>
            <a:latin typeface="Calibri Light" panose="020F0302020204030204" pitchFamily="34" charset="0"/>
          </a:endParaRPr>
        </a:p>
        <a:p>
          <a:endParaRPr kumimoji="1" lang="ja-JP" altLang="en-US" sz="2400" b="0" i="0" dirty="0">
            <a:latin typeface="Calibri Light" panose="020F0302020204030204" pitchFamily="34" charset="0"/>
          </a:endParaRPr>
        </a:p>
      </dgm:t>
    </dgm:pt>
    <dgm:pt modelId="{F076B523-180D-4FF6-A3B9-0C26F14C1C98}" type="parTrans" cxnId="{6A162E42-BB97-4453-B23C-90F973EC8D38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endParaRPr kumimoji="1" lang="ja-JP" altLang="en-US"/>
        </a:p>
      </dgm:t>
    </dgm:pt>
    <dgm:pt modelId="{55DF8F36-1F18-4C31-A41E-B37F369CC9E5}" type="sibTrans" cxnId="{6A162E42-BB97-4453-B23C-90F973EC8D38}">
      <dgm:prSet/>
      <dgm:spPr/>
      <dgm:t>
        <a:bodyPr/>
        <a:lstStyle/>
        <a:p>
          <a:endParaRPr kumimoji="1" lang="ja-JP" altLang="en-US"/>
        </a:p>
      </dgm:t>
    </dgm:pt>
    <dgm:pt modelId="{586A0AF0-3B9F-4586-A84F-16B93C98951C}">
      <dgm:prSet phldrT="[テキスト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 lIns="0" tIns="0" rIns="0" bIns="0"/>
        <a:lstStyle/>
        <a:p>
          <a:r>
            <a:rPr kumimoji="1" lang="en-US" altLang="ja-JP" sz="2200" b="0" i="0" dirty="0">
              <a:latin typeface="+mj-lt"/>
            </a:rPr>
            <a:t>3</a:t>
          </a:r>
          <a:r>
            <a:rPr kumimoji="1" lang="en-US" altLang="ja-JP" sz="2200" b="0" i="0" baseline="30000" dirty="0">
              <a:latin typeface="+mj-lt"/>
            </a:rPr>
            <a:t>rd</a:t>
          </a:r>
          <a:r>
            <a:rPr kumimoji="1" lang="en-US" altLang="ja-JP" sz="2200" b="0" i="0" baseline="0" dirty="0">
              <a:latin typeface="+mj-lt"/>
            </a:rPr>
            <a:t> party</a:t>
          </a:r>
          <a:r>
            <a:rPr kumimoji="1" lang="en-US" altLang="ja-JP" sz="2200" b="0" i="0" dirty="0">
              <a:latin typeface="+mj-lt"/>
            </a:rPr>
            <a:t> Middleware</a:t>
          </a:r>
          <a:br>
            <a:rPr kumimoji="1" lang="en-US" altLang="ja-JP" sz="2200" b="0" i="0" dirty="0">
              <a:latin typeface="+mj-lt"/>
            </a:rPr>
          </a:br>
          <a:r>
            <a:rPr kumimoji="1" lang="en-US" altLang="ja-JP" sz="2200" b="0" i="0" dirty="0">
              <a:latin typeface="+mj-lt"/>
            </a:rPr>
            <a:t>components</a:t>
          </a:r>
          <a:endParaRPr kumimoji="1" lang="ja-JP" altLang="en-US" sz="2200" b="0" i="0" dirty="0">
            <a:latin typeface="+mj-lt"/>
          </a:endParaRPr>
        </a:p>
      </dgm:t>
    </dgm:pt>
    <dgm:pt modelId="{CC2BB307-F5E5-453C-AB57-D7ABA18E693D}" type="parTrans" cxnId="{FA69C50F-385A-48D1-9602-45684A9FE988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endParaRPr kumimoji="1" lang="ja-JP" altLang="en-US"/>
        </a:p>
      </dgm:t>
    </dgm:pt>
    <dgm:pt modelId="{9AED7B54-E7FA-4DFA-A169-F55C5068CC2B}" type="sibTrans" cxnId="{FA69C50F-385A-48D1-9602-45684A9FE988}">
      <dgm:prSet/>
      <dgm:spPr/>
      <dgm:t>
        <a:bodyPr/>
        <a:lstStyle/>
        <a:p>
          <a:endParaRPr kumimoji="1" lang="ja-JP" altLang="en-US"/>
        </a:p>
      </dgm:t>
    </dgm:pt>
    <dgm:pt modelId="{9B95ACE6-9F4D-4593-976A-A0B6727A9377}">
      <dgm:prSet phldrT="[テキスト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 lIns="0" tIns="0" rIns="0" bIns="0"/>
        <a:lstStyle/>
        <a:p>
          <a:r>
            <a:rPr kumimoji="1" lang="en-US" altLang="ja-JP" sz="2200" b="0" i="0" dirty="0">
              <a:latin typeface="+mj-lt"/>
            </a:rPr>
            <a:t>IVI</a:t>
          </a:r>
        </a:p>
        <a:p>
          <a:r>
            <a:rPr kumimoji="1" lang="en-US" altLang="ja-JP" sz="2200" b="0" i="0" dirty="0">
              <a:latin typeface="+mj-lt"/>
            </a:rPr>
            <a:t>Application</a:t>
          </a:r>
        </a:p>
        <a:p>
          <a:r>
            <a:rPr kumimoji="1" lang="en-US" altLang="ja-JP" sz="2200" b="0" i="0" dirty="0">
              <a:latin typeface="+mj-lt"/>
            </a:rPr>
            <a:t>SW</a:t>
          </a:r>
          <a:endParaRPr kumimoji="1" lang="ja-JP" altLang="en-US" sz="2200" b="0" i="0" dirty="0">
            <a:latin typeface="+mj-lt"/>
          </a:endParaRPr>
        </a:p>
      </dgm:t>
    </dgm:pt>
    <dgm:pt modelId="{13A02F9D-01F1-4CD6-AD73-98F47D3C3A49}" type="parTrans" cxnId="{8917DA7C-F129-47DD-BDA5-23B5D5F23592}">
      <dgm:prSet/>
      <dgm:spPr/>
      <dgm:t>
        <a:bodyPr/>
        <a:lstStyle/>
        <a:p>
          <a:endParaRPr kumimoji="1" lang="ja-JP" altLang="en-US"/>
        </a:p>
      </dgm:t>
    </dgm:pt>
    <dgm:pt modelId="{A4847DEE-188D-4551-ACAE-C030F12405BF}" type="sibTrans" cxnId="{8917DA7C-F129-47DD-BDA5-23B5D5F23592}">
      <dgm:prSet/>
      <dgm:spPr/>
      <dgm:t>
        <a:bodyPr/>
        <a:lstStyle/>
        <a:p>
          <a:endParaRPr kumimoji="1" lang="ja-JP" altLang="en-US"/>
        </a:p>
      </dgm:t>
    </dgm:pt>
    <dgm:pt modelId="{216ACE48-63D1-41D4-8156-BC16C0A7664E}" type="pres">
      <dgm:prSet presAssocID="{25509C2A-975A-400A-945C-6D385254FD6C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46B0629-9BFF-46BC-9063-0B8A51DD77DF}" type="pres">
      <dgm:prSet presAssocID="{ECBF2A60-3CEE-4AC8-83B1-0D3240DA2A59}" presName="centerShape" presStyleLbl="node0" presStyleIdx="0" presStyleCnt="1"/>
      <dgm:spPr/>
    </dgm:pt>
    <dgm:pt modelId="{DDF87497-C770-473E-8BDD-ABAC2B197D66}" type="pres">
      <dgm:prSet presAssocID="{D662155B-3717-4F4A-84AA-7A7FD7229065}" presName="parTrans" presStyleLbl="sibTrans2D1" presStyleIdx="0" presStyleCnt="5"/>
      <dgm:spPr/>
    </dgm:pt>
    <dgm:pt modelId="{A901A015-8DAE-49C1-901D-867A2F8D4453}" type="pres">
      <dgm:prSet presAssocID="{D662155B-3717-4F4A-84AA-7A7FD7229065}" presName="connectorText" presStyleLbl="sibTrans2D1" presStyleIdx="0" presStyleCnt="5"/>
      <dgm:spPr/>
    </dgm:pt>
    <dgm:pt modelId="{3EEB12AF-227D-4027-AD1A-1F442D955CCE}" type="pres">
      <dgm:prSet presAssocID="{14221A2C-2EAF-45E4-A0AD-2891F65A9EE4}" presName="node" presStyleLbl="node1" presStyleIdx="0" presStyleCnt="5" custScaleY="74975">
        <dgm:presLayoutVars>
          <dgm:bulletEnabled val="1"/>
        </dgm:presLayoutVars>
      </dgm:prSet>
      <dgm:spPr/>
    </dgm:pt>
    <dgm:pt modelId="{78CC7776-CA72-4DA3-98B7-AF0EE6B84F32}" type="pres">
      <dgm:prSet presAssocID="{1CA6C505-9781-4FC9-B4D3-2FB8B09CBBC9}" presName="parTrans" presStyleLbl="sibTrans2D1" presStyleIdx="1" presStyleCnt="5" custAng="10476285"/>
      <dgm:spPr/>
    </dgm:pt>
    <dgm:pt modelId="{0190ED97-3ADC-41D8-A8DD-7A000298E295}" type="pres">
      <dgm:prSet presAssocID="{1CA6C505-9781-4FC9-B4D3-2FB8B09CBBC9}" presName="connectorText" presStyleLbl="sibTrans2D1" presStyleIdx="1" presStyleCnt="5"/>
      <dgm:spPr/>
    </dgm:pt>
    <dgm:pt modelId="{74D1605D-5C5F-4626-8A74-C8BAB3C8C9BA}" type="pres">
      <dgm:prSet presAssocID="{C3074D9A-E728-46DE-A572-B831A1DA3136}" presName="node" presStyleLbl="node1" presStyleIdx="1" presStyleCnt="5">
        <dgm:presLayoutVars>
          <dgm:bulletEnabled val="1"/>
        </dgm:presLayoutVars>
      </dgm:prSet>
      <dgm:spPr/>
    </dgm:pt>
    <dgm:pt modelId="{6303F1BF-8AC9-46B0-8DB7-CCED955D6FE4}" type="pres">
      <dgm:prSet presAssocID="{F076B523-180D-4FF6-A3B9-0C26F14C1C98}" presName="parTrans" presStyleLbl="sibTrans2D1" presStyleIdx="2" presStyleCnt="5" custAng="10562764"/>
      <dgm:spPr/>
    </dgm:pt>
    <dgm:pt modelId="{FB96DC07-A894-4B0D-951F-5990A8E4FE29}" type="pres">
      <dgm:prSet presAssocID="{F076B523-180D-4FF6-A3B9-0C26F14C1C98}" presName="connectorText" presStyleLbl="sibTrans2D1" presStyleIdx="2" presStyleCnt="5"/>
      <dgm:spPr/>
    </dgm:pt>
    <dgm:pt modelId="{38A4DF38-2794-4E41-88F0-DF7B6E476604}" type="pres">
      <dgm:prSet presAssocID="{A10303EA-3433-4919-9158-8D722D2AEA41}" presName="node" presStyleLbl="node1" presStyleIdx="2" presStyleCnt="5" custScaleX="115916" custScaleY="114645" custRadScaleRad="101757" custRadScaleInc="-7098">
        <dgm:presLayoutVars>
          <dgm:bulletEnabled val="1"/>
        </dgm:presLayoutVars>
      </dgm:prSet>
      <dgm:spPr/>
    </dgm:pt>
    <dgm:pt modelId="{29ED2AB0-332B-44FC-8CAA-5AD997F8617A}" type="pres">
      <dgm:prSet presAssocID="{CC2BB307-F5E5-453C-AB57-D7ABA18E693D}" presName="parTrans" presStyleLbl="sibTrans2D1" presStyleIdx="3" presStyleCnt="5" custAng="11024751"/>
      <dgm:spPr/>
    </dgm:pt>
    <dgm:pt modelId="{441F2E69-3B1A-45C5-8BB3-40EE34054839}" type="pres">
      <dgm:prSet presAssocID="{CC2BB307-F5E5-453C-AB57-D7ABA18E693D}" presName="connectorText" presStyleLbl="sibTrans2D1" presStyleIdx="3" presStyleCnt="5"/>
      <dgm:spPr/>
    </dgm:pt>
    <dgm:pt modelId="{BD441DD9-CA8D-42C2-9855-DDB2E6334698}" type="pres">
      <dgm:prSet presAssocID="{586A0AF0-3B9F-4586-A84F-16B93C98951C}" presName="node" presStyleLbl="node1" presStyleIdx="3" presStyleCnt="5" custScaleX="125409" custScaleY="80497">
        <dgm:presLayoutVars>
          <dgm:bulletEnabled val="1"/>
        </dgm:presLayoutVars>
      </dgm:prSet>
      <dgm:spPr/>
    </dgm:pt>
    <dgm:pt modelId="{DE9EAACD-AB8D-4675-ACA0-47AC103D2CA6}" type="pres">
      <dgm:prSet presAssocID="{13A02F9D-01F1-4CD6-AD73-98F47D3C3A49}" presName="parTrans" presStyleLbl="sibTrans2D1" presStyleIdx="4" presStyleCnt="5"/>
      <dgm:spPr/>
    </dgm:pt>
    <dgm:pt modelId="{9BF05E4A-5099-4462-9A96-446C633017CE}" type="pres">
      <dgm:prSet presAssocID="{13A02F9D-01F1-4CD6-AD73-98F47D3C3A49}" presName="connectorText" presStyleLbl="sibTrans2D1" presStyleIdx="4" presStyleCnt="5"/>
      <dgm:spPr/>
    </dgm:pt>
    <dgm:pt modelId="{A5C017C2-9639-4564-A931-F41CC6AAF581}" type="pres">
      <dgm:prSet presAssocID="{9B95ACE6-9F4D-4593-976A-A0B6727A9377}" presName="node" presStyleLbl="node1" presStyleIdx="4" presStyleCnt="5" custScaleX="121931" custScaleY="110956">
        <dgm:presLayoutVars>
          <dgm:bulletEnabled val="1"/>
        </dgm:presLayoutVars>
      </dgm:prSet>
      <dgm:spPr/>
    </dgm:pt>
  </dgm:ptLst>
  <dgm:cxnLst>
    <dgm:cxn modelId="{4D1E1903-0D53-4E61-A32E-80880A58780B}" type="presOf" srcId="{A10303EA-3433-4919-9158-8D722D2AEA41}" destId="{38A4DF38-2794-4E41-88F0-DF7B6E476604}" srcOrd="0" destOrd="0" presId="urn:microsoft.com/office/officeart/2005/8/layout/radial5"/>
    <dgm:cxn modelId="{4F1C8608-FCE5-4817-B541-B90EE0139FE3}" type="presOf" srcId="{C3074D9A-E728-46DE-A572-B831A1DA3136}" destId="{74D1605D-5C5F-4626-8A74-C8BAB3C8C9BA}" srcOrd="0" destOrd="0" presId="urn:microsoft.com/office/officeart/2005/8/layout/radial5"/>
    <dgm:cxn modelId="{569C4A0A-F3C7-431C-88BB-C125B6AB3CDA}" type="presOf" srcId="{ECBF2A60-3CEE-4AC8-83B1-0D3240DA2A59}" destId="{346B0629-9BFF-46BC-9063-0B8A51DD77DF}" srcOrd="0" destOrd="0" presId="urn:microsoft.com/office/officeart/2005/8/layout/radial5"/>
    <dgm:cxn modelId="{FA69C50F-385A-48D1-9602-45684A9FE988}" srcId="{ECBF2A60-3CEE-4AC8-83B1-0D3240DA2A59}" destId="{586A0AF0-3B9F-4586-A84F-16B93C98951C}" srcOrd="3" destOrd="0" parTransId="{CC2BB307-F5E5-453C-AB57-D7ABA18E693D}" sibTransId="{9AED7B54-E7FA-4DFA-A169-F55C5068CC2B}"/>
    <dgm:cxn modelId="{BB16491C-1ECF-42DC-AA01-933FAB2138A5}" type="presOf" srcId="{CC2BB307-F5E5-453C-AB57-D7ABA18E693D}" destId="{441F2E69-3B1A-45C5-8BB3-40EE34054839}" srcOrd="1" destOrd="0" presId="urn:microsoft.com/office/officeart/2005/8/layout/radial5"/>
    <dgm:cxn modelId="{6967E324-1E61-4B3B-8C6C-1443A2D899AF}" type="presOf" srcId="{F076B523-180D-4FF6-A3B9-0C26F14C1C98}" destId="{FB96DC07-A894-4B0D-951F-5990A8E4FE29}" srcOrd="1" destOrd="0" presId="urn:microsoft.com/office/officeart/2005/8/layout/radial5"/>
    <dgm:cxn modelId="{E051903A-52DB-4961-9FE2-BB6843D54B59}" type="presOf" srcId="{13A02F9D-01F1-4CD6-AD73-98F47D3C3A49}" destId="{9BF05E4A-5099-4462-9A96-446C633017CE}" srcOrd="1" destOrd="0" presId="urn:microsoft.com/office/officeart/2005/8/layout/radial5"/>
    <dgm:cxn modelId="{D2E8105F-77FB-46E6-A2A3-96334FB1241A}" type="presOf" srcId="{CC2BB307-F5E5-453C-AB57-D7ABA18E693D}" destId="{29ED2AB0-332B-44FC-8CAA-5AD997F8617A}" srcOrd="0" destOrd="0" presId="urn:microsoft.com/office/officeart/2005/8/layout/radial5"/>
    <dgm:cxn modelId="{6A162E42-BB97-4453-B23C-90F973EC8D38}" srcId="{ECBF2A60-3CEE-4AC8-83B1-0D3240DA2A59}" destId="{A10303EA-3433-4919-9158-8D722D2AEA41}" srcOrd="2" destOrd="0" parTransId="{F076B523-180D-4FF6-A3B9-0C26F14C1C98}" sibTransId="{55DF8F36-1F18-4C31-A41E-B37F369CC9E5}"/>
    <dgm:cxn modelId="{66573F6B-881D-469B-9983-62AA20989E55}" srcId="{25509C2A-975A-400A-945C-6D385254FD6C}" destId="{ECBF2A60-3CEE-4AC8-83B1-0D3240DA2A59}" srcOrd="0" destOrd="0" parTransId="{83B34CE1-7513-4708-94F3-57C715913517}" sibTransId="{1C55BF5F-9D3D-47FF-A36F-CBD64602D10C}"/>
    <dgm:cxn modelId="{76671D4E-8DDE-4CD7-BE88-2BF42FD7F2DF}" type="presOf" srcId="{13A02F9D-01F1-4CD6-AD73-98F47D3C3A49}" destId="{DE9EAACD-AB8D-4675-ACA0-47AC103D2CA6}" srcOrd="0" destOrd="0" presId="urn:microsoft.com/office/officeart/2005/8/layout/radial5"/>
    <dgm:cxn modelId="{8917DA7C-F129-47DD-BDA5-23B5D5F23592}" srcId="{ECBF2A60-3CEE-4AC8-83B1-0D3240DA2A59}" destId="{9B95ACE6-9F4D-4593-976A-A0B6727A9377}" srcOrd="4" destOrd="0" parTransId="{13A02F9D-01F1-4CD6-AD73-98F47D3C3A49}" sibTransId="{A4847DEE-188D-4551-ACAE-C030F12405BF}"/>
    <dgm:cxn modelId="{5BF90382-40CB-45C2-9294-B0C43E23A877}" type="presOf" srcId="{F076B523-180D-4FF6-A3B9-0C26F14C1C98}" destId="{6303F1BF-8AC9-46B0-8DB7-CCED955D6FE4}" srcOrd="0" destOrd="0" presId="urn:microsoft.com/office/officeart/2005/8/layout/radial5"/>
    <dgm:cxn modelId="{ED5BAC8B-233A-4020-8985-211F5C9F3C76}" type="presOf" srcId="{D662155B-3717-4F4A-84AA-7A7FD7229065}" destId="{A901A015-8DAE-49C1-901D-867A2F8D4453}" srcOrd="1" destOrd="0" presId="urn:microsoft.com/office/officeart/2005/8/layout/radial5"/>
    <dgm:cxn modelId="{2D855E8E-6BCC-4F2D-B000-432306E8F03E}" type="presOf" srcId="{1CA6C505-9781-4FC9-B4D3-2FB8B09CBBC9}" destId="{78CC7776-CA72-4DA3-98B7-AF0EE6B84F32}" srcOrd="0" destOrd="0" presId="urn:microsoft.com/office/officeart/2005/8/layout/radial5"/>
    <dgm:cxn modelId="{1362D1AC-CBCB-499B-B3EF-6F5F6BE7DA63}" srcId="{ECBF2A60-3CEE-4AC8-83B1-0D3240DA2A59}" destId="{C3074D9A-E728-46DE-A572-B831A1DA3136}" srcOrd="1" destOrd="0" parTransId="{1CA6C505-9781-4FC9-B4D3-2FB8B09CBBC9}" sibTransId="{45917510-E7ED-4B29-BB10-29DA1BE67557}"/>
    <dgm:cxn modelId="{CB6C61B0-106B-4D0A-BF2C-865FA3E6A8C2}" type="presOf" srcId="{D662155B-3717-4F4A-84AA-7A7FD7229065}" destId="{DDF87497-C770-473E-8BDD-ABAC2B197D66}" srcOrd="0" destOrd="0" presId="urn:microsoft.com/office/officeart/2005/8/layout/radial5"/>
    <dgm:cxn modelId="{A1523BBD-9E11-420B-8CEB-24639401CA86}" type="presOf" srcId="{25509C2A-975A-400A-945C-6D385254FD6C}" destId="{216ACE48-63D1-41D4-8156-BC16C0A7664E}" srcOrd="0" destOrd="0" presId="urn:microsoft.com/office/officeart/2005/8/layout/radial5"/>
    <dgm:cxn modelId="{5C9688BE-00EF-4886-AFE9-19B20786EFCC}" type="presOf" srcId="{14221A2C-2EAF-45E4-A0AD-2891F65A9EE4}" destId="{3EEB12AF-227D-4027-AD1A-1F442D955CCE}" srcOrd="0" destOrd="0" presId="urn:microsoft.com/office/officeart/2005/8/layout/radial5"/>
    <dgm:cxn modelId="{9DB227D3-58BF-4F63-9E13-1CBAFC19A55A}" type="presOf" srcId="{1CA6C505-9781-4FC9-B4D3-2FB8B09CBBC9}" destId="{0190ED97-3ADC-41D8-A8DD-7A000298E295}" srcOrd="1" destOrd="0" presId="urn:microsoft.com/office/officeart/2005/8/layout/radial5"/>
    <dgm:cxn modelId="{2F8BC5DC-40B2-45F3-9D01-A9E9026A3F0C}" srcId="{ECBF2A60-3CEE-4AC8-83B1-0D3240DA2A59}" destId="{14221A2C-2EAF-45E4-A0AD-2891F65A9EE4}" srcOrd="0" destOrd="0" parTransId="{D662155B-3717-4F4A-84AA-7A7FD7229065}" sibTransId="{B3F9623F-DAE4-4AE9-B201-A96AFB91A16A}"/>
    <dgm:cxn modelId="{A7FD3AE4-B5EF-4FF7-A5A5-8C8983360BB3}" type="presOf" srcId="{586A0AF0-3B9F-4586-A84F-16B93C98951C}" destId="{BD441DD9-CA8D-42C2-9855-DDB2E6334698}" srcOrd="0" destOrd="0" presId="urn:microsoft.com/office/officeart/2005/8/layout/radial5"/>
    <dgm:cxn modelId="{00776DFC-AA6F-407B-AB3F-86FA2008CC88}" type="presOf" srcId="{9B95ACE6-9F4D-4593-976A-A0B6727A9377}" destId="{A5C017C2-9639-4564-A931-F41CC6AAF581}" srcOrd="0" destOrd="0" presId="urn:microsoft.com/office/officeart/2005/8/layout/radial5"/>
    <dgm:cxn modelId="{C945C7D2-081D-4FD0-8103-36D636F65FE4}" type="presParOf" srcId="{216ACE48-63D1-41D4-8156-BC16C0A7664E}" destId="{346B0629-9BFF-46BC-9063-0B8A51DD77DF}" srcOrd="0" destOrd="0" presId="urn:microsoft.com/office/officeart/2005/8/layout/radial5"/>
    <dgm:cxn modelId="{B2273636-035C-4DC7-9026-749E2DA69160}" type="presParOf" srcId="{216ACE48-63D1-41D4-8156-BC16C0A7664E}" destId="{DDF87497-C770-473E-8BDD-ABAC2B197D66}" srcOrd="1" destOrd="0" presId="urn:microsoft.com/office/officeart/2005/8/layout/radial5"/>
    <dgm:cxn modelId="{872F7812-3B2E-47F0-BDB2-8270316609A1}" type="presParOf" srcId="{DDF87497-C770-473E-8BDD-ABAC2B197D66}" destId="{A901A015-8DAE-49C1-901D-867A2F8D4453}" srcOrd="0" destOrd="0" presId="urn:microsoft.com/office/officeart/2005/8/layout/radial5"/>
    <dgm:cxn modelId="{C7362C21-124D-4AF1-AE7F-A24F40B36BEC}" type="presParOf" srcId="{216ACE48-63D1-41D4-8156-BC16C0A7664E}" destId="{3EEB12AF-227D-4027-AD1A-1F442D955CCE}" srcOrd="2" destOrd="0" presId="urn:microsoft.com/office/officeart/2005/8/layout/radial5"/>
    <dgm:cxn modelId="{A849CB80-8E8A-4563-B9A6-5493D2E9943B}" type="presParOf" srcId="{216ACE48-63D1-41D4-8156-BC16C0A7664E}" destId="{78CC7776-CA72-4DA3-98B7-AF0EE6B84F32}" srcOrd="3" destOrd="0" presId="urn:microsoft.com/office/officeart/2005/8/layout/radial5"/>
    <dgm:cxn modelId="{ADDE5777-FF06-43A0-96B4-8624CF0FFD66}" type="presParOf" srcId="{78CC7776-CA72-4DA3-98B7-AF0EE6B84F32}" destId="{0190ED97-3ADC-41D8-A8DD-7A000298E295}" srcOrd="0" destOrd="0" presId="urn:microsoft.com/office/officeart/2005/8/layout/radial5"/>
    <dgm:cxn modelId="{8D460971-D90A-45EE-BD38-95F449D74539}" type="presParOf" srcId="{216ACE48-63D1-41D4-8156-BC16C0A7664E}" destId="{74D1605D-5C5F-4626-8A74-C8BAB3C8C9BA}" srcOrd="4" destOrd="0" presId="urn:microsoft.com/office/officeart/2005/8/layout/radial5"/>
    <dgm:cxn modelId="{93CDC967-6B92-4617-9F08-AC03F64FC236}" type="presParOf" srcId="{216ACE48-63D1-41D4-8156-BC16C0A7664E}" destId="{6303F1BF-8AC9-46B0-8DB7-CCED955D6FE4}" srcOrd="5" destOrd="0" presId="urn:microsoft.com/office/officeart/2005/8/layout/radial5"/>
    <dgm:cxn modelId="{7E6BB1DB-7B0E-4B82-8C3E-9F610C2F1FEF}" type="presParOf" srcId="{6303F1BF-8AC9-46B0-8DB7-CCED955D6FE4}" destId="{FB96DC07-A894-4B0D-951F-5990A8E4FE29}" srcOrd="0" destOrd="0" presId="urn:microsoft.com/office/officeart/2005/8/layout/radial5"/>
    <dgm:cxn modelId="{200C3EA1-3073-4B2F-9299-2340621F8242}" type="presParOf" srcId="{216ACE48-63D1-41D4-8156-BC16C0A7664E}" destId="{38A4DF38-2794-4E41-88F0-DF7B6E476604}" srcOrd="6" destOrd="0" presId="urn:microsoft.com/office/officeart/2005/8/layout/radial5"/>
    <dgm:cxn modelId="{B805CB9E-D84D-46E2-9E6A-667415FE58C7}" type="presParOf" srcId="{216ACE48-63D1-41D4-8156-BC16C0A7664E}" destId="{29ED2AB0-332B-44FC-8CAA-5AD997F8617A}" srcOrd="7" destOrd="0" presId="urn:microsoft.com/office/officeart/2005/8/layout/radial5"/>
    <dgm:cxn modelId="{2E03A275-5122-4491-B3B4-816E5B44F848}" type="presParOf" srcId="{29ED2AB0-332B-44FC-8CAA-5AD997F8617A}" destId="{441F2E69-3B1A-45C5-8BB3-40EE34054839}" srcOrd="0" destOrd="0" presId="urn:microsoft.com/office/officeart/2005/8/layout/radial5"/>
    <dgm:cxn modelId="{D8DF77A2-FD68-4F63-8955-EF113E08C992}" type="presParOf" srcId="{216ACE48-63D1-41D4-8156-BC16C0A7664E}" destId="{BD441DD9-CA8D-42C2-9855-DDB2E6334698}" srcOrd="8" destOrd="0" presId="urn:microsoft.com/office/officeart/2005/8/layout/radial5"/>
    <dgm:cxn modelId="{27E3EEA7-2831-4E61-980E-5F7D2F1F2DE4}" type="presParOf" srcId="{216ACE48-63D1-41D4-8156-BC16C0A7664E}" destId="{DE9EAACD-AB8D-4675-ACA0-47AC103D2CA6}" srcOrd="9" destOrd="0" presId="urn:microsoft.com/office/officeart/2005/8/layout/radial5"/>
    <dgm:cxn modelId="{D60278A0-CEB4-4DC4-8772-AFF21DA41F10}" type="presParOf" srcId="{DE9EAACD-AB8D-4675-ACA0-47AC103D2CA6}" destId="{9BF05E4A-5099-4462-9A96-446C633017CE}" srcOrd="0" destOrd="0" presId="urn:microsoft.com/office/officeart/2005/8/layout/radial5"/>
    <dgm:cxn modelId="{3ED9D2EF-92E0-418A-AC4B-B8309DB100BB}" type="presParOf" srcId="{216ACE48-63D1-41D4-8156-BC16C0A7664E}" destId="{A5C017C2-9639-4564-A931-F41CC6AAF581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6B0629-9BFF-46BC-9063-0B8A51DD77DF}">
      <dsp:nvSpPr>
        <dsp:cNvPr id="0" name=""/>
        <dsp:cNvSpPr/>
      </dsp:nvSpPr>
      <dsp:spPr>
        <a:xfrm>
          <a:off x="3516272" y="2147323"/>
          <a:ext cx="1432671" cy="1432671"/>
        </a:xfrm>
        <a:prstGeom prst="ellipse">
          <a:avLst/>
        </a:prstGeom>
        <a:solidFill>
          <a:schemeClr val="accent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2300" b="0" i="0" kern="1200" dirty="0">
              <a:latin typeface="+mj-lt"/>
            </a:rPr>
            <a:t>Tier1</a:t>
          </a:r>
          <a:br>
            <a:rPr kumimoji="1" lang="en-US" altLang="ja-JP" sz="2300" b="0" i="0" kern="1200" dirty="0">
              <a:latin typeface="+mj-lt"/>
            </a:rPr>
          </a:br>
          <a:r>
            <a:rPr kumimoji="1" lang="en-US" altLang="ja-JP" sz="2300" b="0" i="0" kern="1200" dirty="0">
              <a:latin typeface="+mj-lt"/>
            </a:rPr>
            <a:t>supplier</a:t>
          </a:r>
          <a:endParaRPr kumimoji="1" lang="ja-JP" altLang="en-US" sz="2300" b="0" i="0" kern="1200" dirty="0">
            <a:latin typeface="+mj-lt"/>
          </a:endParaRPr>
        </a:p>
      </dsp:txBody>
      <dsp:txXfrm>
        <a:off x="3726082" y="2357133"/>
        <a:ext cx="1013051" cy="1013051"/>
      </dsp:txXfrm>
    </dsp:sp>
    <dsp:sp modelId="{DDF87497-C770-473E-8BDD-ABAC2B197D66}">
      <dsp:nvSpPr>
        <dsp:cNvPr id="0" name=""/>
        <dsp:cNvSpPr/>
      </dsp:nvSpPr>
      <dsp:spPr>
        <a:xfrm rot="16200000">
          <a:off x="3991142" y="1435271"/>
          <a:ext cx="482930" cy="5402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1" lang="ja-JP" altLang="en-US" sz="1900" kern="1200"/>
        </a:p>
      </dsp:txBody>
      <dsp:txXfrm>
        <a:off x="4063582" y="1615761"/>
        <a:ext cx="338051" cy="324149"/>
      </dsp:txXfrm>
    </dsp:sp>
    <dsp:sp modelId="{3EEB12AF-227D-4027-AD1A-1F442D955CCE}">
      <dsp:nvSpPr>
        <dsp:cNvPr id="0" name=""/>
        <dsp:cNvSpPr/>
      </dsp:nvSpPr>
      <dsp:spPr>
        <a:xfrm>
          <a:off x="3438123" y="44803"/>
          <a:ext cx="1588969" cy="1191329"/>
        </a:xfrm>
        <a:prstGeom prst="ellipse">
          <a:avLst/>
        </a:prstGeom>
        <a:gradFill rotWithShape="1">
          <a:gsLst>
            <a:gs pos="0">
              <a:schemeClr val="accent4">
                <a:satMod val="103000"/>
                <a:lumMod val="102000"/>
                <a:tint val="94000"/>
              </a:schemeClr>
            </a:gs>
            <a:gs pos="50000">
              <a:schemeClr val="accent4">
                <a:satMod val="110000"/>
                <a:lumMod val="100000"/>
                <a:shade val="100000"/>
              </a:schemeClr>
            </a:gs>
            <a:gs pos="100000">
              <a:schemeClr val="accent4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2400" b="0" i="0" kern="1200" dirty="0">
              <a:latin typeface="+mj-lt"/>
            </a:rPr>
            <a:t>system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2400" b="0" i="0" kern="1200" dirty="0">
              <a:latin typeface="+mj-lt"/>
            </a:rPr>
            <a:t>board</a:t>
          </a:r>
          <a:endParaRPr kumimoji="1" lang="ja-JP" altLang="en-US" sz="2800" b="0" i="0" kern="1200" dirty="0">
            <a:latin typeface="+mj-lt"/>
          </a:endParaRPr>
        </a:p>
      </dsp:txBody>
      <dsp:txXfrm>
        <a:off x="3670822" y="219269"/>
        <a:ext cx="1123571" cy="842397"/>
      </dsp:txXfrm>
    </dsp:sp>
    <dsp:sp modelId="{78CC7776-CA72-4DA3-98B7-AF0EE6B84F32}">
      <dsp:nvSpPr>
        <dsp:cNvPr id="0" name=""/>
        <dsp:cNvSpPr/>
      </dsp:nvSpPr>
      <dsp:spPr>
        <a:xfrm rot="9396285">
          <a:off x="5053695" y="2265409"/>
          <a:ext cx="377556" cy="5402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1" lang="ja-JP" altLang="en-US" sz="1900" kern="1200"/>
        </a:p>
      </dsp:txBody>
      <dsp:txXfrm>
        <a:off x="5162306" y="2350971"/>
        <a:ext cx="264289" cy="324149"/>
      </dsp:txXfrm>
    </dsp:sp>
    <dsp:sp modelId="{74D1605D-5C5F-4626-8A74-C8BAB3C8C9BA}">
      <dsp:nvSpPr>
        <dsp:cNvPr id="0" name=""/>
        <dsp:cNvSpPr/>
      </dsp:nvSpPr>
      <dsp:spPr>
        <a:xfrm>
          <a:off x="5552503" y="1382171"/>
          <a:ext cx="1588969" cy="1588969"/>
        </a:xfrm>
        <a:prstGeom prst="ellipse">
          <a:avLst/>
        </a:prstGeom>
        <a:solidFill>
          <a:srgbClr val="000066"/>
        </a:solidFill>
        <a:ln w="6350" cap="flat" cmpd="sng" algn="ctr">
          <a:noFill/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30480" tIns="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ja-JP" altLang="en-US" sz="2400" b="0" i="0" kern="1200" dirty="0">
              <a:solidFill>
                <a:srgbClr val="FFFF00"/>
              </a:solidFill>
              <a:latin typeface="+mj-lt"/>
            </a:rPr>
            <a:t>   </a:t>
          </a:r>
          <a:r>
            <a:rPr kumimoji="1" lang="en-US" altLang="ja-JP" sz="2400" b="0" i="0" kern="1200" dirty="0">
              <a:solidFill>
                <a:srgbClr val="FFFF00"/>
              </a:solidFill>
              <a:latin typeface="+mj-lt"/>
            </a:rPr>
            <a:t>SOC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1" lang="en-US" altLang="ja-JP" sz="2000" b="0" i="0" kern="1200" dirty="0">
            <a:latin typeface="+mj-lt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1" lang="en-US" altLang="ja-JP" sz="2400" b="0" i="0" kern="1200" dirty="0">
            <a:latin typeface="+mj-lt"/>
          </a:endParaRPr>
        </a:p>
      </dsp:txBody>
      <dsp:txXfrm>
        <a:off x="5785202" y="1614870"/>
        <a:ext cx="1123571" cy="1123571"/>
      </dsp:txXfrm>
    </dsp:sp>
    <dsp:sp modelId="{6303F1BF-8AC9-46B0-8DB7-CCED955D6FE4}">
      <dsp:nvSpPr>
        <dsp:cNvPr id="0" name=""/>
        <dsp:cNvSpPr/>
      </dsp:nvSpPr>
      <dsp:spPr>
        <a:xfrm rot="13649447">
          <a:off x="4702613" y="3393110"/>
          <a:ext cx="334533" cy="5402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1" lang="ja-JP" altLang="en-US" sz="1900" kern="1200"/>
        </a:p>
      </dsp:txBody>
      <dsp:txXfrm>
        <a:off x="4786700" y="3538151"/>
        <a:ext cx="234173" cy="324149"/>
      </dsp:txXfrm>
    </dsp:sp>
    <dsp:sp modelId="{38A4DF38-2794-4E41-88F0-DF7B6E476604}">
      <dsp:nvSpPr>
        <dsp:cNvPr id="0" name=""/>
        <dsp:cNvSpPr/>
      </dsp:nvSpPr>
      <dsp:spPr>
        <a:xfrm>
          <a:off x="4721665" y="3721919"/>
          <a:ext cx="1841869" cy="1821673"/>
        </a:xfrm>
        <a:prstGeom prst="ellipse">
          <a:avLst/>
        </a:prstGeom>
        <a:solidFill>
          <a:srgbClr val="000066"/>
        </a:solidFill>
        <a:ln w="6350" cap="flat" cmpd="sng" algn="ctr">
          <a:noFill/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2400" b="0" i="0" kern="1200" dirty="0">
              <a:solidFill>
                <a:srgbClr val="FFFF00"/>
              </a:solidFill>
              <a:latin typeface="Calibri Light" panose="020F0302020204030204" pitchFamily="34" charset="0"/>
            </a:rPr>
            <a:t>OS</a:t>
          </a:r>
          <a:br>
            <a:rPr kumimoji="1" lang="en-US" altLang="ja-JP" sz="2400" b="0" i="0" kern="1200" dirty="0">
              <a:solidFill>
                <a:srgbClr val="FFFF00"/>
              </a:solidFill>
              <a:latin typeface="Calibri Light" panose="020F0302020204030204" pitchFamily="34" charset="0"/>
            </a:rPr>
          </a:br>
          <a:r>
            <a:rPr kumimoji="1" lang="en-US" altLang="ja-JP" sz="2400" b="0" i="0" kern="1200" dirty="0">
              <a:solidFill>
                <a:srgbClr val="FFFF00"/>
              </a:solidFill>
              <a:latin typeface="Calibri Light" panose="020F0302020204030204" pitchFamily="34" charset="0"/>
            </a:rPr>
            <a:t>Linux BSP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1" lang="en-US" altLang="ja-JP" sz="2400" b="0" i="0" kern="1200" dirty="0">
            <a:solidFill>
              <a:srgbClr val="FFFF00"/>
            </a:solidFill>
            <a:latin typeface="Calibri Light" panose="020F03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1" lang="ja-JP" altLang="en-US" sz="2400" b="0" i="0" kern="1200" dirty="0">
            <a:latin typeface="Calibri Light" panose="020F0302020204030204" pitchFamily="34" charset="0"/>
          </a:endParaRPr>
        </a:p>
      </dsp:txBody>
      <dsp:txXfrm>
        <a:off x="4991400" y="3988697"/>
        <a:ext cx="1302399" cy="1288117"/>
      </dsp:txXfrm>
    </dsp:sp>
    <dsp:sp modelId="{29ED2AB0-332B-44FC-8CAA-5AD997F8617A}">
      <dsp:nvSpPr>
        <dsp:cNvPr id="0" name=""/>
        <dsp:cNvSpPr/>
      </dsp:nvSpPr>
      <dsp:spPr>
        <a:xfrm rot="18584751">
          <a:off x="3376765" y="3483202"/>
          <a:ext cx="418922" cy="5402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1" lang="ja-JP" altLang="en-US" sz="1900" kern="1200"/>
        </a:p>
      </dsp:txBody>
      <dsp:txXfrm rot="10800000">
        <a:off x="3399426" y="3639568"/>
        <a:ext cx="293245" cy="324149"/>
      </dsp:txXfrm>
    </dsp:sp>
    <dsp:sp modelId="{BD441DD9-CA8D-42C2-9855-DDB2E6334698}">
      <dsp:nvSpPr>
        <dsp:cNvPr id="0" name=""/>
        <dsp:cNvSpPr/>
      </dsp:nvSpPr>
      <dsp:spPr>
        <a:xfrm>
          <a:off x="1929494" y="4022721"/>
          <a:ext cx="1992710" cy="1279072"/>
        </a:xfrm>
        <a:prstGeom prst="ellipse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2200" b="0" i="0" kern="1200" dirty="0">
              <a:latin typeface="+mj-lt"/>
            </a:rPr>
            <a:t>3</a:t>
          </a:r>
          <a:r>
            <a:rPr kumimoji="1" lang="en-US" altLang="ja-JP" sz="2200" b="0" i="0" kern="1200" baseline="30000" dirty="0">
              <a:latin typeface="+mj-lt"/>
            </a:rPr>
            <a:t>rd</a:t>
          </a:r>
          <a:r>
            <a:rPr kumimoji="1" lang="en-US" altLang="ja-JP" sz="2200" b="0" i="0" kern="1200" baseline="0" dirty="0">
              <a:latin typeface="+mj-lt"/>
            </a:rPr>
            <a:t> party</a:t>
          </a:r>
          <a:r>
            <a:rPr kumimoji="1" lang="en-US" altLang="ja-JP" sz="2200" b="0" i="0" kern="1200" dirty="0">
              <a:latin typeface="+mj-lt"/>
            </a:rPr>
            <a:t> Middleware</a:t>
          </a:r>
          <a:br>
            <a:rPr kumimoji="1" lang="en-US" altLang="ja-JP" sz="2200" b="0" i="0" kern="1200" dirty="0">
              <a:latin typeface="+mj-lt"/>
            </a:rPr>
          </a:br>
          <a:r>
            <a:rPr kumimoji="1" lang="en-US" altLang="ja-JP" sz="2200" b="0" i="0" kern="1200" dirty="0">
              <a:latin typeface="+mj-lt"/>
            </a:rPr>
            <a:t>components</a:t>
          </a:r>
          <a:endParaRPr kumimoji="1" lang="ja-JP" altLang="en-US" sz="2200" b="0" i="0" kern="1200" dirty="0">
            <a:latin typeface="+mj-lt"/>
          </a:endParaRPr>
        </a:p>
      </dsp:txBody>
      <dsp:txXfrm>
        <a:off x="2221320" y="4210037"/>
        <a:ext cx="1409058" cy="904440"/>
      </dsp:txXfrm>
    </dsp:sp>
    <dsp:sp modelId="{DE9EAACD-AB8D-4675-ACA0-47AC103D2CA6}">
      <dsp:nvSpPr>
        <dsp:cNvPr id="0" name=""/>
        <dsp:cNvSpPr/>
      </dsp:nvSpPr>
      <dsp:spPr>
        <a:xfrm rot="11880000">
          <a:off x="3153635" y="2290104"/>
          <a:ext cx="290224" cy="5402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1" lang="ja-JP" altLang="en-US" sz="1900" kern="1200"/>
        </a:p>
      </dsp:txBody>
      <dsp:txXfrm rot="10800000">
        <a:off x="3238571" y="2411607"/>
        <a:ext cx="203157" cy="324149"/>
      </dsp:txXfrm>
    </dsp:sp>
    <dsp:sp modelId="{A5C017C2-9639-4564-A931-F41CC6AAF581}">
      <dsp:nvSpPr>
        <dsp:cNvPr id="0" name=""/>
        <dsp:cNvSpPr/>
      </dsp:nvSpPr>
      <dsp:spPr>
        <a:xfrm>
          <a:off x="1149505" y="1295127"/>
          <a:ext cx="1937446" cy="1763056"/>
        </a:xfrm>
        <a:prstGeom prst="ellipse">
          <a:avLst/>
        </a:prstGeom>
        <a:gradFill rotWithShape="1">
          <a:gsLst>
            <a:gs pos="0">
              <a:schemeClr val="accent4">
                <a:satMod val="103000"/>
                <a:lumMod val="102000"/>
                <a:tint val="94000"/>
              </a:schemeClr>
            </a:gs>
            <a:gs pos="50000">
              <a:schemeClr val="accent4">
                <a:satMod val="110000"/>
                <a:lumMod val="100000"/>
                <a:shade val="100000"/>
              </a:schemeClr>
            </a:gs>
            <a:gs pos="100000">
              <a:schemeClr val="accent4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2200" b="0" i="0" kern="1200" dirty="0">
              <a:latin typeface="+mj-lt"/>
            </a:rPr>
            <a:t>IVI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2200" b="0" i="0" kern="1200" dirty="0">
              <a:latin typeface="+mj-lt"/>
            </a:rPr>
            <a:t>Application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2200" b="0" i="0" kern="1200" dirty="0">
              <a:latin typeface="+mj-lt"/>
            </a:rPr>
            <a:t>SW</a:t>
          </a:r>
          <a:endParaRPr kumimoji="1" lang="ja-JP" altLang="en-US" sz="2200" b="0" i="0" kern="1200" dirty="0">
            <a:latin typeface="+mj-lt"/>
          </a:endParaRPr>
        </a:p>
      </dsp:txBody>
      <dsp:txXfrm>
        <a:off x="1433237" y="1553321"/>
        <a:ext cx="1369982" cy="12466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34999" cy="356198"/>
          </a:xfrm>
          <a:prstGeom prst="rect">
            <a:avLst/>
          </a:prstGeom>
        </p:spPr>
        <p:txBody>
          <a:bodyPr vert="horz" lIns="99044" tIns="49522" rIns="99044" bIns="49522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5797246" y="0"/>
            <a:ext cx="4434999" cy="356198"/>
          </a:xfrm>
          <a:prstGeom prst="rect">
            <a:avLst/>
          </a:prstGeom>
        </p:spPr>
        <p:txBody>
          <a:bodyPr vert="horz" lIns="99044" tIns="49522" rIns="99044" bIns="49522" rtlCol="0"/>
          <a:lstStyle>
            <a:lvl1pPr algn="r">
              <a:defRPr sz="1300"/>
            </a:lvl1pPr>
          </a:lstStyle>
          <a:p>
            <a:fld id="{F2AF336D-2F0B-4F9E-919D-ACA19B84E0A8}" type="datetimeFigureOut">
              <a:rPr kumimoji="1" lang="ja-JP" altLang="en-US" smtClean="0"/>
              <a:t>2017/6/2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6743103"/>
            <a:ext cx="4434999" cy="356197"/>
          </a:xfrm>
          <a:prstGeom prst="rect">
            <a:avLst/>
          </a:prstGeom>
        </p:spPr>
        <p:txBody>
          <a:bodyPr vert="horz" lIns="99044" tIns="49522" rIns="99044" bIns="49522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5797246" y="6743103"/>
            <a:ext cx="4434999" cy="356197"/>
          </a:xfrm>
          <a:prstGeom prst="rect">
            <a:avLst/>
          </a:prstGeom>
        </p:spPr>
        <p:txBody>
          <a:bodyPr vert="horz" lIns="99044" tIns="49522" rIns="99044" bIns="49522" rtlCol="0" anchor="b"/>
          <a:lstStyle>
            <a:lvl1pPr algn="r">
              <a:defRPr sz="1300"/>
            </a:lvl1pPr>
          </a:lstStyle>
          <a:p>
            <a:fld id="{B3C0B54E-FE75-4E5A-853C-30C7917C83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771789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34999" cy="356198"/>
          </a:xfrm>
          <a:prstGeom prst="rect">
            <a:avLst/>
          </a:prstGeom>
        </p:spPr>
        <p:txBody>
          <a:bodyPr vert="horz" lIns="99044" tIns="49522" rIns="99044" bIns="49522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5797246" y="0"/>
            <a:ext cx="4434999" cy="356198"/>
          </a:xfrm>
          <a:prstGeom prst="rect">
            <a:avLst/>
          </a:prstGeom>
        </p:spPr>
        <p:txBody>
          <a:bodyPr vert="horz" lIns="99044" tIns="49522" rIns="99044" bIns="49522" rtlCol="0"/>
          <a:lstStyle>
            <a:lvl1pPr algn="r">
              <a:defRPr sz="1300"/>
            </a:lvl1pPr>
          </a:lstStyle>
          <a:p>
            <a:fld id="{B1ECAC8A-ECD6-471E-BA78-A5A3CBFDBC2B}" type="datetimeFigureOut">
              <a:rPr kumimoji="1" lang="ja-JP" altLang="en-US" smtClean="0"/>
              <a:t>2017/6/2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989263" y="887413"/>
            <a:ext cx="4256087" cy="23955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4" tIns="49522" rIns="99044" bIns="49522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1023462" y="3416537"/>
            <a:ext cx="8187690" cy="2795350"/>
          </a:xfrm>
          <a:prstGeom prst="rect">
            <a:avLst/>
          </a:prstGeom>
        </p:spPr>
        <p:txBody>
          <a:bodyPr vert="horz" lIns="99044" tIns="49522" rIns="99044" bIns="49522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6743103"/>
            <a:ext cx="4434999" cy="356197"/>
          </a:xfrm>
          <a:prstGeom prst="rect">
            <a:avLst/>
          </a:prstGeom>
        </p:spPr>
        <p:txBody>
          <a:bodyPr vert="horz" lIns="99044" tIns="49522" rIns="99044" bIns="49522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5797246" y="6743103"/>
            <a:ext cx="4434999" cy="356197"/>
          </a:xfrm>
          <a:prstGeom prst="rect">
            <a:avLst/>
          </a:prstGeom>
        </p:spPr>
        <p:txBody>
          <a:bodyPr vert="horz" lIns="99044" tIns="49522" rIns="99044" bIns="49522" rtlCol="0" anchor="b"/>
          <a:lstStyle>
            <a:lvl1pPr algn="r">
              <a:defRPr sz="1300"/>
            </a:lvl1pPr>
          </a:lstStyle>
          <a:p>
            <a:fld id="{65274A01-6406-4D09-951D-2341E7E2F1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62467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dirty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89980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 Light" panose="020F0302020204030204" pitchFamily="34" charset="0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  <a:lvl2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2pPr>
            <a:lvl3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3pPr>
            <a:lvl4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4pPr>
            <a:lvl5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5pPr>
          </a:lstStyle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35688" y="6425405"/>
            <a:ext cx="5720624" cy="365125"/>
          </a:xfrm>
        </p:spPr>
        <p:txBody>
          <a:bodyPr/>
          <a:lstStyle>
            <a:lvl1pPr>
              <a:defRPr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172" y="6452291"/>
            <a:ext cx="2743200" cy="365125"/>
          </a:xfrm>
        </p:spPr>
        <p:txBody>
          <a:bodyPr/>
          <a:lstStyle>
            <a:lvl1pPr>
              <a:defRPr sz="1800">
                <a:latin typeface="Calibri" panose="020F0502020204030204" pitchFamily="34" charset="0"/>
              </a:defRPr>
            </a:lvl1pPr>
          </a:lstStyle>
          <a:p>
            <a:fld id="{C52729F0-15D6-455A-9EC1-D8998104B78D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54638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8608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0410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9751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2968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67181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40651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1582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633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00104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79148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468000" y="0"/>
            <a:ext cx="11253600" cy="615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180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chemeClr val="bg1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83675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4" name="Inhaltsplatzhalter 2"/>
          <p:cNvSpPr>
            <a:spLocks noGrp="1"/>
          </p:cNvSpPr>
          <p:nvPr>
            <p:ph idx="1"/>
          </p:nvPr>
        </p:nvSpPr>
        <p:spPr>
          <a:xfrm>
            <a:off x="1080000" y="1800000"/>
            <a:ext cx="9000000" cy="1887696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3939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 2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platzhalter 4"/>
          <p:cNvSpPr>
            <a:spLocks noGrp="1"/>
          </p:cNvSpPr>
          <p:nvPr>
            <p:ph type="body" sz="quarter" idx="14"/>
          </p:nvPr>
        </p:nvSpPr>
        <p:spPr>
          <a:xfrm>
            <a:off x="108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platzhalter 4"/>
          <p:cNvSpPr>
            <a:spLocks noGrp="1"/>
          </p:cNvSpPr>
          <p:nvPr>
            <p:ph type="body" sz="quarter" idx="15"/>
          </p:nvPr>
        </p:nvSpPr>
        <p:spPr>
          <a:xfrm>
            <a:off x="630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3898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54800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500237"/>
          </a:xfrm>
          <a:solidFill>
            <a:schemeClr val="tx2"/>
          </a:solidFill>
        </p:spPr>
        <p:txBody>
          <a:bodyPr wrap="square"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5350257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302234"/>
          </a:xfrm>
          <a:solidFill>
            <a:schemeClr val="tx2"/>
          </a:solidFill>
        </p:spPr>
        <p:txBody>
          <a:bodyPr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5555089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7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1080000" y="1484761"/>
            <a:ext cx="5280000" cy="276999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 sz="1800" b="1" cap="all" baseline="0">
                <a:solidFill>
                  <a:schemeClr val="bg1"/>
                </a:solidFill>
                <a:latin typeface="+mj-lt"/>
              </a:defRPr>
            </a:lvl1pPr>
            <a:lvl2pPr>
              <a:defRPr sz="1100" b="1" cap="all" baseline="0">
                <a:latin typeface="+mj-lt"/>
              </a:defRPr>
            </a:lvl2pPr>
            <a:lvl3pPr>
              <a:defRPr sz="1100" b="1" cap="all" baseline="0">
                <a:latin typeface="+mj-lt"/>
              </a:defRPr>
            </a:lvl3pPr>
            <a:lvl4pPr>
              <a:defRPr sz="1100" b="1" cap="all" baseline="0">
                <a:latin typeface="+mj-lt"/>
              </a:defRPr>
            </a:lvl4pPr>
            <a:lvl5pPr>
              <a:defRPr sz="1100" b="1" cap="all" baseline="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Gerade Verbindung 7"/>
          <p:cNvCxnSpPr/>
          <p:nvPr userDrawn="1"/>
        </p:nvCxnSpPr>
        <p:spPr>
          <a:xfrm>
            <a:off x="1080000" y="1268760"/>
            <a:ext cx="2400000" cy="0"/>
          </a:xfrm>
          <a:prstGeom prst="line">
            <a:avLst/>
          </a:prstGeom>
          <a:ln w="381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66632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91256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26322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468000" y="0"/>
            <a:ext cx="11253600" cy="615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180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chemeClr val="bg1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01310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4" name="Inhaltsplatzhalter 2"/>
          <p:cNvSpPr>
            <a:spLocks noGrp="1"/>
          </p:cNvSpPr>
          <p:nvPr>
            <p:ph idx="1"/>
          </p:nvPr>
        </p:nvSpPr>
        <p:spPr>
          <a:xfrm>
            <a:off x="1080000" y="1800000"/>
            <a:ext cx="9000000" cy="1887696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91620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 2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platzhalter 4"/>
          <p:cNvSpPr>
            <a:spLocks noGrp="1"/>
          </p:cNvSpPr>
          <p:nvPr>
            <p:ph type="body" sz="quarter" idx="14"/>
          </p:nvPr>
        </p:nvSpPr>
        <p:spPr>
          <a:xfrm>
            <a:off x="108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platzhalter 4"/>
          <p:cNvSpPr>
            <a:spLocks noGrp="1"/>
          </p:cNvSpPr>
          <p:nvPr>
            <p:ph type="body" sz="quarter" idx="15"/>
          </p:nvPr>
        </p:nvSpPr>
        <p:spPr>
          <a:xfrm>
            <a:off x="630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4394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52735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500237"/>
          </a:xfrm>
          <a:solidFill>
            <a:schemeClr val="tx2"/>
          </a:solidFill>
        </p:spPr>
        <p:txBody>
          <a:bodyPr wrap="square"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047604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302234"/>
          </a:xfrm>
          <a:solidFill>
            <a:schemeClr val="tx2"/>
          </a:solidFill>
        </p:spPr>
        <p:txBody>
          <a:bodyPr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017651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7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1080000" y="1484761"/>
            <a:ext cx="5280000" cy="276999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 sz="1800" b="1" cap="all" baseline="0">
                <a:solidFill>
                  <a:schemeClr val="bg1"/>
                </a:solidFill>
                <a:latin typeface="+mj-lt"/>
              </a:defRPr>
            </a:lvl1pPr>
            <a:lvl2pPr>
              <a:defRPr sz="1100" b="1" cap="all" baseline="0">
                <a:latin typeface="+mj-lt"/>
              </a:defRPr>
            </a:lvl2pPr>
            <a:lvl3pPr>
              <a:defRPr sz="1100" b="1" cap="all" baseline="0">
                <a:latin typeface="+mj-lt"/>
              </a:defRPr>
            </a:lvl3pPr>
            <a:lvl4pPr>
              <a:defRPr sz="1100" b="1" cap="all" baseline="0">
                <a:latin typeface="+mj-lt"/>
              </a:defRPr>
            </a:lvl4pPr>
            <a:lvl5pPr>
              <a:defRPr sz="1100" b="1" cap="all" baseline="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Gerade Verbindung 7"/>
          <p:cNvCxnSpPr/>
          <p:nvPr userDrawn="1"/>
        </p:nvCxnSpPr>
        <p:spPr>
          <a:xfrm>
            <a:off x="1080000" y="1268760"/>
            <a:ext cx="2400000" cy="0"/>
          </a:xfrm>
          <a:prstGeom prst="line">
            <a:avLst/>
          </a:prstGeom>
          <a:ln w="381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70833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925808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グラデ表紙用_35%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457700"/>
            <a:ext cx="121920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Rene_logo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6818" y="222250"/>
            <a:ext cx="3359149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1"/>
          <p:cNvSpPr>
            <a:spLocks noChangeArrowheads="1"/>
          </p:cNvSpPr>
          <p:nvPr userDrawn="1"/>
        </p:nvSpPr>
        <p:spPr bwMode="auto">
          <a:xfrm>
            <a:off x="757769" y="6116638"/>
            <a:ext cx="3994151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4462" y="2205121"/>
            <a:ext cx="11135783" cy="574675"/>
          </a:xfrm>
        </p:spPr>
        <p:txBody>
          <a:bodyPr anchor="b">
            <a:spAutoFit/>
          </a:bodyPr>
          <a:lstStyle>
            <a:lvl1pPr>
              <a:lnSpc>
                <a:spcPct val="93000"/>
              </a:lnSpc>
              <a:defRPr sz="3400"/>
            </a:lvl1pPr>
          </a:lstStyle>
          <a:p>
            <a:pPr lvl="0"/>
            <a:r>
              <a:rPr lang="ja-JP" altLang="en-US" noProof="0"/>
              <a:t>マスタ タイトルの書式設定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24462" y="2795671"/>
            <a:ext cx="11135783" cy="427037"/>
          </a:xfr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buFont typeface="Wingdings" pitchFamily="2" charset="2"/>
              <a:buNone/>
              <a:defRPr/>
            </a:lvl1pPr>
          </a:lstStyle>
          <a:p>
            <a:pPr lvl="0"/>
            <a:r>
              <a:rPr lang="ja-JP" altLang="en-US" noProof="0"/>
              <a:t>マスタ サブタイトルの書式設定</a:t>
            </a:r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0"/>
          </p:nvPr>
        </p:nvSpPr>
        <p:spPr bwMode="white">
          <a:xfrm>
            <a:off x="632884" y="6510338"/>
            <a:ext cx="5579533" cy="2794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ja-JP"/>
              <a:t>AGL AMM 2017 Winter  :  Behind the scenes of AGL v3.0  “CC” and towards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41637863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BD32A7C-4B7F-4543-A69A-4E0F4E190720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2803303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CEEDC50-C77A-4D36-B654-51A95D0E6BAA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6763428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222751" y="6491291"/>
            <a:ext cx="5712883" cy="365125"/>
          </a:xfrm>
          <a:prstGeom prst="rect">
            <a:avLst/>
          </a:prstGeom>
        </p:spPr>
        <p:txBody>
          <a:bodyPr/>
          <a:lstStyle/>
          <a:p>
            <a:pPr defTabSz="914400"/>
            <a:r>
              <a:rPr kumimoji="1" lang="en-US" altLang="ja-JP">
                <a:solidFill>
                  <a:srgbClr val="000000"/>
                </a:solidFill>
              </a:rPr>
              <a:t>AGL AMM 2017 Winter  :  Behind the scenes of AGL v3.0  “CC” and towards</a:t>
            </a:r>
            <a:endParaRPr kumimoji="1" lang="ja-JP" altLang="en-US" dirty="0">
              <a:solidFill>
                <a:srgbClr val="000000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BC4B2-2886-4E0A-AABC-EDE495E6497B}" type="slidenum">
              <a:rPr lang="ja-JP" altLang="en-US" smtClean="0"/>
              <a:pPr/>
              <a:t>‹#›</a:t>
            </a:fld>
            <a:endParaRPr lang="ja-JP" altLang="en-US"/>
          </a:p>
        </p:txBody>
      </p:sp>
      <p:pic>
        <p:nvPicPr>
          <p:cNvPr id="6" name="Picture 8" descr="中扉_タイトル用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565400"/>
            <a:ext cx="12192000" cy="131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0" y="2959200"/>
            <a:ext cx="11155200" cy="457200"/>
          </a:xfrm>
        </p:spPr>
        <p:txBody>
          <a:bodyPr anchor="ctr" anchorCtr="0">
            <a:spAutoFit/>
          </a:bodyPr>
          <a:lstStyle>
            <a:lvl1pPr>
              <a:lnSpc>
                <a:spcPct val="96000"/>
              </a:lnSpc>
              <a:defRPr/>
            </a:lvl1pPr>
          </a:lstStyle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正方形/長方形 6"/>
          <p:cNvSpPr/>
          <p:nvPr userDrawn="1"/>
        </p:nvSpPr>
        <p:spPr>
          <a:xfrm>
            <a:off x="0" y="0"/>
            <a:ext cx="983771" cy="1196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ja-JP" alt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7676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グラデ表紙用_35%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457700"/>
            <a:ext cx="121920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Rene_logo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6818" y="222250"/>
            <a:ext cx="3359149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1"/>
          <p:cNvSpPr>
            <a:spLocks noChangeArrowheads="1"/>
          </p:cNvSpPr>
          <p:nvPr userDrawn="1"/>
        </p:nvSpPr>
        <p:spPr bwMode="auto">
          <a:xfrm>
            <a:off x="757769" y="6116638"/>
            <a:ext cx="3994151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4462" y="2205121"/>
            <a:ext cx="11135783" cy="574675"/>
          </a:xfrm>
        </p:spPr>
        <p:txBody>
          <a:bodyPr anchor="b">
            <a:spAutoFit/>
          </a:bodyPr>
          <a:lstStyle>
            <a:lvl1pPr>
              <a:lnSpc>
                <a:spcPct val="93000"/>
              </a:lnSpc>
              <a:defRPr sz="3400"/>
            </a:lvl1pPr>
          </a:lstStyle>
          <a:p>
            <a:pPr lvl="0"/>
            <a:r>
              <a:rPr lang="ja-JP" altLang="en-US" noProof="0"/>
              <a:t>マスタ タイトルの書式設定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24462" y="2795671"/>
            <a:ext cx="11135783" cy="427037"/>
          </a:xfr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buFont typeface="Wingdings" pitchFamily="2" charset="2"/>
              <a:buNone/>
              <a:defRPr/>
            </a:lvl1pPr>
          </a:lstStyle>
          <a:p>
            <a:pPr lvl="0"/>
            <a:r>
              <a:rPr lang="ja-JP" altLang="en-US" noProof="0"/>
              <a:t>マスタ サブタイトルの書式設定</a:t>
            </a:r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0"/>
          </p:nvPr>
        </p:nvSpPr>
        <p:spPr bwMode="white">
          <a:xfrm>
            <a:off x="632884" y="6510338"/>
            <a:ext cx="5579533" cy="2794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ja-JP"/>
              <a:t>AGL AMM 2017 Winter  :  Behind the scenes of AGL v3.0  “CC” and towards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7476270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BD32A7C-4B7F-4543-A69A-4E0F4E190720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0745677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CEEDC50-C77A-4D36-B654-51A95D0E6BAA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635655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222751" y="6491291"/>
            <a:ext cx="5712883" cy="365125"/>
          </a:xfrm>
          <a:prstGeom prst="rect">
            <a:avLst/>
          </a:prstGeom>
        </p:spPr>
        <p:txBody>
          <a:bodyPr/>
          <a:lstStyle/>
          <a:p>
            <a:pPr defTabSz="914400"/>
            <a:r>
              <a:rPr kumimoji="1" lang="en-US" altLang="ja-JP">
                <a:solidFill>
                  <a:srgbClr val="000000"/>
                </a:solidFill>
              </a:rPr>
              <a:t>AGL AMM 2017 Winter  :  Behind the scenes of AGL v3.0  “CC” and towards</a:t>
            </a:r>
            <a:endParaRPr kumimoji="1" lang="ja-JP" altLang="en-US" dirty="0">
              <a:solidFill>
                <a:srgbClr val="000000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BC4B2-2886-4E0A-AABC-EDE495E6497B}" type="slidenum">
              <a:rPr lang="ja-JP" altLang="en-US" smtClean="0"/>
              <a:pPr/>
              <a:t>‹#›</a:t>
            </a:fld>
            <a:endParaRPr lang="ja-JP" altLang="en-US"/>
          </a:p>
        </p:txBody>
      </p:sp>
      <p:pic>
        <p:nvPicPr>
          <p:cNvPr id="6" name="Picture 8" descr="中扉_タイトル用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565400"/>
            <a:ext cx="12192000" cy="131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0" y="2959200"/>
            <a:ext cx="11155200" cy="457200"/>
          </a:xfrm>
        </p:spPr>
        <p:txBody>
          <a:bodyPr anchor="ctr" anchorCtr="0">
            <a:spAutoFit/>
          </a:bodyPr>
          <a:lstStyle>
            <a:lvl1pPr>
              <a:lnSpc>
                <a:spcPct val="96000"/>
              </a:lnSpc>
              <a:defRPr/>
            </a:lvl1pPr>
          </a:lstStyle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正方形/長方形 6"/>
          <p:cNvSpPr/>
          <p:nvPr userDrawn="1"/>
        </p:nvSpPr>
        <p:spPr>
          <a:xfrm>
            <a:off x="0" y="0"/>
            <a:ext cx="983771" cy="1196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ja-JP" alt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3233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dirty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667206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 Light" panose="020F0302020204030204" pitchFamily="34" charset="0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  <a:lvl2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2pPr>
            <a:lvl3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3pPr>
            <a:lvl4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4pPr>
            <a:lvl5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5pPr>
          </a:lstStyle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35688" y="6425405"/>
            <a:ext cx="5720624" cy="365125"/>
          </a:xfrm>
        </p:spPr>
        <p:txBody>
          <a:bodyPr/>
          <a:lstStyle>
            <a:lvl1pPr>
              <a:defRPr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172" y="6452291"/>
            <a:ext cx="2743200" cy="365125"/>
          </a:xfrm>
        </p:spPr>
        <p:txBody>
          <a:bodyPr/>
          <a:lstStyle>
            <a:lvl1pPr>
              <a:defRPr sz="1800">
                <a:latin typeface="Calibri" panose="020F0502020204030204" pitchFamily="34" charset="0"/>
              </a:defRPr>
            </a:lvl1pPr>
          </a:lstStyle>
          <a:p>
            <a:fld id="{C52729F0-15D6-455A-9EC1-D8998104B78D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6170301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746180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741799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57722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917110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626431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36234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573703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037857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21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25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.pn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3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205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8520000" cy="443198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80000" y="1800000"/>
            <a:ext cx="9120000" cy="188769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760000" y="6527594"/>
            <a:ext cx="672075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lang="en-US" sz="800" b="1" i="0" u="none" strike="noStrike" kern="1200" baseline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</a:lstStyle>
          <a:p>
            <a:pPr algn="l" defTabSz="914400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 defTabSz="914400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13" name="Textfeld 7"/>
          <p:cNvSpPr txBox="1"/>
          <p:nvPr/>
        </p:nvSpPr>
        <p:spPr>
          <a:xfrm>
            <a:off x="468000" y="6527594"/>
            <a:ext cx="2454198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dirty="0">
                <a:solidFill>
                  <a:srgbClr val="06418C"/>
                </a:solidFill>
                <a:latin typeface="Arial Narrow"/>
              </a:rPr>
              <a:t>© 2016 Renesas Electronics Corporation. All rights reserved. </a:t>
            </a:r>
            <a:endParaRPr lang="en-US" sz="800" dirty="0">
              <a:solidFill>
                <a:srgbClr val="06418C"/>
              </a:solidFill>
              <a:latin typeface="Arial Narrow"/>
            </a:endParaRPr>
          </a:p>
        </p:txBody>
      </p:sp>
      <p:cxnSp>
        <p:nvCxnSpPr>
          <p:cNvPr id="16" name="Gerade Verbindung 15"/>
          <p:cNvCxnSpPr/>
          <p:nvPr/>
        </p:nvCxnSpPr>
        <p:spPr>
          <a:xfrm>
            <a:off x="468000" y="6336000"/>
            <a:ext cx="112536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4000" y="6451200"/>
            <a:ext cx="1728000" cy="275899"/>
          </a:xfrm>
          <a:prstGeom prst="rect">
            <a:avLst/>
          </a:prstGeom>
        </p:spPr>
      </p:pic>
      <p:sp>
        <p:nvSpPr>
          <p:cNvPr id="10" name="Rechteck 7"/>
          <p:cNvSpPr/>
          <p:nvPr userDrawn="1"/>
        </p:nvSpPr>
        <p:spPr>
          <a:xfrm>
            <a:off x="2988000" y="6489450"/>
            <a:ext cx="972000" cy="18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 anchorCtr="0">
            <a:no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800" b="1" dirty="0">
                <a:solidFill>
                  <a:prstClr val="white"/>
                </a:solidFill>
                <a:latin typeface="Arial Narrow"/>
              </a:rPr>
              <a:t>CONFIDENTIAL</a:t>
            </a:r>
            <a:endParaRPr lang="en-US" b="1" dirty="0">
              <a:solidFill>
                <a:prstClr val="white"/>
              </a:solidFill>
              <a:latin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272843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268288" indent="-2682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SzPct val="100000"/>
        <a:buFont typeface="Wingdings" panose="05000000000000000000" pitchFamily="2" charset="2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355600" indent="-17780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39750" indent="-18415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138" indent="-1793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8520000" cy="443198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80000" y="1800000"/>
            <a:ext cx="9120000" cy="188769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760000" y="6527594"/>
            <a:ext cx="672075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lang="en-US" sz="800" b="1" i="0" u="none" strike="noStrike" kern="1200" baseline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</a:lstStyle>
          <a:p>
            <a:pPr algn="l" defTabSz="914400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 defTabSz="914400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13" name="Textfeld 7"/>
          <p:cNvSpPr txBox="1"/>
          <p:nvPr/>
        </p:nvSpPr>
        <p:spPr>
          <a:xfrm>
            <a:off x="468000" y="6527594"/>
            <a:ext cx="2454198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dirty="0">
                <a:solidFill>
                  <a:srgbClr val="06418C"/>
                </a:solidFill>
                <a:latin typeface="Arial Narrow"/>
              </a:rPr>
              <a:t>© 2016 Renesas Electronics Corporation. All rights reserved. </a:t>
            </a:r>
            <a:endParaRPr lang="en-US" sz="800" dirty="0">
              <a:solidFill>
                <a:srgbClr val="06418C"/>
              </a:solidFill>
              <a:latin typeface="Arial Narrow"/>
            </a:endParaRPr>
          </a:p>
        </p:txBody>
      </p:sp>
      <p:cxnSp>
        <p:nvCxnSpPr>
          <p:cNvPr id="16" name="Gerade Verbindung 15"/>
          <p:cNvCxnSpPr/>
          <p:nvPr/>
        </p:nvCxnSpPr>
        <p:spPr>
          <a:xfrm>
            <a:off x="468000" y="6336000"/>
            <a:ext cx="112536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4000" y="6451200"/>
            <a:ext cx="1728000" cy="275899"/>
          </a:xfrm>
          <a:prstGeom prst="rect">
            <a:avLst/>
          </a:prstGeom>
        </p:spPr>
      </p:pic>
      <p:sp>
        <p:nvSpPr>
          <p:cNvPr id="10" name="Rechteck 7"/>
          <p:cNvSpPr/>
          <p:nvPr userDrawn="1"/>
        </p:nvSpPr>
        <p:spPr>
          <a:xfrm>
            <a:off x="2988000" y="6489450"/>
            <a:ext cx="972000" cy="18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 anchorCtr="0">
            <a:no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800" b="1" dirty="0">
                <a:solidFill>
                  <a:prstClr val="white"/>
                </a:solidFill>
                <a:latin typeface="Arial Narrow"/>
              </a:rPr>
              <a:t>CONFIDENTIAL</a:t>
            </a:r>
            <a:endParaRPr lang="en-US" b="1" dirty="0">
              <a:solidFill>
                <a:prstClr val="white"/>
              </a:solidFill>
              <a:latin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1249288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268288" indent="-2682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SzPct val="100000"/>
        <a:buFont typeface="Wingdings" panose="05000000000000000000" pitchFamily="2" charset="2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355600" indent="-17780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39750" indent="-18415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138" indent="-1793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textpage_blue_belt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492878"/>
            <a:ext cx="1219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74641"/>
            <a:ext cx="11150600" cy="446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981075"/>
            <a:ext cx="11150600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/>
              <a:t>マスタ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-171449" y="6586541"/>
            <a:ext cx="624417" cy="20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10900BB-CDE6-48FB-A32E-CF15DB0353CA}" type="slidenum">
              <a:rPr kumimoji="1" lang="en-US" altLang="ja-JP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ja-JP" dirty="0"/>
          </a:p>
        </p:txBody>
      </p:sp>
      <p:sp>
        <p:nvSpPr>
          <p:cNvPr id="1030" name="Rectangle 6"/>
          <p:cNvSpPr>
            <a:spLocks noChangeArrowheads="1"/>
          </p:cNvSpPr>
          <p:nvPr userDrawn="1"/>
        </p:nvSpPr>
        <p:spPr bwMode="white">
          <a:xfrm>
            <a:off x="4078819" y="6564316"/>
            <a:ext cx="576156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© </a:t>
            </a:r>
            <a:r>
              <a:rPr kumimoji="1" lang="ja-JP" altLang="en-US" sz="900" dirty="0">
                <a:solidFill>
                  <a:srgbClr val="FFFFFF"/>
                </a:solidFill>
                <a:ea typeface="ＭＳ Ｐゴシック" pitchFamily="50" charset="-128"/>
              </a:rPr>
              <a:t>２０１</a:t>
            </a: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5 Renesas Electronics Corporation. All rights reserved.</a:t>
            </a:r>
          </a:p>
        </p:txBody>
      </p:sp>
      <p:pic>
        <p:nvPicPr>
          <p:cNvPr id="1031" name="Picture 7" descr="本文_中扉用_オビ"/>
          <p:cNvPicPr>
            <a:picLocks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2"/>
            <a:ext cx="334433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12"/>
          <p:cNvSpPr>
            <a:spLocks noChangeArrowheads="1"/>
          </p:cNvSpPr>
          <p:nvPr userDrawn="1"/>
        </p:nvSpPr>
        <p:spPr bwMode="auto">
          <a:xfrm>
            <a:off x="719669" y="6491291"/>
            <a:ext cx="3359151" cy="36353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0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</p:spTree>
    <p:extLst>
      <p:ext uri="{BB962C8B-B14F-4D97-AF65-F5344CB8AC3E}">
        <p14:creationId xmlns:p14="http://schemas.microsoft.com/office/powerpoint/2010/main" val="728386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</p:sldLayoutIdLst>
  <p:hf hdr="0" ftr="0" dt="0"/>
  <p:txStyles>
    <p:titleStyle>
      <a:lvl1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2pPr>
      <a:lvl3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3pPr>
      <a:lvl4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4pPr>
      <a:lvl5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5pPr>
      <a:lvl6pPr marL="4572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6pPr>
      <a:lvl7pPr marL="9144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7pPr>
      <a:lvl8pPr marL="13716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8pPr>
      <a:lvl9pPr marL="18288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kumimoji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har char="–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textpage_blue_belt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492878"/>
            <a:ext cx="1219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74641"/>
            <a:ext cx="11150600" cy="446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981075"/>
            <a:ext cx="11150600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/>
              <a:t>マスタ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-171449" y="6586541"/>
            <a:ext cx="624417" cy="20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10900BB-CDE6-48FB-A32E-CF15DB0353CA}" type="slidenum">
              <a:rPr kumimoji="1" lang="en-US" altLang="ja-JP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ja-JP" dirty="0"/>
          </a:p>
        </p:txBody>
      </p:sp>
      <p:sp>
        <p:nvSpPr>
          <p:cNvPr id="1030" name="Rectangle 6"/>
          <p:cNvSpPr>
            <a:spLocks noChangeArrowheads="1"/>
          </p:cNvSpPr>
          <p:nvPr userDrawn="1"/>
        </p:nvSpPr>
        <p:spPr bwMode="white">
          <a:xfrm>
            <a:off x="4078819" y="6564316"/>
            <a:ext cx="576156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© </a:t>
            </a:r>
            <a:r>
              <a:rPr kumimoji="1" lang="ja-JP" altLang="en-US" sz="900" dirty="0">
                <a:solidFill>
                  <a:srgbClr val="FFFFFF"/>
                </a:solidFill>
                <a:ea typeface="ＭＳ Ｐゴシック" pitchFamily="50" charset="-128"/>
              </a:rPr>
              <a:t>２０１</a:t>
            </a: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5 Renesas Electronics Corporation. All rights reserved.</a:t>
            </a:r>
          </a:p>
        </p:txBody>
      </p:sp>
      <p:pic>
        <p:nvPicPr>
          <p:cNvPr id="1031" name="Picture 7" descr="本文_中扉用_オビ"/>
          <p:cNvPicPr>
            <a:picLocks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2"/>
            <a:ext cx="334433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12"/>
          <p:cNvSpPr>
            <a:spLocks noChangeArrowheads="1"/>
          </p:cNvSpPr>
          <p:nvPr userDrawn="1"/>
        </p:nvSpPr>
        <p:spPr bwMode="auto">
          <a:xfrm>
            <a:off x="719669" y="6491291"/>
            <a:ext cx="3359151" cy="36353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0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</p:spTree>
    <p:extLst>
      <p:ext uri="{BB962C8B-B14F-4D97-AF65-F5344CB8AC3E}">
        <p14:creationId xmlns:p14="http://schemas.microsoft.com/office/powerpoint/2010/main" val="1083752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</p:sldLayoutIdLst>
  <p:hf hdr="0" ftr="0" dt="0"/>
  <p:txStyles>
    <p:titleStyle>
      <a:lvl1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2pPr>
      <a:lvl3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3pPr>
      <a:lvl4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4pPr>
      <a:lvl5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5pPr>
      <a:lvl6pPr marL="4572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6pPr>
      <a:lvl7pPr marL="9144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7pPr>
      <a:lvl8pPr marL="13716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8pPr>
      <a:lvl9pPr marL="18288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kumimoji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har char="–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272052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15.PNG"/><Relationship Id="rId4" Type="http://schemas.openxmlformats.org/officeDocument/2006/relationships/image" Target="../media/image16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15.PNG"/><Relationship Id="rId4" Type="http://schemas.openxmlformats.org/officeDocument/2006/relationships/image" Target="../media/image16.PNG"/><Relationship Id="rId9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50.png"/><Relationship Id="rId5" Type="http://schemas.openxmlformats.org/officeDocument/2006/relationships/image" Target="../media/image45.PNG"/><Relationship Id="rId10" Type="http://schemas.openxmlformats.org/officeDocument/2006/relationships/image" Target="../media/image49.png"/><Relationship Id="rId4" Type="http://schemas.openxmlformats.org/officeDocument/2006/relationships/image" Target="../media/image44.PNG"/><Relationship Id="rId9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50.png"/><Relationship Id="rId5" Type="http://schemas.openxmlformats.org/officeDocument/2006/relationships/image" Target="../media/image45.PNG"/><Relationship Id="rId10" Type="http://schemas.openxmlformats.org/officeDocument/2006/relationships/image" Target="../media/image49.png"/><Relationship Id="rId4" Type="http://schemas.openxmlformats.org/officeDocument/2006/relationships/image" Target="../media/image44.PNG"/><Relationship Id="rId9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54.PNG"/><Relationship Id="rId7" Type="http://schemas.openxmlformats.org/officeDocument/2006/relationships/image" Target="../media/image41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55.PNG"/><Relationship Id="rId10" Type="http://schemas.openxmlformats.org/officeDocument/2006/relationships/image" Target="../media/image56.PNG"/><Relationship Id="rId4" Type="http://schemas.openxmlformats.org/officeDocument/2006/relationships/image" Target="../media/image31.PNG"/><Relationship Id="rId9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6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3.png"/><Relationship Id="rId7" Type="http://schemas.openxmlformats.org/officeDocument/2006/relationships/image" Target="../media/image55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Relationship Id="rId9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50.png"/><Relationship Id="rId5" Type="http://schemas.openxmlformats.org/officeDocument/2006/relationships/image" Target="../media/image45.PNG"/><Relationship Id="rId10" Type="http://schemas.openxmlformats.org/officeDocument/2006/relationships/image" Target="../media/image49.png"/><Relationship Id="rId4" Type="http://schemas.openxmlformats.org/officeDocument/2006/relationships/image" Target="../media/image44.PNG"/><Relationship Id="rId9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80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12" Type="http://schemas.openxmlformats.org/officeDocument/2006/relationships/image" Target="../media/image79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5" Type="http://schemas.openxmlformats.org/officeDocument/2006/relationships/image" Target="../media/image8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Relationship Id="rId14" Type="http://schemas.openxmlformats.org/officeDocument/2006/relationships/image" Target="../media/image8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77.PNG"/><Relationship Id="rId18" Type="http://schemas.openxmlformats.org/officeDocument/2006/relationships/image" Target="../media/image79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12" Type="http://schemas.openxmlformats.org/officeDocument/2006/relationships/image" Target="../media/image76.PNG"/><Relationship Id="rId17" Type="http://schemas.openxmlformats.org/officeDocument/2006/relationships/image" Target="../media/image78.png"/><Relationship Id="rId2" Type="http://schemas.openxmlformats.org/officeDocument/2006/relationships/image" Target="../media/image74.PNG"/><Relationship Id="rId16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image" Target="../media/image71.PNG"/><Relationship Id="rId15" Type="http://schemas.openxmlformats.org/officeDocument/2006/relationships/image" Target="../media/image81.PNG"/><Relationship Id="rId10" Type="http://schemas.openxmlformats.org/officeDocument/2006/relationships/image" Target="../media/image85.png"/><Relationship Id="rId4" Type="http://schemas.openxmlformats.org/officeDocument/2006/relationships/image" Target="../media/image70.PNG"/><Relationship Id="rId9" Type="http://schemas.openxmlformats.org/officeDocument/2006/relationships/image" Target="../media/image84.png"/><Relationship Id="rId14" Type="http://schemas.openxmlformats.org/officeDocument/2006/relationships/image" Target="../media/image8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image" Target="../media/image77.PNG"/><Relationship Id="rId18" Type="http://schemas.openxmlformats.org/officeDocument/2006/relationships/image" Target="../media/image82.PNG"/><Relationship Id="rId3" Type="http://schemas.openxmlformats.org/officeDocument/2006/relationships/image" Target="../media/image70.PNG"/><Relationship Id="rId7" Type="http://schemas.openxmlformats.org/officeDocument/2006/relationships/image" Target="../media/image83.PNG"/><Relationship Id="rId12" Type="http://schemas.openxmlformats.org/officeDocument/2006/relationships/image" Target="../media/image76.PNG"/><Relationship Id="rId17" Type="http://schemas.openxmlformats.org/officeDocument/2006/relationships/image" Target="../media/image81.PNG"/><Relationship Id="rId2" Type="http://schemas.openxmlformats.org/officeDocument/2006/relationships/image" Target="../media/image69.PNG"/><Relationship Id="rId16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75.png"/><Relationship Id="rId5" Type="http://schemas.openxmlformats.org/officeDocument/2006/relationships/image" Target="../media/image72.PNG"/><Relationship Id="rId15" Type="http://schemas.openxmlformats.org/officeDocument/2006/relationships/image" Target="../media/image79.png"/><Relationship Id="rId10" Type="http://schemas.openxmlformats.org/officeDocument/2006/relationships/image" Target="../media/image74.PNG"/><Relationship Id="rId4" Type="http://schemas.openxmlformats.org/officeDocument/2006/relationships/image" Target="../media/image71.PNG"/><Relationship Id="rId9" Type="http://schemas.openxmlformats.org/officeDocument/2006/relationships/image" Target="../media/image85.png"/><Relationship Id="rId14" Type="http://schemas.openxmlformats.org/officeDocument/2006/relationships/image" Target="../media/image7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93.jpeg"/><Relationship Id="rId3" Type="http://schemas.openxmlformats.org/officeDocument/2006/relationships/image" Target="../media/image87.PNG"/><Relationship Id="rId7" Type="http://schemas.openxmlformats.org/officeDocument/2006/relationships/image" Target="../media/image51.PNG"/><Relationship Id="rId12" Type="http://schemas.openxmlformats.org/officeDocument/2006/relationships/image" Target="../media/image92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image" Target="../media/image91.PNG"/><Relationship Id="rId5" Type="http://schemas.openxmlformats.org/officeDocument/2006/relationships/image" Target="../media/image50.png"/><Relationship Id="rId10" Type="http://schemas.openxmlformats.org/officeDocument/2006/relationships/image" Target="../media/image90.PNG"/><Relationship Id="rId4" Type="http://schemas.openxmlformats.org/officeDocument/2006/relationships/image" Target="../media/image88.PNG"/><Relationship Id="rId9" Type="http://schemas.openxmlformats.org/officeDocument/2006/relationships/image" Target="../media/image8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36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50.png"/><Relationship Id="rId5" Type="http://schemas.openxmlformats.org/officeDocument/2006/relationships/image" Target="../media/image45.PNG"/><Relationship Id="rId10" Type="http://schemas.openxmlformats.org/officeDocument/2006/relationships/image" Target="../media/image49.png"/><Relationship Id="rId4" Type="http://schemas.openxmlformats.org/officeDocument/2006/relationships/image" Target="../media/image44.PNG"/><Relationship Id="rId9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5.PNG"/><Relationship Id="rId7" Type="http://schemas.openxmlformats.org/officeDocument/2006/relationships/image" Target="../media/image97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96.jpeg"/><Relationship Id="rId4" Type="http://schemas.openxmlformats.org/officeDocument/2006/relationships/image" Target="../media/image4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0" y="490674"/>
            <a:ext cx="12192000" cy="2387600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en-US" altLang="ja-JP" sz="4800" b="1" dirty="0">
                <a:latin typeface="+mj-lt"/>
                <a:cs typeface="Arial" charset="0"/>
              </a:rPr>
              <a:t>Traditional system validation methodology </a:t>
            </a:r>
            <a:br>
              <a:rPr lang="en-US" altLang="ja-JP" sz="4800" b="1" dirty="0">
                <a:latin typeface="+mj-lt"/>
                <a:cs typeface="Arial" charset="0"/>
              </a:rPr>
            </a:br>
            <a:r>
              <a:rPr lang="en-US" altLang="ja-JP" sz="4800" b="1" u="sng" dirty="0">
                <a:solidFill>
                  <a:srgbClr val="FFFF66"/>
                </a:solidFill>
                <a:latin typeface="+mj-lt"/>
                <a:cs typeface="Arial" charset="0"/>
              </a:rPr>
              <a:t>will not </a:t>
            </a:r>
            <a:r>
              <a:rPr lang="en-US" altLang="ja-JP" sz="4800" b="1" dirty="0">
                <a:latin typeface="+mj-lt"/>
                <a:cs typeface="Arial" charset="0"/>
              </a:rPr>
              <a:t>work for connected-car</a:t>
            </a:r>
            <a:br>
              <a:rPr lang="en-US" altLang="ja-JP" sz="4800" b="1" dirty="0">
                <a:latin typeface="+mj-lt"/>
                <a:cs typeface="Arial" charset="0"/>
              </a:rPr>
            </a:br>
            <a:r>
              <a:rPr lang="en-US" altLang="ja-JP" sz="4400" b="1" dirty="0">
                <a:latin typeface="+mj-lt"/>
                <a:cs typeface="Arial" charset="0"/>
              </a:rPr>
              <a:t>- Learn from the computer history -</a:t>
            </a:r>
            <a:endParaRPr kumimoji="1" lang="ja-JP" altLang="en-US" sz="4800" dirty="0">
              <a:latin typeface="+mj-lt"/>
            </a:endParaRPr>
          </a:p>
        </p:txBody>
      </p:sp>
      <p:sp>
        <p:nvSpPr>
          <p:cNvPr id="6" name="サブタイトル 2"/>
          <p:cNvSpPr txBox="1">
            <a:spLocks/>
          </p:cNvSpPr>
          <p:nvPr/>
        </p:nvSpPr>
        <p:spPr>
          <a:xfrm>
            <a:off x="4260273" y="4225279"/>
            <a:ext cx="4478630" cy="778846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ja-JP" dirty="0">
              <a:latin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ja-JP" sz="12800" dirty="0"/>
              <a:t>Hisao Munakata</a:t>
            </a:r>
          </a:p>
          <a:p>
            <a:pPr>
              <a:lnSpc>
                <a:spcPts val="2900"/>
              </a:lnSpc>
            </a:pPr>
            <a:r>
              <a:rPr lang="en-US" altLang="ja-JP" sz="3600" dirty="0">
                <a:latin typeface="+mj-lt"/>
              </a:rPr>
              <a:t>.</a:t>
            </a:r>
            <a:endParaRPr lang="ja-JP" altLang="en-US" sz="3600" dirty="0">
              <a:latin typeface="+mj-lt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338945" y="5415041"/>
            <a:ext cx="6321287" cy="120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900"/>
              </a:lnSpc>
            </a:pPr>
            <a:r>
              <a:rPr lang="en-US" altLang="ja-JP" sz="2800" dirty="0">
                <a:latin typeface="+mj-lt"/>
              </a:rPr>
              <a:t>Linux Foundaton, board member </a:t>
            </a:r>
          </a:p>
          <a:p>
            <a:pPr algn="ctr">
              <a:lnSpc>
                <a:spcPts val="2900"/>
              </a:lnSpc>
            </a:pPr>
            <a:r>
              <a:rPr lang="en-US" altLang="ja-JP" sz="2800" dirty="0">
                <a:latin typeface="+mj-lt"/>
              </a:rPr>
              <a:t>Automotive Grade Linux, Advisory board</a:t>
            </a:r>
          </a:p>
          <a:p>
            <a:pPr algn="ctr">
              <a:lnSpc>
                <a:spcPts val="2900"/>
              </a:lnSpc>
            </a:pPr>
            <a:r>
              <a:rPr lang="en-US" altLang="ja-JP" sz="2800" dirty="0">
                <a:latin typeface="+mj-lt"/>
              </a:rPr>
              <a:t>Senior Director, Renesas Electronics Corp</a:t>
            </a:r>
            <a:endParaRPr kumimoji="1" lang="ja-JP" altLang="en-US" sz="2800" dirty="0" err="1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5190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76456" y="15175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Computer history  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>
            <a:off x="10972800" y="6452291"/>
            <a:ext cx="1088572" cy="365125"/>
          </a:xfrm>
        </p:spPr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2</a:t>
            </a:fld>
            <a:endParaRPr kumimoji="1" lang="ja-JP" altLang="en-US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7913" y="1013144"/>
            <a:ext cx="3629025" cy="2295525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8990" y="669002"/>
            <a:ext cx="5972175" cy="4714875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5229659" y="5321752"/>
            <a:ext cx="6404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ENIAC (1946) : World first well-known “computer”</a:t>
            </a:r>
            <a:endParaRPr kumimoji="1" lang="ja-JP" altLang="en-US" sz="2400" dirty="0" err="1">
              <a:solidFill>
                <a:srgbClr val="FFFF66"/>
              </a:solidFill>
              <a:latin typeface="+mj-lt"/>
            </a:endParaRPr>
          </a:p>
        </p:txBody>
      </p:sp>
      <p:sp>
        <p:nvSpPr>
          <p:cNvPr id="10" name="矢印: 下 9"/>
          <p:cNvSpPr/>
          <p:nvPr/>
        </p:nvSpPr>
        <p:spPr>
          <a:xfrm rot="3054885">
            <a:off x="4241779" y="4088848"/>
            <a:ext cx="802739" cy="788310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319899" y="288057"/>
            <a:ext cx="4052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100% mechanical</a:t>
            </a:r>
            <a:endParaRPr kumimoji="1" lang="ja-JP" altLang="en-US" sz="2400" dirty="0" err="1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804" y="3760834"/>
            <a:ext cx="3378344" cy="2502477"/>
          </a:xfrm>
          <a:prstGeom prst="rect">
            <a:avLst/>
          </a:prstGeom>
        </p:spPr>
      </p:pic>
      <p:sp>
        <p:nvSpPr>
          <p:cNvPr id="13" name="テキスト ボックス 12"/>
          <p:cNvSpPr txBox="1"/>
          <p:nvPr/>
        </p:nvSpPr>
        <p:spPr>
          <a:xfrm>
            <a:off x="323019" y="6235582"/>
            <a:ext cx="9087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EDSAC (1949) : World first computer that runs </a:t>
            </a:r>
            <a:r>
              <a:rPr kumimoji="1" lang="en-US" altLang="ja-JP" sz="2400" b="1" dirty="0">
                <a:solidFill>
                  <a:srgbClr val="FFFF66"/>
                </a:solidFill>
                <a:latin typeface="+mj-lt"/>
              </a:rPr>
              <a:t>“program (software)”</a:t>
            </a:r>
            <a:endParaRPr kumimoji="1" lang="ja-JP" altLang="en-US" sz="2400" b="1" dirty="0" err="1">
              <a:solidFill>
                <a:srgbClr val="FFFF66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76263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図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230" y="4678374"/>
            <a:ext cx="1491379" cy="1797690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162" y="3621859"/>
            <a:ext cx="2382641" cy="2199863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781" y="2146266"/>
            <a:ext cx="1693085" cy="2108268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573" y="4622861"/>
            <a:ext cx="2234102" cy="1933867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27" y="1710278"/>
            <a:ext cx="1637565" cy="2069700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376745" y="163036"/>
            <a:ext cx="11451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Computer used to </a:t>
            </a:r>
            <a:r>
              <a:rPr kumimoji="1" lang="en-US" altLang="ja-JP" sz="4000" u="sng" dirty="0">
                <a:solidFill>
                  <a:srgbClr val="FFFF66"/>
                </a:solidFill>
              </a:rPr>
              <a:t>come with dedicated software</a:t>
            </a:r>
            <a:r>
              <a:rPr kumimoji="1" lang="en-US" altLang="ja-JP" sz="4000" dirty="0"/>
              <a:t>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3</a:t>
            </a:fld>
            <a:endParaRPr kumimoji="1" lang="ja-JP" altLang="en-US" dirty="0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7496" y="829567"/>
            <a:ext cx="1649237" cy="996636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319764" y="4816567"/>
            <a:ext cx="25891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HITACHI</a:t>
            </a:r>
            <a:br>
              <a:rPr kumimoji="1" lang="en-US" altLang="ja-JP" sz="2400" dirty="0">
                <a:solidFill>
                  <a:srgbClr val="FFFF66"/>
                </a:solidFill>
                <a:latin typeface="+mj-lt"/>
              </a:rPr>
            </a:br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HITAC M280H (1983)</a:t>
            </a:r>
            <a:endParaRPr kumimoji="1" lang="ja-JP" altLang="en-US" sz="2400" dirty="0" err="1">
              <a:solidFill>
                <a:srgbClr val="FFFF66"/>
              </a:solidFill>
              <a:latin typeface="+mj-lt"/>
            </a:endParaRPr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4093132" y="3330539"/>
            <a:ext cx="19651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DEC</a:t>
            </a:r>
          </a:p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MicroVAX2</a:t>
            </a:r>
            <a:br>
              <a:rPr kumimoji="1" lang="en-US" altLang="ja-JP" sz="2400" dirty="0">
                <a:solidFill>
                  <a:srgbClr val="FFFF66"/>
                </a:solidFill>
                <a:latin typeface="+mj-lt"/>
              </a:rPr>
            </a:br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(1985)</a:t>
            </a:r>
            <a:endParaRPr kumimoji="1" lang="ja-JP" altLang="en-US" sz="2400" dirty="0" err="1">
              <a:solidFill>
                <a:srgbClr val="FFFF66"/>
              </a:solidFill>
              <a:latin typeface="+mj-lt"/>
            </a:endParaRPr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9113187" y="1699884"/>
            <a:ext cx="21113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  SUN 4C/50</a:t>
            </a:r>
            <a:br>
              <a:rPr kumimoji="1" lang="en-US" altLang="ja-JP" sz="2400" dirty="0">
                <a:solidFill>
                  <a:srgbClr val="FFFF66"/>
                </a:solidFill>
                <a:latin typeface="+mj-lt"/>
              </a:rPr>
            </a:br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 (2000)</a:t>
            </a:r>
            <a:endParaRPr kumimoji="1" lang="ja-JP" altLang="en-US" sz="2400" dirty="0" err="1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700" y="1852289"/>
            <a:ext cx="1695904" cy="728008"/>
          </a:xfrm>
          <a:prstGeom prst="rect">
            <a:avLst/>
          </a:prstGeom>
        </p:spPr>
      </p:pic>
      <p:sp>
        <p:nvSpPr>
          <p:cNvPr id="53" name="テキスト ボックス 52"/>
          <p:cNvSpPr txBox="1"/>
          <p:nvPr/>
        </p:nvSpPr>
        <p:spPr>
          <a:xfrm>
            <a:off x="7131609" y="2529525"/>
            <a:ext cx="19602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SUN SS4</a:t>
            </a:r>
            <a:br>
              <a:rPr kumimoji="1" lang="en-US" altLang="ja-JP" sz="2400" dirty="0">
                <a:solidFill>
                  <a:srgbClr val="FFFF66"/>
                </a:solidFill>
                <a:latin typeface="+mj-lt"/>
              </a:rPr>
            </a:br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 (1997)</a:t>
            </a:r>
            <a:endParaRPr kumimoji="1" lang="ja-JP" altLang="en-US" sz="2400" dirty="0" err="1">
              <a:solidFill>
                <a:srgbClr val="FFFF66"/>
              </a:solidFill>
              <a:latin typeface="+mj-lt"/>
            </a:endParaRPr>
          </a:p>
        </p:txBody>
      </p:sp>
      <p:sp>
        <p:nvSpPr>
          <p:cNvPr id="68" name="矢印: 右 67"/>
          <p:cNvSpPr/>
          <p:nvPr/>
        </p:nvSpPr>
        <p:spPr>
          <a:xfrm rot="1275714">
            <a:off x="9065296" y="4592987"/>
            <a:ext cx="1241456" cy="75241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cxnSp>
        <p:nvCxnSpPr>
          <p:cNvPr id="70" name="直線矢印コネクタ 69"/>
          <p:cNvCxnSpPr/>
          <p:nvPr/>
        </p:nvCxnSpPr>
        <p:spPr>
          <a:xfrm>
            <a:off x="7054615" y="6194323"/>
            <a:ext cx="3321734" cy="0"/>
          </a:xfrm>
          <a:prstGeom prst="straightConnector1">
            <a:avLst/>
          </a:prstGeom>
          <a:ln>
            <a:solidFill>
              <a:srgbClr val="FFFF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テキスト ボックス 70"/>
          <p:cNvSpPr txBox="1"/>
          <p:nvPr/>
        </p:nvSpPr>
        <p:spPr>
          <a:xfrm>
            <a:off x="7262065" y="6173188"/>
            <a:ext cx="275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Calibri Light" panose="020F0302020204030204" pitchFamily="34" charset="0"/>
              </a:rPr>
              <a:t>Linux development </a:t>
            </a:r>
            <a:endParaRPr kumimoji="1" lang="ja-JP" altLang="en-US" sz="2400" dirty="0" err="1">
              <a:solidFill>
                <a:srgbClr val="FFFF66"/>
              </a:solidFill>
              <a:latin typeface="Calibri Light" panose="020F0302020204030204" pitchFamily="34" charset="0"/>
            </a:endParaRPr>
          </a:p>
        </p:txBody>
      </p:sp>
      <p:sp>
        <p:nvSpPr>
          <p:cNvPr id="72" name="テキスト ボックス 71"/>
          <p:cNvSpPr txBox="1"/>
          <p:nvPr/>
        </p:nvSpPr>
        <p:spPr>
          <a:xfrm>
            <a:off x="6271234" y="5967849"/>
            <a:ext cx="929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1991</a:t>
            </a:r>
            <a:endParaRPr kumimoji="1" lang="ja-JP" altLang="en-US" sz="2400" dirty="0" err="1">
              <a:solidFill>
                <a:srgbClr val="FFFF66"/>
              </a:solidFill>
              <a:latin typeface="+mj-lt"/>
            </a:endParaRPr>
          </a:p>
        </p:txBody>
      </p:sp>
      <p:cxnSp>
        <p:nvCxnSpPr>
          <p:cNvPr id="74" name="直線矢印コネクタ 73"/>
          <p:cNvCxnSpPr/>
          <p:nvPr/>
        </p:nvCxnSpPr>
        <p:spPr>
          <a:xfrm flipV="1">
            <a:off x="9182462" y="3259403"/>
            <a:ext cx="1180532" cy="678545"/>
          </a:xfrm>
          <a:prstGeom prst="straightConnector1">
            <a:avLst/>
          </a:prstGeom>
          <a:ln w="76200">
            <a:solidFill>
              <a:srgbClr val="FFFF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テキスト ボックス 74"/>
          <p:cNvSpPr txBox="1"/>
          <p:nvPr/>
        </p:nvSpPr>
        <p:spPr>
          <a:xfrm>
            <a:off x="10382068" y="4366811"/>
            <a:ext cx="1685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3</a:t>
            </a:r>
            <a:r>
              <a:rPr kumimoji="1" lang="en-US" altLang="ja-JP" sz="2400" baseline="30000" dirty="0">
                <a:solidFill>
                  <a:srgbClr val="FFFF66"/>
                </a:solidFill>
                <a:latin typeface="+mj-lt"/>
              </a:rPr>
              <a:t>rd</a:t>
            </a:r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 party OS</a:t>
            </a:r>
            <a:endParaRPr kumimoji="1" lang="ja-JP" altLang="en-US" sz="2400" dirty="0" err="1">
              <a:solidFill>
                <a:srgbClr val="FFFF66"/>
              </a:solidFill>
              <a:latin typeface="+mj-lt"/>
            </a:endParaRPr>
          </a:p>
        </p:txBody>
      </p:sp>
      <p:sp>
        <p:nvSpPr>
          <p:cNvPr id="76" name="テキスト ボックス 75"/>
          <p:cNvSpPr txBox="1"/>
          <p:nvPr/>
        </p:nvSpPr>
        <p:spPr>
          <a:xfrm>
            <a:off x="9661185" y="5717276"/>
            <a:ext cx="975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1998</a:t>
            </a:r>
            <a:endParaRPr kumimoji="1" lang="ja-JP" altLang="en-US" sz="2400" dirty="0" err="1">
              <a:solidFill>
                <a:srgbClr val="FFFF66"/>
              </a:solidFill>
              <a:latin typeface="+mj-lt"/>
            </a:endParaRPr>
          </a:p>
        </p:txBody>
      </p:sp>
      <p:sp>
        <p:nvSpPr>
          <p:cNvPr id="77" name="テキスト ボックス 76"/>
          <p:cNvSpPr txBox="1"/>
          <p:nvPr/>
        </p:nvSpPr>
        <p:spPr>
          <a:xfrm>
            <a:off x="10253840" y="6355750"/>
            <a:ext cx="1938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for Sparc4c</a:t>
            </a:r>
            <a:endParaRPr kumimoji="1" lang="ja-JP" altLang="en-US" sz="2400" dirty="0" err="1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79" name="図 7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32" y="2263517"/>
            <a:ext cx="3095168" cy="2960595"/>
          </a:xfrm>
          <a:prstGeom prst="rect">
            <a:avLst/>
          </a:prstGeom>
        </p:spPr>
      </p:pic>
      <p:sp>
        <p:nvSpPr>
          <p:cNvPr id="28" name="正方形/長方形 27"/>
          <p:cNvSpPr/>
          <p:nvPr/>
        </p:nvSpPr>
        <p:spPr>
          <a:xfrm>
            <a:off x="1514673" y="5072751"/>
            <a:ext cx="611241" cy="65308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cxnSp>
        <p:nvCxnSpPr>
          <p:cNvPr id="4" name="直線矢印コネクタ 3"/>
          <p:cNvCxnSpPr/>
          <p:nvPr/>
        </p:nvCxnSpPr>
        <p:spPr>
          <a:xfrm flipV="1">
            <a:off x="538999" y="1905550"/>
            <a:ext cx="10890566" cy="4593453"/>
          </a:xfrm>
          <a:prstGeom prst="straightConnector1">
            <a:avLst/>
          </a:prstGeom>
          <a:ln w="28575" cap="rnd">
            <a:solidFill>
              <a:srgbClr val="FFFF66"/>
            </a:solidFill>
            <a:headEnd type="oval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図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322" y="4262040"/>
            <a:ext cx="1708984" cy="2236963"/>
          </a:xfrm>
          <a:prstGeom prst="rect">
            <a:avLst/>
          </a:prstGeom>
        </p:spPr>
      </p:pic>
      <p:sp>
        <p:nvSpPr>
          <p:cNvPr id="31" name="正方形/長方形 30"/>
          <p:cNvSpPr/>
          <p:nvPr/>
        </p:nvSpPr>
        <p:spPr>
          <a:xfrm>
            <a:off x="2080096" y="6375287"/>
            <a:ext cx="1937080" cy="151287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108632" y="4721791"/>
            <a:ext cx="266165" cy="613727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1424473" y="5156718"/>
            <a:ext cx="920621" cy="120655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29" name="正方形/長方形 28"/>
          <p:cNvSpPr/>
          <p:nvPr/>
        </p:nvSpPr>
        <p:spPr>
          <a:xfrm>
            <a:off x="230056" y="4456601"/>
            <a:ext cx="1298620" cy="137153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47625" y="2762250"/>
            <a:ext cx="108632" cy="87630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36" name="正方形/長方形 35"/>
          <p:cNvSpPr/>
          <p:nvPr/>
        </p:nvSpPr>
        <p:spPr>
          <a:xfrm rot="20212165">
            <a:off x="4847534" y="6162718"/>
            <a:ext cx="1982387" cy="207129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2314572" y="5781675"/>
            <a:ext cx="45719" cy="694389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38" name="正方形/長方形 37"/>
          <p:cNvSpPr/>
          <p:nvPr/>
        </p:nvSpPr>
        <p:spPr>
          <a:xfrm>
            <a:off x="2305047" y="4991100"/>
            <a:ext cx="55244" cy="735701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57597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76456" y="137006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Personal computer (early days)   </a:t>
            </a:r>
            <a:endParaRPr kumimoji="1" lang="ja-JP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2729F0-15D6-455A-9EC1-D8998104B78D}" type="slidenum">
              <a:rPr kumimoji="1" lang="ja-JP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游ゴシック" panose="020B0400000000000000" pitchFamily="50" charset="-128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游ゴシック" panose="020B0400000000000000" pitchFamily="50" charset="-128"/>
              <a:cs typeface="+mn-cs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5845" y="182230"/>
            <a:ext cx="2716263" cy="3480870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78" y="997300"/>
            <a:ext cx="3624838" cy="2391083"/>
          </a:xfrm>
          <a:prstGeom prst="rect">
            <a:avLst/>
          </a:prstGeom>
        </p:spPr>
      </p:pic>
      <p:sp>
        <p:nvSpPr>
          <p:cNvPr id="16" name="テキスト ボックス 15"/>
          <p:cNvSpPr txBox="1"/>
          <p:nvPr/>
        </p:nvSpPr>
        <p:spPr>
          <a:xfrm>
            <a:off x="4007995" y="1941644"/>
            <a:ext cx="3451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IBM PC-AT (1984)</a:t>
            </a:r>
            <a:endParaRPr kumimoji="1" lang="ja-JP" altLang="en-US" sz="2400" b="0" i="0" u="none" strike="noStrike" kern="1200" cap="none" spc="0" normalizeH="0" baseline="0" noProof="0" dirty="0" err="1">
              <a:ln>
                <a:noFill/>
              </a:ln>
              <a:solidFill>
                <a:srgbClr val="FFFF66"/>
              </a:solidFill>
              <a:effectLst/>
              <a:uLnTx/>
              <a:uFillTx/>
              <a:latin typeface="Calibri Light" panose="020F0302020204030204"/>
              <a:ea typeface="游ゴシック" panose="020B0400000000000000" pitchFamily="50" charset="-128"/>
              <a:cs typeface="+mn-cs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1030" y="3663100"/>
            <a:ext cx="4008181" cy="2467847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440" y="2339863"/>
            <a:ext cx="3928491" cy="4178329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25122" y="4384811"/>
            <a:ext cx="3436249" cy="2133381"/>
          </a:xfrm>
          <a:prstGeom prst="rect">
            <a:avLst/>
          </a:prstGeom>
        </p:spPr>
      </p:pic>
      <p:cxnSp>
        <p:nvCxnSpPr>
          <p:cNvPr id="20" name="直線矢印コネクタ 19"/>
          <p:cNvCxnSpPr/>
          <p:nvPr/>
        </p:nvCxnSpPr>
        <p:spPr>
          <a:xfrm flipV="1">
            <a:off x="5984282" y="1012278"/>
            <a:ext cx="2640838" cy="159878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6766384" y="1996096"/>
            <a:ext cx="2504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  IBM provided </a:t>
            </a:r>
            <a:b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PC-DOS</a:t>
            </a:r>
            <a:endParaRPr kumimoji="1" lang="ja-JP" altLang="en-US" sz="2400" b="0" i="0" u="none" strike="noStrike" kern="1200" cap="none" spc="0" normalizeH="0" baseline="0" noProof="0" dirty="0" err="1">
              <a:ln>
                <a:noFill/>
              </a:ln>
              <a:solidFill>
                <a:srgbClr val="FFFF66"/>
              </a:solidFill>
              <a:effectLst/>
              <a:uLnTx/>
              <a:uFillTx/>
              <a:latin typeface="Calibri Light" panose="020F03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5631197" y="6105788"/>
            <a:ext cx="2993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Limited application</a:t>
            </a:r>
            <a:endParaRPr kumimoji="1" lang="ja-JP" altLang="en-US" sz="2400" b="0" i="0" u="none" strike="noStrike" kern="1200" cap="none" spc="0" normalizeH="0" baseline="0" noProof="0" dirty="0" err="1">
              <a:ln>
                <a:noFill/>
              </a:ln>
              <a:solidFill>
                <a:srgbClr val="FFFF66"/>
              </a:solidFill>
              <a:effectLst/>
              <a:uLnTx/>
              <a:uFillTx/>
              <a:latin typeface="Calibri Light" panose="020F03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267978" y="4997793"/>
            <a:ext cx="2721579" cy="156966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PC manufacturer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can validate whole</a:t>
            </a:r>
            <a:b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system integration.</a:t>
            </a:r>
            <a:b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(HW+CPU+OS+APP)</a:t>
            </a:r>
            <a:endParaRPr kumimoji="1" lang="ja-JP" altLang="en-US" sz="2400" b="0" i="0" u="none" strike="noStrike" kern="1200" cap="none" spc="0" normalizeH="0" baseline="0" noProof="0" dirty="0" err="1">
              <a:ln>
                <a:noFill/>
              </a:ln>
              <a:solidFill>
                <a:srgbClr val="FFFF66"/>
              </a:solidFill>
              <a:effectLst/>
              <a:uLnTx/>
              <a:uFillTx/>
              <a:latin typeface="Calibri Light" panose="020F0302020204030204"/>
              <a:ea typeface="游ゴシック" panose="020B0400000000000000" pitchFamily="50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421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76456" y="163510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Computer world eco-system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model trends  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5</a:t>
            </a:fld>
            <a:endParaRPr kumimoji="1" lang="ja-JP" altLang="en-US" dirty="0"/>
          </a:p>
        </p:txBody>
      </p:sp>
      <p:graphicFrame>
        <p:nvGraphicFramePr>
          <p:cNvPr id="3" name="表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7854892"/>
              </p:ext>
            </p:extLst>
          </p:nvPr>
        </p:nvGraphicFramePr>
        <p:xfrm>
          <a:off x="422657" y="1206361"/>
          <a:ext cx="11272816" cy="5245929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409102">
                  <a:extLst>
                    <a:ext uri="{9D8B030D-6E8A-4147-A177-3AD203B41FA5}">
                      <a16:colId xmlns:a16="http://schemas.microsoft.com/office/drawing/2014/main" val="421722826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969303989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3224231038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2736810580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3097388775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1716370664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4059066530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1131504532"/>
                    </a:ext>
                  </a:extLst>
                </a:gridCol>
              </a:tblGrid>
              <a:tr h="2072949">
                <a:tc>
                  <a:txBody>
                    <a:bodyPr/>
                    <a:lstStyle/>
                    <a:p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EDSAC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mainframe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minicom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IBM</a:t>
                      </a:r>
                      <a:r>
                        <a:rPr kumimoji="1" lang="en-US" altLang="ja-JP" b="0" i="0" baseline="0" dirty="0">
                          <a:latin typeface="+mj-lt"/>
                        </a:rPr>
                        <a:t> PC-AT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workstation</a:t>
                      </a:r>
                      <a:br>
                        <a:rPr kumimoji="1" lang="en-US" altLang="ja-JP" b="0" i="0" dirty="0">
                          <a:latin typeface="+mj-lt"/>
                        </a:rPr>
                      </a:br>
                      <a:r>
                        <a:rPr kumimoji="1" lang="en-US" altLang="ja-JP" b="0" i="0" dirty="0">
                          <a:latin typeface="+mj-lt"/>
                        </a:rPr>
                        <a:t>(UNIX based)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WNTEL</a:t>
                      </a:r>
                      <a:r>
                        <a:rPr kumimoji="1" lang="en-US" altLang="ja-JP" b="0" i="0" baseline="0" dirty="0">
                          <a:latin typeface="+mj-lt"/>
                        </a:rPr>
                        <a:t> PC</a:t>
                      </a:r>
                      <a:endParaRPr kumimoji="1" lang="en-US" altLang="ja-JP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workstation</a:t>
                      </a:r>
                      <a:br>
                        <a:rPr kumimoji="1" lang="en-US" altLang="ja-JP" b="0" i="0" dirty="0">
                          <a:latin typeface="+mj-lt"/>
                        </a:rPr>
                      </a:br>
                      <a:r>
                        <a:rPr kumimoji="1" lang="en-US" altLang="ja-JP" b="0" i="0" dirty="0">
                          <a:latin typeface="+mj-lt"/>
                        </a:rPr>
                        <a:t>(Linux based)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69728"/>
                  </a:ext>
                </a:extLst>
              </a:tr>
              <a:tr h="63459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date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1950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1970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1980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1985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1995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1995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2000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55360400"/>
                  </a:ext>
                </a:extLst>
              </a:tr>
              <a:tr h="63459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CPU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6244047"/>
                  </a:ext>
                </a:extLst>
              </a:tr>
              <a:tr h="63459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Board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6528605"/>
                  </a:ext>
                </a:extLst>
              </a:tr>
              <a:tr h="63459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OS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9781633"/>
                  </a:ext>
                </a:extLst>
              </a:tr>
              <a:tr h="63459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App SW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86095146"/>
                  </a:ext>
                </a:extLst>
              </a:tr>
            </a:tbl>
          </a:graphicData>
        </a:graphic>
      </p:graphicFrame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390" y="1856477"/>
            <a:ext cx="1195201" cy="1143236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2310" y="1683251"/>
            <a:ext cx="1292016" cy="1374184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798" y="2334159"/>
            <a:ext cx="1241926" cy="533127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0694" y="2233227"/>
            <a:ext cx="1320136" cy="797760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8296" y="1599341"/>
            <a:ext cx="1183207" cy="1458094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76934" y="1694086"/>
            <a:ext cx="1127154" cy="1280147"/>
          </a:xfrm>
          <a:prstGeom prst="rect">
            <a:avLst/>
          </a:prstGeom>
        </p:spPr>
      </p:pic>
      <p:sp>
        <p:nvSpPr>
          <p:cNvPr id="20" name="四角形: 角を丸くする 19"/>
          <p:cNvSpPr/>
          <p:nvPr/>
        </p:nvSpPr>
        <p:spPr>
          <a:xfrm>
            <a:off x="1884777" y="3981398"/>
            <a:ext cx="4114800" cy="2419402"/>
          </a:xfrm>
          <a:prstGeom prst="roundRect">
            <a:avLst>
              <a:gd name="adj" fmla="val 7286"/>
            </a:avLst>
          </a:prstGeom>
          <a:solidFill>
            <a:schemeClr val="tx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All in one solution</a:t>
            </a:r>
          </a:p>
          <a:p>
            <a:pPr algn="ctr"/>
            <a:endParaRPr kumimoji="1" lang="en-US" altLang="ja-JP" sz="2400" dirty="0">
              <a:latin typeface="+mj-lt"/>
            </a:endParaRPr>
          </a:p>
          <a:p>
            <a:pPr algn="ctr"/>
            <a:r>
              <a:rPr kumimoji="1" lang="en-US" altLang="ja-JP" sz="2400" dirty="0">
                <a:latin typeface="+mj-lt"/>
              </a:rPr>
              <a:t>HW vendor can validate</a:t>
            </a:r>
          </a:p>
          <a:p>
            <a:pPr algn="ctr"/>
            <a:r>
              <a:rPr kumimoji="1" lang="en-US" altLang="ja-JP" sz="2400" dirty="0">
                <a:latin typeface="+mj-lt"/>
              </a:rPr>
              <a:t>operation as a whole system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(simplified use case)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22" name="四角形: 角を丸くする 21"/>
          <p:cNvSpPr/>
          <p:nvPr/>
        </p:nvSpPr>
        <p:spPr>
          <a:xfrm>
            <a:off x="6088065" y="4617594"/>
            <a:ext cx="2731469" cy="1173606"/>
          </a:xfrm>
          <a:prstGeom prst="roundRect">
            <a:avLst>
              <a:gd name="adj" fmla="val 6141"/>
            </a:avLst>
          </a:prstGeom>
          <a:solidFill>
            <a:schemeClr val="bg2">
              <a:lumMod val="25000"/>
              <a:lumOff val="75000"/>
            </a:schemeClr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HW vendor</a:t>
            </a:r>
          </a:p>
          <a:p>
            <a:pPr algn="ctr"/>
            <a:r>
              <a:rPr kumimoji="1" lang="en-US" altLang="ja-JP" sz="2400" dirty="0">
                <a:latin typeface="+mj-lt"/>
              </a:rPr>
              <a:t>provide OS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24" name="四角形: 角を丸くする 23"/>
          <p:cNvSpPr/>
          <p:nvPr/>
        </p:nvSpPr>
        <p:spPr>
          <a:xfrm>
            <a:off x="8926672" y="5218418"/>
            <a:ext cx="2714157" cy="55892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OS vendor</a:t>
            </a:r>
            <a:endParaRPr kumimoji="1" lang="ja-JP" altLang="en-US" sz="2400" dirty="0">
              <a:latin typeface="+mj-lt"/>
            </a:endParaRPr>
          </a:p>
        </p:txBody>
      </p:sp>
      <p:cxnSp>
        <p:nvCxnSpPr>
          <p:cNvPr id="28" name="直線コネクタ 27"/>
          <p:cNvCxnSpPr/>
          <p:nvPr/>
        </p:nvCxnSpPr>
        <p:spPr>
          <a:xfrm>
            <a:off x="8873103" y="1038862"/>
            <a:ext cx="0" cy="5595991"/>
          </a:xfrm>
          <a:prstGeom prst="line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四角形: 角を丸くする 20"/>
          <p:cNvSpPr/>
          <p:nvPr/>
        </p:nvSpPr>
        <p:spPr>
          <a:xfrm>
            <a:off x="6077667" y="3982469"/>
            <a:ext cx="5563163" cy="54731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CPU provider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23" name="四角形: 角を丸くする 22"/>
          <p:cNvSpPr/>
          <p:nvPr/>
        </p:nvSpPr>
        <p:spPr>
          <a:xfrm>
            <a:off x="6088066" y="5867633"/>
            <a:ext cx="5552764" cy="514572"/>
          </a:xfrm>
          <a:prstGeom prst="round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76000">
                <a:schemeClr val="accent1">
                  <a:lumMod val="105000"/>
                  <a:satMod val="103000"/>
                  <a:tint val="7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1"/>
            <a:tileRect/>
          </a:gra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en-US" altLang="ja-JP" sz="2400" dirty="0">
                <a:solidFill>
                  <a:srgbClr val="FF0000"/>
                </a:solidFill>
                <a:latin typeface="+mj-lt"/>
              </a:rPr>
              <a:t> </a:t>
            </a: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limited 3</a:t>
            </a:r>
            <a:r>
              <a:rPr kumimoji="1" lang="en-US" altLang="ja-JP" sz="2400" baseline="30000" dirty="0">
                <a:solidFill>
                  <a:schemeClr val="bg1"/>
                </a:solidFill>
                <a:latin typeface="+mj-lt"/>
              </a:rPr>
              <a:t>rd</a:t>
            </a: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 party App </a:t>
            </a:r>
            <a:r>
              <a:rPr kumimoji="1" lang="ja-JP" altLang="en-US" sz="2400" dirty="0">
                <a:solidFill>
                  <a:schemeClr val="bg1"/>
                </a:solidFill>
                <a:latin typeface="+mj-lt"/>
              </a:rPr>
              <a:t>→ </a:t>
            </a: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various App)</a:t>
            </a:r>
            <a:endParaRPr kumimoji="1" lang="ja-JP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6" name="四角形: 角を丸くする 25"/>
          <p:cNvSpPr/>
          <p:nvPr/>
        </p:nvSpPr>
        <p:spPr>
          <a:xfrm>
            <a:off x="10131745" y="5902179"/>
            <a:ext cx="1423943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ISV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883" y="797281"/>
            <a:ext cx="921327" cy="921327"/>
          </a:xfrm>
          <a:prstGeom prst="rect">
            <a:avLst/>
          </a:prstGeom>
        </p:spPr>
      </p:pic>
      <p:sp>
        <p:nvSpPr>
          <p:cNvPr id="25" name="四角形: 角を丸くする 24"/>
          <p:cNvSpPr/>
          <p:nvPr/>
        </p:nvSpPr>
        <p:spPr>
          <a:xfrm>
            <a:off x="8926673" y="4581107"/>
            <a:ext cx="2714152" cy="558928"/>
          </a:xfrm>
          <a:prstGeom prst="roundRect">
            <a:avLst/>
          </a:prstGeom>
          <a:solidFill>
            <a:schemeClr val="tx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HW vendor</a:t>
            </a:r>
            <a:endParaRPr kumimoji="1" lang="ja-JP" altLang="en-US" sz="2400" dirty="0">
              <a:latin typeface="+mj-lt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347" y="1769835"/>
            <a:ext cx="1071206" cy="135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577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690" y="1135343"/>
            <a:ext cx="1683630" cy="2119471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71" y="1119654"/>
            <a:ext cx="2522016" cy="2115750"/>
          </a:xfrm>
          <a:prstGeom prst="rect">
            <a:avLst/>
          </a:prstGeom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6</a:t>
            </a:fld>
            <a:endParaRPr kumimoji="1"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63204" y="150258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Personal computer (WINTEL model)   </a:t>
            </a:r>
            <a:endParaRPr kumimoji="1" lang="ja-JP" altLang="en-US" sz="4000" dirty="0"/>
          </a:p>
        </p:txBody>
      </p:sp>
      <p:sp>
        <p:nvSpPr>
          <p:cNvPr id="11" name="四角形: 角を丸くする 10"/>
          <p:cNvSpPr/>
          <p:nvPr/>
        </p:nvSpPr>
        <p:spPr>
          <a:xfrm>
            <a:off x="376456" y="1072976"/>
            <a:ext cx="11525491" cy="2201104"/>
          </a:xfrm>
          <a:prstGeom prst="roundRect">
            <a:avLst/>
          </a:prstGeom>
          <a:noFill/>
          <a:ln w="38100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817" y="3073086"/>
            <a:ext cx="4103536" cy="3454107"/>
          </a:xfrm>
          <a:prstGeom prst="rect">
            <a:avLst/>
          </a:prstGeom>
        </p:spPr>
      </p:pic>
      <p:cxnSp>
        <p:nvCxnSpPr>
          <p:cNvPr id="17" name="直線矢印コネクタ 16"/>
          <p:cNvCxnSpPr/>
          <p:nvPr/>
        </p:nvCxnSpPr>
        <p:spPr>
          <a:xfrm>
            <a:off x="2054035" y="3006300"/>
            <a:ext cx="1586111" cy="859116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 flipH="1">
            <a:off x="3081475" y="1648593"/>
            <a:ext cx="5830295" cy="0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テキスト ボックス 24"/>
          <p:cNvSpPr txBox="1"/>
          <p:nvPr/>
        </p:nvSpPr>
        <p:spPr>
          <a:xfrm>
            <a:off x="3373726" y="1175544"/>
            <a:ext cx="5765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66"/>
                </a:solidFill>
                <a:latin typeface="+mj-lt"/>
              </a:rPr>
              <a:t>CPU verification</a:t>
            </a:r>
            <a:r>
              <a:rPr kumimoji="1" lang="en-US" altLang="ja-JP" sz="2400" dirty="0">
                <a:solidFill>
                  <a:srgbClr val="FFFF66"/>
                </a:solidFill>
              </a:rPr>
              <a:t> based on OS behavior</a:t>
            </a:r>
            <a:endParaRPr kumimoji="1" lang="ja-JP" altLang="en-US" sz="2400" dirty="0" err="1">
              <a:solidFill>
                <a:srgbClr val="FFFF66"/>
              </a:solidFill>
              <a:latin typeface="+mj-lt"/>
            </a:endParaRPr>
          </a:p>
        </p:txBody>
      </p:sp>
      <p:sp>
        <p:nvSpPr>
          <p:cNvPr id="27" name="四角形: 角を丸くする 26"/>
          <p:cNvSpPr/>
          <p:nvPr/>
        </p:nvSpPr>
        <p:spPr>
          <a:xfrm>
            <a:off x="9273641" y="3917256"/>
            <a:ext cx="1423943" cy="479789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ISV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sp>
        <p:nvSpPr>
          <p:cNvPr id="28" name="四角形: 角を丸くする 27"/>
          <p:cNvSpPr/>
          <p:nvPr/>
        </p:nvSpPr>
        <p:spPr>
          <a:xfrm>
            <a:off x="1049374" y="4008972"/>
            <a:ext cx="1423943" cy="418599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IHV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3855993" y="2180429"/>
            <a:ext cx="4496490" cy="52322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WINTEL scheme worked well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34" name="矢印: 下 33"/>
          <p:cNvSpPr/>
          <p:nvPr/>
        </p:nvSpPr>
        <p:spPr>
          <a:xfrm>
            <a:off x="9673381" y="3373546"/>
            <a:ext cx="604692" cy="454006"/>
          </a:xfrm>
          <a:prstGeom prst="downArrow">
            <a:avLst/>
          </a:prstGeom>
          <a:noFill/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35" name="矢印: 下 34"/>
          <p:cNvSpPr/>
          <p:nvPr/>
        </p:nvSpPr>
        <p:spPr>
          <a:xfrm>
            <a:off x="1464997" y="3412406"/>
            <a:ext cx="604692" cy="454006"/>
          </a:xfrm>
          <a:prstGeom prst="downArrow">
            <a:avLst/>
          </a:prstGeom>
          <a:noFill/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pic>
        <p:nvPicPr>
          <p:cNvPr id="37" name="図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86" y="4685722"/>
            <a:ext cx="1910062" cy="1367698"/>
          </a:xfrm>
          <a:prstGeom prst="rect">
            <a:avLst/>
          </a:prstGeom>
        </p:spPr>
      </p:pic>
      <p:pic>
        <p:nvPicPr>
          <p:cNvPr id="39" name="図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515" y="4727635"/>
            <a:ext cx="1787956" cy="1396475"/>
          </a:xfrm>
          <a:prstGeom prst="rect">
            <a:avLst/>
          </a:prstGeom>
        </p:spPr>
      </p:pic>
      <p:pic>
        <p:nvPicPr>
          <p:cNvPr id="40" name="図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97199" y="4536175"/>
            <a:ext cx="1266725" cy="1668370"/>
          </a:xfrm>
          <a:prstGeom prst="rect">
            <a:avLst/>
          </a:prstGeom>
        </p:spPr>
      </p:pic>
      <p:sp>
        <p:nvSpPr>
          <p:cNvPr id="45" name="テキスト ボックス 44"/>
          <p:cNvSpPr txBox="1"/>
          <p:nvPr/>
        </p:nvSpPr>
        <p:spPr>
          <a:xfrm>
            <a:off x="460997" y="6285806"/>
            <a:ext cx="2841923" cy="461665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3</a:t>
            </a:r>
            <a:r>
              <a:rPr kumimoji="1" lang="en-US" altLang="ja-JP" sz="2400" baseline="30000" dirty="0">
                <a:solidFill>
                  <a:srgbClr val="FFFF00"/>
                </a:solidFill>
                <a:latin typeface="+mj-lt"/>
              </a:rPr>
              <a:t>rd</a:t>
            </a: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  party peripherals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8408378" y="6291531"/>
            <a:ext cx="3234195" cy="461665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3</a:t>
            </a:r>
            <a:r>
              <a:rPr kumimoji="1" lang="en-US" altLang="ja-JP" sz="2400" baseline="30000" dirty="0">
                <a:solidFill>
                  <a:srgbClr val="FFFF00"/>
                </a:solidFill>
                <a:latin typeface="+mj-lt"/>
              </a:rPr>
              <a:t>rd</a:t>
            </a: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  party application SW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8" name="四角形: 角を丸くする 47"/>
          <p:cNvSpPr/>
          <p:nvPr/>
        </p:nvSpPr>
        <p:spPr>
          <a:xfrm>
            <a:off x="3699770" y="3965444"/>
            <a:ext cx="4219630" cy="426545"/>
          </a:xfrm>
          <a:prstGeom prst="roundRect">
            <a:avLst/>
          </a:prstGeom>
          <a:solidFill>
            <a:srgbClr val="00206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Reference board design by Intel</a:t>
            </a:r>
            <a:endParaRPr kumimoji="1" lang="ja-JP" altLang="en-US" sz="2400" dirty="0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56" name="図 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4649" y="4391989"/>
            <a:ext cx="1979922" cy="1979922"/>
          </a:xfrm>
          <a:prstGeom prst="rect">
            <a:avLst/>
          </a:prstGeom>
        </p:spPr>
      </p:pic>
      <p:pic>
        <p:nvPicPr>
          <p:cNvPr id="58" name="図 5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1572" y="4526365"/>
            <a:ext cx="1204040" cy="1700946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9139690" y="653143"/>
            <a:ext cx="2762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Windows 3.1 1990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03856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142134" y="174831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  Current IVI system development model 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7</a:t>
            </a:fld>
            <a:endParaRPr kumimoji="1" lang="ja-JP" altLang="en-US" dirty="0"/>
          </a:p>
        </p:txBody>
      </p:sp>
      <p:graphicFrame>
        <p:nvGraphicFramePr>
          <p:cNvPr id="3" name="図表 2"/>
          <p:cNvGraphicFramePr/>
          <p:nvPr>
            <p:extLst>
              <p:ext uri="{D42A27DB-BD31-4B8C-83A1-F6EECF244321}">
                <p14:modId xmlns:p14="http://schemas.microsoft.com/office/powerpoint/2010/main" val="1133330702"/>
              </p:ext>
            </p:extLst>
          </p:nvPr>
        </p:nvGraphicFramePr>
        <p:xfrm>
          <a:off x="2167509" y="1077687"/>
          <a:ext cx="8290978" cy="561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9745583" y="3415526"/>
            <a:ext cx="1976283" cy="120032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SOC vendor provides base</a:t>
            </a:r>
            <a:br>
              <a:rPr kumimoji="1" lang="en-US" altLang="ja-JP" sz="24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Linux BSP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9209450" y="5253755"/>
            <a:ext cx="2831690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like WINTEL model,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but as a free delivery</a:t>
            </a:r>
          </a:p>
          <a:p>
            <a:pPr>
              <a:lnSpc>
                <a:spcPts val="2500"/>
              </a:lnSpc>
            </a:pP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(not fully validated)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480609" y="979531"/>
            <a:ext cx="30939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HMI and most of</a:t>
            </a:r>
            <a:br>
              <a:rPr kumimoji="1" lang="en-US" altLang="ja-JP" sz="28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IVI applications are</a:t>
            </a:r>
            <a:br>
              <a:rPr kumimoji="1" lang="en-US" altLang="ja-JP" sz="28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privately developed  by each tier1</a:t>
            </a:r>
            <a:endParaRPr kumimoji="1" lang="ja-JP" altLang="en-US" sz="28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937810" y="5128213"/>
            <a:ext cx="2934929" cy="1375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+mj-lt"/>
              </a:rPr>
              <a:t>media player</a:t>
            </a:r>
          </a:p>
          <a:p>
            <a:pPr marL="342900" indent="-34290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+mj-lt"/>
              </a:rPr>
              <a:t>map</a:t>
            </a:r>
          </a:p>
          <a:p>
            <a:pPr marL="342900" indent="-34290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+mj-lt"/>
              </a:rPr>
              <a:t>voice control</a:t>
            </a:r>
          </a:p>
          <a:p>
            <a:pPr marL="342900" indent="-34290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+mj-lt"/>
              </a:rPr>
              <a:t>connectivity</a:t>
            </a:r>
            <a:endParaRPr kumimoji="1" lang="ja-JP" altLang="en-US" sz="2400" dirty="0" err="1">
              <a:solidFill>
                <a:schemeClr val="accent1">
                  <a:lumMod val="40000"/>
                  <a:lumOff val="60000"/>
                </a:schemeClr>
              </a:solidFill>
              <a:latin typeface="+mj-lt"/>
            </a:endParaRP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4377" y="-59867"/>
            <a:ext cx="3050291" cy="2503708"/>
          </a:xfrm>
          <a:prstGeom prst="rect">
            <a:avLst/>
          </a:prstGeom>
        </p:spPr>
      </p:pic>
      <p:sp>
        <p:nvSpPr>
          <p:cNvPr id="4" name="平行四辺形 3"/>
          <p:cNvSpPr/>
          <p:nvPr/>
        </p:nvSpPr>
        <p:spPr>
          <a:xfrm>
            <a:off x="6749908" y="2555890"/>
            <a:ext cx="3141407" cy="4073510"/>
          </a:xfrm>
          <a:prstGeom prst="parallelogram">
            <a:avLst>
              <a:gd name="adj" fmla="val 33580"/>
            </a:avLst>
          </a:prstGeom>
          <a:noFill/>
          <a:ln w="28575">
            <a:solidFill>
              <a:srgbClr val="FFFF00"/>
            </a:solidFill>
            <a:prstDash val="sys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0"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9948" y="2907302"/>
            <a:ext cx="1875371" cy="1882992"/>
          </a:xfrm>
          <a:prstGeom prst="rect">
            <a:avLst/>
          </a:prstGeom>
          <a:effectLst>
            <a:glow rad="139700">
              <a:srgbClr val="FFFF99">
                <a:alpha val="40000"/>
              </a:srgbClr>
            </a:glow>
            <a:outerShdw blurRad="25400" dist="50800" dir="5400000" algn="ctr" rotWithShape="0">
              <a:srgbClr val="FFFF99">
                <a:alpha val="88000"/>
              </a:srgbClr>
            </a:outerShdw>
          </a:effectLst>
        </p:spPr>
      </p:pic>
      <p:grpSp>
        <p:nvGrpSpPr>
          <p:cNvPr id="18" name="グループ化 17"/>
          <p:cNvGrpSpPr/>
          <p:nvPr/>
        </p:nvGrpSpPr>
        <p:grpSpPr>
          <a:xfrm>
            <a:off x="6563959" y="5587172"/>
            <a:ext cx="2384870" cy="893430"/>
            <a:chOff x="3235688" y="2398458"/>
            <a:chExt cx="5720624" cy="2129298"/>
          </a:xfrm>
        </p:grpSpPr>
        <p:sp>
          <p:nvSpPr>
            <p:cNvPr id="19" name="正方形/長方形 18"/>
            <p:cNvSpPr/>
            <p:nvPr/>
          </p:nvSpPr>
          <p:spPr>
            <a:xfrm>
              <a:off x="3235688" y="2398458"/>
              <a:ext cx="5720624" cy="212929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pic>
          <p:nvPicPr>
            <p:cNvPr id="20" name="Picture 2" descr="「yocto」の画像検索結果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3775" y="2457450"/>
              <a:ext cx="5124450" cy="1943100"/>
            </a:xfrm>
            <a:prstGeom prst="rect">
              <a:avLst/>
            </a:prstGeom>
            <a:solidFill>
              <a:schemeClr val="tx1"/>
            </a:solidFill>
          </p:spPr>
        </p:pic>
      </p:grpSp>
      <p:sp>
        <p:nvSpPr>
          <p:cNvPr id="16" name="平行四辺形 15"/>
          <p:cNvSpPr/>
          <p:nvPr/>
        </p:nvSpPr>
        <p:spPr>
          <a:xfrm>
            <a:off x="479425" y="955858"/>
            <a:ext cx="7563208" cy="3976964"/>
          </a:xfrm>
          <a:prstGeom prst="parallelogram">
            <a:avLst>
              <a:gd name="adj" fmla="val 25968"/>
            </a:avLst>
          </a:prstGeom>
          <a:noFill/>
          <a:ln w="28575">
            <a:solidFill>
              <a:srgbClr val="FFFF00"/>
            </a:solidFill>
            <a:prstDash val="sys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94070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76456" y="123754"/>
            <a:ext cx="11215653" cy="1188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kumimoji="1" lang="en-US" altLang="ja-JP" sz="4000" dirty="0"/>
              <a:t>Projection of current IVI system</a:t>
            </a:r>
            <a:br>
              <a:rPr kumimoji="1" lang="en-US" altLang="ja-JP" sz="4000" dirty="0"/>
            </a:br>
            <a:r>
              <a:rPr kumimoji="1" lang="en-US" altLang="ja-JP" sz="4000" dirty="0">
                <a:solidFill>
                  <a:srgbClr val="FFFF00"/>
                </a:solidFill>
              </a:rPr>
              <a:t>(</a:t>
            </a:r>
            <a:r>
              <a:rPr kumimoji="1" lang="en-US" altLang="ja-JP" sz="4000" dirty="0">
                <a:solidFill>
                  <a:srgbClr val="FFFF00"/>
                </a:solidFill>
                <a:latin typeface="Viner Hand ITC" panose="03070502030502020203" pitchFamily="66" charset="0"/>
              </a:rPr>
              <a:t>≈ </a:t>
            </a:r>
            <a:r>
              <a:rPr kumimoji="1" lang="en-US" altLang="ja-JP" sz="4000" u="sng" dirty="0">
                <a:solidFill>
                  <a:srgbClr val="FFFF00"/>
                </a:solidFill>
              </a:rPr>
              <a:t>IT SW state of 20 years ago</a:t>
            </a:r>
            <a:r>
              <a:rPr kumimoji="1" lang="en-US" altLang="ja-JP" sz="4000" dirty="0">
                <a:solidFill>
                  <a:srgbClr val="FFFF00"/>
                </a:solidFill>
              </a:rPr>
              <a:t>)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8</a:t>
            </a:fld>
            <a:endParaRPr kumimoji="1" lang="ja-JP" altLang="en-US" dirty="0"/>
          </a:p>
        </p:txBody>
      </p:sp>
      <p:graphicFrame>
        <p:nvGraphicFramePr>
          <p:cNvPr id="3" name="表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179735"/>
              </p:ext>
            </p:extLst>
          </p:nvPr>
        </p:nvGraphicFramePr>
        <p:xfrm>
          <a:off x="422657" y="1206361"/>
          <a:ext cx="11272816" cy="5245929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409102">
                  <a:extLst>
                    <a:ext uri="{9D8B030D-6E8A-4147-A177-3AD203B41FA5}">
                      <a16:colId xmlns:a16="http://schemas.microsoft.com/office/drawing/2014/main" val="421722826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969303989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3224231038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2736810580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3097388775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1716370664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4059066530"/>
                    </a:ext>
                  </a:extLst>
                </a:gridCol>
                <a:gridCol w="1409102">
                  <a:extLst>
                    <a:ext uri="{9D8B030D-6E8A-4147-A177-3AD203B41FA5}">
                      <a16:colId xmlns:a16="http://schemas.microsoft.com/office/drawing/2014/main" val="1131504532"/>
                    </a:ext>
                  </a:extLst>
                </a:gridCol>
              </a:tblGrid>
              <a:tr h="2072949">
                <a:tc>
                  <a:txBody>
                    <a:bodyPr/>
                    <a:lstStyle/>
                    <a:p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EDSAC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mainframe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minicom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IBM</a:t>
                      </a:r>
                      <a:r>
                        <a:rPr kumimoji="1" lang="en-US" altLang="ja-JP" b="0" i="0" baseline="0" dirty="0">
                          <a:latin typeface="+mj-lt"/>
                        </a:rPr>
                        <a:t> PC-AT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workstation</a:t>
                      </a:r>
                      <a:br>
                        <a:rPr kumimoji="1" lang="en-US" altLang="ja-JP" b="0" i="0" dirty="0">
                          <a:latin typeface="+mj-lt"/>
                        </a:rPr>
                      </a:br>
                      <a:r>
                        <a:rPr kumimoji="1" lang="en-US" altLang="ja-JP" b="0" i="0" dirty="0">
                          <a:latin typeface="+mj-lt"/>
                        </a:rPr>
                        <a:t>(UNIX based)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WNTEL</a:t>
                      </a:r>
                      <a:r>
                        <a:rPr kumimoji="1" lang="en-US" altLang="ja-JP" b="0" i="0" baseline="0" dirty="0">
                          <a:latin typeface="+mj-lt"/>
                        </a:rPr>
                        <a:t> PC</a:t>
                      </a:r>
                      <a:endParaRPr kumimoji="1" lang="en-US" altLang="ja-JP" b="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0" i="0" dirty="0">
                          <a:latin typeface="+mj-lt"/>
                        </a:rPr>
                        <a:t>workstation</a:t>
                      </a:r>
                      <a:br>
                        <a:rPr kumimoji="1" lang="en-US" altLang="ja-JP" b="0" i="0" dirty="0">
                          <a:latin typeface="+mj-lt"/>
                        </a:rPr>
                      </a:br>
                      <a:r>
                        <a:rPr kumimoji="1" lang="en-US" altLang="ja-JP" b="0" i="0" dirty="0">
                          <a:latin typeface="+mj-lt"/>
                        </a:rPr>
                        <a:t>(Linux based)</a:t>
                      </a:r>
                      <a:endParaRPr kumimoji="1" lang="ja-JP" altLang="en-US" b="0" i="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69728"/>
                  </a:ext>
                </a:extLst>
              </a:tr>
              <a:tr h="63459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date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1950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1970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1980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1985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1995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1995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2000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55360400"/>
                  </a:ext>
                </a:extLst>
              </a:tr>
              <a:tr h="63459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CPU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6244047"/>
                  </a:ext>
                </a:extLst>
              </a:tr>
              <a:tr h="63459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Board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6528605"/>
                  </a:ext>
                </a:extLst>
              </a:tr>
              <a:tr h="63459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OS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9781633"/>
                  </a:ext>
                </a:extLst>
              </a:tr>
              <a:tr h="63459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App SW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86095146"/>
                  </a:ext>
                </a:extLst>
              </a:tr>
            </a:tbl>
          </a:graphicData>
        </a:graphic>
      </p:graphicFrame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390" y="1856477"/>
            <a:ext cx="1195201" cy="1143236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2310" y="1683251"/>
            <a:ext cx="1292016" cy="1374184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798" y="2334159"/>
            <a:ext cx="1241926" cy="533127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0694" y="2233227"/>
            <a:ext cx="1320136" cy="797760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8296" y="1599341"/>
            <a:ext cx="1183207" cy="1458094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76934" y="1694086"/>
            <a:ext cx="1127154" cy="1280147"/>
          </a:xfrm>
          <a:prstGeom prst="rect">
            <a:avLst/>
          </a:prstGeom>
        </p:spPr>
      </p:pic>
      <p:sp>
        <p:nvSpPr>
          <p:cNvPr id="20" name="四角形: 角を丸くする 19"/>
          <p:cNvSpPr/>
          <p:nvPr/>
        </p:nvSpPr>
        <p:spPr>
          <a:xfrm>
            <a:off x="1884777" y="3981398"/>
            <a:ext cx="4114800" cy="2419402"/>
          </a:xfrm>
          <a:prstGeom prst="roundRect">
            <a:avLst>
              <a:gd name="adj" fmla="val 7286"/>
            </a:avLst>
          </a:prstGeom>
          <a:solidFill>
            <a:schemeClr val="tx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All in one solution</a:t>
            </a:r>
          </a:p>
          <a:p>
            <a:pPr algn="ctr"/>
            <a:endParaRPr kumimoji="1" lang="en-US" altLang="ja-JP" sz="2400" dirty="0">
              <a:latin typeface="+mj-lt"/>
            </a:endParaRPr>
          </a:p>
          <a:p>
            <a:pPr algn="ctr"/>
            <a:r>
              <a:rPr kumimoji="1" lang="en-US" altLang="ja-JP" sz="2400" dirty="0">
                <a:latin typeface="+mj-lt"/>
              </a:rPr>
              <a:t>HW vendor can validate</a:t>
            </a:r>
          </a:p>
          <a:p>
            <a:pPr algn="ctr"/>
            <a:r>
              <a:rPr kumimoji="1" lang="en-US" altLang="ja-JP" sz="2400" dirty="0">
                <a:latin typeface="+mj-lt"/>
              </a:rPr>
              <a:t>operation as a whole system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(use case are limited)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22" name="四角形: 角を丸くする 21"/>
          <p:cNvSpPr/>
          <p:nvPr/>
        </p:nvSpPr>
        <p:spPr>
          <a:xfrm>
            <a:off x="6088065" y="4617594"/>
            <a:ext cx="2731469" cy="1173606"/>
          </a:xfrm>
          <a:prstGeom prst="roundRect">
            <a:avLst>
              <a:gd name="adj" fmla="val 6141"/>
            </a:avLst>
          </a:prstGeom>
          <a:solidFill>
            <a:schemeClr val="bg2">
              <a:lumMod val="25000"/>
              <a:lumOff val="75000"/>
            </a:schemeClr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HW vendor</a:t>
            </a:r>
          </a:p>
          <a:p>
            <a:pPr algn="ctr"/>
            <a:r>
              <a:rPr kumimoji="1" lang="en-US" altLang="ja-JP" sz="2400" dirty="0">
                <a:latin typeface="+mj-lt"/>
              </a:rPr>
              <a:t>provide OS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24" name="四角形: 角を丸くする 23"/>
          <p:cNvSpPr/>
          <p:nvPr/>
        </p:nvSpPr>
        <p:spPr>
          <a:xfrm>
            <a:off x="8926672" y="5218418"/>
            <a:ext cx="2714157" cy="55892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OS vendor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21" name="四角形: 角を丸くする 20"/>
          <p:cNvSpPr/>
          <p:nvPr/>
        </p:nvSpPr>
        <p:spPr>
          <a:xfrm>
            <a:off x="6077667" y="3982469"/>
            <a:ext cx="5563163" cy="54731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CPU provider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23" name="四角形: 角を丸くする 22"/>
          <p:cNvSpPr/>
          <p:nvPr/>
        </p:nvSpPr>
        <p:spPr>
          <a:xfrm>
            <a:off x="6088066" y="5867633"/>
            <a:ext cx="5552764" cy="514572"/>
          </a:xfrm>
          <a:prstGeom prst="round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76000">
                <a:schemeClr val="accent1">
                  <a:lumMod val="105000"/>
                  <a:satMod val="103000"/>
                  <a:tint val="7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1"/>
            <a:tileRect/>
          </a:gra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en-US" altLang="ja-JP" sz="2400" dirty="0">
                <a:solidFill>
                  <a:srgbClr val="FF0000"/>
                </a:solidFill>
                <a:latin typeface="+mj-lt"/>
              </a:rPr>
              <a:t> </a:t>
            </a: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limited 3</a:t>
            </a:r>
            <a:r>
              <a:rPr kumimoji="1" lang="en-US" altLang="ja-JP" sz="2400" baseline="30000" dirty="0">
                <a:solidFill>
                  <a:schemeClr val="bg1"/>
                </a:solidFill>
                <a:latin typeface="+mj-lt"/>
              </a:rPr>
              <a:t>rd</a:t>
            </a: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 party App </a:t>
            </a:r>
            <a:r>
              <a:rPr kumimoji="1" lang="ja-JP" altLang="en-US" sz="2400" dirty="0">
                <a:solidFill>
                  <a:schemeClr val="bg1"/>
                </a:solidFill>
                <a:latin typeface="+mj-lt"/>
              </a:rPr>
              <a:t>→ </a:t>
            </a: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various App)</a:t>
            </a:r>
            <a:endParaRPr kumimoji="1" lang="ja-JP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6" name="四角形: 角を丸くする 25"/>
          <p:cNvSpPr/>
          <p:nvPr/>
        </p:nvSpPr>
        <p:spPr>
          <a:xfrm>
            <a:off x="10131745" y="5902179"/>
            <a:ext cx="1423943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ISV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sp>
        <p:nvSpPr>
          <p:cNvPr id="25" name="四角形: 角を丸くする 24"/>
          <p:cNvSpPr/>
          <p:nvPr/>
        </p:nvSpPr>
        <p:spPr>
          <a:xfrm>
            <a:off x="8926673" y="4581107"/>
            <a:ext cx="2714152" cy="558928"/>
          </a:xfrm>
          <a:prstGeom prst="roundRect">
            <a:avLst/>
          </a:prstGeom>
          <a:solidFill>
            <a:schemeClr val="tx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HW vendor</a:t>
            </a:r>
            <a:endParaRPr kumimoji="1" lang="ja-JP" altLang="en-US" sz="2400" dirty="0">
              <a:latin typeface="+mj-lt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347" y="1769835"/>
            <a:ext cx="1071206" cy="1353886"/>
          </a:xfrm>
          <a:prstGeom prst="rect">
            <a:avLst/>
          </a:prstGeom>
        </p:spPr>
      </p:pic>
      <p:grpSp>
        <p:nvGrpSpPr>
          <p:cNvPr id="27" name="グループ化 26"/>
          <p:cNvGrpSpPr/>
          <p:nvPr/>
        </p:nvGrpSpPr>
        <p:grpSpPr>
          <a:xfrm>
            <a:off x="8029311" y="631673"/>
            <a:ext cx="1687584" cy="2276324"/>
            <a:chOff x="4656838" y="2022768"/>
            <a:chExt cx="1687584" cy="2276324"/>
          </a:xfrm>
        </p:grpSpPr>
        <p:sp>
          <p:nvSpPr>
            <p:cNvPr id="29" name="矢印: 五方向 28"/>
            <p:cNvSpPr/>
            <p:nvPr/>
          </p:nvSpPr>
          <p:spPr>
            <a:xfrm rot="5400000">
              <a:off x="4362469" y="2317140"/>
              <a:ext cx="2276321" cy="1687584"/>
            </a:xfrm>
            <a:prstGeom prst="homePlate">
              <a:avLst/>
            </a:prstGeom>
            <a:solidFill>
              <a:srgbClr val="000099"/>
            </a:solidFill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pic>
          <p:nvPicPr>
            <p:cNvPr id="30" name="図 2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0693" y="2022768"/>
              <a:ext cx="1670324" cy="1427014"/>
            </a:xfrm>
            <a:prstGeom prst="rect">
              <a:avLst/>
            </a:prstGeom>
          </p:spPr>
        </p:pic>
      </p:grpSp>
      <p:sp>
        <p:nvSpPr>
          <p:cNvPr id="9" name="テキスト ボックス 8"/>
          <p:cNvSpPr txBox="1"/>
          <p:nvPr/>
        </p:nvSpPr>
        <p:spPr>
          <a:xfrm>
            <a:off x="8340435" y="1980125"/>
            <a:ext cx="10945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limited</a:t>
            </a:r>
          </a:p>
          <a:p>
            <a:pPr algn="ctr"/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ISV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988326" y="237917"/>
            <a:ext cx="1876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IVI @ 2015</a:t>
            </a:r>
            <a:r>
              <a:rPr kumimoji="1" lang="ja-JP" altLang="en-US" sz="2400" dirty="0">
                <a:solidFill>
                  <a:srgbClr val="FFFF00"/>
                </a:solidFill>
                <a:latin typeface="+mj-lt"/>
              </a:rPr>
              <a:t>～</a:t>
            </a:r>
          </a:p>
        </p:txBody>
      </p:sp>
      <p:cxnSp>
        <p:nvCxnSpPr>
          <p:cNvPr id="15" name="直線コネクタ 14"/>
          <p:cNvCxnSpPr>
            <a:stCxn id="29" idx="3"/>
          </p:cNvCxnSpPr>
          <p:nvPr/>
        </p:nvCxnSpPr>
        <p:spPr>
          <a:xfrm flipH="1" flipV="1">
            <a:off x="8873102" y="2907980"/>
            <a:ext cx="1" cy="18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>
            <a:off x="8870736" y="2888306"/>
            <a:ext cx="0" cy="305913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楕円 1"/>
          <p:cNvSpPr/>
          <p:nvPr/>
        </p:nvSpPr>
        <p:spPr>
          <a:xfrm>
            <a:off x="8685911" y="3192554"/>
            <a:ext cx="373472" cy="373651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28462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9</a:t>
            </a:fld>
            <a:endParaRPr kumimoji="1"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42134" y="174831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  1995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= people start using “connected computer”   </a:t>
            </a:r>
            <a:endParaRPr kumimoji="1" lang="ja-JP" altLang="en-US" sz="4000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42" y="882717"/>
            <a:ext cx="8244115" cy="5671703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033" y="2526726"/>
            <a:ext cx="2720115" cy="332383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2" name="テキスト ボックス 1"/>
          <p:cNvSpPr txBox="1"/>
          <p:nvPr/>
        </p:nvSpPr>
        <p:spPr>
          <a:xfrm>
            <a:off x="3035788" y="882717"/>
            <a:ext cx="5428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23</a:t>
            </a:r>
            <a:r>
              <a:rPr kumimoji="1" lang="en-US" altLang="ja-JP" sz="2800" baseline="30000" dirty="0">
                <a:solidFill>
                  <a:srgbClr val="FFFF00"/>
                </a:solidFill>
                <a:latin typeface="+mj-lt"/>
              </a:rPr>
              <a:t>rd</a:t>
            </a: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 Nov 1995 @ mid-night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7819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263221" y="181845"/>
            <a:ext cx="113517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 What IT&amp;PC industry experienced after 1995 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10</a:t>
            </a:fld>
            <a:endParaRPr kumimoji="1" lang="ja-JP" altLang="en-US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914397" y="942940"/>
            <a:ext cx="1015538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3200" u="sng" dirty="0">
                <a:solidFill>
                  <a:srgbClr val="FFC000"/>
                </a:solidFill>
                <a:latin typeface="+mj-lt"/>
              </a:rPr>
              <a:t>Internet</a:t>
            </a:r>
            <a:r>
              <a:rPr kumimoji="1" lang="en-US" altLang="ja-JP" sz="3200" dirty="0">
                <a:solidFill>
                  <a:srgbClr val="FFFF00"/>
                </a:solidFill>
                <a:latin typeface="+mj-lt"/>
              </a:rPr>
              <a:t> connection (from Win95)</a:t>
            </a:r>
          </a:p>
          <a:p>
            <a:pPr marL="342900" indent="-34290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3200" dirty="0">
                <a:solidFill>
                  <a:srgbClr val="FFFF00"/>
                </a:solidFill>
                <a:latin typeface="+mj-lt"/>
              </a:rPr>
              <a:t>Spam, Computer virus (serious after Internet connection)</a:t>
            </a:r>
          </a:p>
          <a:p>
            <a:pPr marL="342900" indent="-34290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3200" u="sng" dirty="0">
                <a:solidFill>
                  <a:srgbClr val="FFFF00"/>
                </a:solidFill>
                <a:latin typeface="+mj-lt"/>
              </a:rPr>
              <a:t>Software update [e.g. Windows Update] (from Win95)</a:t>
            </a:r>
          </a:p>
          <a:p>
            <a:pPr marL="342900" indent="-34290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3200" dirty="0">
                <a:solidFill>
                  <a:srgbClr val="FFFF00"/>
                </a:solidFill>
                <a:latin typeface="+mj-lt"/>
              </a:rPr>
              <a:t>Portable music player [e.g. iPod] (from 2001)</a:t>
            </a:r>
          </a:p>
          <a:p>
            <a:pPr marL="342900" indent="-34290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3200" dirty="0">
                <a:solidFill>
                  <a:srgbClr val="FFFF00"/>
                </a:solidFill>
                <a:latin typeface="+mj-lt"/>
              </a:rPr>
              <a:t>Virtualization</a:t>
            </a:r>
            <a:r>
              <a:rPr kumimoji="1" lang="ja-JP" altLang="en-US" sz="3200" dirty="0">
                <a:solidFill>
                  <a:srgbClr val="FFFF00"/>
                </a:solidFill>
                <a:latin typeface="+mj-lt"/>
              </a:rPr>
              <a:t> </a:t>
            </a:r>
            <a:r>
              <a:rPr kumimoji="1" lang="en-US" altLang="ja-JP" sz="3200" dirty="0">
                <a:solidFill>
                  <a:srgbClr val="FFFF00"/>
                </a:solidFill>
                <a:latin typeface="+mj-lt"/>
              </a:rPr>
              <a:t>(Xen 2003, KVM 2006)</a:t>
            </a:r>
          </a:p>
          <a:p>
            <a:pPr marL="342900" indent="-34290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3200" u="sng" dirty="0">
                <a:solidFill>
                  <a:srgbClr val="FFC000"/>
                </a:solidFill>
                <a:latin typeface="+mj-lt"/>
              </a:rPr>
              <a:t>Cloud</a:t>
            </a:r>
            <a:r>
              <a:rPr kumimoji="1" lang="ja-JP" altLang="en-US" sz="3200" dirty="0">
                <a:solidFill>
                  <a:srgbClr val="FFC000"/>
                </a:solidFill>
                <a:latin typeface="+mj-lt"/>
              </a:rPr>
              <a:t> </a:t>
            </a:r>
            <a:r>
              <a:rPr kumimoji="1" lang="en-US" altLang="ja-JP" sz="3200" dirty="0">
                <a:solidFill>
                  <a:srgbClr val="FFFF00"/>
                </a:solidFill>
                <a:latin typeface="+mj-lt"/>
              </a:rPr>
              <a:t>(e.g. On-line storage use from 2006)</a:t>
            </a:r>
          </a:p>
          <a:p>
            <a:pPr marL="342900" indent="-34290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3200" u="sng" dirty="0">
                <a:solidFill>
                  <a:srgbClr val="FFC000"/>
                </a:solidFill>
                <a:latin typeface="+mj-lt"/>
              </a:rPr>
              <a:t>Smartphone</a:t>
            </a:r>
            <a:r>
              <a:rPr kumimoji="1" lang="en-US" altLang="ja-JP" sz="3200" dirty="0">
                <a:solidFill>
                  <a:srgbClr val="FFFF00"/>
                </a:solidFill>
                <a:latin typeface="+mj-lt"/>
              </a:rPr>
              <a:t> data portability (from 2007)</a:t>
            </a:r>
          </a:p>
          <a:p>
            <a:pPr marL="342900" indent="-34290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3200" dirty="0">
                <a:solidFill>
                  <a:srgbClr val="FFFF00"/>
                </a:solidFill>
                <a:latin typeface="+mj-lt"/>
              </a:rPr>
              <a:t>Web application [e.g. Office365] (from 2011)</a:t>
            </a:r>
            <a:endParaRPr kumimoji="1" lang="ja-JP" altLang="en-US" sz="3200" dirty="0" err="1">
              <a:solidFill>
                <a:srgbClr val="FFFF00"/>
              </a:solidFill>
              <a:latin typeface="+mj-lt"/>
            </a:endParaRPr>
          </a:p>
        </p:txBody>
      </p:sp>
      <p:grpSp>
        <p:nvGrpSpPr>
          <p:cNvPr id="16" name="グループ化 15"/>
          <p:cNvGrpSpPr/>
          <p:nvPr/>
        </p:nvGrpSpPr>
        <p:grpSpPr>
          <a:xfrm>
            <a:off x="581831" y="942938"/>
            <a:ext cx="10778952" cy="5074983"/>
            <a:chOff x="581831" y="942938"/>
            <a:chExt cx="10778952" cy="5074983"/>
          </a:xfrm>
        </p:grpSpPr>
        <p:sp>
          <p:nvSpPr>
            <p:cNvPr id="4" name="正方形/長方形 3"/>
            <p:cNvSpPr/>
            <p:nvPr/>
          </p:nvSpPr>
          <p:spPr>
            <a:xfrm>
              <a:off x="796633" y="942938"/>
              <a:ext cx="10390908" cy="4073439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6" name="矢印: 下 5"/>
            <p:cNvSpPr/>
            <p:nvPr/>
          </p:nvSpPr>
          <p:spPr>
            <a:xfrm>
              <a:off x="5375562" y="5126520"/>
              <a:ext cx="1191491" cy="371786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7" name="テキスト ボックス 6"/>
            <p:cNvSpPr txBox="1"/>
            <p:nvPr/>
          </p:nvSpPr>
          <p:spPr>
            <a:xfrm>
              <a:off x="581831" y="5433146"/>
              <a:ext cx="107789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3200" dirty="0">
                  <a:solidFill>
                    <a:srgbClr val="FFFF00"/>
                  </a:solidFill>
                  <a:latin typeface="+mj-lt"/>
                </a:rPr>
                <a:t>All</a:t>
              </a:r>
              <a:r>
                <a:rPr kumimoji="1" lang="ja-JP" altLang="en-US" sz="3200" dirty="0">
                  <a:solidFill>
                    <a:srgbClr val="FFFF00"/>
                  </a:solidFill>
                  <a:latin typeface="+mj-lt"/>
                </a:rPr>
                <a:t> </a:t>
              </a:r>
              <a:r>
                <a:rPr kumimoji="1" lang="en-US" altLang="ja-JP" sz="3200" dirty="0">
                  <a:solidFill>
                    <a:srgbClr val="FFFF00"/>
                  </a:solidFill>
                  <a:latin typeface="+mj-lt"/>
                </a:rPr>
                <a:t>those</a:t>
              </a:r>
              <a:r>
                <a:rPr kumimoji="1" lang="ja-JP" altLang="en-US" sz="3200" dirty="0">
                  <a:solidFill>
                    <a:srgbClr val="FFFF00"/>
                  </a:solidFill>
                  <a:latin typeface="+mj-lt"/>
                </a:rPr>
                <a:t> </a:t>
              </a:r>
              <a:r>
                <a:rPr kumimoji="1" lang="en-US" altLang="ja-JP" sz="3200" dirty="0">
                  <a:solidFill>
                    <a:srgbClr val="FFFF00"/>
                  </a:solidFill>
                  <a:latin typeface="+mj-lt"/>
                </a:rPr>
                <a:t>technologies</a:t>
              </a:r>
              <a:r>
                <a:rPr kumimoji="1" lang="ja-JP" altLang="en-US" sz="3200" dirty="0">
                  <a:solidFill>
                    <a:srgbClr val="FFFF00"/>
                  </a:solidFill>
                  <a:latin typeface="+mj-lt"/>
                </a:rPr>
                <a:t> </a:t>
              </a:r>
              <a:r>
                <a:rPr kumimoji="1" lang="en-US" altLang="ja-JP" sz="3200" dirty="0">
                  <a:solidFill>
                    <a:srgbClr val="FFFF00"/>
                  </a:solidFill>
                  <a:latin typeface="+mj-lt"/>
                </a:rPr>
                <a:t>are</a:t>
              </a:r>
              <a:r>
                <a:rPr kumimoji="1" lang="ja-JP" altLang="en-US" sz="3200" dirty="0">
                  <a:solidFill>
                    <a:srgbClr val="FFFF00"/>
                  </a:solidFill>
                  <a:latin typeface="+mj-lt"/>
                </a:rPr>
                <a:t> </a:t>
              </a:r>
              <a:r>
                <a:rPr kumimoji="1" lang="en-US" altLang="ja-JP" sz="3200" dirty="0">
                  <a:solidFill>
                    <a:srgbClr val="FFFF00"/>
                  </a:solidFill>
                  <a:latin typeface="+mj-lt"/>
                </a:rPr>
                <a:t>coming</a:t>
              </a:r>
              <a:r>
                <a:rPr kumimoji="1" lang="ja-JP" altLang="en-US" sz="3200" dirty="0">
                  <a:solidFill>
                    <a:srgbClr val="FFFF00"/>
                  </a:solidFill>
                  <a:latin typeface="+mj-lt"/>
                </a:rPr>
                <a:t> </a:t>
              </a:r>
              <a:r>
                <a:rPr kumimoji="1" lang="en-US" altLang="ja-JP" sz="3200" dirty="0">
                  <a:solidFill>
                    <a:srgbClr val="FFFF00"/>
                  </a:solidFill>
                  <a:latin typeface="+mj-lt"/>
                </a:rPr>
                <a:t>to</a:t>
              </a:r>
              <a:r>
                <a:rPr kumimoji="1" lang="ja-JP" altLang="en-US" sz="3200" dirty="0">
                  <a:solidFill>
                    <a:srgbClr val="FFFF00"/>
                  </a:solidFill>
                  <a:latin typeface="+mj-lt"/>
                </a:rPr>
                <a:t> </a:t>
              </a:r>
              <a:r>
                <a:rPr kumimoji="1" lang="en-US" altLang="ja-JP" sz="3200" dirty="0">
                  <a:solidFill>
                    <a:srgbClr val="FFFF00"/>
                  </a:solidFill>
                  <a:latin typeface="+mj-lt"/>
                </a:rPr>
                <a:t>the</a:t>
              </a:r>
              <a:r>
                <a:rPr kumimoji="1" lang="ja-JP" altLang="en-US" sz="3200" dirty="0">
                  <a:solidFill>
                    <a:srgbClr val="FFFF00"/>
                  </a:solidFill>
                  <a:latin typeface="+mj-lt"/>
                </a:rPr>
                <a:t> </a:t>
              </a:r>
              <a:r>
                <a:rPr kumimoji="1" lang="en-US" altLang="ja-JP" sz="3200" dirty="0">
                  <a:solidFill>
                    <a:srgbClr val="FFFF00"/>
                  </a:solidFill>
                  <a:latin typeface="+mj-lt"/>
                </a:rPr>
                <a:t>automotive</a:t>
              </a:r>
              <a:r>
                <a:rPr kumimoji="1" lang="ja-JP" altLang="en-US" sz="3200" dirty="0">
                  <a:solidFill>
                    <a:srgbClr val="FFFF00"/>
                  </a:solidFill>
                  <a:latin typeface="+mj-lt"/>
                </a:rPr>
                <a:t> </a:t>
              </a:r>
              <a:r>
                <a:rPr kumimoji="1" lang="en-US" altLang="ja-JP" sz="3200" dirty="0">
                  <a:solidFill>
                    <a:srgbClr val="FFFF00"/>
                  </a:solidFill>
                  <a:latin typeface="+mj-lt"/>
                </a:rPr>
                <a:t>right</a:t>
              </a:r>
              <a:r>
                <a:rPr kumimoji="1" lang="ja-JP" altLang="en-US" sz="3200" dirty="0">
                  <a:solidFill>
                    <a:srgbClr val="FFFF00"/>
                  </a:solidFill>
                  <a:latin typeface="+mj-lt"/>
                </a:rPr>
                <a:t> </a:t>
              </a:r>
              <a:r>
                <a:rPr kumimoji="1" lang="en-US" altLang="ja-JP" sz="3200" dirty="0">
                  <a:solidFill>
                    <a:srgbClr val="FFFF00"/>
                  </a:solidFill>
                  <a:latin typeface="+mj-lt"/>
                </a:rPr>
                <a:t>now</a:t>
              </a:r>
              <a:r>
                <a:rPr kumimoji="1" lang="ja-JP" altLang="en-US" sz="3200" dirty="0">
                  <a:solidFill>
                    <a:srgbClr val="FFFF00"/>
                  </a:solidFill>
                  <a:latin typeface="+mj-lt"/>
                </a:rPr>
                <a:t> </a:t>
              </a:r>
              <a:r>
                <a:rPr kumimoji="1" lang="en-US" altLang="ja-JP" sz="3200" dirty="0">
                  <a:solidFill>
                    <a:srgbClr val="FFFF00"/>
                  </a:solidFill>
                  <a:latin typeface="+mj-lt"/>
                </a:rPr>
                <a:t>!</a:t>
              </a:r>
              <a:endParaRPr kumimoji="1" lang="ja-JP" altLang="en-US" sz="3200" dirty="0" err="1">
                <a:solidFill>
                  <a:srgbClr val="FFFF00"/>
                </a:solidFill>
                <a:latin typeface="+mj-lt"/>
              </a:endParaRPr>
            </a:p>
          </p:txBody>
        </p:sp>
      </p:grpSp>
      <p:sp>
        <p:nvSpPr>
          <p:cNvPr id="9" name="四角形: 角を丸くする 8"/>
          <p:cNvSpPr/>
          <p:nvPr/>
        </p:nvSpPr>
        <p:spPr>
          <a:xfrm>
            <a:off x="490317" y="6073475"/>
            <a:ext cx="1709544" cy="396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connected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11" name="四角形: 角を丸くする 10"/>
          <p:cNvSpPr/>
          <p:nvPr/>
        </p:nvSpPr>
        <p:spPr>
          <a:xfrm>
            <a:off x="2378443" y="6073475"/>
            <a:ext cx="1724276" cy="396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car hacking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12" name="四角形: 角を丸くする 11"/>
          <p:cNvSpPr/>
          <p:nvPr/>
        </p:nvSpPr>
        <p:spPr>
          <a:xfrm>
            <a:off x="4279674" y="6073475"/>
            <a:ext cx="1721425" cy="396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OTA update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14" name="四角形: 角を丸くする 13"/>
          <p:cNvSpPr/>
          <p:nvPr/>
        </p:nvSpPr>
        <p:spPr>
          <a:xfrm>
            <a:off x="6178054" y="6070908"/>
            <a:ext cx="3319212" cy="396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Smartphone connection</a:t>
            </a:r>
            <a:endParaRPr kumimoji="1" lang="ja-JP" altLang="en-US" sz="2400" dirty="0">
              <a:latin typeface="+mj-lt"/>
            </a:endParaRPr>
          </a:p>
        </p:txBody>
      </p:sp>
      <p:cxnSp>
        <p:nvCxnSpPr>
          <p:cNvPr id="13" name="直線矢印コネクタ 12"/>
          <p:cNvCxnSpPr/>
          <p:nvPr/>
        </p:nvCxnSpPr>
        <p:spPr>
          <a:xfrm>
            <a:off x="9048940" y="2459125"/>
            <a:ext cx="0" cy="581891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グループ化 23"/>
          <p:cNvGrpSpPr/>
          <p:nvPr/>
        </p:nvGrpSpPr>
        <p:grpSpPr>
          <a:xfrm>
            <a:off x="8505796" y="2516051"/>
            <a:ext cx="3075711" cy="2986024"/>
            <a:chOff x="8505796" y="2516051"/>
            <a:chExt cx="3075711" cy="2986024"/>
          </a:xfrm>
        </p:grpSpPr>
        <p:pic>
          <p:nvPicPr>
            <p:cNvPr id="21" name="図 2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5796" y="4454179"/>
              <a:ext cx="3075711" cy="1047896"/>
            </a:xfrm>
            <a:prstGeom prst="rect">
              <a:avLst/>
            </a:prstGeom>
            <a:effectLst>
              <a:outerShdw blurRad="50800" dist="228600" dir="2700000" algn="tl" rotWithShape="0">
                <a:prstClr val="black">
                  <a:alpha val="6000"/>
                </a:prstClr>
              </a:outerShdw>
              <a:softEdge rad="50800"/>
            </a:effectLst>
          </p:spPr>
        </p:pic>
        <p:sp>
          <p:nvSpPr>
            <p:cNvPr id="22" name="テキスト ボックス 21"/>
            <p:cNvSpPr txBox="1"/>
            <p:nvPr/>
          </p:nvSpPr>
          <p:spPr>
            <a:xfrm>
              <a:off x="8878084" y="4789444"/>
              <a:ext cx="26978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400" dirty="0">
                  <a:solidFill>
                    <a:srgbClr val="002060"/>
                  </a:solidFill>
                  <a:latin typeface="+mj-lt"/>
                </a:rPr>
                <a:t>SW starts melting</a:t>
              </a:r>
              <a:endParaRPr kumimoji="1" lang="ja-JP" altLang="en-US" sz="2400" dirty="0" err="1">
                <a:solidFill>
                  <a:srgbClr val="002060"/>
                </a:solidFill>
                <a:latin typeface="+mj-lt"/>
              </a:endParaRPr>
            </a:p>
          </p:txBody>
        </p:sp>
        <p:pic>
          <p:nvPicPr>
            <p:cNvPr id="15" name="図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65228" y="2516051"/>
              <a:ext cx="2411261" cy="249788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23" name="矢印: 環状 22"/>
          <p:cNvSpPr/>
          <p:nvPr/>
        </p:nvSpPr>
        <p:spPr>
          <a:xfrm rot="5400000">
            <a:off x="7996300" y="2966788"/>
            <a:ext cx="648803" cy="939852"/>
          </a:xfrm>
          <a:prstGeom prst="circularArrow">
            <a:avLst>
              <a:gd name="adj1" fmla="val 3854"/>
              <a:gd name="adj2" fmla="val 1142319"/>
              <a:gd name="adj3" fmla="val 20350159"/>
              <a:gd name="adj4" fmla="val 10820977"/>
              <a:gd name="adj5" fmla="val 125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25" name="直線コネクタ 24"/>
          <p:cNvCxnSpPr>
            <a:stCxn id="23" idx="0"/>
          </p:cNvCxnSpPr>
          <p:nvPr/>
        </p:nvCxnSpPr>
        <p:spPr>
          <a:xfrm flipH="1">
            <a:off x="7442200" y="3193415"/>
            <a:ext cx="879987" cy="6985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四角形: 角を丸くする 27"/>
          <p:cNvSpPr/>
          <p:nvPr/>
        </p:nvSpPr>
        <p:spPr>
          <a:xfrm>
            <a:off x="9674221" y="6070908"/>
            <a:ext cx="1898380" cy="396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Virtualization</a:t>
            </a:r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37059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4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86661" y="164493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SW provider eco-system model category 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11</a:t>
            </a:fld>
            <a:endParaRPr kumimoji="1" lang="ja-JP" altLang="en-US" dirty="0"/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680397"/>
              </p:ext>
            </p:extLst>
          </p:nvPr>
        </p:nvGraphicFramePr>
        <p:xfrm>
          <a:off x="249384" y="885806"/>
          <a:ext cx="11707090" cy="553104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792604">
                  <a:extLst>
                    <a:ext uri="{9D8B030D-6E8A-4147-A177-3AD203B41FA5}">
                      <a16:colId xmlns:a16="http://schemas.microsoft.com/office/drawing/2014/main" val="1549583884"/>
                    </a:ext>
                  </a:extLst>
                </a:gridCol>
                <a:gridCol w="3475868">
                  <a:extLst>
                    <a:ext uri="{9D8B030D-6E8A-4147-A177-3AD203B41FA5}">
                      <a16:colId xmlns:a16="http://schemas.microsoft.com/office/drawing/2014/main" val="1576285491"/>
                    </a:ext>
                  </a:extLst>
                </a:gridCol>
                <a:gridCol w="3074037">
                  <a:extLst>
                    <a:ext uri="{9D8B030D-6E8A-4147-A177-3AD203B41FA5}">
                      <a16:colId xmlns:a16="http://schemas.microsoft.com/office/drawing/2014/main" val="753517757"/>
                    </a:ext>
                  </a:extLst>
                </a:gridCol>
                <a:gridCol w="3364581">
                  <a:extLst>
                    <a:ext uri="{9D8B030D-6E8A-4147-A177-3AD203B41FA5}">
                      <a16:colId xmlns:a16="http://schemas.microsoft.com/office/drawing/2014/main" val="2378992701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</a:t>
                      </a:r>
                      <a:r>
                        <a:rPr kumimoji="1" lang="ja-JP" altLang="en-US" sz="2800" b="0" i="0" dirty="0">
                          <a:latin typeface="+mj-lt"/>
                        </a:rPr>
                        <a:t> </a:t>
                      </a:r>
                      <a:r>
                        <a:rPr kumimoji="1" lang="en-US" altLang="ja-JP" sz="2800" b="0" i="0" dirty="0">
                          <a:latin typeface="+mj-lt"/>
                        </a:rPr>
                        <a:t>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 II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 III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1347997"/>
                  </a:ext>
                </a:extLst>
              </a:tr>
              <a:tr h="1656000">
                <a:tc rowSpan="2"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Target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0583290"/>
                  </a:ext>
                </a:extLst>
              </a:tr>
              <a:tr h="793418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Old</a:t>
                      </a:r>
                      <a: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age computer Traditional e</a:t>
                      </a:r>
                      <a:r>
                        <a:rPr kumimoji="1" lang="en-US" altLang="ja-JP" sz="2800" b="0" i="0" dirty="0">
                          <a:latin typeface="+mj-lt"/>
                        </a:rPr>
                        <a:t>mbedded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PC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could IT service</a:t>
                      </a:r>
                      <a:b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</a:br>
                      <a: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connected car</a:t>
                      </a:r>
                      <a:endParaRPr kumimoji="1" lang="en-US" altLang="ja-JP" sz="2800" b="0" i="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89891478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condition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All-in-one delivery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b="0" i="0" dirty="0">
                          <a:latin typeface="+mj-lt"/>
                        </a:rPr>
                        <a:t>+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2800" b="0" i="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43415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HW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Fixed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Fixed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undetermined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61828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SW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Fixed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undetermined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undetermined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737617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Validation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Standalone Test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Certification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Standardization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4116567"/>
                  </a:ext>
                </a:extLst>
              </a:tr>
            </a:tbl>
          </a:graphicData>
        </a:graphic>
      </p:graphicFrame>
      <p:pic>
        <p:nvPicPr>
          <p:cNvPr id="13" name="図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332" y="1574882"/>
            <a:ext cx="1183207" cy="1458094"/>
          </a:xfrm>
          <a:prstGeom prst="rect">
            <a:avLst/>
          </a:prstGeom>
        </p:spPr>
      </p:pic>
      <p:sp>
        <p:nvSpPr>
          <p:cNvPr id="14" name="四角形: 角を丸くする 13"/>
          <p:cNvSpPr/>
          <p:nvPr/>
        </p:nvSpPr>
        <p:spPr>
          <a:xfrm>
            <a:off x="304800" y="4832683"/>
            <a:ext cx="11582400" cy="989920"/>
          </a:xfrm>
          <a:prstGeom prst="roundRect">
            <a:avLst>
              <a:gd name="adj" fmla="val 12173"/>
            </a:avLst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5" name="四角形: 角を丸くする 14"/>
          <p:cNvSpPr/>
          <p:nvPr/>
        </p:nvSpPr>
        <p:spPr>
          <a:xfrm>
            <a:off x="7212310" y="4192423"/>
            <a:ext cx="1077316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ISV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397" y="4086573"/>
            <a:ext cx="723509" cy="657263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271" y="4157702"/>
            <a:ext cx="877469" cy="578367"/>
          </a:xfrm>
          <a:prstGeom prst="rect">
            <a:avLst/>
          </a:prstGeom>
        </p:spPr>
      </p:pic>
      <p:pic>
        <p:nvPicPr>
          <p:cNvPr id="41" name="図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7017" y="1686777"/>
            <a:ext cx="2202629" cy="1313949"/>
          </a:xfrm>
          <a:prstGeom prst="rect">
            <a:avLst/>
          </a:prstGeom>
        </p:spPr>
      </p:pic>
      <p:pic>
        <p:nvPicPr>
          <p:cNvPr id="50" name="図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054" y="4028436"/>
            <a:ext cx="779812" cy="783790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636" y="4089924"/>
            <a:ext cx="681762" cy="681762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86" y="1444864"/>
            <a:ext cx="1264674" cy="1598409"/>
          </a:xfrm>
          <a:prstGeom prst="rect">
            <a:avLst/>
          </a:prstGeom>
        </p:spPr>
      </p:pic>
      <p:sp>
        <p:nvSpPr>
          <p:cNvPr id="23" name="四角形: 角を丸くする 22"/>
          <p:cNvSpPr/>
          <p:nvPr/>
        </p:nvSpPr>
        <p:spPr>
          <a:xfrm>
            <a:off x="5821440" y="4192422"/>
            <a:ext cx="1077316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IHV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915" y="1961767"/>
            <a:ext cx="1671104" cy="857476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776" y="2304882"/>
            <a:ext cx="1273005" cy="721370"/>
          </a:xfrm>
          <a:prstGeom prst="rect">
            <a:avLst/>
          </a:prstGeom>
        </p:spPr>
      </p:pic>
      <p:pic>
        <p:nvPicPr>
          <p:cNvPr id="24" name="図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788" y="2141022"/>
            <a:ext cx="908366" cy="859704"/>
          </a:xfrm>
          <a:prstGeom prst="rect">
            <a:avLst/>
          </a:prstGeom>
        </p:spPr>
      </p:pic>
      <p:pic>
        <p:nvPicPr>
          <p:cNvPr id="26" name="図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326" y="1426916"/>
            <a:ext cx="666043" cy="877966"/>
          </a:xfrm>
          <a:prstGeom prst="rect">
            <a:avLst/>
          </a:prstGeom>
        </p:spPr>
      </p:pic>
      <p:sp>
        <p:nvSpPr>
          <p:cNvPr id="44" name="テキスト ボックス 43"/>
          <p:cNvSpPr txBox="1"/>
          <p:nvPr/>
        </p:nvSpPr>
        <p:spPr>
          <a:xfrm>
            <a:off x="9434049" y="2221228"/>
            <a:ext cx="1555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dirty="0">
                <a:solidFill>
                  <a:srgbClr val="FFFF00"/>
                </a:solidFill>
                <a:latin typeface="+mj-lt"/>
              </a:rPr>
              <a:t>data portability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2017486" y="870855"/>
            <a:ext cx="3497943" cy="5573486"/>
          </a:xfrm>
          <a:prstGeom prst="rect">
            <a:avLst/>
          </a:prstGeom>
          <a:noFill/>
          <a:ln w="76200">
            <a:solidFill>
              <a:srgbClr val="FFFF66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5558971" y="841823"/>
            <a:ext cx="6400800" cy="5544467"/>
          </a:xfrm>
          <a:prstGeom prst="rect">
            <a:avLst/>
          </a:prstGeom>
          <a:solidFill>
            <a:srgbClr val="D9D9D9">
              <a:alpha val="74902"/>
            </a:srgb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44061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76456" y="163510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“Generation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I”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: validation for all-in-one system 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12</a:t>
            </a:fld>
            <a:endParaRPr kumimoji="1" lang="ja-JP" altLang="en-US" dirty="0"/>
          </a:p>
        </p:txBody>
      </p:sp>
      <p:grpSp>
        <p:nvGrpSpPr>
          <p:cNvPr id="76" name="グループ化 75"/>
          <p:cNvGrpSpPr/>
          <p:nvPr/>
        </p:nvGrpSpPr>
        <p:grpSpPr>
          <a:xfrm>
            <a:off x="197260" y="2369251"/>
            <a:ext cx="5844647" cy="1855082"/>
            <a:chOff x="197260" y="2369251"/>
            <a:chExt cx="5844647" cy="1855082"/>
          </a:xfrm>
        </p:grpSpPr>
        <p:sp>
          <p:nvSpPr>
            <p:cNvPr id="2" name="正方形/長方形 1"/>
            <p:cNvSpPr/>
            <p:nvPr/>
          </p:nvSpPr>
          <p:spPr>
            <a:xfrm>
              <a:off x="298906" y="2393882"/>
              <a:ext cx="5743001" cy="146427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accent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3" name="テキスト ボックス 2"/>
            <p:cNvSpPr txBox="1"/>
            <p:nvPr/>
          </p:nvSpPr>
          <p:spPr>
            <a:xfrm>
              <a:off x="473928" y="2492182"/>
              <a:ext cx="2343623" cy="830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3600" dirty="0">
                  <a:solidFill>
                    <a:srgbClr val="FF0000"/>
                  </a:solidFill>
                  <a:latin typeface="+mj-lt"/>
                </a:rPr>
                <a:t>Quality</a:t>
              </a:r>
              <a:r>
                <a:rPr kumimoji="1" lang="en-US" altLang="ja-JP" sz="4000" dirty="0">
                  <a:solidFill>
                    <a:srgbClr val="FF0000"/>
                  </a:solidFill>
                  <a:latin typeface="+mj-lt"/>
                </a:rPr>
                <a:t> </a:t>
              </a:r>
              <a:r>
                <a:rPr kumimoji="1" lang="en-US" altLang="ja-JP" sz="4800" dirty="0">
                  <a:solidFill>
                    <a:srgbClr val="FF0000"/>
                  </a:solidFill>
                  <a:latin typeface="+mj-lt"/>
                </a:rPr>
                <a:t>=</a:t>
              </a:r>
              <a:r>
                <a:rPr kumimoji="1" lang="en-US" altLang="ja-JP" sz="4000" dirty="0">
                  <a:solidFill>
                    <a:schemeClr val="accent2">
                      <a:lumMod val="50000"/>
                    </a:schemeClr>
                  </a:solidFill>
                  <a:latin typeface="+mj-lt"/>
                </a:rPr>
                <a:t> </a:t>
              </a:r>
              <a:endParaRPr kumimoji="1" lang="ja-JP" altLang="en-US" sz="4000" dirty="0" err="1">
                <a:solidFill>
                  <a:schemeClr val="accent2">
                    <a:lumMod val="50000"/>
                  </a:schemeClr>
                </a:solidFill>
                <a:latin typeface="+mj-lt"/>
              </a:endParaRPr>
            </a:p>
          </p:txBody>
        </p:sp>
        <p:cxnSp>
          <p:nvCxnSpPr>
            <p:cNvPr id="6" name="直線コネクタ 5"/>
            <p:cNvCxnSpPr/>
            <p:nvPr/>
          </p:nvCxnSpPr>
          <p:spPr>
            <a:xfrm>
              <a:off x="2345654" y="2950352"/>
              <a:ext cx="3376668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テキスト ボックス 6"/>
            <p:cNvSpPr txBox="1"/>
            <p:nvPr/>
          </p:nvSpPr>
          <p:spPr>
            <a:xfrm>
              <a:off x="2792622" y="3133852"/>
              <a:ext cx="2468686" cy="5604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3600"/>
                </a:lnSpc>
              </a:pPr>
              <a:r>
                <a:rPr kumimoji="1" lang="en-US" altLang="ja-JP" sz="3600" dirty="0">
                  <a:solidFill>
                    <a:srgbClr val="FF0000"/>
                  </a:solidFill>
                  <a:latin typeface="+mj-lt"/>
                </a:rPr>
                <a:t>All</a:t>
              </a:r>
              <a:r>
                <a:rPr kumimoji="1" lang="ja-JP" altLang="en-US" sz="3600" dirty="0">
                  <a:solidFill>
                    <a:srgbClr val="FF0000"/>
                  </a:solidFill>
                  <a:latin typeface="+mj-lt"/>
                </a:rPr>
                <a:t> </a:t>
              </a:r>
              <a:r>
                <a:rPr kumimoji="1" lang="en-US" altLang="ja-JP" sz="3600" dirty="0">
                  <a:solidFill>
                    <a:srgbClr val="FF0000"/>
                  </a:solidFill>
                  <a:latin typeface="+mj-lt"/>
                </a:rPr>
                <a:t>test case </a:t>
              </a:r>
              <a:endParaRPr kumimoji="1" lang="ja-JP" altLang="en-US" sz="3600" dirty="0" err="1">
                <a:solidFill>
                  <a:srgbClr val="FF0000"/>
                </a:solidFill>
                <a:latin typeface="+mj-lt"/>
              </a:endParaRPr>
            </a:p>
          </p:txBody>
        </p:sp>
        <p:sp>
          <p:nvSpPr>
            <p:cNvPr id="14" name="テキスト ボックス 13"/>
            <p:cNvSpPr txBox="1"/>
            <p:nvPr/>
          </p:nvSpPr>
          <p:spPr>
            <a:xfrm>
              <a:off x="2451034" y="2369251"/>
              <a:ext cx="3082774" cy="630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kumimoji="1" lang="en-US" altLang="ja-JP" sz="3600" dirty="0">
                  <a:solidFill>
                    <a:srgbClr val="FF0000"/>
                  </a:solidFill>
                  <a:latin typeface="+mj-lt"/>
                </a:rPr>
                <a:t>Pass</a:t>
              </a:r>
              <a:r>
                <a:rPr kumimoji="1" lang="en-US" altLang="ja-JP" sz="4000" dirty="0">
                  <a:solidFill>
                    <a:srgbClr val="FF0000"/>
                  </a:solidFill>
                  <a:latin typeface="+mj-lt"/>
                </a:rPr>
                <a:t> count</a:t>
              </a:r>
              <a:endParaRPr kumimoji="1" lang="ja-JP" altLang="en-US" sz="4000" dirty="0" err="1">
                <a:solidFill>
                  <a:srgbClr val="FF0000"/>
                </a:solidFill>
                <a:latin typeface="+mj-lt"/>
              </a:endParaRPr>
            </a:p>
          </p:txBody>
        </p:sp>
        <p:sp>
          <p:nvSpPr>
            <p:cNvPr id="18" name="テキスト ボックス 17"/>
            <p:cNvSpPr txBox="1"/>
            <p:nvPr/>
          </p:nvSpPr>
          <p:spPr>
            <a:xfrm>
              <a:off x="197260" y="3762668"/>
              <a:ext cx="56660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400" dirty="0">
                  <a:solidFill>
                    <a:srgbClr val="FFFF00"/>
                  </a:solidFill>
                  <a:latin typeface="+mj-lt"/>
                </a:rPr>
                <a:t>Quality can indicate by the </a:t>
              </a:r>
              <a:r>
                <a:rPr kumimoji="1" lang="en-US" altLang="ja-JP" sz="2400" u="sng" dirty="0">
                  <a:solidFill>
                    <a:srgbClr val="FFFF00"/>
                  </a:solidFill>
                  <a:latin typeface="+mj-lt"/>
                </a:rPr>
                <a:t>test coverage</a:t>
              </a:r>
              <a:r>
                <a:rPr kumimoji="1" lang="en-US" altLang="ja-JP" sz="2400" dirty="0">
                  <a:solidFill>
                    <a:srgbClr val="FFFF00"/>
                  </a:solidFill>
                  <a:latin typeface="+mj-lt"/>
                </a:rPr>
                <a:t>. </a:t>
              </a:r>
              <a:endParaRPr kumimoji="1" lang="ja-JP" altLang="en-US" sz="2400" dirty="0" err="1">
                <a:solidFill>
                  <a:srgbClr val="FFFF00"/>
                </a:solidFill>
                <a:latin typeface="+mj-lt"/>
              </a:endParaRPr>
            </a:p>
          </p:txBody>
        </p:sp>
      </p:grpSp>
      <p:grpSp>
        <p:nvGrpSpPr>
          <p:cNvPr id="55" name="グループ化 54"/>
          <p:cNvGrpSpPr/>
          <p:nvPr/>
        </p:nvGrpSpPr>
        <p:grpSpPr>
          <a:xfrm>
            <a:off x="298479" y="4297344"/>
            <a:ext cx="5870979" cy="2366962"/>
            <a:chOff x="308148" y="4178618"/>
            <a:chExt cx="5749195" cy="2366962"/>
          </a:xfrm>
        </p:grpSpPr>
        <p:pic>
          <p:nvPicPr>
            <p:cNvPr id="43" name="図 4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148" y="4179351"/>
              <a:ext cx="5624290" cy="2332615"/>
            </a:xfrm>
            <a:prstGeom prst="rect">
              <a:avLst/>
            </a:prstGeom>
          </p:spPr>
        </p:pic>
        <p:sp>
          <p:nvSpPr>
            <p:cNvPr id="31" name="テキスト ボックス 30"/>
            <p:cNvSpPr txBox="1"/>
            <p:nvPr/>
          </p:nvSpPr>
          <p:spPr>
            <a:xfrm>
              <a:off x="358472" y="4178618"/>
              <a:ext cx="387953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3200" dirty="0">
                  <a:solidFill>
                    <a:schemeClr val="bg1"/>
                  </a:solidFill>
                  <a:latin typeface="+mj-lt"/>
                </a:rPr>
                <a:t>Bug saturation curve</a:t>
              </a:r>
              <a:endParaRPr kumimoji="1" lang="ja-JP" altLang="en-US" sz="3200" dirty="0" err="1">
                <a:solidFill>
                  <a:schemeClr val="bg1"/>
                </a:solidFill>
                <a:latin typeface="+mj-lt"/>
              </a:endParaRPr>
            </a:p>
          </p:txBody>
        </p:sp>
        <p:cxnSp>
          <p:nvCxnSpPr>
            <p:cNvPr id="33" name="直線矢印コネクタ 32"/>
            <p:cNvCxnSpPr/>
            <p:nvPr/>
          </p:nvCxnSpPr>
          <p:spPr>
            <a:xfrm>
              <a:off x="616138" y="6372522"/>
              <a:ext cx="1080863" cy="0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テキスト ボックス 33"/>
            <p:cNvSpPr txBox="1"/>
            <p:nvPr/>
          </p:nvSpPr>
          <p:spPr>
            <a:xfrm>
              <a:off x="1684643" y="6083915"/>
              <a:ext cx="10621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400" dirty="0">
                  <a:solidFill>
                    <a:schemeClr val="bg1"/>
                  </a:solidFill>
                  <a:latin typeface="+mj-lt"/>
                </a:rPr>
                <a:t>time</a:t>
              </a:r>
              <a:endParaRPr kumimoji="1" lang="ja-JP" altLang="en-US" sz="2400" dirty="0" err="1">
                <a:solidFill>
                  <a:schemeClr val="bg1"/>
                </a:solidFill>
                <a:latin typeface="+mj-lt"/>
              </a:endParaRPr>
            </a:p>
          </p:txBody>
        </p:sp>
        <p:cxnSp>
          <p:nvCxnSpPr>
            <p:cNvPr id="36" name="直線矢印コネクタ 35"/>
            <p:cNvCxnSpPr/>
            <p:nvPr/>
          </p:nvCxnSpPr>
          <p:spPr>
            <a:xfrm flipV="1">
              <a:off x="570274" y="5588847"/>
              <a:ext cx="0" cy="660375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線コネクタ 37"/>
            <p:cNvCxnSpPr/>
            <p:nvPr/>
          </p:nvCxnSpPr>
          <p:spPr>
            <a:xfrm>
              <a:off x="4189782" y="4494647"/>
              <a:ext cx="1742656" cy="0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矢印コネクタ 40"/>
            <p:cNvCxnSpPr/>
            <p:nvPr/>
          </p:nvCxnSpPr>
          <p:spPr>
            <a:xfrm>
              <a:off x="5025475" y="4474676"/>
              <a:ext cx="0" cy="87098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二等辺三角形 43"/>
            <p:cNvSpPr/>
            <p:nvPr/>
          </p:nvSpPr>
          <p:spPr>
            <a:xfrm rot="16200000">
              <a:off x="5604841" y="4202901"/>
              <a:ext cx="305385" cy="599619"/>
            </a:xfrm>
            <a:prstGeom prst="triangle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45" name="テキスト ボックス 44"/>
            <p:cNvSpPr txBox="1"/>
            <p:nvPr/>
          </p:nvSpPr>
          <p:spPr>
            <a:xfrm>
              <a:off x="4238010" y="5415691"/>
              <a:ext cx="1546171" cy="98469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ts val="2300"/>
                </a:lnSpc>
              </a:pPr>
              <a:r>
                <a:rPr kumimoji="1" lang="en-US" altLang="ja-JP" sz="2400" dirty="0">
                  <a:solidFill>
                    <a:schemeClr val="bg1"/>
                  </a:solidFill>
                  <a:latin typeface="+mj-lt"/>
                </a:rPr>
                <a:t>quality</a:t>
              </a:r>
              <a:br>
                <a:rPr kumimoji="1" lang="en-US" altLang="ja-JP" sz="2400" dirty="0">
                  <a:solidFill>
                    <a:schemeClr val="bg1"/>
                  </a:solidFill>
                  <a:latin typeface="+mj-lt"/>
                </a:rPr>
              </a:br>
              <a:r>
                <a:rPr kumimoji="1" lang="en-US" altLang="ja-JP" sz="2400" dirty="0">
                  <a:solidFill>
                    <a:schemeClr val="bg1"/>
                  </a:solidFill>
                  <a:latin typeface="+mj-lt"/>
                </a:rPr>
                <a:t>stabilized</a:t>
              </a:r>
              <a:br>
                <a:rPr kumimoji="1" lang="en-US" altLang="ja-JP" sz="2400" dirty="0">
                  <a:solidFill>
                    <a:schemeClr val="bg1"/>
                  </a:solidFill>
                  <a:latin typeface="+mj-lt"/>
                </a:rPr>
              </a:br>
              <a:r>
                <a:rPr kumimoji="1" lang="en-US" altLang="ja-JP" sz="2400" dirty="0">
                  <a:solidFill>
                    <a:schemeClr val="bg1"/>
                  </a:solidFill>
                  <a:latin typeface="+mj-lt"/>
                </a:rPr>
                <a:t>point</a:t>
              </a:r>
              <a:endParaRPr kumimoji="1" lang="ja-JP" altLang="en-US" sz="2400" dirty="0" err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9" name="テキスト ボックス 38"/>
            <p:cNvSpPr txBox="1"/>
            <p:nvPr/>
          </p:nvSpPr>
          <p:spPr>
            <a:xfrm>
              <a:off x="312966" y="4997232"/>
              <a:ext cx="1864167" cy="6309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ts val="2100"/>
                </a:lnSpc>
              </a:pPr>
              <a:r>
                <a:rPr kumimoji="1" lang="en-US" altLang="ja-JP" sz="2400" dirty="0">
                  <a:solidFill>
                    <a:schemeClr val="bg1"/>
                  </a:solidFill>
                  <a:latin typeface="+mj-lt"/>
                </a:rPr>
                <a:t>Accumulative</a:t>
              </a:r>
              <a:br>
                <a:rPr kumimoji="1" lang="en-US" altLang="ja-JP" sz="2400" dirty="0">
                  <a:solidFill>
                    <a:schemeClr val="bg1"/>
                  </a:solidFill>
                  <a:latin typeface="+mj-lt"/>
                </a:rPr>
              </a:br>
              <a:r>
                <a:rPr kumimoji="1" lang="en-US" altLang="ja-JP" sz="2400" dirty="0">
                  <a:solidFill>
                    <a:schemeClr val="bg1"/>
                  </a:solidFill>
                  <a:latin typeface="+mj-lt"/>
                </a:rPr>
                <a:t>bug counts</a:t>
              </a:r>
              <a:endParaRPr kumimoji="1" lang="ja-JP" altLang="en-US" sz="2400" dirty="0" err="1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9" name="テキスト ボックス 8"/>
          <p:cNvSpPr txBox="1"/>
          <p:nvPr/>
        </p:nvSpPr>
        <p:spPr>
          <a:xfrm>
            <a:off x="330557" y="915744"/>
            <a:ext cx="575886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kumimoji="1" lang="en-US" altLang="ja-JP" sz="2400" dirty="0">
                <a:solidFill>
                  <a:srgbClr val="FFFF00"/>
                </a:solidFill>
                <a:latin typeface="+mj-lt"/>
              </a:rPr>
            </a:br>
            <a:endParaRPr kumimoji="1" lang="en-US" altLang="ja-JP" sz="400" dirty="0">
              <a:solidFill>
                <a:srgbClr val="FFFF00"/>
              </a:solidFill>
              <a:latin typeface="+mj-lt"/>
            </a:endParaRPr>
          </a:p>
          <a:p>
            <a:pPr marL="342900" indent="-163513"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 Spec defines all use case combination</a:t>
            </a:r>
          </a:p>
          <a:p>
            <a:pPr marL="342900" indent="-163513"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 You have enough insight for the code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11" name="四角形: 角を丸くする 10"/>
          <p:cNvSpPr/>
          <p:nvPr/>
        </p:nvSpPr>
        <p:spPr>
          <a:xfrm>
            <a:off x="298479" y="1149931"/>
            <a:ext cx="5743428" cy="1069160"/>
          </a:xfrm>
          <a:prstGeom prst="roundRect">
            <a:avLst/>
          </a:prstGeom>
          <a:noFill/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2" name="四角形: 角を丸くする 11"/>
          <p:cNvSpPr/>
          <p:nvPr/>
        </p:nvSpPr>
        <p:spPr>
          <a:xfrm>
            <a:off x="612993" y="981467"/>
            <a:ext cx="1838041" cy="344034"/>
          </a:xfrm>
          <a:prstGeom prst="roundRect">
            <a:avLst/>
          </a:prstGeom>
          <a:solidFill>
            <a:srgbClr val="000066"/>
          </a:solidFill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Assumption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6289636" y="5494459"/>
            <a:ext cx="5708725" cy="8335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“Generation</a:t>
            </a:r>
            <a:r>
              <a:rPr kumimoji="1" lang="ja-JP" altLang="en-US" sz="2400" dirty="0">
                <a:solidFill>
                  <a:schemeClr val="tx1"/>
                </a:solidFill>
                <a:latin typeface="+mj-lt"/>
              </a:rPr>
              <a:t> </a:t>
            </a:r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I”</a:t>
            </a:r>
            <a:r>
              <a:rPr kumimoji="1" lang="ja-JP" altLang="en-US" sz="2400" dirty="0">
                <a:solidFill>
                  <a:schemeClr val="tx1"/>
                </a:solidFill>
                <a:latin typeface="+mj-lt"/>
              </a:rPr>
              <a:t> </a:t>
            </a:r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method no more applicable to IVI due to</a:t>
            </a:r>
            <a:r>
              <a:rPr kumimoji="1" lang="ja-JP" altLang="en-US" sz="2400" dirty="0">
                <a:solidFill>
                  <a:schemeClr val="tx1"/>
                </a:solidFill>
                <a:latin typeface="+mj-lt"/>
              </a:rPr>
              <a:t> </a:t>
            </a:r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the complexity and low visibility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48" name="グループ化 47"/>
          <p:cNvGrpSpPr/>
          <p:nvPr/>
        </p:nvGrpSpPr>
        <p:grpSpPr>
          <a:xfrm>
            <a:off x="6553200" y="1191496"/>
            <a:ext cx="5209309" cy="1866752"/>
            <a:chOff x="6553200" y="1191496"/>
            <a:chExt cx="5209309" cy="1866752"/>
          </a:xfrm>
        </p:grpSpPr>
        <p:grpSp>
          <p:nvGrpSpPr>
            <p:cNvPr id="58" name="グループ化 57"/>
            <p:cNvGrpSpPr/>
            <p:nvPr/>
          </p:nvGrpSpPr>
          <p:grpSpPr>
            <a:xfrm>
              <a:off x="6553200" y="1191496"/>
              <a:ext cx="5209309" cy="1866752"/>
              <a:chOff x="6553200" y="1039091"/>
              <a:chExt cx="5209309" cy="2388444"/>
            </a:xfrm>
          </p:grpSpPr>
          <p:sp>
            <p:nvSpPr>
              <p:cNvPr id="56" name="四角形: 角を丸くする 55"/>
              <p:cNvSpPr/>
              <p:nvPr/>
            </p:nvSpPr>
            <p:spPr>
              <a:xfrm>
                <a:off x="6553200" y="1282395"/>
                <a:ext cx="5209309" cy="2145140"/>
              </a:xfrm>
              <a:prstGeom prst="roundRect">
                <a:avLst>
                  <a:gd name="adj" fmla="val 9563"/>
                </a:avLst>
              </a:prstGeom>
              <a:noFill/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57" name="四角形: 角を丸くする 56"/>
              <p:cNvSpPr/>
              <p:nvPr/>
            </p:nvSpPr>
            <p:spPr>
              <a:xfrm>
                <a:off x="6996545" y="1039091"/>
                <a:ext cx="2147455" cy="512229"/>
              </a:xfrm>
              <a:prstGeom prst="roundRect">
                <a:avLst/>
              </a:prstGeom>
              <a:solidFill>
                <a:srgbClr val="000066"/>
              </a:solidFill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72000" rtlCol="0" anchor="ctr"/>
              <a:lstStyle/>
              <a:p>
                <a:pPr algn="ctr"/>
                <a:r>
                  <a:rPr kumimoji="1" lang="en-US" altLang="ja-JP" sz="2800" dirty="0">
                    <a:solidFill>
                      <a:srgbClr val="FFFF00"/>
                    </a:solidFill>
                    <a:latin typeface="+mj-lt"/>
                  </a:rPr>
                  <a:t>problem one</a:t>
                </a:r>
                <a:endParaRPr kumimoji="1" lang="ja-JP" altLang="en-US" sz="2800" dirty="0">
                  <a:solidFill>
                    <a:srgbClr val="FFFF00"/>
                  </a:solidFill>
                  <a:latin typeface="+mj-lt"/>
                </a:endParaRPr>
              </a:p>
            </p:txBody>
          </p:sp>
        </p:grpSp>
        <p:sp>
          <p:nvSpPr>
            <p:cNvPr id="16" name="フローチャート: 結合子 15"/>
            <p:cNvSpPr/>
            <p:nvPr/>
          </p:nvSpPr>
          <p:spPr>
            <a:xfrm>
              <a:off x="6864149" y="2077875"/>
              <a:ext cx="288967" cy="274699"/>
            </a:xfrm>
            <a:prstGeom prst="flowChartConnector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42" name="フローチャート: 結合子 41"/>
            <p:cNvSpPr/>
            <p:nvPr/>
          </p:nvSpPr>
          <p:spPr>
            <a:xfrm>
              <a:off x="9961654" y="1487108"/>
              <a:ext cx="1456235" cy="1456235"/>
            </a:xfrm>
            <a:prstGeom prst="flowChartConnector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>
                  <a:latin typeface="+mj-lt"/>
                </a:rPr>
                <a:t>code</a:t>
              </a:r>
              <a:br>
                <a:rPr kumimoji="1" lang="en-US" altLang="ja-JP" sz="3200" dirty="0">
                  <a:latin typeface="+mj-lt"/>
                </a:rPr>
              </a:br>
              <a:r>
                <a:rPr kumimoji="1" lang="en-US" altLang="ja-JP" sz="3200" dirty="0">
                  <a:latin typeface="+mj-lt"/>
                </a:rPr>
                <a:t>size</a:t>
              </a:r>
              <a:endParaRPr kumimoji="1" lang="ja-JP" altLang="en-US" sz="3200" dirty="0">
                <a:latin typeface="+mj-lt"/>
              </a:endParaRPr>
            </a:p>
          </p:txBody>
        </p:sp>
        <p:cxnSp>
          <p:nvCxnSpPr>
            <p:cNvPr id="19" name="直線矢印コネクタ 18"/>
            <p:cNvCxnSpPr/>
            <p:nvPr/>
          </p:nvCxnSpPr>
          <p:spPr>
            <a:xfrm>
              <a:off x="7206638" y="2215225"/>
              <a:ext cx="2600484" cy="9847"/>
            </a:xfrm>
            <a:prstGeom prst="straightConnector1">
              <a:avLst/>
            </a:prstGeom>
            <a:ln w="12700">
              <a:solidFill>
                <a:srgbClr val="FFFF00"/>
              </a:solidFill>
              <a:headEnd type="none" w="med" len="med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テキスト ボックス 19"/>
            <p:cNvSpPr txBox="1"/>
            <p:nvPr/>
          </p:nvSpPr>
          <p:spPr>
            <a:xfrm>
              <a:off x="7314769" y="1722457"/>
              <a:ext cx="256902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800" dirty="0">
                  <a:solidFill>
                    <a:srgbClr val="FFFF00"/>
                  </a:solidFill>
                  <a:latin typeface="+mj-lt"/>
                </a:rPr>
                <a:t>program code</a:t>
              </a:r>
              <a:br>
                <a:rPr kumimoji="1" lang="en-US" altLang="ja-JP" sz="2800" dirty="0">
                  <a:solidFill>
                    <a:srgbClr val="FFFF00"/>
                  </a:solidFill>
                  <a:latin typeface="+mj-lt"/>
                </a:rPr>
              </a:br>
              <a:r>
                <a:rPr kumimoji="1" lang="en-US" altLang="ja-JP" sz="2800" dirty="0">
                  <a:solidFill>
                    <a:srgbClr val="FFFF00"/>
                  </a:solidFill>
                  <a:latin typeface="+mj-lt"/>
                </a:rPr>
                <a:t>size is bloating</a:t>
              </a:r>
              <a:endParaRPr kumimoji="1" lang="ja-JP" altLang="en-US" sz="2800" dirty="0" err="1">
                <a:solidFill>
                  <a:srgbClr val="FFFF00"/>
                </a:solidFill>
                <a:latin typeface="+mj-lt"/>
              </a:endParaRPr>
            </a:p>
          </p:txBody>
        </p:sp>
      </p:grpSp>
      <p:grpSp>
        <p:nvGrpSpPr>
          <p:cNvPr id="73" name="グループ化 72"/>
          <p:cNvGrpSpPr/>
          <p:nvPr/>
        </p:nvGrpSpPr>
        <p:grpSpPr>
          <a:xfrm>
            <a:off x="6539345" y="3363968"/>
            <a:ext cx="5209309" cy="1866752"/>
            <a:chOff x="6539345" y="3363968"/>
            <a:chExt cx="5209309" cy="1866752"/>
          </a:xfrm>
        </p:grpSpPr>
        <p:grpSp>
          <p:nvGrpSpPr>
            <p:cNvPr id="35" name="グループ化 34"/>
            <p:cNvGrpSpPr/>
            <p:nvPr/>
          </p:nvGrpSpPr>
          <p:grpSpPr>
            <a:xfrm>
              <a:off x="6539345" y="3363968"/>
              <a:ext cx="5209309" cy="1866752"/>
              <a:chOff x="6553200" y="1039091"/>
              <a:chExt cx="5209309" cy="2388444"/>
            </a:xfrm>
          </p:grpSpPr>
          <p:sp>
            <p:nvSpPr>
              <p:cNvPr id="37" name="四角形: 角を丸くする 36"/>
              <p:cNvSpPr/>
              <p:nvPr/>
            </p:nvSpPr>
            <p:spPr>
              <a:xfrm>
                <a:off x="6553200" y="1282395"/>
                <a:ext cx="5209309" cy="2145140"/>
              </a:xfrm>
              <a:prstGeom prst="roundRect">
                <a:avLst>
                  <a:gd name="adj" fmla="val 9563"/>
                </a:avLst>
              </a:prstGeom>
              <a:noFill/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40" name="四角形: 角を丸くする 39"/>
              <p:cNvSpPr/>
              <p:nvPr/>
            </p:nvSpPr>
            <p:spPr>
              <a:xfrm>
                <a:off x="6996545" y="1039091"/>
                <a:ext cx="2147455" cy="512229"/>
              </a:xfrm>
              <a:prstGeom prst="roundRect">
                <a:avLst/>
              </a:prstGeom>
              <a:solidFill>
                <a:srgbClr val="000066"/>
              </a:solidFill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72000" rtlCol="0" anchor="ctr"/>
              <a:lstStyle/>
              <a:p>
                <a:pPr algn="ctr"/>
                <a:r>
                  <a:rPr kumimoji="1" lang="en-US" altLang="ja-JP" sz="2800" dirty="0">
                    <a:solidFill>
                      <a:srgbClr val="FFFF00"/>
                    </a:solidFill>
                    <a:latin typeface="+mj-lt"/>
                  </a:rPr>
                  <a:t>problem two</a:t>
                </a:r>
                <a:endParaRPr kumimoji="1" lang="ja-JP" altLang="en-US" sz="2800" dirty="0">
                  <a:solidFill>
                    <a:srgbClr val="FFFF00"/>
                  </a:solidFill>
                  <a:latin typeface="+mj-lt"/>
                </a:endParaRPr>
              </a:p>
            </p:txBody>
          </p:sp>
        </p:grpSp>
        <p:cxnSp>
          <p:nvCxnSpPr>
            <p:cNvPr id="27" name="直線矢印コネクタ 26"/>
            <p:cNvCxnSpPr/>
            <p:nvPr/>
          </p:nvCxnSpPr>
          <p:spPr>
            <a:xfrm>
              <a:off x="8269665" y="4468743"/>
              <a:ext cx="1681155" cy="0"/>
            </a:xfrm>
            <a:prstGeom prst="straightConnector1">
              <a:avLst/>
            </a:prstGeom>
            <a:ln w="12700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テキスト ボックス 51"/>
            <p:cNvSpPr txBox="1"/>
            <p:nvPr/>
          </p:nvSpPr>
          <p:spPr>
            <a:xfrm>
              <a:off x="8081335" y="4027430"/>
              <a:ext cx="19532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sz="2400" dirty="0">
                  <a:solidFill>
                    <a:srgbClr val="FFFF00"/>
                  </a:solidFill>
                  <a:latin typeface="+mj-lt"/>
                </a:rPr>
                <a:t>Code visibility</a:t>
              </a:r>
              <a:br>
                <a:rPr kumimoji="1" lang="en-US" altLang="ja-JP" sz="2400" dirty="0">
                  <a:solidFill>
                    <a:srgbClr val="FFFF00"/>
                  </a:solidFill>
                  <a:latin typeface="+mj-lt"/>
                </a:rPr>
              </a:br>
              <a:r>
                <a:rPr kumimoji="1" lang="en-US" altLang="ja-JP" sz="2400" dirty="0">
                  <a:solidFill>
                    <a:srgbClr val="FFFF00"/>
                  </a:solidFill>
                  <a:latin typeface="+mj-lt"/>
                </a:rPr>
                <a:t>become low</a:t>
              </a:r>
              <a:endParaRPr kumimoji="1" lang="ja-JP" altLang="en-US" sz="2400" dirty="0" err="1">
                <a:solidFill>
                  <a:srgbClr val="FFFF00"/>
                </a:solidFill>
                <a:latin typeface="+mj-lt"/>
              </a:endParaRPr>
            </a:p>
          </p:txBody>
        </p:sp>
        <p:sp>
          <p:nvSpPr>
            <p:cNvPr id="64" name="フローチャート: 結合子 63"/>
            <p:cNvSpPr/>
            <p:nvPr/>
          </p:nvSpPr>
          <p:spPr>
            <a:xfrm>
              <a:off x="7206638" y="4213156"/>
              <a:ext cx="569229" cy="569229"/>
            </a:xfrm>
            <a:prstGeom prst="flowChartConnector">
              <a:avLst/>
            </a:prstGeom>
            <a:solidFill>
              <a:srgbClr val="000066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65" name="円: 塗りつぶしなし 64"/>
            <p:cNvSpPr/>
            <p:nvPr/>
          </p:nvSpPr>
          <p:spPr>
            <a:xfrm>
              <a:off x="6874484" y="3854473"/>
              <a:ext cx="1235739" cy="1235739"/>
            </a:xfrm>
            <a:prstGeom prst="donut">
              <a:avLst>
                <a:gd name="adj" fmla="val 25758"/>
              </a:avLst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66" name="円: 塗りつぶしなし 65"/>
            <p:cNvSpPr/>
            <p:nvPr/>
          </p:nvSpPr>
          <p:spPr>
            <a:xfrm>
              <a:off x="10077816" y="3858161"/>
              <a:ext cx="1235739" cy="1235739"/>
            </a:xfrm>
            <a:prstGeom prst="donut">
              <a:avLst>
                <a:gd name="adj" fmla="val 25758"/>
              </a:avLst>
            </a:prstGeom>
            <a:solidFill>
              <a:schemeClr val="accent3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54" name="テキスト ボックス 53"/>
            <p:cNvSpPr txBox="1"/>
            <p:nvPr/>
          </p:nvSpPr>
          <p:spPr>
            <a:xfrm>
              <a:off x="10215867" y="4631764"/>
              <a:ext cx="10616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400" dirty="0">
                  <a:latin typeface="+mj-lt"/>
                </a:rPr>
                <a:t>others</a:t>
              </a:r>
              <a:endParaRPr kumimoji="1" lang="ja-JP" altLang="en-US" sz="3600" dirty="0" err="1">
                <a:latin typeface="+mj-lt"/>
              </a:endParaRPr>
            </a:p>
          </p:txBody>
        </p:sp>
        <p:sp>
          <p:nvSpPr>
            <p:cNvPr id="29" name="テキスト ボックス 28"/>
            <p:cNvSpPr txBox="1"/>
            <p:nvPr/>
          </p:nvSpPr>
          <p:spPr>
            <a:xfrm>
              <a:off x="7114952" y="4614402"/>
              <a:ext cx="964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800" dirty="0">
                  <a:latin typeface="+mj-lt"/>
                </a:rPr>
                <a:t>own</a:t>
              </a:r>
              <a:endParaRPr kumimoji="1" lang="ja-JP" altLang="en-US" sz="2800" dirty="0" err="1">
                <a:latin typeface="+mj-lt"/>
              </a:endParaRPr>
            </a:p>
          </p:txBody>
        </p:sp>
        <p:sp>
          <p:nvSpPr>
            <p:cNvPr id="67" name="アーチ 66"/>
            <p:cNvSpPr/>
            <p:nvPr/>
          </p:nvSpPr>
          <p:spPr>
            <a:xfrm>
              <a:off x="6864150" y="3854473"/>
              <a:ext cx="1281180" cy="1210828"/>
            </a:xfrm>
            <a:prstGeom prst="blockArc">
              <a:avLst>
                <a:gd name="adj1" fmla="val 12298736"/>
                <a:gd name="adj2" fmla="val 14581082"/>
                <a:gd name="adj3" fmla="val 25086"/>
              </a:avLst>
            </a:prstGeom>
            <a:solidFill>
              <a:schemeClr val="accent3">
                <a:lumMod val="75000"/>
              </a:schemeClr>
            </a:solidFill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69" name="アーチ 68"/>
            <p:cNvSpPr/>
            <p:nvPr/>
          </p:nvSpPr>
          <p:spPr>
            <a:xfrm rot="21412001">
              <a:off x="10107940" y="3886105"/>
              <a:ext cx="1187039" cy="1150673"/>
            </a:xfrm>
            <a:prstGeom prst="blockArc">
              <a:avLst>
                <a:gd name="adj1" fmla="val 12298736"/>
                <a:gd name="adj2" fmla="val 18809138"/>
                <a:gd name="adj3" fmla="val 23771"/>
              </a:avLst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71" name="テキスト ボックス 70"/>
            <p:cNvSpPr txBox="1"/>
            <p:nvPr/>
          </p:nvSpPr>
          <p:spPr>
            <a:xfrm>
              <a:off x="10244394" y="3765820"/>
              <a:ext cx="964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800" dirty="0">
                  <a:latin typeface="+mj-lt"/>
                </a:rPr>
                <a:t>own</a:t>
              </a:r>
              <a:endParaRPr kumimoji="1" lang="ja-JP" altLang="en-US" sz="2800" dirty="0" err="1">
                <a:latin typeface="+mj-lt"/>
              </a:endParaRPr>
            </a:p>
          </p:txBody>
        </p:sp>
      </p:grpSp>
      <p:sp>
        <p:nvSpPr>
          <p:cNvPr id="75" name="矢印: 左右 74"/>
          <p:cNvSpPr/>
          <p:nvPr/>
        </p:nvSpPr>
        <p:spPr>
          <a:xfrm>
            <a:off x="2345654" y="3015916"/>
            <a:ext cx="3376668" cy="736962"/>
          </a:xfrm>
          <a:prstGeom prst="leftRightArrow">
            <a:avLst>
              <a:gd name="adj1" fmla="val 61817"/>
              <a:gd name="adj2" fmla="val 50000"/>
            </a:avLst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458025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86661" y="164493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SW provider eco-system model category 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13</a:t>
            </a:fld>
            <a:endParaRPr kumimoji="1" lang="ja-JP" altLang="en-US" dirty="0"/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639792"/>
              </p:ext>
            </p:extLst>
          </p:nvPr>
        </p:nvGraphicFramePr>
        <p:xfrm>
          <a:off x="249384" y="885806"/>
          <a:ext cx="11707090" cy="553104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792604">
                  <a:extLst>
                    <a:ext uri="{9D8B030D-6E8A-4147-A177-3AD203B41FA5}">
                      <a16:colId xmlns:a16="http://schemas.microsoft.com/office/drawing/2014/main" val="1549583884"/>
                    </a:ext>
                  </a:extLst>
                </a:gridCol>
                <a:gridCol w="3475868">
                  <a:extLst>
                    <a:ext uri="{9D8B030D-6E8A-4147-A177-3AD203B41FA5}">
                      <a16:colId xmlns:a16="http://schemas.microsoft.com/office/drawing/2014/main" val="1576285491"/>
                    </a:ext>
                  </a:extLst>
                </a:gridCol>
                <a:gridCol w="3074037">
                  <a:extLst>
                    <a:ext uri="{9D8B030D-6E8A-4147-A177-3AD203B41FA5}">
                      <a16:colId xmlns:a16="http://schemas.microsoft.com/office/drawing/2014/main" val="753517757"/>
                    </a:ext>
                  </a:extLst>
                </a:gridCol>
                <a:gridCol w="3364581">
                  <a:extLst>
                    <a:ext uri="{9D8B030D-6E8A-4147-A177-3AD203B41FA5}">
                      <a16:colId xmlns:a16="http://schemas.microsoft.com/office/drawing/2014/main" val="2378992701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</a:t>
                      </a:r>
                      <a:r>
                        <a:rPr kumimoji="1" lang="ja-JP" altLang="en-US" sz="2800" b="0" i="0" dirty="0">
                          <a:latin typeface="+mj-lt"/>
                        </a:rPr>
                        <a:t> </a:t>
                      </a:r>
                      <a:r>
                        <a:rPr kumimoji="1" lang="en-US" altLang="ja-JP" sz="2800" b="0" i="0" dirty="0">
                          <a:latin typeface="+mj-lt"/>
                        </a:rPr>
                        <a:t>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 II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 III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1347997"/>
                  </a:ext>
                </a:extLst>
              </a:tr>
              <a:tr h="1656000">
                <a:tc rowSpan="2"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Target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0583290"/>
                  </a:ext>
                </a:extLst>
              </a:tr>
              <a:tr h="793418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Old</a:t>
                      </a:r>
                      <a: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age computer Traditional e</a:t>
                      </a:r>
                      <a:r>
                        <a:rPr kumimoji="1" lang="en-US" altLang="ja-JP" sz="2800" b="0" i="0" dirty="0">
                          <a:latin typeface="+mj-lt"/>
                        </a:rPr>
                        <a:t>mbedded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PC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could IT service</a:t>
                      </a:r>
                      <a:b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</a:br>
                      <a: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connected car</a:t>
                      </a:r>
                      <a:endParaRPr kumimoji="1" lang="en-US" altLang="ja-JP" sz="2800" b="0" i="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89891478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condition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All-in-one delivery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b="0" i="0" dirty="0">
                          <a:latin typeface="+mj-lt"/>
                        </a:rPr>
                        <a:t>+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2800" b="0" i="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43415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HW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Fixed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Fixed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undetermined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61828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SW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Fixed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undetermined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undetermined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737617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Validation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Standalone Test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Certification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Standardization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4116567"/>
                  </a:ext>
                </a:extLst>
              </a:tr>
            </a:tbl>
          </a:graphicData>
        </a:graphic>
      </p:graphicFrame>
      <p:pic>
        <p:nvPicPr>
          <p:cNvPr id="13" name="図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332" y="1574882"/>
            <a:ext cx="1183207" cy="1458094"/>
          </a:xfrm>
          <a:prstGeom prst="rect">
            <a:avLst/>
          </a:prstGeom>
        </p:spPr>
      </p:pic>
      <p:sp>
        <p:nvSpPr>
          <p:cNvPr id="14" name="四角形: 角を丸くする 13"/>
          <p:cNvSpPr/>
          <p:nvPr/>
        </p:nvSpPr>
        <p:spPr>
          <a:xfrm>
            <a:off x="304800" y="4832683"/>
            <a:ext cx="11582400" cy="989920"/>
          </a:xfrm>
          <a:prstGeom prst="roundRect">
            <a:avLst>
              <a:gd name="adj" fmla="val 12173"/>
            </a:avLst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5" name="四角形: 角を丸くする 14"/>
          <p:cNvSpPr/>
          <p:nvPr/>
        </p:nvSpPr>
        <p:spPr>
          <a:xfrm>
            <a:off x="7212310" y="4192423"/>
            <a:ext cx="1077316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ISV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397" y="4086573"/>
            <a:ext cx="723509" cy="657263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271" y="4157702"/>
            <a:ext cx="877469" cy="578367"/>
          </a:xfrm>
          <a:prstGeom prst="rect">
            <a:avLst/>
          </a:prstGeom>
        </p:spPr>
      </p:pic>
      <p:pic>
        <p:nvPicPr>
          <p:cNvPr id="41" name="図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7017" y="1686777"/>
            <a:ext cx="2202629" cy="1313949"/>
          </a:xfrm>
          <a:prstGeom prst="rect">
            <a:avLst/>
          </a:prstGeom>
        </p:spPr>
      </p:pic>
      <p:pic>
        <p:nvPicPr>
          <p:cNvPr id="50" name="図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054" y="4028436"/>
            <a:ext cx="779812" cy="783790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636" y="4089924"/>
            <a:ext cx="681762" cy="681762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86" y="1444864"/>
            <a:ext cx="1264674" cy="1598409"/>
          </a:xfrm>
          <a:prstGeom prst="rect">
            <a:avLst/>
          </a:prstGeom>
        </p:spPr>
      </p:pic>
      <p:sp>
        <p:nvSpPr>
          <p:cNvPr id="23" name="四角形: 角を丸くする 22"/>
          <p:cNvSpPr/>
          <p:nvPr/>
        </p:nvSpPr>
        <p:spPr>
          <a:xfrm>
            <a:off x="5821440" y="4192422"/>
            <a:ext cx="1077316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IHV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915" y="1961767"/>
            <a:ext cx="1671104" cy="857476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776" y="2304882"/>
            <a:ext cx="1273005" cy="721370"/>
          </a:xfrm>
          <a:prstGeom prst="rect">
            <a:avLst/>
          </a:prstGeom>
        </p:spPr>
      </p:pic>
      <p:pic>
        <p:nvPicPr>
          <p:cNvPr id="24" name="図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788" y="2141022"/>
            <a:ext cx="908366" cy="859704"/>
          </a:xfrm>
          <a:prstGeom prst="rect">
            <a:avLst/>
          </a:prstGeom>
        </p:spPr>
      </p:pic>
      <p:pic>
        <p:nvPicPr>
          <p:cNvPr id="26" name="図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326" y="1426916"/>
            <a:ext cx="666043" cy="877966"/>
          </a:xfrm>
          <a:prstGeom prst="rect">
            <a:avLst/>
          </a:prstGeom>
        </p:spPr>
      </p:pic>
      <p:sp>
        <p:nvSpPr>
          <p:cNvPr id="44" name="テキスト ボックス 43"/>
          <p:cNvSpPr txBox="1"/>
          <p:nvPr/>
        </p:nvSpPr>
        <p:spPr>
          <a:xfrm>
            <a:off x="9434049" y="2221228"/>
            <a:ext cx="1555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dirty="0">
                <a:solidFill>
                  <a:srgbClr val="FFFF00"/>
                </a:solidFill>
                <a:latin typeface="+mj-lt"/>
              </a:rPr>
              <a:t>data portability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5502635" y="870855"/>
            <a:ext cx="3115128" cy="5573486"/>
          </a:xfrm>
          <a:prstGeom prst="rect">
            <a:avLst/>
          </a:prstGeom>
          <a:noFill/>
          <a:ln w="76200">
            <a:solidFill>
              <a:srgbClr val="FFFF66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8657236" y="856343"/>
            <a:ext cx="3299238" cy="5544467"/>
          </a:xfrm>
          <a:prstGeom prst="rect">
            <a:avLst/>
          </a:prstGeom>
          <a:solidFill>
            <a:srgbClr val="D9D9D9">
              <a:alpha val="74902"/>
            </a:srgb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2036665" y="878798"/>
            <a:ext cx="3420706" cy="5544467"/>
          </a:xfrm>
          <a:prstGeom prst="rect">
            <a:avLst/>
          </a:prstGeom>
          <a:solidFill>
            <a:srgbClr val="D9D9D9">
              <a:alpha val="74902"/>
            </a:srgb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808345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14</a:t>
            </a:fld>
            <a:endParaRPr kumimoji="1"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76456" y="163510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“Generation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II”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: Compatibility by the certification  </a:t>
            </a:r>
            <a:endParaRPr kumimoji="1" lang="ja-JP" altLang="en-US" sz="4000" dirty="0"/>
          </a:p>
        </p:txBody>
      </p:sp>
      <p:sp>
        <p:nvSpPr>
          <p:cNvPr id="9" name="四角形: 角を丸くする 8"/>
          <p:cNvSpPr/>
          <p:nvPr/>
        </p:nvSpPr>
        <p:spPr>
          <a:xfrm>
            <a:off x="1602252" y="3277273"/>
            <a:ext cx="1286507" cy="418599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IHV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sp>
        <p:nvSpPr>
          <p:cNvPr id="12" name="四角形: 角を丸くする 11"/>
          <p:cNvSpPr/>
          <p:nvPr/>
        </p:nvSpPr>
        <p:spPr>
          <a:xfrm>
            <a:off x="1602252" y="5895027"/>
            <a:ext cx="1286507" cy="418599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ISV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cxnSp>
        <p:nvCxnSpPr>
          <p:cNvPr id="18" name="直線矢印コネクタ 17"/>
          <p:cNvCxnSpPr/>
          <p:nvPr/>
        </p:nvCxnSpPr>
        <p:spPr>
          <a:xfrm>
            <a:off x="4120764" y="2803422"/>
            <a:ext cx="4554437" cy="66003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 flipV="1">
            <a:off x="4194946" y="3659513"/>
            <a:ext cx="4494323" cy="161167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スクロール: 縦 23"/>
          <p:cNvSpPr/>
          <p:nvPr/>
        </p:nvSpPr>
        <p:spPr>
          <a:xfrm>
            <a:off x="4990601" y="2997060"/>
            <a:ext cx="2797493" cy="1775631"/>
          </a:xfrm>
          <a:prstGeom prst="verticalScroll">
            <a:avLst/>
          </a:prstGeom>
          <a:solidFill>
            <a:srgbClr val="FFFF99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Compatibility</a:t>
            </a:r>
          </a:p>
          <a:p>
            <a:pPr algn="ctr"/>
            <a:r>
              <a:rPr kumimoji="1" lang="en-US" altLang="ja-JP" sz="2400" dirty="0">
                <a:latin typeface="+mj-lt"/>
              </a:rPr>
              <a:t>Specification</a:t>
            </a:r>
          </a:p>
          <a:p>
            <a:pPr algn="ctr"/>
            <a:r>
              <a:rPr kumimoji="1" lang="en-US" altLang="ja-JP" sz="2400" dirty="0">
                <a:latin typeface="+mj-lt"/>
              </a:rPr>
              <a:t>for 3</a:t>
            </a:r>
            <a:r>
              <a:rPr kumimoji="1" lang="en-US" altLang="ja-JP" sz="2400" baseline="30000" dirty="0">
                <a:latin typeface="+mj-lt"/>
              </a:rPr>
              <a:t>rd</a:t>
            </a:r>
            <a:r>
              <a:rPr kumimoji="1" lang="en-US" altLang="ja-JP" sz="2400" dirty="0">
                <a:latin typeface="+mj-lt"/>
              </a:rPr>
              <a:t> party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3862564" y="1214947"/>
            <a:ext cx="57912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hardware interface = industry standards</a:t>
            </a:r>
            <a:br>
              <a:rPr kumimoji="1" lang="en-US" altLang="ja-JP" sz="24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( USB, PCI, memory BUS, display interface )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3104304" y="5803856"/>
            <a:ext cx="6466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external software API definition </a:t>
            </a:r>
            <a:br>
              <a:rPr kumimoji="1" lang="en-US" altLang="ja-JP" sz="24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( vendor specific, include inter-app. coordination )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9" name="楕円 28"/>
          <p:cNvSpPr/>
          <p:nvPr/>
        </p:nvSpPr>
        <p:spPr>
          <a:xfrm>
            <a:off x="5447440" y="2057890"/>
            <a:ext cx="2802882" cy="597436"/>
          </a:xfrm>
          <a:prstGeom prst="ellips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relatively clear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30" name="楕円 29"/>
          <p:cNvSpPr/>
          <p:nvPr/>
        </p:nvSpPr>
        <p:spPr>
          <a:xfrm>
            <a:off x="4949482" y="5078342"/>
            <a:ext cx="2776260" cy="597436"/>
          </a:xfrm>
          <a:prstGeom prst="ellips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very complex</a:t>
            </a:r>
            <a:endParaRPr kumimoji="1" lang="ja-JP" altLang="en-US" sz="2400" dirty="0">
              <a:latin typeface="+mj-lt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184" y="918627"/>
            <a:ext cx="1736641" cy="1453931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923" y="1803976"/>
            <a:ext cx="2009706" cy="1367473"/>
          </a:xfrm>
          <a:prstGeom prst="rect">
            <a:avLst/>
          </a:prstGeom>
        </p:spPr>
      </p:pic>
      <p:pic>
        <p:nvPicPr>
          <p:cNvPr id="22" name="図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31" y="1934649"/>
            <a:ext cx="1773327" cy="1269789"/>
          </a:xfrm>
          <a:prstGeom prst="rect">
            <a:avLst/>
          </a:prstGeom>
        </p:spPr>
      </p:pic>
      <p:pic>
        <p:nvPicPr>
          <p:cNvPr id="31" name="図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09" y="4316010"/>
            <a:ext cx="1010021" cy="1330272"/>
          </a:xfrm>
          <a:prstGeom prst="rect">
            <a:avLst/>
          </a:prstGeom>
        </p:spPr>
      </p:pic>
      <p:pic>
        <p:nvPicPr>
          <p:cNvPr id="32" name="図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955" y="4190964"/>
            <a:ext cx="1668265" cy="1668265"/>
          </a:xfrm>
          <a:prstGeom prst="rect">
            <a:avLst/>
          </a:prstGeom>
        </p:spPr>
      </p:pic>
      <p:grpSp>
        <p:nvGrpSpPr>
          <p:cNvPr id="34" name="グループ化 33"/>
          <p:cNvGrpSpPr/>
          <p:nvPr/>
        </p:nvGrpSpPr>
        <p:grpSpPr>
          <a:xfrm>
            <a:off x="9609885" y="4121665"/>
            <a:ext cx="2582115" cy="2330626"/>
            <a:chOff x="8505796" y="2516051"/>
            <a:chExt cx="3302678" cy="2986024"/>
          </a:xfrm>
        </p:grpSpPr>
        <p:pic>
          <p:nvPicPr>
            <p:cNvPr id="35" name="図 3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5796" y="4454179"/>
              <a:ext cx="3075711" cy="1047896"/>
            </a:xfrm>
            <a:prstGeom prst="rect">
              <a:avLst/>
            </a:prstGeom>
            <a:effectLst>
              <a:outerShdw blurRad="50800" dist="228600" dir="2700000" algn="tl" rotWithShape="0">
                <a:prstClr val="black">
                  <a:alpha val="6000"/>
                </a:prstClr>
              </a:outerShdw>
              <a:softEdge rad="50800"/>
            </a:effectLst>
          </p:spPr>
        </p:pic>
        <p:sp>
          <p:nvSpPr>
            <p:cNvPr id="36" name="テキスト ボックス 35"/>
            <p:cNvSpPr txBox="1"/>
            <p:nvPr/>
          </p:nvSpPr>
          <p:spPr>
            <a:xfrm>
              <a:off x="8765228" y="4748063"/>
              <a:ext cx="3043246" cy="512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000" dirty="0">
                  <a:solidFill>
                    <a:srgbClr val="002060"/>
                  </a:solidFill>
                  <a:latin typeface="+mj-lt"/>
                </a:rPr>
                <a:t>SW starts melting</a:t>
              </a:r>
              <a:endParaRPr kumimoji="1" lang="ja-JP" altLang="en-US" sz="2000" dirty="0" err="1">
                <a:solidFill>
                  <a:srgbClr val="002060"/>
                </a:solidFill>
                <a:latin typeface="+mj-lt"/>
              </a:endParaRPr>
            </a:p>
          </p:txBody>
        </p:sp>
        <p:pic>
          <p:nvPicPr>
            <p:cNvPr id="37" name="図 3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65228" y="2516051"/>
              <a:ext cx="2411261" cy="249788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pic>
        <p:nvPicPr>
          <p:cNvPr id="39" name="図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613" y="4325109"/>
            <a:ext cx="995252" cy="1405991"/>
          </a:xfrm>
          <a:prstGeom prst="rect">
            <a:avLst/>
          </a:prstGeom>
        </p:spPr>
      </p:pic>
      <p:cxnSp>
        <p:nvCxnSpPr>
          <p:cNvPr id="44" name="直線コネクタ 43"/>
          <p:cNvCxnSpPr/>
          <p:nvPr/>
        </p:nvCxnSpPr>
        <p:spPr>
          <a:xfrm>
            <a:off x="206477" y="3958615"/>
            <a:ext cx="4498258" cy="0"/>
          </a:xfrm>
          <a:prstGeom prst="line">
            <a:avLst/>
          </a:prstGeom>
          <a:ln>
            <a:solidFill>
              <a:srgbClr val="FFF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図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629" y="2534149"/>
            <a:ext cx="1904314" cy="186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80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76456" y="163510"/>
            <a:ext cx="88368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             HW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Compatibility certification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15</a:t>
            </a:fld>
            <a:endParaRPr kumimoji="1" lang="ja-JP" altLang="en-US" dirty="0"/>
          </a:p>
        </p:txBody>
      </p:sp>
      <p:sp>
        <p:nvSpPr>
          <p:cNvPr id="7" name="四角形: 角を丸くする 6"/>
          <p:cNvSpPr/>
          <p:nvPr/>
        </p:nvSpPr>
        <p:spPr>
          <a:xfrm>
            <a:off x="376456" y="287980"/>
            <a:ext cx="1286507" cy="418599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IHV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0135" y="844892"/>
            <a:ext cx="7431960" cy="5659273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94" y="1149096"/>
            <a:ext cx="3961374" cy="1880727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477" y="3171795"/>
            <a:ext cx="3699208" cy="3102999"/>
          </a:xfrm>
          <a:prstGeom prst="rect">
            <a:avLst/>
          </a:prstGeom>
        </p:spPr>
      </p:pic>
      <p:sp>
        <p:nvSpPr>
          <p:cNvPr id="10" name="四角形: 角を丸くする 9"/>
          <p:cNvSpPr/>
          <p:nvPr/>
        </p:nvSpPr>
        <p:spPr>
          <a:xfrm>
            <a:off x="2491107" y="5826562"/>
            <a:ext cx="7580244" cy="596348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HW equipment certification mechanism worked for IHV</a:t>
            </a:r>
            <a:endParaRPr kumimoji="1" lang="ja-JP" altLang="en-US" sz="24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918613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16</a:t>
            </a:fld>
            <a:endParaRPr kumimoji="1" lang="ja-JP" altLang="en-US" dirty="0"/>
          </a:p>
        </p:txBody>
      </p:sp>
      <p:grpSp>
        <p:nvGrpSpPr>
          <p:cNvPr id="7" name="グループ化 6"/>
          <p:cNvGrpSpPr/>
          <p:nvPr/>
        </p:nvGrpSpPr>
        <p:grpSpPr>
          <a:xfrm>
            <a:off x="479425" y="1043529"/>
            <a:ext cx="5760238" cy="4817891"/>
            <a:chOff x="479425" y="1043529"/>
            <a:chExt cx="5760238" cy="4817891"/>
          </a:xfrm>
        </p:grpSpPr>
        <p:pic>
          <p:nvPicPr>
            <p:cNvPr id="3" name="図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2556" y="1411531"/>
              <a:ext cx="5019675" cy="4152900"/>
            </a:xfrm>
            <a:prstGeom prst="rect">
              <a:avLst/>
            </a:prstGeom>
          </p:spPr>
        </p:pic>
        <p:sp>
          <p:nvSpPr>
            <p:cNvPr id="4" name="テキスト ボックス 3"/>
            <p:cNvSpPr txBox="1"/>
            <p:nvPr/>
          </p:nvSpPr>
          <p:spPr>
            <a:xfrm>
              <a:off x="479425" y="5522866"/>
              <a:ext cx="57602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1600" dirty="0">
                  <a:solidFill>
                    <a:srgbClr val="FFFF00"/>
                  </a:solidFill>
                  <a:latin typeface="+mj-lt"/>
                </a:rPr>
                <a:t>http://www-01.ibm.com/support/docview.wss?uid=swg27006485</a:t>
              </a:r>
              <a:endParaRPr kumimoji="1" lang="ja-JP" altLang="en-US" sz="2800" dirty="0" err="1">
                <a:solidFill>
                  <a:srgbClr val="FFFF00"/>
                </a:solidFill>
                <a:latin typeface="+mj-lt"/>
              </a:endParaRPr>
            </a:p>
          </p:txBody>
        </p:sp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9126" y="1043529"/>
              <a:ext cx="1414364" cy="1862821"/>
            </a:xfrm>
            <a:prstGeom prst="rect">
              <a:avLst/>
            </a:prstGeom>
          </p:spPr>
        </p:pic>
      </p:grpSp>
      <p:grpSp>
        <p:nvGrpSpPr>
          <p:cNvPr id="2" name="グループ化 1"/>
          <p:cNvGrpSpPr/>
          <p:nvPr/>
        </p:nvGrpSpPr>
        <p:grpSpPr>
          <a:xfrm>
            <a:off x="6143440" y="853227"/>
            <a:ext cx="5455415" cy="5964189"/>
            <a:chOff x="6143440" y="853227"/>
            <a:chExt cx="5455415" cy="5964189"/>
          </a:xfrm>
        </p:grpSpPr>
        <p:grpSp>
          <p:nvGrpSpPr>
            <p:cNvPr id="12" name="グループ化 11"/>
            <p:cNvGrpSpPr/>
            <p:nvPr/>
          </p:nvGrpSpPr>
          <p:grpSpPr>
            <a:xfrm>
              <a:off x="6143440" y="853227"/>
              <a:ext cx="5455415" cy="5964189"/>
              <a:chOff x="6219825" y="840352"/>
              <a:chExt cx="5455415" cy="5964189"/>
            </a:xfrm>
          </p:grpSpPr>
          <p:pic>
            <p:nvPicPr>
              <p:cNvPr id="10" name="図 9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302956" y="840352"/>
                <a:ext cx="5372284" cy="5616479"/>
              </a:xfrm>
              <a:prstGeom prst="rect">
                <a:avLst/>
              </a:prstGeom>
            </p:spPr>
          </p:pic>
          <p:sp>
            <p:nvSpPr>
              <p:cNvPr id="11" name="テキスト ボックス 10"/>
              <p:cNvSpPr txBox="1"/>
              <p:nvPr/>
            </p:nvSpPr>
            <p:spPr>
              <a:xfrm>
                <a:off x="6219825" y="6435209"/>
                <a:ext cx="53722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dirty="0">
                    <a:solidFill>
                      <a:srgbClr val="FFFF00"/>
                    </a:solidFill>
                    <a:latin typeface="+mj-lt"/>
                  </a:rPr>
                  <a:t>http://download.autodesk.com/us/xp_compatibility.htm</a:t>
                </a:r>
                <a:endParaRPr kumimoji="1" lang="ja-JP" altLang="en-US" sz="2400" dirty="0" err="1">
                  <a:solidFill>
                    <a:srgbClr val="FFFF00"/>
                  </a:solidFill>
                  <a:latin typeface="+mj-lt"/>
                </a:endParaRPr>
              </a:p>
            </p:txBody>
          </p:sp>
        </p:grpSp>
        <p:pic>
          <p:nvPicPr>
            <p:cNvPr id="16" name="図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76586" y="3660329"/>
              <a:ext cx="2183992" cy="2183992"/>
            </a:xfrm>
            <a:prstGeom prst="rect">
              <a:avLst/>
            </a:prstGeom>
          </p:spPr>
        </p:pic>
      </p:grpSp>
      <p:sp>
        <p:nvSpPr>
          <p:cNvPr id="20" name="テキスト ボックス 19"/>
          <p:cNvSpPr txBox="1"/>
          <p:nvPr/>
        </p:nvSpPr>
        <p:spPr>
          <a:xfrm>
            <a:off x="376456" y="163510"/>
            <a:ext cx="92108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             SW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Compatibility is more challenge </a:t>
            </a:r>
            <a:endParaRPr kumimoji="1" lang="ja-JP" altLang="en-US" sz="4000" dirty="0"/>
          </a:p>
        </p:txBody>
      </p:sp>
      <p:sp>
        <p:nvSpPr>
          <p:cNvPr id="21" name="四角形: 角を丸くする 20"/>
          <p:cNvSpPr/>
          <p:nvPr/>
        </p:nvSpPr>
        <p:spPr>
          <a:xfrm>
            <a:off x="376456" y="287980"/>
            <a:ext cx="1286507" cy="418599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ISV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sp>
        <p:nvSpPr>
          <p:cNvPr id="19" name="四角形: 角を丸くする 18"/>
          <p:cNvSpPr/>
          <p:nvPr/>
        </p:nvSpPr>
        <p:spPr>
          <a:xfrm>
            <a:off x="2491107" y="5826562"/>
            <a:ext cx="7580244" cy="596348"/>
          </a:xfrm>
          <a:prstGeom prst="round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ISV struggled with quite a lot of compatibility issue (buggy) </a:t>
            </a:r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559710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76456" y="163510"/>
            <a:ext cx="89417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“Microsoft Office” compensated integrity  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17</a:t>
            </a:fld>
            <a:endParaRPr kumimoji="1" lang="ja-JP" altLang="en-US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4485" y="1025726"/>
            <a:ext cx="6677025" cy="5343525"/>
          </a:xfrm>
          <a:prstGeom prst="rect">
            <a:avLst/>
          </a:prstGeom>
        </p:spPr>
      </p:pic>
      <p:sp>
        <p:nvSpPr>
          <p:cNvPr id="4" name="矢印: 右 3"/>
          <p:cNvSpPr/>
          <p:nvPr/>
        </p:nvSpPr>
        <p:spPr>
          <a:xfrm>
            <a:off x="1632315" y="2977050"/>
            <a:ext cx="685427" cy="1440873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0" name="四角形: 角を丸くする 9"/>
          <p:cNvSpPr/>
          <p:nvPr/>
        </p:nvSpPr>
        <p:spPr>
          <a:xfrm>
            <a:off x="228703" y="1218179"/>
            <a:ext cx="1423943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ISV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sp>
        <p:nvSpPr>
          <p:cNvPr id="11" name="四角形: 角を丸くする 10"/>
          <p:cNvSpPr/>
          <p:nvPr/>
        </p:nvSpPr>
        <p:spPr>
          <a:xfrm>
            <a:off x="9861638" y="1205519"/>
            <a:ext cx="1858837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400"/>
              </a:lnSpc>
            </a:pPr>
            <a:r>
              <a:rPr kumimoji="1" lang="en-US" altLang="ja-JP" sz="2800" dirty="0">
                <a:solidFill>
                  <a:srgbClr val="FFFF66"/>
                </a:solidFill>
                <a:latin typeface="+mj-lt"/>
              </a:rPr>
              <a:t>major ISV</a:t>
            </a:r>
            <a:endParaRPr kumimoji="1" lang="ja-JP" altLang="en-US" dirty="0">
              <a:solidFill>
                <a:srgbClr val="FFFF66"/>
              </a:solidFill>
              <a:latin typeface="+mj-lt"/>
            </a:endParaRPr>
          </a:p>
        </p:txBody>
      </p:sp>
      <p:sp>
        <p:nvSpPr>
          <p:cNvPr id="6" name="加算記号 5"/>
          <p:cNvSpPr/>
          <p:nvPr/>
        </p:nvSpPr>
        <p:spPr>
          <a:xfrm>
            <a:off x="9556838" y="3378833"/>
            <a:ext cx="609600" cy="637309"/>
          </a:xfrm>
          <a:prstGeom prst="mathPl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0" y="6416448"/>
            <a:ext cx="12398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People start using Microsoft integrated application suites, and that resulted better experience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2795" y="1857886"/>
            <a:ext cx="904009" cy="904009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2795" y="2894936"/>
            <a:ext cx="903780" cy="993811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1831" y="4026148"/>
            <a:ext cx="904744" cy="916861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0401" y="5224879"/>
            <a:ext cx="906174" cy="841865"/>
          </a:xfrm>
          <a:prstGeom prst="rect">
            <a:avLst/>
          </a:prstGeom>
        </p:spPr>
      </p:pic>
      <p:sp>
        <p:nvSpPr>
          <p:cNvPr id="20" name="四角形: 角を丸くする 19"/>
          <p:cNvSpPr/>
          <p:nvPr/>
        </p:nvSpPr>
        <p:spPr>
          <a:xfrm>
            <a:off x="2471239" y="844892"/>
            <a:ext cx="9443669" cy="5607399"/>
          </a:xfrm>
          <a:prstGeom prst="roundRect">
            <a:avLst>
              <a:gd name="adj" fmla="val 3819"/>
            </a:avLst>
          </a:prstGeom>
          <a:noFill/>
          <a:ln w="28575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pic>
        <p:nvPicPr>
          <p:cNvPr id="22" name="図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24" y="4943009"/>
            <a:ext cx="923563" cy="1216400"/>
          </a:xfrm>
          <a:prstGeom prst="rect">
            <a:avLst/>
          </a:prstGeom>
        </p:spPr>
      </p:pic>
      <p:pic>
        <p:nvPicPr>
          <p:cNvPr id="25" name="図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55" y="3357936"/>
            <a:ext cx="1049525" cy="1389571"/>
          </a:xfrm>
          <a:prstGeom prst="rect">
            <a:avLst/>
          </a:prstGeom>
        </p:spPr>
      </p:pic>
      <p:pic>
        <p:nvPicPr>
          <p:cNvPr id="31" name="図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25" y="1857886"/>
            <a:ext cx="957562" cy="1352747"/>
          </a:xfrm>
          <a:prstGeom prst="rect">
            <a:avLst/>
          </a:prstGeom>
        </p:spPr>
      </p:pic>
      <p:sp>
        <p:nvSpPr>
          <p:cNvPr id="21" name="四角形: 角を丸くする 20"/>
          <p:cNvSpPr/>
          <p:nvPr/>
        </p:nvSpPr>
        <p:spPr>
          <a:xfrm>
            <a:off x="2648321" y="5753149"/>
            <a:ext cx="7675331" cy="5963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It looks fallback to the “Generation I” (all-on-one) generation 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387438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86661" y="164493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SW provider eco-system model category 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18</a:t>
            </a:fld>
            <a:endParaRPr kumimoji="1" lang="ja-JP" altLang="en-US" dirty="0"/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597387"/>
              </p:ext>
            </p:extLst>
          </p:nvPr>
        </p:nvGraphicFramePr>
        <p:xfrm>
          <a:off x="249384" y="885806"/>
          <a:ext cx="11707090" cy="553104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792604">
                  <a:extLst>
                    <a:ext uri="{9D8B030D-6E8A-4147-A177-3AD203B41FA5}">
                      <a16:colId xmlns:a16="http://schemas.microsoft.com/office/drawing/2014/main" val="1549583884"/>
                    </a:ext>
                  </a:extLst>
                </a:gridCol>
                <a:gridCol w="3475868">
                  <a:extLst>
                    <a:ext uri="{9D8B030D-6E8A-4147-A177-3AD203B41FA5}">
                      <a16:colId xmlns:a16="http://schemas.microsoft.com/office/drawing/2014/main" val="1576285491"/>
                    </a:ext>
                  </a:extLst>
                </a:gridCol>
                <a:gridCol w="3074037">
                  <a:extLst>
                    <a:ext uri="{9D8B030D-6E8A-4147-A177-3AD203B41FA5}">
                      <a16:colId xmlns:a16="http://schemas.microsoft.com/office/drawing/2014/main" val="753517757"/>
                    </a:ext>
                  </a:extLst>
                </a:gridCol>
                <a:gridCol w="3364581">
                  <a:extLst>
                    <a:ext uri="{9D8B030D-6E8A-4147-A177-3AD203B41FA5}">
                      <a16:colId xmlns:a16="http://schemas.microsoft.com/office/drawing/2014/main" val="2378992701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</a:t>
                      </a:r>
                      <a:r>
                        <a:rPr kumimoji="1" lang="ja-JP" altLang="en-US" sz="2800" b="0" i="0" dirty="0">
                          <a:latin typeface="+mj-lt"/>
                        </a:rPr>
                        <a:t> </a:t>
                      </a:r>
                      <a:r>
                        <a:rPr kumimoji="1" lang="en-US" altLang="ja-JP" sz="2800" b="0" i="0" dirty="0">
                          <a:latin typeface="+mj-lt"/>
                        </a:rPr>
                        <a:t>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 II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 III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1347997"/>
                  </a:ext>
                </a:extLst>
              </a:tr>
              <a:tr h="1656000">
                <a:tc rowSpan="2"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Target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0583290"/>
                  </a:ext>
                </a:extLst>
              </a:tr>
              <a:tr h="793418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Old</a:t>
                      </a:r>
                      <a: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age computer Traditional e</a:t>
                      </a:r>
                      <a:r>
                        <a:rPr kumimoji="1" lang="en-US" altLang="ja-JP" sz="2800" b="0" i="0" dirty="0">
                          <a:latin typeface="+mj-lt"/>
                        </a:rPr>
                        <a:t>mbedded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PC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could IT service</a:t>
                      </a:r>
                      <a:b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</a:br>
                      <a: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connected car</a:t>
                      </a:r>
                      <a:endParaRPr kumimoji="1" lang="en-US" altLang="ja-JP" sz="2800" b="0" i="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89891478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condition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All-in-one delivery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b="0" i="0" dirty="0">
                          <a:latin typeface="+mj-lt"/>
                        </a:rPr>
                        <a:t>+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2800" b="0" i="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43415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HW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Fixed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Fixed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undetermined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61828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SW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Fixed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undetermined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undetermined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737617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Validation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Standalone Test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Certification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Standardization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4116567"/>
                  </a:ext>
                </a:extLst>
              </a:tr>
            </a:tbl>
          </a:graphicData>
        </a:graphic>
      </p:graphicFrame>
      <p:pic>
        <p:nvPicPr>
          <p:cNvPr id="13" name="図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332" y="1574882"/>
            <a:ext cx="1183207" cy="1458094"/>
          </a:xfrm>
          <a:prstGeom prst="rect">
            <a:avLst/>
          </a:prstGeom>
        </p:spPr>
      </p:pic>
      <p:sp>
        <p:nvSpPr>
          <p:cNvPr id="14" name="四角形: 角を丸くする 13"/>
          <p:cNvSpPr/>
          <p:nvPr/>
        </p:nvSpPr>
        <p:spPr>
          <a:xfrm>
            <a:off x="304800" y="4832683"/>
            <a:ext cx="11582400" cy="989920"/>
          </a:xfrm>
          <a:prstGeom prst="roundRect">
            <a:avLst>
              <a:gd name="adj" fmla="val 12173"/>
            </a:avLst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5" name="四角形: 角を丸くする 14"/>
          <p:cNvSpPr/>
          <p:nvPr/>
        </p:nvSpPr>
        <p:spPr>
          <a:xfrm>
            <a:off x="7212310" y="4192423"/>
            <a:ext cx="1077316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ISV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397" y="4086573"/>
            <a:ext cx="723509" cy="657263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271" y="4157702"/>
            <a:ext cx="877469" cy="578367"/>
          </a:xfrm>
          <a:prstGeom prst="rect">
            <a:avLst/>
          </a:prstGeom>
        </p:spPr>
      </p:pic>
      <p:pic>
        <p:nvPicPr>
          <p:cNvPr id="41" name="図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7017" y="1686777"/>
            <a:ext cx="2202629" cy="1313949"/>
          </a:xfrm>
          <a:prstGeom prst="rect">
            <a:avLst/>
          </a:prstGeom>
        </p:spPr>
      </p:pic>
      <p:pic>
        <p:nvPicPr>
          <p:cNvPr id="50" name="図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054" y="4028436"/>
            <a:ext cx="779812" cy="783790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636" y="4089924"/>
            <a:ext cx="681762" cy="681762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86" y="1444864"/>
            <a:ext cx="1264674" cy="1598409"/>
          </a:xfrm>
          <a:prstGeom prst="rect">
            <a:avLst/>
          </a:prstGeom>
        </p:spPr>
      </p:pic>
      <p:sp>
        <p:nvSpPr>
          <p:cNvPr id="23" name="四角形: 角を丸くする 22"/>
          <p:cNvSpPr/>
          <p:nvPr/>
        </p:nvSpPr>
        <p:spPr>
          <a:xfrm>
            <a:off x="5821440" y="4192422"/>
            <a:ext cx="1077316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IHV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915" y="1961767"/>
            <a:ext cx="1671104" cy="857476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776" y="2304882"/>
            <a:ext cx="1273005" cy="721370"/>
          </a:xfrm>
          <a:prstGeom prst="rect">
            <a:avLst/>
          </a:prstGeom>
        </p:spPr>
      </p:pic>
      <p:pic>
        <p:nvPicPr>
          <p:cNvPr id="24" name="図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788" y="2141022"/>
            <a:ext cx="908366" cy="859704"/>
          </a:xfrm>
          <a:prstGeom prst="rect">
            <a:avLst/>
          </a:prstGeom>
        </p:spPr>
      </p:pic>
      <p:pic>
        <p:nvPicPr>
          <p:cNvPr id="26" name="図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326" y="1426916"/>
            <a:ext cx="666043" cy="877966"/>
          </a:xfrm>
          <a:prstGeom prst="rect">
            <a:avLst/>
          </a:prstGeom>
        </p:spPr>
      </p:pic>
      <p:sp>
        <p:nvSpPr>
          <p:cNvPr id="44" name="テキスト ボックス 43"/>
          <p:cNvSpPr txBox="1"/>
          <p:nvPr/>
        </p:nvSpPr>
        <p:spPr>
          <a:xfrm>
            <a:off x="9434049" y="2221228"/>
            <a:ext cx="1555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dirty="0">
                <a:solidFill>
                  <a:srgbClr val="FFFF00"/>
                </a:solidFill>
                <a:latin typeface="+mj-lt"/>
              </a:rPr>
              <a:t>data portability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8608696" y="870855"/>
            <a:ext cx="3333919" cy="5573486"/>
          </a:xfrm>
          <a:prstGeom prst="rect">
            <a:avLst/>
          </a:prstGeom>
          <a:noFill/>
          <a:ln w="76200">
            <a:solidFill>
              <a:srgbClr val="FFFF66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2027853" y="885360"/>
            <a:ext cx="6542579" cy="5544467"/>
          </a:xfrm>
          <a:prstGeom prst="rect">
            <a:avLst/>
          </a:prstGeom>
          <a:solidFill>
            <a:srgbClr val="D9D9D9">
              <a:alpha val="74902"/>
            </a:srgb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057040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19</a:t>
            </a:fld>
            <a:endParaRPr kumimoji="1"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376456" y="163510"/>
            <a:ext cx="107421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“Gen. III” essentially differs from “Gen. II”  </a:t>
            </a:r>
            <a:endParaRPr kumimoji="1" lang="ja-JP" altLang="en-US" sz="4000" dirty="0"/>
          </a:p>
        </p:txBody>
      </p:sp>
      <p:sp>
        <p:nvSpPr>
          <p:cNvPr id="10" name="四角形: 角を丸くする 9"/>
          <p:cNvSpPr/>
          <p:nvPr/>
        </p:nvSpPr>
        <p:spPr>
          <a:xfrm>
            <a:off x="376456" y="1368531"/>
            <a:ext cx="11536331" cy="887896"/>
          </a:xfrm>
          <a:prstGeom prst="roundRect">
            <a:avLst>
              <a:gd name="adj" fmla="val 21145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4400" dirty="0">
                <a:latin typeface="Calibri Light" panose="020F0302020204030204" pitchFamily="34" charset="0"/>
              </a:rPr>
              <a:t>	Generation II  = </a:t>
            </a:r>
            <a:r>
              <a:rPr kumimoji="1" lang="en-US" altLang="ja-JP" sz="4400" dirty="0">
                <a:solidFill>
                  <a:srgbClr val="FFFF00"/>
                </a:solidFill>
                <a:latin typeface="Calibri Light" panose="020F0302020204030204" pitchFamily="34" charset="0"/>
              </a:rPr>
              <a:t>“Equipment driven” </a:t>
            </a:r>
            <a:r>
              <a:rPr kumimoji="1" lang="en-US" altLang="ja-JP" sz="4400" dirty="0">
                <a:latin typeface="Calibri Light" panose="020F0302020204030204" pitchFamily="34" charset="0"/>
              </a:rPr>
              <a:t>eco-system</a:t>
            </a:r>
            <a:endParaRPr kumimoji="1" lang="ja-JP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11" name="四角形: 角を丸くする 10"/>
          <p:cNvSpPr/>
          <p:nvPr/>
        </p:nvSpPr>
        <p:spPr>
          <a:xfrm>
            <a:off x="376456" y="4270719"/>
            <a:ext cx="11536331" cy="887896"/>
          </a:xfrm>
          <a:prstGeom prst="roundRect">
            <a:avLst>
              <a:gd name="adj" fmla="val 19652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4400" dirty="0">
                <a:latin typeface="Calibri Light" panose="020F0302020204030204" pitchFamily="34" charset="0"/>
              </a:rPr>
              <a:t>	Generation III = </a:t>
            </a:r>
            <a:r>
              <a:rPr kumimoji="1" lang="en-US" altLang="ja-JP" sz="4400" dirty="0">
                <a:solidFill>
                  <a:srgbClr val="FFFF00"/>
                </a:solidFill>
                <a:latin typeface="Calibri Light" panose="020F0302020204030204" pitchFamily="34" charset="0"/>
              </a:rPr>
              <a:t>“Data driven” </a:t>
            </a:r>
            <a:r>
              <a:rPr kumimoji="1" lang="en-US" altLang="ja-JP" sz="4400" dirty="0">
                <a:latin typeface="Calibri Light" panose="020F0302020204030204" pitchFamily="34" charset="0"/>
              </a:rPr>
              <a:t>eco-system</a:t>
            </a:r>
            <a:endParaRPr kumimoji="1" lang="ja-JP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12" name="矢印: 下 11"/>
          <p:cNvSpPr/>
          <p:nvPr/>
        </p:nvSpPr>
        <p:spPr>
          <a:xfrm>
            <a:off x="3008247" y="2473376"/>
            <a:ext cx="821635" cy="1563587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4062741" y="2932004"/>
            <a:ext cx="4055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600" dirty="0">
                <a:solidFill>
                  <a:srgbClr val="FFFF00"/>
                </a:solidFill>
                <a:latin typeface="Calibri Light" panose="020F0302020204030204" pitchFamily="34" charset="0"/>
              </a:rPr>
              <a:t>Digitalization by </a:t>
            </a:r>
            <a:endParaRPr kumimoji="1" lang="ja-JP" altLang="en-US" sz="3600" dirty="0" err="1">
              <a:solidFill>
                <a:srgbClr val="FFFF00"/>
              </a:solidFill>
              <a:latin typeface="Calibri Light" panose="020F0302020204030204" pitchFamily="34" charset="0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222" y="2400446"/>
            <a:ext cx="1785085" cy="1709446"/>
          </a:xfrm>
          <a:prstGeom prst="rect">
            <a:avLst/>
          </a:prstGeom>
        </p:spPr>
      </p:pic>
      <p:sp>
        <p:nvSpPr>
          <p:cNvPr id="16" name="テキスト ボックス 15"/>
          <p:cNvSpPr txBox="1"/>
          <p:nvPr/>
        </p:nvSpPr>
        <p:spPr>
          <a:xfrm>
            <a:off x="1470993" y="5375564"/>
            <a:ext cx="90644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Even both requires :</a:t>
            </a:r>
          </a:p>
          <a:p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      1) Industry spread eco-system creation</a:t>
            </a:r>
          </a:p>
          <a:p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      2) Software migration (update) after product shipment </a:t>
            </a:r>
            <a:endParaRPr kumimoji="1" lang="ja-JP" altLang="en-US" sz="2800" dirty="0" err="1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731895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89708" y="168987"/>
            <a:ext cx="11258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Automotive need to be a part of PC/IT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cloud  </a:t>
            </a:r>
            <a:endParaRPr kumimoji="1" lang="ja-JP" altLang="en-US" sz="4000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20</a:t>
            </a:fld>
            <a:endParaRPr kumimoji="1" lang="ja-JP" altLang="en-US" dirty="0"/>
          </a:p>
        </p:txBody>
      </p:sp>
      <p:grpSp>
        <p:nvGrpSpPr>
          <p:cNvPr id="80" name="グループ化 79"/>
          <p:cNvGrpSpPr/>
          <p:nvPr/>
        </p:nvGrpSpPr>
        <p:grpSpPr>
          <a:xfrm>
            <a:off x="54016" y="952229"/>
            <a:ext cx="5666805" cy="5664203"/>
            <a:chOff x="50962" y="880258"/>
            <a:chExt cx="5666805" cy="5664203"/>
          </a:xfrm>
        </p:grpSpPr>
        <p:grpSp>
          <p:nvGrpSpPr>
            <p:cNvPr id="77" name="グループ化 76"/>
            <p:cNvGrpSpPr/>
            <p:nvPr/>
          </p:nvGrpSpPr>
          <p:grpSpPr>
            <a:xfrm>
              <a:off x="196916" y="1215016"/>
              <a:ext cx="5520851" cy="5329445"/>
              <a:chOff x="196916" y="1215016"/>
              <a:chExt cx="5520851" cy="5329445"/>
            </a:xfrm>
          </p:grpSpPr>
          <p:grpSp>
            <p:nvGrpSpPr>
              <p:cNvPr id="75" name="グループ化 74"/>
              <p:cNvGrpSpPr/>
              <p:nvPr/>
            </p:nvGrpSpPr>
            <p:grpSpPr>
              <a:xfrm>
                <a:off x="196916" y="1215016"/>
                <a:ext cx="5520851" cy="5329445"/>
                <a:chOff x="196916" y="1215016"/>
                <a:chExt cx="5520851" cy="5329445"/>
              </a:xfrm>
            </p:grpSpPr>
            <p:sp>
              <p:nvSpPr>
                <p:cNvPr id="4" name="フリーフォーム: 図形 3"/>
                <p:cNvSpPr/>
                <p:nvPr/>
              </p:nvSpPr>
              <p:spPr>
                <a:xfrm>
                  <a:off x="2152295" y="1215016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9" name="フリーフォーム: 図形 8"/>
                <p:cNvSpPr/>
                <p:nvPr/>
              </p:nvSpPr>
              <p:spPr>
                <a:xfrm>
                  <a:off x="4107673" y="2635682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13" name="フリーフォーム: 図形 12"/>
                <p:cNvSpPr/>
                <p:nvPr/>
              </p:nvSpPr>
              <p:spPr>
                <a:xfrm>
                  <a:off x="3360785" y="4934367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17" name="フリーフォーム: 図形 16"/>
                <p:cNvSpPr/>
                <p:nvPr/>
              </p:nvSpPr>
              <p:spPr>
                <a:xfrm>
                  <a:off x="943805" y="4934367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19" name="フリーフォーム: 図形 18"/>
                <p:cNvSpPr/>
                <p:nvPr/>
              </p:nvSpPr>
              <p:spPr>
                <a:xfrm>
                  <a:off x="196916" y="2635682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pic>
              <p:nvPicPr>
                <p:cNvPr id="10" name="図 9"/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52814" y="3015581"/>
                  <a:ext cx="1301894" cy="837653"/>
                </a:xfrm>
                <a:prstGeom prst="rect">
                  <a:avLst/>
                </a:prstGeom>
              </p:spPr>
            </p:pic>
            <p:pic>
              <p:nvPicPr>
                <p:cNvPr id="12" name="図 11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312347" y="2936991"/>
                  <a:ext cx="1227799" cy="994832"/>
                </a:xfrm>
                <a:prstGeom prst="rect">
                  <a:avLst/>
                </a:prstGeom>
              </p:spPr>
            </p:pic>
            <p:pic>
              <p:nvPicPr>
                <p:cNvPr id="14" name="図 13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483695" y="1386388"/>
                  <a:ext cx="948820" cy="1261372"/>
                </a:xfrm>
                <a:prstGeom prst="rect">
                  <a:avLst/>
                </a:prstGeom>
              </p:spPr>
            </p:pic>
            <p:pic>
              <p:nvPicPr>
                <p:cNvPr id="16" name="図 15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533569" y="5300469"/>
                  <a:ext cx="1269907" cy="903808"/>
                </a:xfrm>
                <a:prstGeom prst="rect">
                  <a:avLst/>
                </a:prstGeom>
              </p:spPr>
            </p:pic>
            <p:pic>
              <p:nvPicPr>
                <p:cNvPr id="20" name="図 19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03197" y="5112804"/>
                  <a:ext cx="1105990" cy="1194732"/>
                </a:xfrm>
                <a:prstGeom prst="rect">
                  <a:avLst/>
                </a:prstGeom>
              </p:spPr>
            </p:pic>
          </p:grpSp>
          <p:sp>
            <p:nvSpPr>
              <p:cNvPr id="56" name="矢印: 左右 55"/>
              <p:cNvSpPr/>
              <p:nvPr/>
            </p:nvSpPr>
            <p:spPr>
              <a:xfrm rot="2235942">
                <a:off x="3679595" y="2295316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58" name="矢印: 左右 57"/>
              <p:cNvSpPr/>
              <p:nvPr/>
            </p:nvSpPr>
            <p:spPr>
              <a:xfrm rot="19703765">
                <a:off x="1628517" y="2359448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62" name="矢印: 左右 61"/>
              <p:cNvSpPr/>
              <p:nvPr/>
            </p:nvSpPr>
            <p:spPr>
              <a:xfrm rot="4238312">
                <a:off x="986135" y="4304397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63" name="矢印: 左右 62"/>
              <p:cNvSpPr/>
              <p:nvPr/>
            </p:nvSpPr>
            <p:spPr>
              <a:xfrm>
                <a:off x="2616104" y="5421571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64" name="矢印: 左右 63"/>
              <p:cNvSpPr/>
              <p:nvPr/>
            </p:nvSpPr>
            <p:spPr>
              <a:xfrm rot="17468149">
                <a:off x="4201938" y="4280607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</p:grpSp>
        <p:sp>
          <p:nvSpPr>
            <p:cNvPr id="79" name="テキスト ボックス 78"/>
            <p:cNvSpPr txBox="1"/>
            <p:nvPr/>
          </p:nvSpPr>
          <p:spPr>
            <a:xfrm>
              <a:off x="50962" y="880258"/>
              <a:ext cx="2471021" cy="1579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ts val="2900"/>
                </a:lnSpc>
                <a:buClr>
                  <a:srgbClr val="FFFF00"/>
                </a:buClr>
                <a:buFont typeface="Wingdings" panose="05000000000000000000" pitchFamily="2" charset="2"/>
                <a:buChar char="l"/>
              </a:pPr>
              <a:r>
                <a:rPr kumimoji="1" lang="en-US" altLang="ja-JP" sz="2800" dirty="0">
                  <a:solidFill>
                    <a:srgbClr val="FFFF00"/>
                  </a:solidFill>
                  <a:latin typeface="+mj-lt"/>
                </a:rPr>
                <a:t>Smart Phone</a:t>
              </a:r>
            </a:p>
            <a:p>
              <a:pPr marL="342900" indent="-342900">
                <a:lnSpc>
                  <a:spcPts val="2900"/>
                </a:lnSpc>
                <a:buClr>
                  <a:srgbClr val="FFFF00"/>
                </a:buClr>
                <a:buFont typeface="Wingdings" panose="05000000000000000000" pitchFamily="2" charset="2"/>
                <a:buChar char="l"/>
              </a:pPr>
              <a:r>
                <a:rPr kumimoji="1" lang="en-US" altLang="ja-JP" sz="2800" dirty="0">
                  <a:solidFill>
                    <a:srgbClr val="FFFF00"/>
                  </a:solidFill>
                  <a:latin typeface="+mj-lt"/>
                </a:rPr>
                <a:t>Tablet</a:t>
              </a:r>
            </a:p>
            <a:p>
              <a:pPr marL="342900" indent="-342900">
                <a:lnSpc>
                  <a:spcPts val="2900"/>
                </a:lnSpc>
                <a:buClr>
                  <a:srgbClr val="FFFF00"/>
                </a:buClr>
                <a:buFont typeface="Wingdings" panose="05000000000000000000" pitchFamily="2" charset="2"/>
                <a:buChar char="l"/>
              </a:pPr>
              <a:r>
                <a:rPr kumimoji="1" lang="en-US" altLang="ja-JP" sz="2800" dirty="0">
                  <a:solidFill>
                    <a:srgbClr val="FFFF00"/>
                  </a:solidFill>
                  <a:latin typeface="+mj-lt"/>
                </a:rPr>
                <a:t>PC</a:t>
              </a:r>
            </a:p>
            <a:p>
              <a:pPr marL="342900" indent="-342900">
                <a:lnSpc>
                  <a:spcPts val="2900"/>
                </a:lnSpc>
                <a:buClr>
                  <a:srgbClr val="FFFF00"/>
                </a:buClr>
                <a:buFont typeface="Wingdings" panose="05000000000000000000" pitchFamily="2" charset="2"/>
                <a:buChar char="l"/>
              </a:pPr>
              <a:r>
                <a:rPr kumimoji="1" lang="en-US" altLang="ja-JP" sz="2800" dirty="0">
                  <a:solidFill>
                    <a:srgbClr val="FFFF00"/>
                  </a:solidFill>
                  <a:latin typeface="+mj-lt"/>
                </a:rPr>
                <a:t>Wearable</a:t>
              </a:r>
              <a:endParaRPr kumimoji="1" lang="ja-JP" altLang="en-US" sz="2800" dirty="0" err="1">
                <a:solidFill>
                  <a:srgbClr val="FFFF00"/>
                </a:solidFill>
                <a:latin typeface="+mj-lt"/>
              </a:endParaRPr>
            </a:p>
          </p:txBody>
        </p:sp>
      </p:grpSp>
      <p:pic>
        <p:nvPicPr>
          <p:cNvPr id="6" name="図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650" y="3635809"/>
            <a:ext cx="1057423" cy="962159"/>
          </a:xfrm>
          <a:prstGeom prst="rect">
            <a:avLst/>
          </a:prstGeom>
        </p:spPr>
      </p:pic>
      <p:cxnSp>
        <p:nvCxnSpPr>
          <p:cNvPr id="26" name="直線矢印コネクタ 25"/>
          <p:cNvCxnSpPr/>
          <p:nvPr/>
        </p:nvCxnSpPr>
        <p:spPr>
          <a:xfrm>
            <a:off x="2957342" y="2936991"/>
            <a:ext cx="0" cy="60133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>
            <a:off x="1807010" y="3804793"/>
            <a:ext cx="604886" cy="18411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/>
          <p:nvPr/>
        </p:nvCxnSpPr>
        <p:spPr>
          <a:xfrm flipH="1">
            <a:off x="3472070" y="3637656"/>
            <a:ext cx="518059" cy="27173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 flipV="1">
            <a:off x="2289913" y="4439478"/>
            <a:ext cx="373774" cy="49488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/>
          <p:nvPr/>
        </p:nvCxnSpPr>
        <p:spPr>
          <a:xfrm flipH="1" flipV="1">
            <a:off x="3220278" y="4465983"/>
            <a:ext cx="389904" cy="46838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グループ化 1"/>
          <p:cNvGrpSpPr/>
          <p:nvPr/>
        </p:nvGrpSpPr>
        <p:grpSpPr>
          <a:xfrm>
            <a:off x="6430291" y="1286987"/>
            <a:ext cx="5520851" cy="5329445"/>
            <a:chOff x="6430291" y="1286987"/>
            <a:chExt cx="5520851" cy="5329445"/>
          </a:xfrm>
        </p:grpSpPr>
        <p:grpSp>
          <p:nvGrpSpPr>
            <p:cNvPr id="76" name="グループ化 75"/>
            <p:cNvGrpSpPr/>
            <p:nvPr/>
          </p:nvGrpSpPr>
          <p:grpSpPr>
            <a:xfrm>
              <a:off x="6430291" y="1286987"/>
              <a:ext cx="5520851" cy="5329445"/>
              <a:chOff x="6430291" y="1188511"/>
              <a:chExt cx="5520851" cy="5329445"/>
            </a:xfrm>
          </p:grpSpPr>
          <p:grpSp>
            <p:nvGrpSpPr>
              <p:cNvPr id="38" name="グループ化 37"/>
              <p:cNvGrpSpPr/>
              <p:nvPr/>
            </p:nvGrpSpPr>
            <p:grpSpPr>
              <a:xfrm>
                <a:off x="6430291" y="1188511"/>
                <a:ext cx="5520851" cy="5329445"/>
                <a:chOff x="6430291" y="1188511"/>
                <a:chExt cx="5520851" cy="5329445"/>
              </a:xfrm>
            </p:grpSpPr>
            <p:sp>
              <p:nvSpPr>
                <p:cNvPr id="39" name="フリーフォーム: 図形 38"/>
                <p:cNvSpPr/>
                <p:nvPr/>
              </p:nvSpPr>
              <p:spPr>
                <a:xfrm>
                  <a:off x="8385670" y="1188511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41" name="フリーフォーム: 図形 40"/>
                <p:cNvSpPr/>
                <p:nvPr/>
              </p:nvSpPr>
              <p:spPr>
                <a:xfrm>
                  <a:off x="10341048" y="2609177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46" name="フリーフォーム: 図形 45"/>
                <p:cNvSpPr/>
                <p:nvPr/>
              </p:nvSpPr>
              <p:spPr>
                <a:xfrm>
                  <a:off x="9594160" y="4907862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65" name="フリーフォーム: 図形 64"/>
                <p:cNvSpPr/>
                <p:nvPr/>
              </p:nvSpPr>
              <p:spPr>
                <a:xfrm>
                  <a:off x="7177180" y="4907862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67" name="フリーフォーム: 図形 66"/>
                <p:cNvSpPr/>
                <p:nvPr/>
              </p:nvSpPr>
              <p:spPr>
                <a:xfrm>
                  <a:off x="6430291" y="2609177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</p:grpSp>
          <p:pic>
            <p:nvPicPr>
              <p:cNvPr id="27" name="図 2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31960" y="1239790"/>
                <a:ext cx="1322058" cy="1531627"/>
              </a:xfrm>
              <a:prstGeom prst="rect">
                <a:avLst/>
              </a:prstGeom>
            </p:spPr>
          </p:pic>
          <p:pic>
            <p:nvPicPr>
              <p:cNvPr id="42" name="図 41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26309" y="5041462"/>
                <a:ext cx="1475158" cy="1255579"/>
              </a:xfrm>
              <a:prstGeom prst="rect">
                <a:avLst/>
              </a:prstGeom>
            </p:spPr>
          </p:pic>
          <p:pic>
            <p:nvPicPr>
              <p:cNvPr id="44" name="図 43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12265" y="3014378"/>
                <a:ext cx="1478386" cy="852109"/>
              </a:xfrm>
              <a:prstGeom prst="rect">
                <a:avLst/>
              </a:prstGeom>
            </p:spPr>
          </p:pic>
          <p:sp>
            <p:nvSpPr>
              <p:cNvPr id="45" name="テキスト ボックス 44"/>
              <p:cNvSpPr txBox="1"/>
              <p:nvPr/>
            </p:nvSpPr>
            <p:spPr>
              <a:xfrm>
                <a:off x="8224086" y="3360116"/>
                <a:ext cx="2291028" cy="12098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ts val="2900"/>
                  </a:lnSpc>
                  <a:buClr>
                    <a:srgbClr val="FFFF00"/>
                  </a:buClr>
                  <a:buFont typeface="Wingdings" panose="05000000000000000000" pitchFamily="2" charset="2"/>
                  <a:buChar char="l"/>
                </a:pPr>
                <a:r>
                  <a:rPr kumimoji="1" lang="en-US" altLang="ja-JP" sz="2800" dirty="0">
                    <a:solidFill>
                      <a:srgbClr val="FFFF00"/>
                    </a:solidFill>
                    <a:latin typeface="+mj-lt"/>
                  </a:rPr>
                  <a:t>2</a:t>
                </a:r>
                <a:r>
                  <a:rPr kumimoji="1" lang="en-US" altLang="ja-JP" sz="2800" baseline="30000" dirty="0">
                    <a:solidFill>
                      <a:srgbClr val="FFFF00"/>
                    </a:solidFill>
                    <a:latin typeface="+mj-lt"/>
                  </a:rPr>
                  <a:t>nd</a:t>
                </a:r>
                <a:r>
                  <a:rPr kumimoji="1" lang="en-US" altLang="ja-JP" sz="2800" dirty="0">
                    <a:solidFill>
                      <a:srgbClr val="FFFF00"/>
                    </a:solidFill>
                    <a:latin typeface="+mj-lt"/>
                  </a:rPr>
                  <a:t> car</a:t>
                </a:r>
              </a:p>
              <a:p>
                <a:pPr marL="342900" indent="-342900">
                  <a:lnSpc>
                    <a:spcPts val="2900"/>
                  </a:lnSpc>
                  <a:buClr>
                    <a:srgbClr val="FFFF00"/>
                  </a:buClr>
                  <a:buFont typeface="Wingdings" panose="05000000000000000000" pitchFamily="2" charset="2"/>
                  <a:buChar char="l"/>
                </a:pPr>
                <a:r>
                  <a:rPr kumimoji="1" lang="en-US" altLang="ja-JP" sz="2800" dirty="0">
                    <a:solidFill>
                      <a:srgbClr val="FFFF00"/>
                    </a:solidFill>
                    <a:latin typeface="+mj-lt"/>
                  </a:rPr>
                  <a:t>Rental Car</a:t>
                </a:r>
              </a:p>
              <a:p>
                <a:pPr marL="342900" indent="-342900">
                  <a:lnSpc>
                    <a:spcPts val="2900"/>
                  </a:lnSpc>
                  <a:buClr>
                    <a:srgbClr val="FFFF00"/>
                  </a:buClr>
                  <a:buFont typeface="Wingdings" panose="05000000000000000000" pitchFamily="2" charset="2"/>
                  <a:buChar char="l"/>
                </a:pPr>
                <a:r>
                  <a:rPr kumimoji="1" lang="en-US" altLang="ja-JP" sz="2800" dirty="0">
                    <a:solidFill>
                      <a:srgbClr val="FFFF00"/>
                    </a:solidFill>
                    <a:latin typeface="+mj-lt"/>
                  </a:rPr>
                  <a:t>Shared Car</a:t>
                </a:r>
                <a:endParaRPr kumimoji="1" lang="ja-JP" altLang="en-US" sz="2800" dirty="0" err="1">
                  <a:solidFill>
                    <a:srgbClr val="FFFF00"/>
                  </a:solidFill>
                  <a:latin typeface="+mj-lt"/>
                </a:endParaRPr>
              </a:p>
            </p:txBody>
          </p:sp>
          <p:pic>
            <p:nvPicPr>
              <p:cNvPr id="57" name="図 56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93694" y="2771417"/>
                <a:ext cx="893408" cy="586299"/>
              </a:xfrm>
              <a:prstGeom prst="rect">
                <a:avLst/>
              </a:prstGeom>
            </p:spPr>
          </p:pic>
          <p:pic>
            <p:nvPicPr>
              <p:cNvPr id="59" name="図 58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84332" y="3430003"/>
                <a:ext cx="1189175" cy="749581"/>
              </a:xfrm>
              <a:prstGeom prst="rect">
                <a:avLst/>
              </a:prstGeom>
            </p:spPr>
          </p:pic>
          <p:sp>
            <p:nvSpPr>
              <p:cNvPr id="55" name="矢印: 左右 54"/>
              <p:cNvSpPr/>
              <p:nvPr/>
            </p:nvSpPr>
            <p:spPr>
              <a:xfrm>
                <a:off x="8858148" y="5421570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69" name="矢印: 左右 68"/>
              <p:cNvSpPr/>
              <p:nvPr/>
            </p:nvSpPr>
            <p:spPr>
              <a:xfrm rot="4238312">
                <a:off x="7211908" y="4286371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70" name="矢印: 左右 69"/>
              <p:cNvSpPr/>
              <p:nvPr/>
            </p:nvSpPr>
            <p:spPr>
              <a:xfrm rot="17468149">
                <a:off x="10450447" y="4255680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71" name="矢印: 左右 70"/>
              <p:cNvSpPr/>
              <p:nvPr/>
            </p:nvSpPr>
            <p:spPr>
              <a:xfrm rot="2235942">
                <a:off x="9893688" y="2333142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72" name="矢印: 左右 71"/>
              <p:cNvSpPr/>
              <p:nvPr/>
            </p:nvSpPr>
            <p:spPr>
              <a:xfrm rot="19609234">
                <a:off x="7804301" y="2293250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</p:grpSp>
        <p:pic>
          <p:nvPicPr>
            <p:cNvPr id="50" name="図 49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007" y="5225578"/>
              <a:ext cx="765776" cy="385167"/>
            </a:xfrm>
            <a:prstGeom prst="rect">
              <a:avLst/>
            </a:prstGeom>
          </p:spPr>
        </p:pic>
        <p:pic>
          <p:nvPicPr>
            <p:cNvPr id="51" name="図 50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0511" y="6071989"/>
              <a:ext cx="954942" cy="352162"/>
            </a:xfrm>
            <a:prstGeom prst="rect">
              <a:avLst/>
            </a:prstGeom>
          </p:spPr>
        </p:pic>
        <p:pic>
          <p:nvPicPr>
            <p:cNvPr id="53" name="図 52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11274" y="5643293"/>
              <a:ext cx="828791" cy="4001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44666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774" y="3636806"/>
            <a:ext cx="1057423" cy="962159"/>
          </a:xfrm>
          <a:prstGeom prst="rect">
            <a:avLst/>
          </a:prstGeom>
        </p:spPr>
      </p:pic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21</a:t>
            </a:fld>
            <a:endParaRPr kumimoji="1" lang="ja-JP" altLang="en-US" dirty="0"/>
          </a:p>
        </p:txBody>
      </p:sp>
      <p:cxnSp>
        <p:nvCxnSpPr>
          <p:cNvPr id="26" name="直線矢印コネクタ 25"/>
          <p:cNvCxnSpPr/>
          <p:nvPr/>
        </p:nvCxnSpPr>
        <p:spPr>
          <a:xfrm>
            <a:off x="2957342" y="2936991"/>
            <a:ext cx="0" cy="60133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>
            <a:off x="1807010" y="3804793"/>
            <a:ext cx="604886" cy="18411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 flipV="1">
            <a:off x="2289913" y="4439478"/>
            <a:ext cx="373774" cy="49488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/>
          <p:nvPr/>
        </p:nvCxnSpPr>
        <p:spPr>
          <a:xfrm flipH="1">
            <a:off x="3472070" y="3637656"/>
            <a:ext cx="518059" cy="27173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/>
          <p:nvPr/>
        </p:nvCxnSpPr>
        <p:spPr>
          <a:xfrm flipH="1" flipV="1">
            <a:off x="3220278" y="4465983"/>
            <a:ext cx="389904" cy="46838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グループ化 76"/>
          <p:cNvGrpSpPr/>
          <p:nvPr/>
        </p:nvGrpSpPr>
        <p:grpSpPr>
          <a:xfrm>
            <a:off x="199970" y="1286987"/>
            <a:ext cx="5520851" cy="5329445"/>
            <a:chOff x="196916" y="1215016"/>
            <a:chExt cx="5520851" cy="5329445"/>
          </a:xfrm>
        </p:grpSpPr>
        <p:grpSp>
          <p:nvGrpSpPr>
            <p:cNvPr id="75" name="グループ化 74"/>
            <p:cNvGrpSpPr/>
            <p:nvPr/>
          </p:nvGrpSpPr>
          <p:grpSpPr>
            <a:xfrm>
              <a:off x="196916" y="1215016"/>
              <a:ext cx="5520851" cy="5329445"/>
              <a:chOff x="196916" y="1215016"/>
              <a:chExt cx="5520851" cy="5329445"/>
            </a:xfrm>
          </p:grpSpPr>
          <p:sp>
            <p:nvSpPr>
              <p:cNvPr id="4" name="フリーフォーム: 図形 3"/>
              <p:cNvSpPr/>
              <p:nvPr/>
            </p:nvSpPr>
            <p:spPr>
              <a:xfrm>
                <a:off x="2152295" y="1215016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9" name="フリーフォーム: 図形 8"/>
              <p:cNvSpPr/>
              <p:nvPr/>
            </p:nvSpPr>
            <p:spPr>
              <a:xfrm>
                <a:off x="4107673" y="2635682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13" name="フリーフォーム: 図形 12"/>
              <p:cNvSpPr/>
              <p:nvPr/>
            </p:nvSpPr>
            <p:spPr>
              <a:xfrm>
                <a:off x="3360785" y="4934367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17" name="フリーフォーム: 図形 16"/>
              <p:cNvSpPr/>
              <p:nvPr/>
            </p:nvSpPr>
            <p:spPr>
              <a:xfrm>
                <a:off x="943805" y="4934367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19" name="フリーフォーム: 図形 18"/>
              <p:cNvSpPr/>
              <p:nvPr/>
            </p:nvSpPr>
            <p:spPr>
              <a:xfrm>
                <a:off x="196916" y="2635682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pic>
            <p:nvPicPr>
              <p:cNvPr id="10" name="図 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2814" y="3015581"/>
                <a:ext cx="1301894" cy="837653"/>
              </a:xfrm>
              <a:prstGeom prst="rect">
                <a:avLst/>
              </a:prstGeom>
            </p:spPr>
          </p:pic>
          <p:pic>
            <p:nvPicPr>
              <p:cNvPr id="12" name="図 1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12347" y="2936991"/>
                <a:ext cx="1227799" cy="994832"/>
              </a:xfrm>
              <a:prstGeom prst="rect">
                <a:avLst/>
              </a:prstGeom>
            </p:spPr>
          </p:pic>
          <p:pic>
            <p:nvPicPr>
              <p:cNvPr id="14" name="図 13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83695" y="1386388"/>
                <a:ext cx="948820" cy="1261372"/>
              </a:xfrm>
              <a:prstGeom prst="rect">
                <a:avLst/>
              </a:prstGeom>
            </p:spPr>
          </p:pic>
          <p:pic>
            <p:nvPicPr>
              <p:cNvPr id="16" name="図 1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3569" y="5300469"/>
                <a:ext cx="1269907" cy="903808"/>
              </a:xfrm>
              <a:prstGeom prst="rect">
                <a:avLst/>
              </a:prstGeom>
            </p:spPr>
          </p:pic>
          <p:pic>
            <p:nvPicPr>
              <p:cNvPr id="20" name="図 19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03197" y="5112804"/>
                <a:ext cx="1105990" cy="1194732"/>
              </a:xfrm>
              <a:prstGeom prst="rect">
                <a:avLst/>
              </a:prstGeom>
            </p:spPr>
          </p:pic>
        </p:grpSp>
        <p:sp>
          <p:nvSpPr>
            <p:cNvPr id="56" name="矢印: 左右 55"/>
            <p:cNvSpPr/>
            <p:nvPr/>
          </p:nvSpPr>
          <p:spPr>
            <a:xfrm rot="2235942">
              <a:off x="3679595" y="2295316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58" name="矢印: 左右 57"/>
            <p:cNvSpPr/>
            <p:nvPr/>
          </p:nvSpPr>
          <p:spPr>
            <a:xfrm rot="19703765">
              <a:off x="1628517" y="2359448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62" name="矢印: 左右 61"/>
            <p:cNvSpPr/>
            <p:nvPr/>
          </p:nvSpPr>
          <p:spPr>
            <a:xfrm rot="4238312">
              <a:off x="986135" y="4304397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63" name="矢印: 左右 62"/>
            <p:cNvSpPr/>
            <p:nvPr/>
          </p:nvSpPr>
          <p:spPr>
            <a:xfrm>
              <a:off x="2616104" y="5421571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64" name="矢印: 左右 63"/>
            <p:cNvSpPr/>
            <p:nvPr/>
          </p:nvSpPr>
          <p:spPr>
            <a:xfrm rot="17468149">
              <a:off x="4201938" y="4280607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</p:grpSp>
      <p:grpSp>
        <p:nvGrpSpPr>
          <p:cNvPr id="21" name="グループ化 20"/>
          <p:cNvGrpSpPr/>
          <p:nvPr/>
        </p:nvGrpSpPr>
        <p:grpSpPr>
          <a:xfrm>
            <a:off x="4279800" y="905008"/>
            <a:ext cx="3656338" cy="4136454"/>
            <a:chOff x="4279800" y="905008"/>
            <a:chExt cx="3656338" cy="4136454"/>
          </a:xfrm>
        </p:grpSpPr>
        <p:grpSp>
          <p:nvGrpSpPr>
            <p:cNvPr id="11" name="グループ化 10"/>
            <p:cNvGrpSpPr/>
            <p:nvPr/>
          </p:nvGrpSpPr>
          <p:grpSpPr>
            <a:xfrm>
              <a:off x="4279800" y="905008"/>
              <a:ext cx="3656338" cy="1494401"/>
              <a:chOff x="4279800" y="905008"/>
              <a:chExt cx="3656338" cy="1494401"/>
            </a:xfrm>
          </p:grpSpPr>
          <p:grpSp>
            <p:nvGrpSpPr>
              <p:cNvPr id="51" name="グループ化 50"/>
              <p:cNvGrpSpPr/>
              <p:nvPr/>
            </p:nvGrpSpPr>
            <p:grpSpPr>
              <a:xfrm>
                <a:off x="4279800" y="960423"/>
                <a:ext cx="3656338" cy="1438986"/>
                <a:chOff x="3185338" y="5411759"/>
                <a:chExt cx="3656338" cy="1438986"/>
              </a:xfrm>
            </p:grpSpPr>
            <p:grpSp>
              <p:nvGrpSpPr>
                <p:cNvPr id="53" name="グループ化 52"/>
                <p:cNvGrpSpPr/>
                <p:nvPr/>
              </p:nvGrpSpPr>
              <p:grpSpPr>
                <a:xfrm>
                  <a:off x="3185338" y="5411759"/>
                  <a:ext cx="1415844" cy="1405657"/>
                  <a:chOff x="3251598" y="5411759"/>
                  <a:chExt cx="1415844" cy="1405657"/>
                </a:xfrm>
              </p:grpSpPr>
              <p:sp>
                <p:nvSpPr>
                  <p:cNvPr id="78" name="テキスト ボックス 77"/>
                  <p:cNvSpPr txBox="1"/>
                  <p:nvPr/>
                </p:nvSpPr>
                <p:spPr>
                  <a:xfrm>
                    <a:off x="3251598" y="6355751"/>
                    <a:ext cx="1415844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kumimoji="1" lang="en-US" altLang="ja-JP" sz="2400" dirty="0">
                        <a:solidFill>
                          <a:srgbClr val="92D050"/>
                        </a:solidFill>
                        <a:latin typeface="+mj-lt"/>
                      </a:rPr>
                      <a:t>security</a:t>
                    </a:r>
                    <a:endParaRPr kumimoji="1" lang="ja-JP" altLang="en-US" sz="2400" dirty="0" err="1">
                      <a:solidFill>
                        <a:srgbClr val="92D050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81" name="図 80"/>
                  <p:cNvPicPr>
                    <a:picLocks noChangeAspect="1"/>
                  </p:cNvPicPr>
                  <p:nvPr/>
                </p:nvPicPr>
                <p:blipFill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309134" y="5411759"/>
                    <a:ext cx="1004919" cy="112351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60" name="グループ化 59"/>
                <p:cNvGrpSpPr/>
                <p:nvPr/>
              </p:nvGrpSpPr>
              <p:grpSpPr>
                <a:xfrm>
                  <a:off x="5603465" y="5439012"/>
                  <a:ext cx="1238211" cy="1411733"/>
                  <a:chOff x="5550457" y="5439012"/>
                  <a:chExt cx="1238211" cy="1411733"/>
                </a:xfrm>
              </p:grpSpPr>
              <p:sp>
                <p:nvSpPr>
                  <p:cNvPr id="73" name="テキスト ボックス 72"/>
                  <p:cNvSpPr txBox="1"/>
                  <p:nvPr/>
                </p:nvSpPr>
                <p:spPr>
                  <a:xfrm>
                    <a:off x="5550457" y="6389080"/>
                    <a:ext cx="1238211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kumimoji="1" lang="en-US" altLang="ja-JP" sz="2400" dirty="0">
                        <a:solidFill>
                          <a:srgbClr val="92D050"/>
                        </a:solidFill>
                        <a:latin typeface="+mj-lt"/>
                      </a:rPr>
                      <a:t>identity</a:t>
                    </a:r>
                    <a:endParaRPr kumimoji="1" lang="ja-JP" altLang="en-US" sz="2400" dirty="0" err="1">
                      <a:solidFill>
                        <a:srgbClr val="92D050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74" name="図 73"/>
                  <p:cNvPicPr>
                    <a:picLocks noChangeAspect="1"/>
                  </p:cNvPicPr>
                  <p:nvPr/>
                </p:nvPicPr>
                <p:blipFill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552970" y="5439012"/>
                    <a:ext cx="1055457" cy="1055457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61" name="グループ化 60"/>
                <p:cNvGrpSpPr/>
                <p:nvPr/>
              </p:nvGrpSpPr>
              <p:grpSpPr>
                <a:xfrm>
                  <a:off x="4431885" y="5481098"/>
                  <a:ext cx="1126860" cy="1364002"/>
                  <a:chOff x="4431885" y="5481098"/>
                  <a:chExt cx="1126860" cy="1364002"/>
                </a:xfrm>
              </p:grpSpPr>
              <p:pic>
                <p:nvPicPr>
                  <p:cNvPr id="66" name="図 65"/>
                  <p:cNvPicPr>
                    <a:picLocks noChangeAspect="1"/>
                  </p:cNvPicPr>
                  <p:nvPr/>
                </p:nvPicPr>
                <p:blipFill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431885" y="5481098"/>
                    <a:ext cx="981125" cy="981125"/>
                  </a:xfrm>
                  <a:prstGeom prst="rect">
                    <a:avLst/>
                  </a:prstGeom>
                </p:spPr>
              </p:pic>
              <p:sp>
                <p:nvSpPr>
                  <p:cNvPr id="68" name="テキスト ボックス 67"/>
                  <p:cNvSpPr txBox="1"/>
                  <p:nvPr/>
                </p:nvSpPr>
                <p:spPr>
                  <a:xfrm>
                    <a:off x="4577620" y="6383435"/>
                    <a:ext cx="981125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kumimoji="1" lang="en-US" altLang="ja-JP" sz="2400" dirty="0">
                        <a:solidFill>
                          <a:srgbClr val="92D050"/>
                        </a:solidFill>
                        <a:latin typeface="+mj-lt"/>
                      </a:rPr>
                      <a:t>web</a:t>
                    </a:r>
                    <a:endParaRPr kumimoji="1" lang="ja-JP" altLang="en-US" sz="2400" dirty="0" err="1">
                      <a:solidFill>
                        <a:srgbClr val="92D050"/>
                      </a:solidFill>
                      <a:latin typeface="+mj-lt"/>
                    </a:endParaRPr>
                  </a:p>
                </p:txBody>
              </p:sp>
            </p:grpSp>
          </p:grpSp>
          <p:sp>
            <p:nvSpPr>
              <p:cNvPr id="7" name="正方形/長方形 6"/>
              <p:cNvSpPr/>
              <p:nvPr/>
            </p:nvSpPr>
            <p:spPr>
              <a:xfrm>
                <a:off x="4293868" y="905008"/>
                <a:ext cx="3509300" cy="1461071"/>
              </a:xfrm>
              <a:prstGeom prst="rect">
                <a:avLst/>
              </a:prstGeom>
              <a:noFill/>
              <a:ln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</p:grpSp>
        <p:cxnSp>
          <p:nvCxnSpPr>
            <p:cNvPr id="18" name="直線矢印コネクタ 17"/>
            <p:cNvCxnSpPr/>
            <p:nvPr/>
          </p:nvCxnSpPr>
          <p:spPr>
            <a:xfrm>
              <a:off x="6034450" y="2366079"/>
              <a:ext cx="0" cy="2675383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テキスト ボックス 68"/>
          <p:cNvSpPr txBox="1"/>
          <p:nvPr/>
        </p:nvSpPr>
        <p:spPr>
          <a:xfrm>
            <a:off x="389708" y="168987"/>
            <a:ext cx="11258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Automotive need to be a part of PC/IT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cloud  </a:t>
            </a:r>
            <a:endParaRPr kumimoji="1" lang="ja-JP" altLang="en-US" sz="4000" dirty="0"/>
          </a:p>
        </p:txBody>
      </p:sp>
      <p:grpSp>
        <p:nvGrpSpPr>
          <p:cNvPr id="86" name="グループ化 85"/>
          <p:cNvGrpSpPr/>
          <p:nvPr/>
        </p:nvGrpSpPr>
        <p:grpSpPr>
          <a:xfrm>
            <a:off x="6430291" y="1286987"/>
            <a:ext cx="5520851" cy="5329445"/>
            <a:chOff x="6430291" y="1188511"/>
            <a:chExt cx="5520851" cy="5329445"/>
          </a:xfrm>
        </p:grpSpPr>
        <p:grpSp>
          <p:nvGrpSpPr>
            <p:cNvPr id="87" name="グループ化 86"/>
            <p:cNvGrpSpPr/>
            <p:nvPr/>
          </p:nvGrpSpPr>
          <p:grpSpPr>
            <a:xfrm>
              <a:off x="6430291" y="1188511"/>
              <a:ext cx="5520851" cy="5329445"/>
              <a:chOff x="6430291" y="1188511"/>
              <a:chExt cx="5520851" cy="5329445"/>
            </a:xfrm>
          </p:grpSpPr>
          <p:sp>
            <p:nvSpPr>
              <p:cNvPr id="102" name="フリーフォーム: 図形 101"/>
              <p:cNvSpPr/>
              <p:nvPr/>
            </p:nvSpPr>
            <p:spPr>
              <a:xfrm>
                <a:off x="8385670" y="1188511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103" name="フリーフォーム: 図形 102"/>
              <p:cNvSpPr/>
              <p:nvPr/>
            </p:nvSpPr>
            <p:spPr>
              <a:xfrm>
                <a:off x="10341048" y="2609177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104" name="フリーフォーム: 図形 103"/>
              <p:cNvSpPr/>
              <p:nvPr/>
            </p:nvSpPr>
            <p:spPr>
              <a:xfrm>
                <a:off x="9594160" y="4907862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105" name="フリーフォーム: 図形 104"/>
              <p:cNvSpPr/>
              <p:nvPr/>
            </p:nvSpPr>
            <p:spPr>
              <a:xfrm>
                <a:off x="7177180" y="4907862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106" name="フリーフォーム: 図形 105"/>
              <p:cNvSpPr/>
              <p:nvPr/>
            </p:nvSpPr>
            <p:spPr>
              <a:xfrm>
                <a:off x="6430291" y="2609177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</p:grpSp>
        <p:pic>
          <p:nvPicPr>
            <p:cNvPr id="88" name="図 87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31960" y="1239790"/>
              <a:ext cx="1322058" cy="1531627"/>
            </a:xfrm>
            <a:prstGeom prst="rect">
              <a:avLst/>
            </a:prstGeom>
          </p:spPr>
        </p:pic>
        <p:pic>
          <p:nvPicPr>
            <p:cNvPr id="89" name="図 88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6309" y="5041462"/>
              <a:ext cx="1475158" cy="1255579"/>
            </a:xfrm>
            <a:prstGeom prst="rect">
              <a:avLst/>
            </a:prstGeom>
          </p:spPr>
        </p:pic>
        <p:pic>
          <p:nvPicPr>
            <p:cNvPr id="90" name="図 89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12265" y="3014378"/>
              <a:ext cx="1478386" cy="852109"/>
            </a:xfrm>
            <a:prstGeom prst="rect">
              <a:avLst/>
            </a:prstGeom>
          </p:spPr>
        </p:pic>
        <p:pic>
          <p:nvPicPr>
            <p:cNvPr id="92" name="図 91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007" y="5127102"/>
              <a:ext cx="765776" cy="385167"/>
            </a:xfrm>
            <a:prstGeom prst="rect">
              <a:avLst/>
            </a:prstGeom>
          </p:spPr>
        </p:pic>
        <p:pic>
          <p:nvPicPr>
            <p:cNvPr id="93" name="図 92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0511" y="5973513"/>
              <a:ext cx="954942" cy="352162"/>
            </a:xfrm>
            <a:prstGeom prst="rect">
              <a:avLst/>
            </a:prstGeom>
          </p:spPr>
        </p:pic>
        <p:pic>
          <p:nvPicPr>
            <p:cNvPr id="94" name="図 93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11274" y="5544817"/>
              <a:ext cx="828791" cy="400106"/>
            </a:xfrm>
            <a:prstGeom prst="rect">
              <a:avLst/>
            </a:prstGeom>
          </p:spPr>
        </p:pic>
        <p:pic>
          <p:nvPicPr>
            <p:cNvPr id="95" name="図 94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3694" y="2771417"/>
              <a:ext cx="893408" cy="586299"/>
            </a:xfrm>
            <a:prstGeom prst="rect">
              <a:avLst/>
            </a:prstGeom>
          </p:spPr>
        </p:pic>
        <p:pic>
          <p:nvPicPr>
            <p:cNvPr id="96" name="図 95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4332" y="3430003"/>
              <a:ext cx="1189175" cy="749581"/>
            </a:xfrm>
            <a:prstGeom prst="rect">
              <a:avLst/>
            </a:prstGeom>
          </p:spPr>
        </p:pic>
        <p:sp>
          <p:nvSpPr>
            <p:cNvPr id="97" name="矢印: 左右 96"/>
            <p:cNvSpPr/>
            <p:nvPr/>
          </p:nvSpPr>
          <p:spPr>
            <a:xfrm>
              <a:off x="8858148" y="5421570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98" name="矢印: 左右 97"/>
            <p:cNvSpPr/>
            <p:nvPr/>
          </p:nvSpPr>
          <p:spPr>
            <a:xfrm rot="4238312">
              <a:off x="7211908" y="4286371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99" name="矢印: 左右 98"/>
            <p:cNvSpPr/>
            <p:nvPr/>
          </p:nvSpPr>
          <p:spPr>
            <a:xfrm rot="17468149">
              <a:off x="10450447" y="4255680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100" name="矢印: 左右 99"/>
            <p:cNvSpPr/>
            <p:nvPr/>
          </p:nvSpPr>
          <p:spPr>
            <a:xfrm rot="2235942">
              <a:off x="9893688" y="2333142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101" name="矢印: 左右 100"/>
            <p:cNvSpPr/>
            <p:nvPr/>
          </p:nvSpPr>
          <p:spPr>
            <a:xfrm rot="19609234">
              <a:off x="7804301" y="2293250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</p:grpSp>
      <p:sp>
        <p:nvSpPr>
          <p:cNvPr id="72" name="テキスト ボックス 71"/>
          <p:cNvSpPr txBox="1"/>
          <p:nvPr/>
        </p:nvSpPr>
        <p:spPr>
          <a:xfrm>
            <a:off x="8224086" y="3458592"/>
            <a:ext cx="2034339" cy="1209818"/>
          </a:xfrm>
          <a:prstGeom prst="rect">
            <a:avLst/>
          </a:prstGeom>
          <a:solidFill>
            <a:srgbClr val="000066"/>
          </a:solidFill>
        </p:spPr>
        <p:txBody>
          <a:bodyPr wrap="square" rIns="0" rtlCol="0">
            <a:spAutoFit/>
          </a:bodyPr>
          <a:lstStyle/>
          <a:p>
            <a:pPr marL="342900" indent="-342900">
              <a:lnSpc>
                <a:spcPts val="2900"/>
              </a:lnSpc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2</a:t>
            </a:r>
            <a:r>
              <a:rPr kumimoji="1" lang="en-US" altLang="ja-JP" sz="2800" baseline="30000" dirty="0">
                <a:solidFill>
                  <a:srgbClr val="FFFF00"/>
                </a:solidFill>
                <a:latin typeface="+mj-lt"/>
              </a:rPr>
              <a:t>nd</a:t>
            </a: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 car</a:t>
            </a:r>
          </a:p>
          <a:p>
            <a:pPr marL="342900" indent="-342900">
              <a:lnSpc>
                <a:spcPts val="2900"/>
              </a:lnSpc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Rental Car</a:t>
            </a:r>
          </a:p>
          <a:p>
            <a:pPr marL="342900" indent="-342900">
              <a:lnSpc>
                <a:spcPts val="2900"/>
              </a:lnSpc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Shared Car</a:t>
            </a:r>
            <a:endParaRPr kumimoji="1" lang="ja-JP" altLang="en-US" sz="28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67" name="テキスト ボックス 66"/>
          <p:cNvSpPr txBox="1"/>
          <p:nvPr/>
        </p:nvSpPr>
        <p:spPr>
          <a:xfrm>
            <a:off x="54016" y="952229"/>
            <a:ext cx="2471021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2900"/>
              </a:lnSpc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Smart Phone</a:t>
            </a:r>
          </a:p>
          <a:p>
            <a:pPr marL="342900" indent="-342900">
              <a:lnSpc>
                <a:spcPts val="2900"/>
              </a:lnSpc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Tablet</a:t>
            </a:r>
          </a:p>
          <a:p>
            <a:pPr marL="342900" indent="-342900">
              <a:lnSpc>
                <a:spcPts val="2900"/>
              </a:lnSpc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PC</a:t>
            </a:r>
          </a:p>
          <a:p>
            <a:pPr marL="342900" indent="-342900">
              <a:lnSpc>
                <a:spcPts val="2900"/>
              </a:lnSpc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Wearable</a:t>
            </a:r>
            <a:endParaRPr kumimoji="1" lang="ja-JP" altLang="en-US" sz="2800" dirty="0" err="1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07750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decel="5000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375E-6 -2.96296E-6 L 0.24752 0.20764 " pathEditMode="relative" rAng="0" ptsTypes="AA">
                                      <p:cBhvr>
                                        <p:cTn id="6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70" y="1037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グループ化 23"/>
          <p:cNvGrpSpPr/>
          <p:nvPr/>
        </p:nvGrpSpPr>
        <p:grpSpPr>
          <a:xfrm>
            <a:off x="1764100" y="3038132"/>
            <a:ext cx="8283116" cy="2658801"/>
            <a:chOff x="2135226" y="3291356"/>
            <a:chExt cx="7588222" cy="2658801"/>
          </a:xfrm>
        </p:grpSpPr>
        <p:sp>
          <p:nvSpPr>
            <p:cNvPr id="84" name="円弧 83"/>
            <p:cNvSpPr/>
            <p:nvPr/>
          </p:nvSpPr>
          <p:spPr>
            <a:xfrm rot="5400000" flipV="1">
              <a:off x="5125729" y="1352438"/>
              <a:ext cx="2658801" cy="6536637"/>
            </a:xfrm>
            <a:prstGeom prst="arc">
              <a:avLst>
                <a:gd name="adj1" fmla="val 16190906"/>
                <a:gd name="adj2" fmla="val 20387060"/>
              </a:avLst>
            </a:prstGeom>
            <a:ln w="57150">
              <a:solidFill>
                <a:srgbClr val="FFFF0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5" name="円弧 84"/>
            <p:cNvSpPr/>
            <p:nvPr/>
          </p:nvSpPr>
          <p:spPr>
            <a:xfrm rot="5400000">
              <a:off x="4177837" y="1262815"/>
              <a:ext cx="2644731" cy="6729954"/>
            </a:xfrm>
            <a:prstGeom prst="arc">
              <a:avLst>
                <a:gd name="adj1" fmla="val 16199999"/>
                <a:gd name="adj2" fmla="val 20387060"/>
              </a:avLst>
            </a:prstGeom>
            <a:ln w="57150">
              <a:solidFill>
                <a:srgbClr val="FFFF0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22</a:t>
            </a:fld>
            <a:endParaRPr kumimoji="1" lang="ja-JP" altLang="en-US" dirty="0"/>
          </a:p>
        </p:txBody>
      </p:sp>
      <p:grpSp>
        <p:nvGrpSpPr>
          <p:cNvPr id="77" name="グループ化 76"/>
          <p:cNvGrpSpPr/>
          <p:nvPr/>
        </p:nvGrpSpPr>
        <p:grpSpPr>
          <a:xfrm>
            <a:off x="199970" y="1286987"/>
            <a:ext cx="5520851" cy="5329445"/>
            <a:chOff x="196916" y="1215016"/>
            <a:chExt cx="5520851" cy="5329445"/>
          </a:xfrm>
        </p:grpSpPr>
        <p:grpSp>
          <p:nvGrpSpPr>
            <p:cNvPr id="75" name="グループ化 74"/>
            <p:cNvGrpSpPr/>
            <p:nvPr/>
          </p:nvGrpSpPr>
          <p:grpSpPr>
            <a:xfrm>
              <a:off x="196916" y="1215016"/>
              <a:ext cx="5520851" cy="5329445"/>
              <a:chOff x="196916" y="1215016"/>
              <a:chExt cx="5520851" cy="5329445"/>
            </a:xfrm>
          </p:grpSpPr>
          <p:sp>
            <p:nvSpPr>
              <p:cNvPr id="4" name="フリーフォーム: 図形 3"/>
              <p:cNvSpPr/>
              <p:nvPr/>
            </p:nvSpPr>
            <p:spPr>
              <a:xfrm>
                <a:off x="2152295" y="1215016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9" name="フリーフォーム: 図形 8"/>
              <p:cNvSpPr/>
              <p:nvPr/>
            </p:nvSpPr>
            <p:spPr>
              <a:xfrm>
                <a:off x="4107673" y="2635682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13" name="フリーフォーム: 図形 12"/>
              <p:cNvSpPr/>
              <p:nvPr/>
            </p:nvSpPr>
            <p:spPr>
              <a:xfrm>
                <a:off x="3360785" y="4934367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17" name="フリーフォーム: 図形 16"/>
              <p:cNvSpPr/>
              <p:nvPr/>
            </p:nvSpPr>
            <p:spPr>
              <a:xfrm>
                <a:off x="943805" y="4934367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sp>
            <p:nvSpPr>
              <p:cNvPr id="19" name="フリーフォーム: 図形 18"/>
              <p:cNvSpPr/>
              <p:nvPr/>
            </p:nvSpPr>
            <p:spPr>
              <a:xfrm>
                <a:off x="196916" y="2635682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kumimoji="1" lang="en-US" altLang="ja-JP" sz="6500" kern="1200" dirty="0"/>
                  <a:t> </a:t>
                </a:r>
                <a:endParaRPr kumimoji="1" lang="ja-JP" altLang="en-US" sz="6500" kern="1200" dirty="0"/>
              </a:p>
            </p:txBody>
          </p:sp>
          <p:pic>
            <p:nvPicPr>
              <p:cNvPr id="10" name="図 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2814" y="3015581"/>
                <a:ext cx="1301894" cy="837653"/>
              </a:xfrm>
              <a:prstGeom prst="rect">
                <a:avLst/>
              </a:prstGeom>
            </p:spPr>
          </p:pic>
          <p:pic>
            <p:nvPicPr>
              <p:cNvPr id="12" name="図 11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12347" y="2936991"/>
                <a:ext cx="1227799" cy="994832"/>
              </a:xfrm>
              <a:prstGeom prst="rect">
                <a:avLst/>
              </a:prstGeom>
            </p:spPr>
          </p:pic>
          <p:pic>
            <p:nvPicPr>
              <p:cNvPr id="14" name="図 1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83695" y="1386388"/>
                <a:ext cx="948820" cy="1261372"/>
              </a:xfrm>
              <a:prstGeom prst="rect">
                <a:avLst/>
              </a:prstGeom>
            </p:spPr>
          </p:pic>
          <p:pic>
            <p:nvPicPr>
              <p:cNvPr id="16" name="図 15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3569" y="5300469"/>
                <a:ext cx="1269907" cy="903808"/>
              </a:xfrm>
              <a:prstGeom prst="rect">
                <a:avLst/>
              </a:prstGeom>
            </p:spPr>
          </p:pic>
          <p:pic>
            <p:nvPicPr>
              <p:cNvPr id="20" name="図 19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03197" y="5112804"/>
                <a:ext cx="1105990" cy="1194732"/>
              </a:xfrm>
              <a:prstGeom prst="rect">
                <a:avLst/>
              </a:prstGeom>
            </p:spPr>
          </p:pic>
        </p:grpSp>
        <p:sp>
          <p:nvSpPr>
            <p:cNvPr id="56" name="矢印: 左右 55"/>
            <p:cNvSpPr/>
            <p:nvPr/>
          </p:nvSpPr>
          <p:spPr>
            <a:xfrm rot="2235942">
              <a:off x="3679595" y="2295316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58" name="矢印: 左右 57"/>
            <p:cNvSpPr/>
            <p:nvPr/>
          </p:nvSpPr>
          <p:spPr>
            <a:xfrm rot="19703765">
              <a:off x="1628517" y="2359448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62" name="矢印: 左右 61"/>
            <p:cNvSpPr/>
            <p:nvPr/>
          </p:nvSpPr>
          <p:spPr>
            <a:xfrm rot="4238312">
              <a:off x="986135" y="4304397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63" name="矢印: 左右 62"/>
            <p:cNvSpPr/>
            <p:nvPr/>
          </p:nvSpPr>
          <p:spPr>
            <a:xfrm>
              <a:off x="2616104" y="5421571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64" name="矢印: 左右 63"/>
            <p:cNvSpPr/>
            <p:nvPr/>
          </p:nvSpPr>
          <p:spPr>
            <a:xfrm rot="17468149">
              <a:off x="4201938" y="4280607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</p:grpSp>
      <p:grpSp>
        <p:nvGrpSpPr>
          <p:cNvPr id="21" name="グループ化 20"/>
          <p:cNvGrpSpPr/>
          <p:nvPr/>
        </p:nvGrpSpPr>
        <p:grpSpPr>
          <a:xfrm>
            <a:off x="4279800" y="905008"/>
            <a:ext cx="3656338" cy="4136454"/>
            <a:chOff x="4279800" y="905008"/>
            <a:chExt cx="3656338" cy="4136454"/>
          </a:xfrm>
        </p:grpSpPr>
        <p:grpSp>
          <p:nvGrpSpPr>
            <p:cNvPr id="11" name="グループ化 10"/>
            <p:cNvGrpSpPr/>
            <p:nvPr/>
          </p:nvGrpSpPr>
          <p:grpSpPr>
            <a:xfrm>
              <a:off x="4279800" y="905008"/>
              <a:ext cx="3656338" cy="1494401"/>
              <a:chOff x="4279800" y="905008"/>
              <a:chExt cx="3656338" cy="1494401"/>
            </a:xfrm>
          </p:grpSpPr>
          <p:grpSp>
            <p:nvGrpSpPr>
              <p:cNvPr id="51" name="グループ化 50"/>
              <p:cNvGrpSpPr/>
              <p:nvPr/>
            </p:nvGrpSpPr>
            <p:grpSpPr>
              <a:xfrm>
                <a:off x="4279800" y="960423"/>
                <a:ext cx="3656338" cy="1438986"/>
                <a:chOff x="3185338" y="5411759"/>
                <a:chExt cx="3656338" cy="1438986"/>
              </a:xfrm>
            </p:grpSpPr>
            <p:grpSp>
              <p:nvGrpSpPr>
                <p:cNvPr id="53" name="グループ化 52"/>
                <p:cNvGrpSpPr/>
                <p:nvPr/>
              </p:nvGrpSpPr>
              <p:grpSpPr>
                <a:xfrm>
                  <a:off x="3185338" y="5411759"/>
                  <a:ext cx="1415844" cy="1405657"/>
                  <a:chOff x="3251598" y="5411759"/>
                  <a:chExt cx="1415844" cy="1405657"/>
                </a:xfrm>
              </p:grpSpPr>
              <p:sp>
                <p:nvSpPr>
                  <p:cNvPr id="78" name="テキスト ボックス 77"/>
                  <p:cNvSpPr txBox="1"/>
                  <p:nvPr/>
                </p:nvSpPr>
                <p:spPr>
                  <a:xfrm>
                    <a:off x="3251598" y="6355751"/>
                    <a:ext cx="1415844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kumimoji="1" lang="en-US" altLang="ja-JP" sz="2400" dirty="0">
                        <a:solidFill>
                          <a:srgbClr val="92D050"/>
                        </a:solidFill>
                        <a:latin typeface="+mj-lt"/>
                      </a:rPr>
                      <a:t>security</a:t>
                    </a:r>
                    <a:endParaRPr kumimoji="1" lang="ja-JP" altLang="en-US" sz="2400" dirty="0" err="1">
                      <a:solidFill>
                        <a:srgbClr val="92D050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81" name="図 80"/>
                  <p:cNvPicPr>
                    <a:picLocks noChangeAspect="1"/>
                  </p:cNvPicPr>
                  <p:nvPr/>
                </p:nvPicPr>
                <p:blipFill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309134" y="5411759"/>
                    <a:ext cx="1004919" cy="112351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60" name="グループ化 59"/>
                <p:cNvGrpSpPr/>
                <p:nvPr/>
              </p:nvGrpSpPr>
              <p:grpSpPr>
                <a:xfrm>
                  <a:off x="5603465" y="5439012"/>
                  <a:ext cx="1238211" cy="1411733"/>
                  <a:chOff x="5550457" y="5439012"/>
                  <a:chExt cx="1238211" cy="1411733"/>
                </a:xfrm>
              </p:grpSpPr>
              <p:sp>
                <p:nvSpPr>
                  <p:cNvPr id="73" name="テキスト ボックス 72"/>
                  <p:cNvSpPr txBox="1"/>
                  <p:nvPr/>
                </p:nvSpPr>
                <p:spPr>
                  <a:xfrm>
                    <a:off x="5550457" y="6389080"/>
                    <a:ext cx="1238211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kumimoji="1" lang="en-US" altLang="ja-JP" sz="2400" dirty="0">
                        <a:solidFill>
                          <a:srgbClr val="92D050"/>
                        </a:solidFill>
                        <a:latin typeface="+mj-lt"/>
                      </a:rPr>
                      <a:t>identity</a:t>
                    </a:r>
                    <a:endParaRPr kumimoji="1" lang="ja-JP" altLang="en-US" sz="2400" dirty="0" err="1">
                      <a:solidFill>
                        <a:srgbClr val="92D050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74" name="図 73"/>
                  <p:cNvPicPr>
                    <a:picLocks noChangeAspect="1"/>
                  </p:cNvPicPr>
                  <p:nvPr/>
                </p:nvPicPr>
                <p:blipFill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552970" y="5439012"/>
                    <a:ext cx="1055457" cy="1055457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61" name="グループ化 60"/>
                <p:cNvGrpSpPr/>
                <p:nvPr/>
              </p:nvGrpSpPr>
              <p:grpSpPr>
                <a:xfrm>
                  <a:off x="4431885" y="5481098"/>
                  <a:ext cx="1126860" cy="1364002"/>
                  <a:chOff x="4431885" y="5481098"/>
                  <a:chExt cx="1126860" cy="1364002"/>
                </a:xfrm>
              </p:grpSpPr>
              <p:pic>
                <p:nvPicPr>
                  <p:cNvPr id="66" name="図 65"/>
                  <p:cNvPicPr>
                    <a:picLocks noChangeAspect="1"/>
                  </p:cNvPicPr>
                  <p:nvPr/>
                </p:nvPicPr>
                <p:blipFill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431885" y="5481098"/>
                    <a:ext cx="981125" cy="981125"/>
                  </a:xfrm>
                  <a:prstGeom prst="rect">
                    <a:avLst/>
                  </a:prstGeom>
                </p:spPr>
              </p:pic>
              <p:sp>
                <p:nvSpPr>
                  <p:cNvPr id="68" name="テキスト ボックス 67"/>
                  <p:cNvSpPr txBox="1"/>
                  <p:nvPr/>
                </p:nvSpPr>
                <p:spPr>
                  <a:xfrm>
                    <a:off x="4577620" y="6383435"/>
                    <a:ext cx="981125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kumimoji="1" lang="en-US" altLang="ja-JP" sz="2400" dirty="0">
                        <a:solidFill>
                          <a:srgbClr val="92D050"/>
                        </a:solidFill>
                        <a:latin typeface="+mj-lt"/>
                      </a:rPr>
                      <a:t>web</a:t>
                    </a:r>
                    <a:endParaRPr kumimoji="1" lang="ja-JP" altLang="en-US" sz="2400" dirty="0" err="1">
                      <a:solidFill>
                        <a:srgbClr val="92D050"/>
                      </a:solidFill>
                      <a:latin typeface="+mj-lt"/>
                    </a:endParaRPr>
                  </a:p>
                </p:txBody>
              </p:sp>
            </p:grpSp>
          </p:grpSp>
          <p:sp>
            <p:nvSpPr>
              <p:cNvPr id="7" name="正方形/長方形 6"/>
              <p:cNvSpPr/>
              <p:nvPr/>
            </p:nvSpPr>
            <p:spPr>
              <a:xfrm>
                <a:off x="4293868" y="905008"/>
                <a:ext cx="3509300" cy="1461071"/>
              </a:xfrm>
              <a:prstGeom prst="rect">
                <a:avLst/>
              </a:prstGeom>
              <a:noFill/>
              <a:ln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</p:grpSp>
        <p:cxnSp>
          <p:nvCxnSpPr>
            <p:cNvPr id="18" name="直線矢印コネクタ 17"/>
            <p:cNvCxnSpPr/>
            <p:nvPr/>
          </p:nvCxnSpPr>
          <p:spPr>
            <a:xfrm>
              <a:off x="6034450" y="2366079"/>
              <a:ext cx="0" cy="2675383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テキスト ボックス 68"/>
          <p:cNvSpPr txBox="1"/>
          <p:nvPr/>
        </p:nvSpPr>
        <p:spPr>
          <a:xfrm>
            <a:off x="389708" y="168987"/>
            <a:ext cx="11258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Automotive need to be a part of PC/IT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cloud  </a:t>
            </a:r>
            <a:endParaRPr kumimoji="1" lang="ja-JP" altLang="en-US" sz="40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590" y="5056830"/>
            <a:ext cx="1058293" cy="962951"/>
          </a:xfrm>
          <a:prstGeom prst="rect">
            <a:avLst/>
          </a:prstGeom>
        </p:spPr>
      </p:pic>
      <p:sp>
        <p:nvSpPr>
          <p:cNvPr id="6" name="楕円 5"/>
          <p:cNvSpPr/>
          <p:nvPr/>
        </p:nvSpPr>
        <p:spPr>
          <a:xfrm>
            <a:off x="2177253" y="3483979"/>
            <a:ext cx="1537634" cy="117242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tIns="144000" rtlCol="0" anchor="ctr"/>
          <a:lstStyle/>
          <a:p>
            <a:pPr algn="ctr">
              <a:lnSpc>
                <a:spcPts val="2400"/>
              </a:lnSpc>
            </a:pPr>
            <a:r>
              <a:rPr kumimoji="1" lang="en-US" altLang="ja-JP" sz="2400" dirty="0">
                <a:latin typeface="+mj-lt"/>
              </a:rPr>
              <a:t>IT/PC</a:t>
            </a:r>
          </a:p>
          <a:p>
            <a:pPr algn="ctr">
              <a:lnSpc>
                <a:spcPts val="2400"/>
              </a:lnSpc>
            </a:pPr>
            <a:r>
              <a:rPr kumimoji="1" lang="en-US" altLang="ja-JP" sz="2400" dirty="0">
                <a:latin typeface="+mj-lt"/>
              </a:rPr>
              <a:t>world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data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70" name="楕円 69"/>
          <p:cNvSpPr/>
          <p:nvPr/>
        </p:nvSpPr>
        <p:spPr>
          <a:xfrm>
            <a:off x="8407482" y="3467850"/>
            <a:ext cx="1537634" cy="117242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tIns="144000" rtlCol="0" anchor="ctr"/>
          <a:lstStyle/>
          <a:p>
            <a:pPr algn="ctr">
              <a:lnSpc>
                <a:spcPts val="2400"/>
              </a:lnSpc>
            </a:pPr>
            <a:r>
              <a:rPr kumimoji="1" lang="en-US" altLang="ja-JP" sz="2400" dirty="0">
                <a:latin typeface="+mj-lt"/>
              </a:rPr>
              <a:t>vehicle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world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data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022271" y="5926157"/>
            <a:ext cx="210545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seamless</a:t>
            </a:r>
          </a:p>
          <a:p>
            <a:pPr algn="ctr">
              <a:lnSpc>
                <a:spcPts val="2200"/>
              </a:lnSpc>
            </a:pP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data exchange</a:t>
            </a:r>
            <a:br>
              <a:rPr kumimoji="1" lang="en-US" altLang="ja-JP" sz="24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via the cloud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grpSp>
        <p:nvGrpSpPr>
          <p:cNvPr id="2" name="グループ化 1"/>
          <p:cNvGrpSpPr/>
          <p:nvPr/>
        </p:nvGrpSpPr>
        <p:grpSpPr>
          <a:xfrm>
            <a:off x="6430291" y="1286987"/>
            <a:ext cx="5520851" cy="5329445"/>
            <a:chOff x="6430291" y="1286987"/>
            <a:chExt cx="5520851" cy="5329445"/>
          </a:xfrm>
        </p:grpSpPr>
        <p:grpSp>
          <p:nvGrpSpPr>
            <p:cNvPr id="86" name="グループ化 85"/>
            <p:cNvGrpSpPr/>
            <p:nvPr/>
          </p:nvGrpSpPr>
          <p:grpSpPr>
            <a:xfrm>
              <a:off x="6430291" y="1286987"/>
              <a:ext cx="5520851" cy="5329445"/>
              <a:chOff x="6430291" y="1188511"/>
              <a:chExt cx="5520851" cy="5329445"/>
            </a:xfrm>
          </p:grpSpPr>
          <p:grpSp>
            <p:nvGrpSpPr>
              <p:cNvPr id="87" name="グループ化 86"/>
              <p:cNvGrpSpPr/>
              <p:nvPr/>
            </p:nvGrpSpPr>
            <p:grpSpPr>
              <a:xfrm>
                <a:off x="6430291" y="1188511"/>
                <a:ext cx="5520851" cy="5329445"/>
                <a:chOff x="6430291" y="1188511"/>
                <a:chExt cx="5520851" cy="5329445"/>
              </a:xfrm>
            </p:grpSpPr>
            <p:sp>
              <p:nvSpPr>
                <p:cNvPr id="102" name="フリーフォーム: 図形 101"/>
                <p:cNvSpPr/>
                <p:nvPr/>
              </p:nvSpPr>
              <p:spPr>
                <a:xfrm>
                  <a:off x="8385670" y="1188511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103" name="フリーフォーム: 図形 102"/>
                <p:cNvSpPr/>
                <p:nvPr/>
              </p:nvSpPr>
              <p:spPr>
                <a:xfrm>
                  <a:off x="10341048" y="2609177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104" name="フリーフォーム: 図形 103"/>
                <p:cNvSpPr/>
                <p:nvPr/>
              </p:nvSpPr>
              <p:spPr>
                <a:xfrm>
                  <a:off x="9594160" y="4907862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105" name="フリーフォーム: 図形 104"/>
                <p:cNvSpPr/>
                <p:nvPr/>
              </p:nvSpPr>
              <p:spPr>
                <a:xfrm>
                  <a:off x="7177180" y="4907862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  <p:sp>
              <p:nvSpPr>
                <p:cNvPr id="106" name="フリーフォーム: 図形 105"/>
                <p:cNvSpPr/>
                <p:nvPr/>
              </p:nvSpPr>
              <p:spPr>
                <a:xfrm>
                  <a:off x="6430291" y="2609177"/>
                  <a:ext cx="1610094" cy="1610094"/>
                </a:xfrm>
                <a:custGeom>
                  <a:avLst/>
                  <a:gdLst>
                    <a:gd name="connsiteX0" fmla="*/ 0 w 1610094"/>
                    <a:gd name="connsiteY0" fmla="*/ 805047 h 1610094"/>
                    <a:gd name="connsiteX1" fmla="*/ 805047 w 1610094"/>
                    <a:gd name="connsiteY1" fmla="*/ 0 h 1610094"/>
                    <a:gd name="connsiteX2" fmla="*/ 1610094 w 1610094"/>
                    <a:gd name="connsiteY2" fmla="*/ 805047 h 1610094"/>
                    <a:gd name="connsiteX3" fmla="*/ 805047 w 1610094"/>
                    <a:gd name="connsiteY3" fmla="*/ 1610094 h 1610094"/>
                    <a:gd name="connsiteX4" fmla="*/ 0 w 1610094"/>
                    <a:gd name="connsiteY4" fmla="*/ 805047 h 1610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10094" h="1610094">
                      <a:moveTo>
                        <a:pt x="0" y="805047"/>
                      </a:moveTo>
                      <a:cubicBezTo>
                        <a:pt x="0" y="360432"/>
                        <a:pt x="360432" y="0"/>
                        <a:pt x="805047" y="0"/>
                      </a:cubicBezTo>
                      <a:cubicBezTo>
                        <a:pt x="1249662" y="0"/>
                        <a:pt x="1610094" y="360432"/>
                        <a:pt x="1610094" y="805047"/>
                      </a:cubicBezTo>
                      <a:cubicBezTo>
                        <a:pt x="1610094" y="1249662"/>
                        <a:pt x="1249662" y="1610094"/>
                        <a:pt x="805047" y="1610094"/>
                      </a:cubicBezTo>
                      <a:cubicBezTo>
                        <a:pt x="360432" y="1610094"/>
                        <a:pt x="0" y="1249662"/>
                        <a:pt x="0" y="805047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rgbClr r="0" g="0" b="0"/>
                </a:fillRef>
                <a:effectRef idx="2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318343" tIns="318343" rIns="318343" bIns="318343" numCol="1" spcCol="1270" anchor="ctr" anchorCtr="0">
                  <a:noAutofit/>
                </a:bodyPr>
                <a:lstStyle/>
                <a:p>
                  <a:pPr marL="0" lvl="0" indent="0" algn="ctr" defTabSz="2889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kumimoji="1" lang="en-US" altLang="ja-JP" sz="6500" kern="1200" dirty="0"/>
                    <a:t> </a:t>
                  </a:r>
                  <a:endParaRPr kumimoji="1" lang="ja-JP" altLang="en-US" sz="6500" kern="1200" dirty="0"/>
                </a:p>
              </p:txBody>
            </p:sp>
          </p:grpSp>
          <p:pic>
            <p:nvPicPr>
              <p:cNvPr id="88" name="図 87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31960" y="1239790"/>
                <a:ext cx="1322058" cy="1531627"/>
              </a:xfrm>
              <a:prstGeom prst="rect">
                <a:avLst/>
              </a:prstGeom>
            </p:spPr>
          </p:pic>
          <p:pic>
            <p:nvPicPr>
              <p:cNvPr id="89" name="図 88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26309" y="5041462"/>
                <a:ext cx="1475158" cy="1255579"/>
              </a:xfrm>
              <a:prstGeom prst="rect">
                <a:avLst/>
              </a:prstGeom>
            </p:spPr>
          </p:pic>
          <p:pic>
            <p:nvPicPr>
              <p:cNvPr id="90" name="図 89"/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12265" y="3014378"/>
                <a:ext cx="1478386" cy="852109"/>
              </a:xfrm>
              <a:prstGeom prst="rect">
                <a:avLst/>
              </a:prstGeom>
            </p:spPr>
          </p:pic>
          <p:pic>
            <p:nvPicPr>
              <p:cNvPr id="95" name="図 94"/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93694" y="2771417"/>
                <a:ext cx="893408" cy="586299"/>
              </a:xfrm>
              <a:prstGeom prst="rect">
                <a:avLst/>
              </a:prstGeom>
            </p:spPr>
          </p:pic>
          <p:pic>
            <p:nvPicPr>
              <p:cNvPr id="96" name="図 95"/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84332" y="3430003"/>
                <a:ext cx="1189175" cy="749581"/>
              </a:xfrm>
              <a:prstGeom prst="rect">
                <a:avLst/>
              </a:prstGeom>
            </p:spPr>
          </p:pic>
          <p:sp>
            <p:nvSpPr>
              <p:cNvPr id="97" name="矢印: 左右 96"/>
              <p:cNvSpPr/>
              <p:nvPr/>
            </p:nvSpPr>
            <p:spPr>
              <a:xfrm>
                <a:off x="8858148" y="5421570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98" name="矢印: 左右 97"/>
              <p:cNvSpPr/>
              <p:nvPr/>
            </p:nvSpPr>
            <p:spPr>
              <a:xfrm rot="4238312">
                <a:off x="7211908" y="4286371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99" name="矢印: 左右 98"/>
              <p:cNvSpPr/>
              <p:nvPr/>
            </p:nvSpPr>
            <p:spPr>
              <a:xfrm rot="17468149">
                <a:off x="10450447" y="4255680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100" name="矢印: 左右 99"/>
              <p:cNvSpPr/>
              <p:nvPr/>
            </p:nvSpPr>
            <p:spPr>
              <a:xfrm rot="2235942">
                <a:off x="9893688" y="2333142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  <p:sp>
            <p:nvSpPr>
              <p:cNvPr id="101" name="矢印: 左右 100"/>
              <p:cNvSpPr/>
              <p:nvPr/>
            </p:nvSpPr>
            <p:spPr>
              <a:xfrm rot="19609234">
                <a:off x="7804301" y="2293250"/>
                <a:ext cx="674427" cy="629235"/>
              </a:xfrm>
              <a:prstGeom prst="leftRightArrow">
                <a:avLst>
                  <a:gd name="adj1" fmla="val 50000"/>
                  <a:gd name="adj2" fmla="val 32293"/>
                </a:avLst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sz="2400" dirty="0">
                  <a:latin typeface="+mj-lt"/>
                </a:endParaRPr>
              </a:p>
            </p:txBody>
          </p:sp>
        </p:grpSp>
        <p:pic>
          <p:nvPicPr>
            <p:cNvPr id="65" name="図 64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007" y="5225578"/>
              <a:ext cx="765776" cy="385167"/>
            </a:xfrm>
            <a:prstGeom prst="rect">
              <a:avLst/>
            </a:prstGeom>
          </p:spPr>
        </p:pic>
        <p:pic>
          <p:nvPicPr>
            <p:cNvPr id="67" name="図 66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0511" y="6071989"/>
              <a:ext cx="954942" cy="352162"/>
            </a:xfrm>
            <a:prstGeom prst="rect">
              <a:avLst/>
            </a:prstGeom>
          </p:spPr>
        </p:pic>
        <p:pic>
          <p:nvPicPr>
            <p:cNvPr id="71" name="図 70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11274" y="5643293"/>
              <a:ext cx="828791" cy="4001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762229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四角形: 角を丸くする 72"/>
          <p:cNvSpPr/>
          <p:nvPr/>
        </p:nvSpPr>
        <p:spPr>
          <a:xfrm>
            <a:off x="9316278" y="1181145"/>
            <a:ext cx="2623931" cy="5213953"/>
          </a:xfrm>
          <a:prstGeom prst="roundRect">
            <a:avLst>
              <a:gd name="adj" fmla="val 4357"/>
            </a:avLst>
          </a:prstGeom>
          <a:solidFill>
            <a:schemeClr val="accent3">
              <a:lumMod val="75000"/>
            </a:schemeClr>
          </a:solidFill>
          <a:ln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260344" y="148996"/>
            <a:ext cx="11815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Gen. III eco-system realize data driven connected world 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23</a:t>
            </a:fld>
            <a:endParaRPr kumimoji="1" lang="ja-JP" altLang="en-US" dirty="0"/>
          </a:p>
        </p:txBody>
      </p:sp>
      <p:grpSp>
        <p:nvGrpSpPr>
          <p:cNvPr id="2070" name="グループ化 2069"/>
          <p:cNvGrpSpPr/>
          <p:nvPr/>
        </p:nvGrpSpPr>
        <p:grpSpPr>
          <a:xfrm>
            <a:off x="-1005269" y="1214978"/>
            <a:ext cx="11080597" cy="5551275"/>
            <a:chOff x="-319761" y="1117993"/>
            <a:chExt cx="11080597" cy="5551275"/>
          </a:xfrm>
        </p:grpSpPr>
        <p:grpSp>
          <p:nvGrpSpPr>
            <p:cNvPr id="2052" name="グループ化 2051"/>
            <p:cNvGrpSpPr/>
            <p:nvPr/>
          </p:nvGrpSpPr>
          <p:grpSpPr>
            <a:xfrm>
              <a:off x="-319761" y="1793910"/>
              <a:ext cx="11080597" cy="3747909"/>
              <a:chOff x="511511" y="1738490"/>
              <a:chExt cx="11080597" cy="3747909"/>
            </a:xfrm>
          </p:grpSpPr>
          <p:sp>
            <p:nvSpPr>
              <p:cNvPr id="9" name="円弧 8"/>
              <p:cNvSpPr/>
              <p:nvPr/>
            </p:nvSpPr>
            <p:spPr>
              <a:xfrm flipH="1">
                <a:off x="6503627" y="1738490"/>
                <a:ext cx="5088481" cy="3404030"/>
              </a:xfrm>
              <a:prstGeom prst="arc">
                <a:avLst>
                  <a:gd name="adj1" fmla="val 16200000"/>
                  <a:gd name="adj2" fmla="val 21569919"/>
                </a:avLst>
              </a:pr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2" name="円弧 11"/>
              <p:cNvSpPr/>
              <p:nvPr/>
            </p:nvSpPr>
            <p:spPr>
              <a:xfrm flipH="1" flipV="1">
                <a:off x="6503624" y="2247036"/>
                <a:ext cx="4815539" cy="3239361"/>
              </a:xfrm>
              <a:prstGeom prst="arc">
                <a:avLst>
                  <a:gd name="adj1" fmla="val 15763507"/>
                  <a:gd name="adj2" fmla="val 6100"/>
                </a:avLst>
              </a:pr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/>
              </a:p>
            </p:txBody>
          </p:sp>
          <p:cxnSp>
            <p:nvCxnSpPr>
              <p:cNvPr id="3" name="直線コネクタ 2"/>
              <p:cNvCxnSpPr/>
              <p:nvPr/>
            </p:nvCxnSpPr>
            <p:spPr>
              <a:xfrm>
                <a:off x="3479511" y="3658162"/>
                <a:ext cx="5724525" cy="0"/>
              </a:xfrm>
              <a:prstGeom prst="line">
                <a:avLst/>
              </a:pr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円弧 5"/>
              <p:cNvSpPr/>
              <p:nvPr/>
            </p:nvSpPr>
            <p:spPr>
              <a:xfrm>
                <a:off x="511511" y="1738490"/>
                <a:ext cx="5992114" cy="3337797"/>
              </a:xfrm>
              <a:prstGeom prst="arc">
                <a:avLst>
                  <a:gd name="adj1" fmla="val 16579899"/>
                  <a:gd name="adj2" fmla="val 19165"/>
                </a:avLst>
              </a:pr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1" name="円弧 10"/>
              <p:cNvSpPr/>
              <p:nvPr/>
            </p:nvSpPr>
            <p:spPr>
              <a:xfrm flipV="1">
                <a:off x="1205345" y="2272586"/>
                <a:ext cx="5298280" cy="3213813"/>
              </a:xfrm>
              <a:prstGeom prst="arc">
                <a:avLst>
                  <a:gd name="adj1" fmla="val 15763507"/>
                  <a:gd name="adj2" fmla="val 9820"/>
                </a:avLst>
              </a:pr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/>
              </a:p>
            </p:txBody>
          </p:sp>
        </p:grpSp>
        <p:sp>
          <p:nvSpPr>
            <p:cNvPr id="29" name="楕円 28"/>
            <p:cNvSpPr/>
            <p:nvPr/>
          </p:nvSpPr>
          <p:spPr>
            <a:xfrm>
              <a:off x="4525430" y="3224473"/>
              <a:ext cx="2293842" cy="971685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19050">
              <a:solidFill>
                <a:srgbClr val="FFFF00"/>
              </a:solidFill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2400" dirty="0">
                  <a:latin typeface="+mj-lt"/>
                </a:rPr>
                <a:t>common</a:t>
              </a:r>
              <a:br>
                <a:rPr kumimoji="1" lang="en-US" altLang="ja-JP" sz="2400" dirty="0">
                  <a:latin typeface="+mj-lt"/>
                </a:rPr>
              </a:br>
              <a:r>
                <a:rPr kumimoji="1" lang="en-US" altLang="ja-JP" sz="2400" dirty="0">
                  <a:latin typeface="+mj-lt"/>
                </a:rPr>
                <a:t>standards</a:t>
              </a:r>
              <a:endParaRPr kumimoji="1" lang="ja-JP" altLang="en-US" sz="2400" dirty="0">
                <a:latin typeface="+mj-lt"/>
              </a:endParaRPr>
            </a:p>
          </p:txBody>
        </p:sp>
        <p:grpSp>
          <p:nvGrpSpPr>
            <p:cNvPr id="2054" name="グループ化 2053"/>
            <p:cNvGrpSpPr/>
            <p:nvPr/>
          </p:nvGrpSpPr>
          <p:grpSpPr>
            <a:xfrm>
              <a:off x="1336503" y="1150132"/>
              <a:ext cx="1568029" cy="1469464"/>
              <a:chOff x="2167775" y="1094712"/>
              <a:chExt cx="1568029" cy="1469464"/>
            </a:xfrm>
          </p:grpSpPr>
          <p:pic>
            <p:nvPicPr>
              <p:cNvPr id="31" name="図 3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67775" y="1094712"/>
                <a:ext cx="1514686" cy="1219370"/>
              </a:xfrm>
              <a:prstGeom prst="rect">
                <a:avLst/>
              </a:prstGeom>
            </p:spPr>
          </p:pic>
          <p:sp>
            <p:nvSpPr>
              <p:cNvPr id="2053" name="テキスト ボックス 2052"/>
              <p:cNvSpPr txBox="1"/>
              <p:nvPr/>
            </p:nvSpPr>
            <p:spPr>
              <a:xfrm>
                <a:off x="2221118" y="2102511"/>
                <a:ext cx="151468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sz="2400" dirty="0">
                    <a:solidFill>
                      <a:srgbClr val="FFFF00"/>
                    </a:solidFill>
                    <a:latin typeface="+mj-lt"/>
                  </a:rPr>
                  <a:t>messaging</a:t>
                </a:r>
                <a:endParaRPr kumimoji="1" lang="ja-JP" altLang="en-US" sz="2400" dirty="0" err="1">
                  <a:solidFill>
                    <a:srgbClr val="FFFF00"/>
                  </a:solidFill>
                  <a:latin typeface="+mj-lt"/>
                </a:endParaRPr>
              </a:p>
            </p:txBody>
          </p:sp>
        </p:grpSp>
        <p:grpSp>
          <p:nvGrpSpPr>
            <p:cNvPr id="2057" name="グループ化 2056"/>
            <p:cNvGrpSpPr/>
            <p:nvPr/>
          </p:nvGrpSpPr>
          <p:grpSpPr>
            <a:xfrm>
              <a:off x="1277464" y="4794486"/>
              <a:ext cx="1825951" cy="1818598"/>
              <a:chOff x="2108736" y="4739066"/>
              <a:chExt cx="1825951" cy="1818598"/>
            </a:xfrm>
          </p:grpSpPr>
          <p:pic>
            <p:nvPicPr>
              <p:cNvPr id="28" name="図 2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08736" y="4739066"/>
                <a:ext cx="1573725" cy="1559919"/>
              </a:xfrm>
              <a:prstGeom prst="rect">
                <a:avLst/>
              </a:prstGeom>
            </p:spPr>
          </p:pic>
          <p:sp>
            <p:nvSpPr>
              <p:cNvPr id="2055" name="テキスト ボックス 2054"/>
              <p:cNvSpPr txBox="1"/>
              <p:nvPr/>
            </p:nvSpPr>
            <p:spPr>
              <a:xfrm>
                <a:off x="2110278" y="6095999"/>
                <a:ext cx="182440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sz="2400" dirty="0">
                    <a:solidFill>
                      <a:srgbClr val="FFFF00"/>
                    </a:solidFill>
                    <a:latin typeface="+mj-lt"/>
                  </a:rPr>
                  <a:t>multi media</a:t>
                </a:r>
                <a:endParaRPr kumimoji="1" lang="ja-JP" altLang="en-US" sz="2400" dirty="0" err="1">
                  <a:solidFill>
                    <a:srgbClr val="FFFF00"/>
                  </a:solidFill>
                  <a:latin typeface="+mj-lt"/>
                </a:endParaRPr>
              </a:p>
            </p:txBody>
          </p:sp>
        </p:grpSp>
        <p:grpSp>
          <p:nvGrpSpPr>
            <p:cNvPr id="2061" name="グループ化 2060"/>
            <p:cNvGrpSpPr/>
            <p:nvPr/>
          </p:nvGrpSpPr>
          <p:grpSpPr>
            <a:xfrm>
              <a:off x="1208189" y="2915104"/>
              <a:ext cx="1742370" cy="1606693"/>
              <a:chOff x="2108736" y="2859684"/>
              <a:chExt cx="1742370" cy="1606693"/>
            </a:xfrm>
          </p:grpSpPr>
          <p:pic>
            <p:nvPicPr>
              <p:cNvPr id="2059" name="図 205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08736" y="2859684"/>
                <a:ext cx="1742370" cy="1342744"/>
              </a:xfrm>
              <a:prstGeom prst="rect">
                <a:avLst/>
              </a:prstGeom>
            </p:spPr>
          </p:pic>
          <p:sp>
            <p:nvSpPr>
              <p:cNvPr id="2060" name="テキスト ボックス 2059"/>
              <p:cNvSpPr txBox="1"/>
              <p:nvPr/>
            </p:nvSpPr>
            <p:spPr>
              <a:xfrm>
                <a:off x="2479562" y="4004712"/>
                <a:ext cx="13117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sz="2400" dirty="0">
                    <a:solidFill>
                      <a:srgbClr val="FFFF00"/>
                    </a:solidFill>
                    <a:latin typeface="+mj-lt"/>
                  </a:rPr>
                  <a:t>location</a:t>
                </a:r>
                <a:endParaRPr kumimoji="1" lang="ja-JP" altLang="en-US" sz="2400" dirty="0" err="1">
                  <a:solidFill>
                    <a:srgbClr val="FFFF00"/>
                  </a:solidFill>
                  <a:latin typeface="+mj-lt"/>
                </a:endParaRPr>
              </a:p>
            </p:txBody>
          </p:sp>
        </p:grpSp>
        <p:grpSp>
          <p:nvGrpSpPr>
            <p:cNvPr id="2064" name="グループ化 2063"/>
            <p:cNvGrpSpPr/>
            <p:nvPr/>
          </p:nvGrpSpPr>
          <p:grpSpPr>
            <a:xfrm>
              <a:off x="7928261" y="1117993"/>
              <a:ext cx="1742637" cy="1824305"/>
              <a:chOff x="7928261" y="1117993"/>
              <a:chExt cx="1742637" cy="1824305"/>
            </a:xfrm>
          </p:grpSpPr>
          <p:pic>
            <p:nvPicPr>
              <p:cNvPr id="2062" name="図 2061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28261" y="1117993"/>
                <a:ext cx="1600423" cy="1514686"/>
              </a:xfrm>
              <a:prstGeom prst="rect">
                <a:avLst/>
              </a:prstGeom>
            </p:spPr>
          </p:pic>
          <p:sp>
            <p:nvSpPr>
              <p:cNvPr id="2063" name="テキスト ボックス 2062"/>
              <p:cNvSpPr txBox="1"/>
              <p:nvPr/>
            </p:nvSpPr>
            <p:spPr>
              <a:xfrm>
                <a:off x="8036911" y="2480633"/>
                <a:ext cx="16339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sz="2400" dirty="0">
                    <a:solidFill>
                      <a:srgbClr val="FFFF00"/>
                    </a:solidFill>
                    <a:latin typeface="+mj-lt"/>
                  </a:rPr>
                  <a:t>home (PC)</a:t>
                </a:r>
                <a:endParaRPr kumimoji="1" lang="ja-JP" altLang="en-US" sz="2400" dirty="0" err="1">
                  <a:solidFill>
                    <a:srgbClr val="FFFF00"/>
                  </a:solidFill>
                  <a:latin typeface="+mj-lt"/>
                </a:endParaRPr>
              </a:p>
            </p:txBody>
          </p:sp>
        </p:grpSp>
        <p:grpSp>
          <p:nvGrpSpPr>
            <p:cNvPr id="2067" name="グループ化 2066"/>
            <p:cNvGrpSpPr/>
            <p:nvPr/>
          </p:nvGrpSpPr>
          <p:grpSpPr>
            <a:xfrm>
              <a:off x="7928261" y="3187713"/>
              <a:ext cx="1968031" cy="1247854"/>
              <a:chOff x="7928261" y="3187713"/>
              <a:chExt cx="1968031" cy="1247854"/>
            </a:xfrm>
          </p:grpSpPr>
          <p:pic>
            <p:nvPicPr>
              <p:cNvPr id="2056" name="図 205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28261" y="3187713"/>
                <a:ext cx="1714739" cy="971686"/>
              </a:xfrm>
              <a:prstGeom prst="rect">
                <a:avLst/>
              </a:prstGeom>
            </p:spPr>
          </p:pic>
          <p:sp>
            <p:nvSpPr>
              <p:cNvPr id="2065" name="テキスト ボックス 2064"/>
              <p:cNvSpPr txBox="1"/>
              <p:nvPr/>
            </p:nvSpPr>
            <p:spPr>
              <a:xfrm>
                <a:off x="8064621" y="3973902"/>
                <a:ext cx="18316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sz="2400" dirty="0">
                    <a:solidFill>
                      <a:srgbClr val="FFFF00"/>
                    </a:solidFill>
                    <a:latin typeface="+mj-lt"/>
                  </a:rPr>
                  <a:t>automotive</a:t>
                </a:r>
                <a:endParaRPr kumimoji="1" lang="ja-JP" altLang="en-US" sz="2400" dirty="0" err="1">
                  <a:solidFill>
                    <a:srgbClr val="FFFF00"/>
                  </a:solidFill>
                  <a:latin typeface="+mj-lt"/>
                </a:endParaRPr>
              </a:p>
            </p:txBody>
          </p:sp>
        </p:grpSp>
        <p:grpSp>
          <p:nvGrpSpPr>
            <p:cNvPr id="2069" name="グループ化 2068"/>
            <p:cNvGrpSpPr/>
            <p:nvPr/>
          </p:nvGrpSpPr>
          <p:grpSpPr>
            <a:xfrm>
              <a:off x="8147320" y="4713028"/>
              <a:ext cx="1986195" cy="1956240"/>
              <a:chOff x="8147320" y="4713028"/>
              <a:chExt cx="1986195" cy="1956240"/>
            </a:xfrm>
          </p:grpSpPr>
          <p:pic>
            <p:nvPicPr>
              <p:cNvPr id="2066" name="図 206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47320" y="4713028"/>
                <a:ext cx="1257475" cy="1657581"/>
              </a:xfrm>
              <a:prstGeom prst="rect">
                <a:avLst/>
              </a:prstGeom>
            </p:spPr>
          </p:pic>
          <p:sp>
            <p:nvSpPr>
              <p:cNvPr id="2068" name="テキスト ボックス 2067"/>
              <p:cNvSpPr txBox="1"/>
              <p:nvPr/>
            </p:nvSpPr>
            <p:spPr>
              <a:xfrm>
                <a:off x="8317344" y="6207603"/>
                <a:ext cx="18161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sz="2400" dirty="0">
                    <a:solidFill>
                      <a:srgbClr val="FFFF00"/>
                    </a:solidFill>
                    <a:latin typeface="+mj-lt"/>
                  </a:rPr>
                  <a:t>mobile</a:t>
                </a:r>
                <a:endParaRPr kumimoji="1" lang="ja-JP" altLang="en-US" sz="2400" dirty="0" err="1">
                  <a:solidFill>
                    <a:srgbClr val="FFFF00"/>
                  </a:solidFill>
                  <a:latin typeface="+mj-lt"/>
                </a:endParaRPr>
              </a:p>
            </p:txBody>
          </p:sp>
        </p:grpSp>
      </p:grpSp>
      <p:sp>
        <p:nvSpPr>
          <p:cNvPr id="2071" name="四角形: 角を丸くする 2070"/>
          <p:cNvSpPr/>
          <p:nvPr/>
        </p:nvSpPr>
        <p:spPr>
          <a:xfrm>
            <a:off x="212033" y="1214977"/>
            <a:ext cx="2438400" cy="5495091"/>
          </a:xfrm>
          <a:prstGeom prst="roundRect">
            <a:avLst>
              <a:gd name="adj" fmla="val 11776"/>
            </a:avLst>
          </a:prstGeom>
          <a:noFill/>
          <a:ln>
            <a:solidFill>
              <a:srgbClr val="FFFF00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072" name="テキスト ボックス 2071"/>
          <p:cNvSpPr txBox="1"/>
          <p:nvPr/>
        </p:nvSpPr>
        <p:spPr>
          <a:xfrm>
            <a:off x="641113" y="831242"/>
            <a:ext cx="174237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application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57" name="四角形: 角を丸くする 56"/>
          <p:cNvSpPr/>
          <p:nvPr/>
        </p:nvSpPr>
        <p:spPr>
          <a:xfrm>
            <a:off x="6853267" y="1214976"/>
            <a:ext cx="2305484" cy="5495091"/>
          </a:xfrm>
          <a:prstGeom prst="roundRect">
            <a:avLst>
              <a:gd name="adj" fmla="val 11776"/>
            </a:avLst>
          </a:prstGeom>
          <a:noFill/>
          <a:ln>
            <a:solidFill>
              <a:srgbClr val="FFFF00"/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58" name="テキスト ボックス 57"/>
          <p:cNvSpPr txBox="1"/>
          <p:nvPr/>
        </p:nvSpPr>
        <p:spPr>
          <a:xfrm>
            <a:off x="6957970" y="799102"/>
            <a:ext cx="2490037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target hardware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2075" name="図 207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7505" y="2356787"/>
            <a:ext cx="896459" cy="878995"/>
          </a:xfrm>
          <a:prstGeom prst="rect">
            <a:avLst/>
          </a:prstGeom>
        </p:spPr>
      </p:pic>
      <p:pic>
        <p:nvPicPr>
          <p:cNvPr id="64" name="図 6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54124" y="3752620"/>
            <a:ext cx="1185101" cy="736985"/>
          </a:xfrm>
          <a:prstGeom prst="rect">
            <a:avLst/>
          </a:prstGeom>
        </p:spPr>
      </p:pic>
      <p:pic>
        <p:nvPicPr>
          <p:cNvPr id="2079" name="図 207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454" y="4909389"/>
            <a:ext cx="1145782" cy="1326307"/>
          </a:xfrm>
          <a:prstGeom prst="rect">
            <a:avLst/>
          </a:prstGeom>
        </p:spPr>
      </p:pic>
      <p:pic>
        <p:nvPicPr>
          <p:cNvPr id="35" name="図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0164" y="5065454"/>
            <a:ext cx="1042391" cy="1031494"/>
          </a:xfrm>
          <a:prstGeom prst="rect">
            <a:avLst/>
          </a:prstGeom>
        </p:spPr>
      </p:pic>
      <p:sp>
        <p:nvSpPr>
          <p:cNvPr id="66" name="テキスト ボックス 65"/>
          <p:cNvSpPr txBox="1"/>
          <p:nvPr/>
        </p:nvSpPr>
        <p:spPr>
          <a:xfrm>
            <a:off x="3492216" y="5521801"/>
            <a:ext cx="306531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System validation</a:t>
            </a:r>
            <a:br>
              <a:rPr kumimoji="1" lang="en-US" altLang="ja-JP" sz="28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on cross-industry</a:t>
            </a:r>
            <a:br>
              <a:rPr kumimoji="1" lang="en-US" altLang="ja-JP" sz="28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common standards</a:t>
            </a:r>
            <a:endParaRPr kumimoji="1" lang="ja-JP" altLang="en-US" sz="2800" dirty="0" err="1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464" y="2155935"/>
            <a:ext cx="1194775" cy="1187213"/>
          </a:xfrm>
          <a:prstGeom prst="rect">
            <a:avLst/>
          </a:prstGeom>
        </p:spPr>
      </p:pic>
      <p:pic>
        <p:nvPicPr>
          <p:cNvPr id="63" name="Picture 2" descr="「genivi logo」の画像検索結果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0786" y="3712398"/>
            <a:ext cx="917861" cy="80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四角形: 角を丸くする 1"/>
          <p:cNvSpPr/>
          <p:nvPr/>
        </p:nvSpPr>
        <p:spPr>
          <a:xfrm>
            <a:off x="9359436" y="1240652"/>
            <a:ext cx="2580773" cy="101673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400"/>
              </a:lnSpc>
            </a:pPr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target HW specific</a:t>
            </a:r>
            <a:br>
              <a:rPr kumimoji="1" lang="en-US" altLang="ja-JP" sz="2400" dirty="0">
                <a:solidFill>
                  <a:schemeClr val="tx1"/>
                </a:solidFill>
                <a:latin typeface="+mj-lt"/>
              </a:rPr>
            </a:br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standardization</a:t>
            </a:r>
            <a:br>
              <a:rPr kumimoji="1" lang="en-US" altLang="ja-JP" sz="2400" dirty="0">
                <a:solidFill>
                  <a:schemeClr val="tx1"/>
                </a:solidFill>
                <a:latin typeface="+mj-lt"/>
              </a:rPr>
            </a:br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( for “Gen. II” )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766741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線矢印コネクタ 8"/>
          <p:cNvCxnSpPr/>
          <p:nvPr/>
        </p:nvCxnSpPr>
        <p:spPr>
          <a:xfrm>
            <a:off x="2841297" y="6144030"/>
            <a:ext cx="7362073" cy="0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24</a:t>
            </a:fld>
            <a:endParaRPr kumimoji="1" lang="ja-JP" altLang="en-US" dirty="0"/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451436"/>
              </p:ext>
            </p:extLst>
          </p:nvPr>
        </p:nvGraphicFramePr>
        <p:xfrm>
          <a:off x="249384" y="885806"/>
          <a:ext cx="11707090" cy="391104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792604">
                  <a:extLst>
                    <a:ext uri="{9D8B030D-6E8A-4147-A177-3AD203B41FA5}">
                      <a16:colId xmlns:a16="http://schemas.microsoft.com/office/drawing/2014/main" val="1549583884"/>
                    </a:ext>
                  </a:extLst>
                </a:gridCol>
                <a:gridCol w="3475868">
                  <a:extLst>
                    <a:ext uri="{9D8B030D-6E8A-4147-A177-3AD203B41FA5}">
                      <a16:colId xmlns:a16="http://schemas.microsoft.com/office/drawing/2014/main" val="1576285491"/>
                    </a:ext>
                  </a:extLst>
                </a:gridCol>
                <a:gridCol w="3074037">
                  <a:extLst>
                    <a:ext uri="{9D8B030D-6E8A-4147-A177-3AD203B41FA5}">
                      <a16:colId xmlns:a16="http://schemas.microsoft.com/office/drawing/2014/main" val="753517757"/>
                    </a:ext>
                  </a:extLst>
                </a:gridCol>
                <a:gridCol w="3364581">
                  <a:extLst>
                    <a:ext uri="{9D8B030D-6E8A-4147-A177-3AD203B41FA5}">
                      <a16:colId xmlns:a16="http://schemas.microsoft.com/office/drawing/2014/main" val="2378992701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</a:t>
                      </a:r>
                      <a:r>
                        <a:rPr kumimoji="1" lang="ja-JP" altLang="en-US" sz="2800" b="0" i="0" dirty="0">
                          <a:latin typeface="+mj-lt"/>
                        </a:rPr>
                        <a:t> </a:t>
                      </a:r>
                      <a:r>
                        <a:rPr kumimoji="1" lang="en-US" altLang="ja-JP" sz="2800" b="0" i="0" dirty="0">
                          <a:latin typeface="+mj-lt"/>
                        </a:rPr>
                        <a:t>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 II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Generation III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1347997"/>
                  </a:ext>
                </a:extLst>
              </a:tr>
              <a:tr h="1656000">
                <a:tc rowSpan="2"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Target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b"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0583290"/>
                  </a:ext>
                </a:extLst>
              </a:tr>
              <a:tr h="793418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kern="1200" baseline="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Traditional e</a:t>
                      </a:r>
                      <a:r>
                        <a:rPr kumimoji="1" lang="en-US" altLang="ja-JP" sz="2800" b="0" i="0" dirty="0">
                          <a:latin typeface="+mj-lt"/>
                        </a:rPr>
                        <a:t>mbedded</a:t>
                      </a:r>
                      <a:br>
                        <a:rPr kumimoji="1" lang="en-US" altLang="ja-JP" sz="2800" b="0" i="0" dirty="0">
                          <a:latin typeface="+mj-lt"/>
                        </a:rPr>
                      </a:br>
                      <a:r>
                        <a:rPr kumimoji="1" lang="en-US" altLang="ja-JP" sz="2800" b="0" i="0" dirty="0">
                          <a:latin typeface="+mj-lt"/>
                        </a:rPr>
                        <a:t>development model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solidFill>
                            <a:schemeClr val="bg1"/>
                          </a:solidFill>
                          <a:latin typeface="+mj-lt"/>
                        </a:rPr>
                        <a:t>Target</a:t>
                      </a:r>
                      <a:r>
                        <a:rPr kumimoji="1" lang="en-US" altLang="ja-JP" sz="2800" b="0" i="0" baseline="0" dirty="0">
                          <a:solidFill>
                            <a:schemeClr val="bg1"/>
                          </a:solidFill>
                          <a:latin typeface="+mj-lt"/>
                        </a:rPr>
                        <a:t> Specific</a:t>
                      </a:r>
                    </a:p>
                    <a:p>
                      <a:pPr algn="ctr"/>
                      <a:r>
                        <a:rPr kumimoji="1" lang="en-US" altLang="ja-JP" sz="2800" b="0" i="0" baseline="0" dirty="0">
                          <a:solidFill>
                            <a:schemeClr val="bg1"/>
                          </a:solidFill>
                          <a:latin typeface="+mj-lt"/>
                        </a:rPr>
                        <a:t>eco-system creation</a:t>
                      </a:r>
                      <a:endParaRPr kumimoji="1" lang="ja-JP" altLang="en-US" sz="2800" b="0" i="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industry-width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800" b="0" i="0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open data</a:t>
                      </a:r>
                      <a:r>
                        <a:rPr kumimoji="1" lang="en-US" altLang="ja-JP" sz="2800" b="0" i="0" kern="1200" baseline="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exchange</a:t>
                      </a:r>
                      <a:endParaRPr kumimoji="1" lang="en-US" altLang="ja-JP" sz="2800" b="0" i="0" kern="1200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89891478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condition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i="0" dirty="0">
                          <a:latin typeface="+mj-lt"/>
                        </a:rPr>
                        <a:t>All-in-one delivery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b="0" i="0" dirty="0">
                          <a:latin typeface="+mj-lt"/>
                        </a:rPr>
                        <a:t>+</a:t>
                      </a:r>
                      <a:endParaRPr kumimoji="1" lang="ja-JP" altLang="en-US" sz="2800" b="0" i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2800" b="0" i="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5434155"/>
                  </a:ext>
                </a:extLst>
              </a:tr>
            </a:tbl>
          </a:graphicData>
        </a:graphic>
      </p:graphicFrame>
      <p:pic>
        <p:nvPicPr>
          <p:cNvPr id="13" name="図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332" y="1574882"/>
            <a:ext cx="1183207" cy="1458094"/>
          </a:xfrm>
          <a:prstGeom prst="rect">
            <a:avLst/>
          </a:prstGeom>
        </p:spPr>
      </p:pic>
      <p:sp>
        <p:nvSpPr>
          <p:cNvPr id="15" name="四角形: 角を丸くする 14"/>
          <p:cNvSpPr/>
          <p:nvPr/>
        </p:nvSpPr>
        <p:spPr>
          <a:xfrm>
            <a:off x="7212310" y="4192423"/>
            <a:ext cx="1077316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ISV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397" y="4086573"/>
            <a:ext cx="723509" cy="657263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271" y="4157702"/>
            <a:ext cx="877469" cy="578367"/>
          </a:xfrm>
          <a:prstGeom prst="rect">
            <a:avLst/>
          </a:prstGeom>
        </p:spPr>
      </p:pic>
      <p:pic>
        <p:nvPicPr>
          <p:cNvPr id="41" name="図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7017" y="1686777"/>
            <a:ext cx="2202629" cy="1313949"/>
          </a:xfrm>
          <a:prstGeom prst="rect">
            <a:avLst/>
          </a:prstGeom>
        </p:spPr>
      </p:pic>
      <p:pic>
        <p:nvPicPr>
          <p:cNvPr id="50" name="図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054" y="4028436"/>
            <a:ext cx="779812" cy="783790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636" y="4089924"/>
            <a:ext cx="681762" cy="681762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86" y="1444864"/>
            <a:ext cx="1264674" cy="1598409"/>
          </a:xfrm>
          <a:prstGeom prst="rect">
            <a:avLst/>
          </a:prstGeom>
        </p:spPr>
      </p:pic>
      <p:sp>
        <p:nvSpPr>
          <p:cNvPr id="23" name="四角形: 角を丸くする 22"/>
          <p:cNvSpPr/>
          <p:nvPr/>
        </p:nvSpPr>
        <p:spPr>
          <a:xfrm>
            <a:off x="5821440" y="4192422"/>
            <a:ext cx="1077316" cy="445561"/>
          </a:xfrm>
          <a:prstGeom prst="round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3600" dirty="0">
                <a:solidFill>
                  <a:srgbClr val="FFFF66"/>
                </a:solidFill>
                <a:latin typeface="+mj-lt"/>
              </a:rPr>
              <a:t>IHV</a:t>
            </a:r>
            <a:endParaRPr kumimoji="1" lang="ja-JP" altLang="en-US" sz="2400" dirty="0">
              <a:solidFill>
                <a:srgbClr val="FFFF66"/>
              </a:solidFill>
              <a:latin typeface="+mj-lt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915" y="1961767"/>
            <a:ext cx="1671104" cy="857476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776" y="2304882"/>
            <a:ext cx="1273005" cy="721370"/>
          </a:xfrm>
          <a:prstGeom prst="rect">
            <a:avLst/>
          </a:prstGeom>
        </p:spPr>
      </p:pic>
      <p:pic>
        <p:nvPicPr>
          <p:cNvPr id="24" name="図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788" y="2141022"/>
            <a:ext cx="908366" cy="859704"/>
          </a:xfrm>
          <a:prstGeom prst="rect">
            <a:avLst/>
          </a:prstGeom>
        </p:spPr>
      </p:pic>
      <p:pic>
        <p:nvPicPr>
          <p:cNvPr id="26" name="図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326" y="1426916"/>
            <a:ext cx="666043" cy="877966"/>
          </a:xfrm>
          <a:prstGeom prst="rect">
            <a:avLst/>
          </a:prstGeom>
        </p:spPr>
      </p:pic>
      <p:sp>
        <p:nvSpPr>
          <p:cNvPr id="44" name="テキスト ボックス 43"/>
          <p:cNvSpPr txBox="1"/>
          <p:nvPr/>
        </p:nvSpPr>
        <p:spPr>
          <a:xfrm>
            <a:off x="9434049" y="2221228"/>
            <a:ext cx="1555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dirty="0">
                <a:solidFill>
                  <a:srgbClr val="FFFF00"/>
                </a:solidFill>
                <a:latin typeface="+mj-lt"/>
              </a:rPr>
              <a:t>data portability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25" name="図 2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731" y="5066832"/>
            <a:ext cx="1670324" cy="1427014"/>
          </a:xfrm>
          <a:prstGeom prst="rect">
            <a:avLst/>
          </a:prstGeom>
          <a:ln w="19050">
            <a:solidFill>
              <a:srgbClr val="FFFF00"/>
            </a:solidFill>
          </a:ln>
        </p:spPr>
      </p:pic>
      <p:sp>
        <p:nvSpPr>
          <p:cNvPr id="11" name="テキスト ボックス 10"/>
          <p:cNvSpPr txBox="1"/>
          <p:nvPr/>
        </p:nvSpPr>
        <p:spPr>
          <a:xfrm>
            <a:off x="3796890" y="4970850"/>
            <a:ext cx="8264482" cy="1067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</a:pPr>
            <a:r>
              <a:rPr kumimoji="1" lang="en-US" altLang="ja-JP" sz="3600" dirty="0">
                <a:solidFill>
                  <a:srgbClr val="FFFF00"/>
                </a:solidFill>
                <a:latin typeface="+mj-lt"/>
              </a:rPr>
              <a:t>We</a:t>
            </a:r>
            <a:r>
              <a:rPr kumimoji="1" lang="ja-JP" altLang="en-US" sz="3600" dirty="0">
                <a:solidFill>
                  <a:srgbClr val="FFFF00"/>
                </a:solidFill>
                <a:latin typeface="+mj-lt"/>
              </a:rPr>
              <a:t> </a:t>
            </a:r>
            <a:r>
              <a:rPr kumimoji="1" lang="en-US" altLang="ja-JP" sz="3600" dirty="0">
                <a:solidFill>
                  <a:srgbClr val="FFFF00"/>
                </a:solidFill>
                <a:latin typeface="+mj-lt"/>
              </a:rPr>
              <a:t>need to manage “long-jump” to reach</a:t>
            </a:r>
            <a:br>
              <a:rPr kumimoji="1" lang="en-US" altLang="ja-JP" sz="36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3600" dirty="0">
                <a:solidFill>
                  <a:srgbClr val="FFFF00"/>
                </a:solidFill>
                <a:latin typeface="+mj-lt"/>
              </a:rPr>
              <a:t>“Gen. III” directly from “Gen. I”.</a:t>
            </a:r>
            <a:endParaRPr kumimoji="1" lang="ja-JP" altLang="en-US" sz="36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386661" y="164493"/>
            <a:ext cx="11569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Automotive industry should jump to “Generation III”   </a:t>
            </a:r>
            <a:endParaRPr kumimoji="1" lang="ja-JP" altLang="en-US" sz="4000" dirty="0"/>
          </a:p>
        </p:txBody>
      </p:sp>
      <p:sp>
        <p:nvSpPr>
          <p:cNvPr id="19" name="楕円 18"/>
          <p:cNvSpPr/>
          <p:nvPr/>
        </p:nvSpPr>
        <p:spPr>
          <a:xfrm>
            <a:off x="10396609" y="5760771"/>
            <a:ext cx="1214922" cy="76516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Target</a:t>
            </a:r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721954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図 7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5359" y="1086198"/>
            <a:ext cx="3934374" cy="3753374"/>
          </a:xfrm>
          <a:prstGeom prst="rect">
            <a:avLst/>
          </a:prstGeom>
          <a:scene3d>
            <a:camera prst="isometricOffAxis1Left">
              <a:rot lat="1080000" lon="3600000" rev="0"/>
            </a:camera>
            <a:lightRig rig="threePt" dir="t"/>
          </a:scene3d>
        </p:spPr>
      </p:pic>
      <p:pic>
        <p:nvPicPr>
          <p:cNvPr id="71" name="図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70" y="2652978"/>
            <a:ext cx="3403430" cy="1178899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220324" y="168987"/>
            <a:ext cx="120261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To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exceed “Gen. II”, we should </a:t>
            </a:r>
            <a:r>
              <a:rPr kumimoji="1" lang="en-US" altLang="ja-JP" sz="4000" u="sng" dirty="0"/>
              <a:t>learn from PC</a:t>
            </a:r>
            <a:r>
              <a:rPr kumimoji="1" lang="ja-JP" altLang="en-US" sz="4000" u="sng" dirty="0"/>
              <a:t> </a:t>
            </a:r>
            <a:r>
              <a:rPr kumimoji="1" lang="en-US" altLang="ja-JP" sz="4000" u="sng" dirty="0"/>
              <a:t>experience  </a:t>
            </a:r>
            <a:endParaRPr kumimoji="1" lang="ja-JP" altLang="en-US" sz="4000" u="sng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25</a:t>
            </a:fld>
            <a:endParaRPr kumimoji="1" lang="ja-JP" altLang="en-US" dirty="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78" y="4126856"/>
            <a:ext cx="1714739" cy="971686"/>
          </a:xfrm>
          <a:prstGeom prst="rect">
            <a:avLst/>
          </a:prstGeom>
        </p:spPr>
      </p:pic>
      <p:sp>
        <p:nvSpPr>
          <p:cNvPr id="13" name="直方体 12"/>
          <p:cNvSpPr/>
          <p:nvPr/>
        </p:nvSpPr>
        <p:spPr>
          <a:xfrm>
            <a:off x="6463610" y="1538387"/>
            <a:ext cx="4374723" cy="4281873"/>
          </a:xfrm>
          <a:prstGeom prst="cube">
            <a:avLst>
              <a:gd name="adj" fmla="val 5791"/>
            </a:avLst>
          </a:prstGeom>
          <a:blipFill>
            <a:blip r:embed="rId5"/>
            <a:tile tx="0" ty="0" sx="100000" sy="100000" flip="none" algn="tl"/>
          </a:blipFill>
          <a:ln w="19050">
            <a:solidFill>
              <a:schemeClr val="tx2">
                <a:lumMod val="10000"/>
              </a:schemeClr>
            </a:solidFill>
          </a:ln>
          <a:scene3d>
            <a:camera prst="isometricOffAxis1Left">
              <a:rot lat="1200000" lon="3300000" rev="0"/>
            </a:camera>
            <a:lightRig rig="threePt" dir="t"/>
          </a:scene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288000" rtlCol="0" anchor="t"/>
          <a:lstStyle/>
          <a:p>
            <a:pPr algn="ctr"/>
            <a:r>
              <a:rPr kumimoji="1" lang="en-US" altLang="ja-JP" sz="3600" dirty="0">
                <a:highlight>
                  <a:srgbClr val="FFFF66"/>
                </a:highlight>
              </a:rPr>
              <a:t> Gen. II wall </a:t>
            </a:r>
            <a:r>
              <a:rPr kumimoji="1" lang="en-US" altLang="ja-JP" sz="3600" dirty="0">
                <a:solidFill>
                  <a:srgbClr val="FFFF00"/>
                </a:solidFill>
                <a:highlight>
                  <a:srgbClr val="FFFF66"/>
                </a:highlight>
              </a:rPr>
              <a:t>.</a:t>
            </a:r>
            <a:endParaRPr kumimoji="1" lang="ja-JP" altLang="en-US" sz="3600" dirty="0">
              <a:solidFill>
                <a:srgbClr val="FFFF00"/>
              </a:solidFill>
              <a:highlight>
                <a:srgbClr val="FFFF66"/>
              </a:highlight>
            </a:endParaRPr>
          </a:p>
        </p:txBody>
      </p:sp>
      <p:pic>
        <p:nvPicPr>
          <p:cNvPr id="32" name="図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708" y="5470104"/>
            <a:ext cx="1835086" cy="1141195"/>
          </a:xfrm>
          <a:prstGeom prst="rect">
            <a:avLst/>
          </a:prstGeom>
        </p:spPr>
      </p:pic>
      <p:sp>
        <p:nvSpPr>
          <p:cNvPr id="33" name="四角形: 角を丸くする 32"/>
          <p:cNvSpPr/>
          <p:nvPr/>
        </p:nvSpPr>
        <p:spPr>
          <a:xfrm>
            <a:off x="271462" y="5375113"/>
            <a:ext cx="8932030" cy="1331179"/>
          </a:xfrm>
          <a:prstGeom prst="roundRect">
            <a:avLst>
              <a:gd name="adj" fmla="val 9286"/>
            </a:avLst>
          </a:prstGeom>
          <a:noFill/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39" name="楕円 38"/>
          <p:cNvSpPr/>
          <p:nvPr/>
        </p:nvSpPr>
        <p:spPr>
          <a:xfrm>
            <a:off x="8151589" y="3309418"/>
            <a:ext cx="509999" cy="803167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101600">
            <a:solidFill>
              <a:schemeClr val="accent2">
                <a:lumMod val="60000"/>
                <a:lumOff val="40000"/>
                <a:alpha val="65000"/>
              </a:schemeClr>
            </a:solidFill>
          </a:ln>
          <a:scene3d>
            <a:camera prst="isometricOffAxis1Left"/>
            <a:lightRig rig="threePt" dir="t"/>
          </a:scene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cxnSp>
        <p:nvCxnSpPr>
          <p:cNvPr id="21" name="直線コネクタ 20"/>
          <p:cNvCxnSpPr/>
          <p:nvPr/>
        </p:nvCxnSpPr>
        <p:spPr>
          <a:xfrm>
            <a:off x="7023652" y="3681783"/>
            <a:ext cx="1355239" cy="0"/>
          </a:xfrm>
          <a:prstGeom prst="line">
            <a:avLst/>
          </a:prstGeom>
          <a:ln w="76200">
            <a:solidFill>
              <a:srgbClr val="FFFF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矢印: 下 39"/>
          <p:cNvSpPr/>
          <p:nvPr/>
        </p:nvSpPr>
        <p:spPr>
          <a:xfrm>
            <a:off x="6116654" y="4775185"/>
            <a:ext cx="571500" cy="519045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5" name="楕円 14"/>
          <p:cNvSpPr/>
          <p:nvPr/>
        </p:nvSpPr>
        <p:spPr>
          <a:xfrm>
            <a:off x="5269386" y="2348669"/>
            <a:ext cx="2308102" cy="2345634"/>
          </a:xfrm>
          <a:prstGeom prst="ellipse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5472400" y="2852107"/>
            <a:ext cx="194913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400" dirty="0">
                <a:latin typeface="+mj-lt"/>
              </a:rPr>
              <a:t>generation II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experience</a:t>
            </a:r>
          </a:p>
          <a:p>
            <a:pPr algn="ctr"/>
            <a:endParaRPr kumimoji="1" lang="en-US" altLang="ja-JP" sz="1600" dirty="0">
              <a:latin typeface="+mj-lt"/>
            </a:endParaRPr>
          </a:p>
          <a:p>
            <a:pPr algn="ctr"/>
            <a:r>
              <a:rPr kumimoji="1" lang="en-US" altLang="ja-JP" sz="2400" dirty="0">
                <a:latin typeface="+mj-lt"/>
              </a:rPr>
              <a:t>(IT/PC)</a:t>
            </a:r>
            <a:endParaRPr kumimoji="1" lang="ja-JP" altLang="en-US" sz="2400" dirty="0" err="1">
              <a:latin typeface="+mj-lt"/>
            </a:endParaRPr>
          </a:p>
        </p:txBody>
      </p:sp>
      <p:cxnSp>
        <p:nvCxnSpPr>
          <p:cNvPr id="19" name="直線コネクタ 18"/>
          <p:cNvCxnSpPr/>
          <p:nvPr/>
        </p:nvCxnSpPr>
        <p:spPr>
          <a:xfrm>
            <a:off x="4449055" y="3854519"/>
            <a:ext cx="1548479" cy="0"/>
          </a:xfrm>
          <a:prstGeom prst="line">
            <a:avLst/>
          </a:prstGeom>
          <a:ln w="76200">
            <a:solidFill>
              <a:srgbClr val="FFFF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直方体 5"/>
          <p:cNvSpPr/>
          <p:nvPr/>
        </p:nvSpPr>
        <p:spPr>
          <a:xfrm>
            <a:off x="3207318" y="2635702"/>
            <a:ext cx="2637183" cy="2345634"/>
          </a:xfrm>
          <a:prstGeom prst="cube">
            <a:avLst>
              <a:gd name="adj" fmla="val 5791"/>
            </a:avLst>
          </a:prstGeom>
          <a:blipFill>
            <a:blip r:embed="rId5"/>
            <a:tile tx="0" ty="0" sx="100000" sy="100000" flip="none" algn="tl"/>
          </a:blipFill>
          <a:ln w="19050">
            <a:solidFill>
              <a:schemeClr val="tx2">
                <a:lumMod val="10000"/>
              </a:schemeClr>
            </a:solidFill>
          </a:ln>
          <a:scene3d>
            <a:camera prst="isometricOffAxis1Left">
              <a:rot lat="1200000" lon="3600000" rev="0"/>
            </a:camera>
            <a:lightRig rig="threePt" dir="t"/>
          </a:scene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44000" rtlCol="0" anchor="t"/>
          <a:lstStyle/>
          <a:p>
            <a:pPr algn="ctr"/>
            <a:r>
              <a:rPr kumimoji="1" lang="en-US" altLang="ja-JP" sz="3200" dirty="0">
                <a:highlight>
                  <a:srgbClr val="FFFF66"/>
                </a:highlight>
              </a:rPr>
              <a:t> Gen I wall</a:t>
            </a:r>
            <a:r>
              <a:rPr kumimoji="1" lang="en-US" altLang="ja-JP" sz="3200" dirty="0">
                <a:solidFill>
                  <a:srgbClr val="FFFF00"/>
                </a:solidFill>
                <a:highlight>
                  <a:srgbClr val="FFFF66"/>
                </a:highlight>
              </a:rPr>
              <a:t>.</a:t>
            </a:r>
            <a:r>
              <a:rPr kumimoji="1" lang="en-US" altLang="ja-JP" sz="3200" dirty="0">
                <a:highlight>
                  <a:srgbClr val="FFFF66"/>
                </a:highlight>
              </a:rPr>
              <a:t> </a:t>
            </a:r>
            <a:endParaRPr kumimoji="1" lang="ja-JP" altLang="en-US" sz="3200" dirty="0">
              <a:highlight>
                <a:srgbClr val="FFFF66"/>
              </a:highlight>
            </a:endParaRPr>
          </a:p>
        </p:txBody>
      </p:sp>
      <p:sp>
        <p:nvSpPr>
          <p:cNvPr id="38" name="楕円 37"/>
          <p:cNvSpPr/>
          <p:nvPr/>
        </p:nvSpPr>
        <p:spPr>
          <a:xfrm>
            <a:off x="4094039" y="3975582"/>
            <a:ext cx="564764" cy="560635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120650">
            <a:solidFill>
              <a:schemeClr val="accent2">
                <a:lumMod val="75000"/>
                <a:alpha val="46000"/>
              </a:schemeClr>
            </a:solidFill>
          </a:ln>
          <a:scene3d>
            <a:camera prst="isometricOffAxis1Left"/>
            <a:lightRig rig="threePt" dir="t"/>
          </a:scene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4" name="矢印: 右 13"/>
          <p:cNvSpPr/>
          <p:nvPr/>
        </p:nvSpPr>
        <p:spPr>
          <a:xfrm>
            <a:off x="2169895" y="4070328"/>
            <a:ext cx="2212770" cy="351728"/>
          </a:xfrm>
          <a:prstGeom prst="rightArrow">
            <a:avLst/>
          </a:prstGeom>
          <a:solidFill>
            <a:srgbClr val="FF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grpSp>
        <p:nvGrpSpPr>
          <p:cNvPr id="43" name="グループ化 42"/>
          <p:cNvGrpSpPr/>
          <p:nvPr/>
        </p:nvGrpSpPr>
        <p:grpSpPr>
          <a:xfrm>
            <a:off x="194153" y="951152"/>
            <a:ext cx="3486823" cy="1374635"/>
            <a:chOff x="6553200" y="1039091"/>
            <a:chExt cx="5209309" cy="2388444"/>
          </a:xfrm>
        </p:grpSpPr>
        <p:sp>
          <p:nvSpPr>
            <p:cNvPr id="48" name="四角形: 角を丸くする 47"/>
            <p:cNvSpPr/>
            <p:nvPr/>
          </p:nvSpPr>
          <p:spPr>
            <a:xfrm>
              <a:off x="6553200" y="1282395"/>
              <a:ext cx="5209309" cy="2145140"/>
            </a:xfrm>
            <a:prstGeom prst="roundRect">
              <a:avLst>
                <a:gd name="adj" fmla="val 9563"/>
              </a:avLst>
            </a:prstGeom>
            <a:noFill/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49" name="四角形: 角を丸くする 48"/>
            <p:cNvSpPr/>
            <p:nvPr/>
          </p:nvSpPr>
          <p:spPr>
            <a:xfrm>
              <a:off x="6996546" y="1039091"/>
              <a:ext cx="2487064" cy="581894"/>
            </a:xfrm>
            <a:prstGeom prst="roundRect">
              <a:avLst/>
            </a:prstGeom>
            <a:solidFill>
              <a:srgbClr val="000066"/>
            </a:solidFill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72000" rtlCol="0" anchor="ctr"/>
            <a:lstStyle/>
            <a:p>
              <a:pPr algn="ctr"/>
              <a:r>
                <a:rPr kumimoji="1" lang="en-US" altLang="ja-JP" sz="2000" dirty="0">
                  <a:solidFill>
                    <a:srgbClr val="FFFF00"/>
                  </a:solidFill>
                  <a:latin typeface="+mj-lt"/>
                </a:rPr>
                <a:t>problem one</a:t>
              </a:r>
              <a:endParaRPr kumimoji="1" lang="ja-JP" altLang="en-US" sz="2000" dirty="0">
                <a:solidFill>
                  <a:srgbClr val="FFFF00"/>
                </a:solidFill>
                <a:latin typeface="+mj-lt"/>
              </a:endParaRPr>
            </a:p>
          </p:txBody>
        </p:sp>
      </p:grpSp>
      <p:sp>
        <p:nvSpPr>
          <p:cNvPr id="44" name="フローチャート: 結合子 43"/>
          <p:cNvSpPr/>
          <p:nvPr/>
        </p:nvSpPr>
        <p:spPr>
          <a:xfrm>
            <a:off x="332619" y="1636013"/>
            <a:ext cx="248675" cy="247799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45" name="フローチャート: 結合子 44"/>
          <p:cNvSpPr/>
          <p:nvPr/>
        </p:nvSpPr>
        <p:spPr>
          <a:xfrm>
            <a:off x="2455543" y="1217815"/>
            <a:ext cx="1058891" cy="999279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+mj-lt"/>
              </a:rPr>
              <a:t>code</a:t>
            </a:r>
            <a:br>
              <a:rPr kumimoji="1" lang="en-US" altLang="ja-JP" sz="2000" dirty="0">
                <a:latin typeface="+mj-lt"/>
              </a:rPr>
            </a:br>
            <a:r>
              <a:rPr kumimoji="1" lang="en-US" altLang="ja-JP" sz="2000" dirty="0">
                <a:latin typeface="+mj-lt"/>
              </a:rPr>
              <a:t>size</a:t>
            </a:r>
            <a:endParaRPr kumimoji="1" lang="ja-JP" altLang="en-US" sz="2000" dirty="0">
              <a:latin typeface="+mj-lt"/>
            </a:endParaRPr>
          </a:p>
        </p:txBody>
      </p:sp>
      <p:cxnSp>
        <p:nvCxnSpPr>
          <p:cNvPr id="46" name="直線矢印コネクタ 45"/>
          <p:cNvCxnSpPr/>
          <p:nvPr/>
        </p:nvCxnSpPr>
        <p:spPr>
          <a:xfrm flipV="1">
            <a:off x="705008" y="1746038"/>
            <a:ext cx="1607883" cy="21388"/>
          </a:xfrm>
          <a:prstGeom prst="straightConnector1">
            <a:avLst/>
          </a:prstGeom>
          <a:ln w="12700">
            <a:solidFill>
              <a:srgbClr val="FFFF00"/>
            </a:solidFill>
            <a:headEnd type="none" w="med" len="med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テキスト ボックス 46"/>
          <p:cNvSpPr txBox="1"/>
          <p:nvPr/>
        </p:nvSpPr>
        <p:spPr>
          <a:xfrm>
            <a:off x="580550" y="1386569"/>
            <a:ext cx="1918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dirty="0">
                <a:solidFill>
                  <a:srgbClr val="FFFF00"/>
                </a:solidFill>
                <a:latin typeface="+mj-lt"/>
              </a:rPr>
              <a:t>program code</a:t>
            </a:r>
            <a:br>
              <a:rPr kumimoji="1" lang="en-US" altLang="ja-JP" sz="20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2000" dirty="0">
                <a:solidFill>
                  <a:srgbClr val="FFFF00"/>
                </a:solidFill>
                <a:latin typeface="+mj-lt"/>
              </a:rPr>
              <a:t>size is bloating</a:t>
            </a:r>
            <a:endParaRPr kumimoji="1" lang="ja-JP" altLang="en-US" sz="2000" dirty="0" err="1">
              <a:solidFill>
                <a:srgbClr val="FFFF00"/>
              </a:solidFill>
              <a:latin typeface="+mj-lt"/>
            </a:endParaRPr>
          </a:p>
        </p:txBody>
      </p:sp>
      <p:grpSp>
        <p:nvGrpSpPr>
          <p:cNvPr id="67" name="グループ化 66"/>
          <p:cNvGrpSpPr/>
          <p:nvPr/>
        </p:nvGrpSpPr>
        <p:grpSpPr>
          <a:xfrm>
            <a:off x="205527" y="2419143"/>
            <a:ext cx="3486823" cy="1374635"/>
            <a:chOff x="6553200" y="1039091"/>
            <a:chExt cx="5209309" cy="2388444"/>
          </a:xfrm>
        </p:grpSpPr>
        <p:sp>
          <p:nvSpPr>
            <p:cNvPr id="68" name="四角形: 角を丸くする 67"/>
            <p:cNvSpPr/>
            <p:nvPr/>
          </p:nvSpPr>
          <p:spPr>
            <a:xfrm>
              <a:off x="6553200" y="1282395"/>
              <a:ext cx="5209309" cy="2145140"/>
            </a:xfrm>
            <a:prstGeom prst="roundRect">
              <a:avLst>
                <a:gd name="adj" fmla="val 9563"/>
              </a:avLst>
            </a:prstGeom>
            <a:noFill/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69" name="四角形: 角を丸くする 68"/>
            <p:cNvSpPr/>
            <p:nvPr/>
          </p:nvSpPr>
          <p:spPr>
            <a:xfrm>
              <a:off x="6996546" y="1039091"/>
              <a:ext cx="2487064" cy="581894"/>
            </a:xfrm>
            <a:prstGeom prst="roundRect">
              <a:avLst/>
            </a:prstGeom>
            <a:solidFill>
              <a:srgbClr val="000066"/>
            </a:solidFill>
            <a:ln w="190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72000" rtlCol="0" anchor="ctr"/>
            <a:lstStyle/>
            <a:p>
              <a:pPr algn="ctr"/>
              <a:r>
                <a:rPr kumimoji="1" lang="en-US" altLang="ja-JP" sz="2000" dirty="0">
                  <a:solidFill>
                    <a:srgbClr val="FFFF00"/>
                  </a:solidFill>
                  <a:latin typeface="+mj-lt"/>
                </a:rPr>
                <a:t>problem two</a:t>
              </a:r>
              <a:endParaRPr kumimoji="1" lang="ja-JP" altLang="en-US" sz="2000" dirty="0">
                <a:solidFill>
                  <a:srgbClr val="FFFF00"/>
                </a:solidFill>
                <a:latin typeface="+mj-lt"/>
              </a:endParaRPr>
            </a:p>
          </p:txBody>
        </p:sp>
      </p:grpSp>
      <p:sp>
        <p:nvSpPr>
          <p:cNvPr id="74" name="テキスト ボックス 73"/>
          <p:cNvSpPr txBox="1"/>
          <p:nvPr/>
        </p:nvSpPr>
        <p:spPr>
          <a:xfrm>
            <a:off x="2455831" y="5533189"/>
            <a:ext cx="3031793" cy="1019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kumimoji="1" lang="en-US" altLang="ja-JP" sz="2400" dirty="0">
                <a:solidFill>
                  <a:srgbClr val="FFC000"/>
                </a:solidFill>
                <a:latin typeface="+mj-lt"/>
              </a:rPr>
              <a:t>We are lucky, as we can learn a lot from PC/IT industry member</a:t>
            </a:r>
            <a:endParaRPr kumimoji="1" lang="ja-JP" altLang="en-US" sz="2400" dirty="0" err="1">
              <a:solidFill>
                <a:srgbClr val="FFC000"/>
              </a:solidFill>
              <a:latin typeface="+mj-lt"/>
            </a:endParaRPr>
          </a:p>
        </p:txBody>
      </p:sp>
      <p:cxnSp>
        <p:nvCxnSpPr>
          <p:cNvPr id="17" name="直線矢印コネクタ 16"/>
          <p:cNvCxnSpPr/>
          <p:nvPr/>
        </p:nvCxnSpPr>
        <p:spPr>
          <a:xfrm>
            <a:off x="9915523" y="3059487"/>
            <a:ext cx="1094451" cy="0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" name="図 7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492" y="4839091"/>
            <a:ext cx="3446598" cy="1509203"/>
          </a:xfrm>
          <a:prstGeom prst="rect">
            <a:avLst/>
          </a:prstGeom>
          <a:scene3d>
            <a:camera prst="isometricOffAxis1Left"/>
            <a:lightRig rig="threePt" dir="t"/>
          </a:scene3d>
        </p:spPr>
      </p:pic>
      <p:pic>
        <p:nvPicPr>
          <p:cNvPr id="2" name="図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06733" y="5439061"/>
            <a:ext cx="3011487" cy="1141195"/>
          </a:xfrm>
          <a:prstGeom prst="rect">
            <a:avLst/>
          </a:prstGeom>
        </p:spPr>
      </p:pic>
      <p:sp>
        <p:nvSpPr>
          <p:cNvPr id="4" name="矢印: 左 3"/>
          <p:cNvSpPr/>
          <p:nvPr/>
        </p:nvSpPr>
        <p:spPr>
          <a:xfrm>
            <a:off x="5337147" y="5533189"/>
            <a:ext cx="684314" cy="934031"/>
          </a:xfrm>
          <a:prstGeom prst="lef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493260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5392"/>
          </a:xfrm>
        </p:spPr>
        <p:txBody>
          <a:bodyPr/>
          <a:lstStyle/>
          <a:p>
            <a:r>
              <a:rPr lang="en-US" altLang="ja-JP" dirty="0">
                <a:solidFill>
                  <a:srgbClr val="FFFF00"/>
                </a:solidFill>
              </a:rPr>
              <a:t>My message summary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46363" y="1413703"/>
            <a:ext cx="11499273" cy="5184806"/>
          </a:xfrm>
        </p:spPr>
        <p:txBody>
          <a:bodyPr>
            <a:normAutofit fontScale="92500" lnSpcReduction="20000"/>
          </a:bodyPr>
          <a:lstStyle/>
          <a:p>
            <a:pPr marL="442913" indent="-442913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lang="en-US" altLang="ja-JP" sz="3600" dirty="0">
                <a:solidFill>
                  <a:srgbClr val="FFFF00"/>
                </a:solidFill>
                <a:latin typeface="Calibri Light" panose="020F0302020204030204" pitchFamily="34" charset="0"/>
              </a:rPr>
              <a:t>At home and office, people already get connected after 1995. And that waves finally reached to the vehicle environment.</a:t>
            </a:r>
          </a:p>
          <a:p>
            <a:pPr marL="0" indent="0">
              <a:buClr>
                <a:srgbClr val="FFFF00"/>
              </a:buClr>
              <a:buNone/>
            </a:pPr>
            <a:endParaRPr lang="en-US" altLang="ja-JP" sz="1500" dirty="0">
              <a:solidFill>
                <a:srgbClr val="FFFF00"/>
              </a:solidFill>
              <a:latin typeface="Calibri Light" panose="020F0302020204030204" pitchFamily="34" charset="0"/>
            </a:endParaRPr>
          </a:p>
          <a:p>
            <a:pPr marL="442913" indent="-442913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lang="en-US" altLang="ja-JP" sz="3600" dirty="0">
                <a:solidFill>
                  <a:srgbClr val="FFFF00"/>
                </a:solidFill>
                <a:latin typeface="Calibri Light" panose="020F0302020204030204" pitchFamily="34" charset="0"/>
              </a:rPr>
              <a:t>IVI system development remains in old age “All-in-one” model. To realize “connected”, we need to migrate to the “open and collaborative” industry-width eco-system.</a:t>
            </a:r>
          </a:p>
          <a:p>
            <a:pPr marL="0" indent="0">
              <a:buClr>
                <a:srgbClr val="FFFF00"/>
              </a:buClr>
              <a:buNone/>
            </a:pPr>
            <a:endParaRPr lang="en-US" altLang="ja-JP" sz="1500" dirty="0">
              <a:solidFill>
                <a:srgbClr val="FFFF00"/>
              </a:solidFill>
              <a:latin typeface="Calibri Light" panose="020F0302020204030204" pitchFamily="34" charset="0"/>
            </a:endParaRPr>
          </a:p>
          <a:p>
            <a:pPr marL="442913" indent="-442913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3600" dirty="0">
                <a:solidFill>
                  <a:srgbClr val="FFFF00"/>
                </a:solidFill>
                <a:latin typeface="Calibri Light" panose="020F0302020204030204" pitchFamily="34" charset="0"/>
              </a:rPr>
              <a:t>Traditional equipment oriented eco-system (that </a:t>
            </a:r>
            <a:r>
              <a:rPr lang="en-US" altLang="ja-JP" sz="3600" dirty="0">
                <a:solidFill>
                  <a:srgbClr val="FFFF00"/>
                </a:solidFill>
                <a:latin typeface="Calibri Light" panose="020F0302020204030204" pitchFamily="34" charset="0"/>
              </a:rPr>
              <a:t>PC industry created) </a:t>
            </a:r>
            <a:r>
              <a:rPr kumimoji="1" lang="en-US" altLang="ja-JP" sz="3600" dirty="0">
                <a:solidFill>
                  <a:srgbClr val="FFFF00"/>
                </a:solidFill>
                <a:latin typeface="Calibri Light" panose="020F0302020204030204" pitchFamily="34" charset="0"/>
              </a:rPr>
              <a:t>does not work for highly complicated modern system. “</a:t>
            </a:r>
            <a:r>
              <a:rPr lang="en-US" altLang="ja-JP" sz="3600" dirty="0">
                <a:solidFill>
                  <a:srgbClr val="FFFF00"/>
                </a:solidFill>
                <a:latin typeface="Calibri Light" panose="020F0302020204030204" pitchFamily="34" charset="0"/>
              </a:rPr>
              <a:t>Data driven brand new eco-system” will solve our issues. </a:t>
            </a:r>
            <a:endParaRPr kumimoji="1" lang="en-US" altLang="ja-JP" sz="3600" dirty="0">
              <a:solidFill>
                <a:srgbClr val="FFFF00"/>
              </a:solidFill>
              <a:latin typeface="Calibri Light" panose="020F0302020204030204" pitchFamily="34" charset="0"/>
            </a:endParaRPr>
          </a:p>
          <a:p>
            <a:pPr marL="0" indent="0">
              <a:buClr>
                <a:srgbClr val="FFFF00"/>
              </a:buClr>
              <a:buNone/>
            </a:pPr>
            <a:endParaRPr lang="en-US" altLang="ja-JP" sz="1500" dirty="0">
              <a:solidFill>
                <a:srgbClr val="FFFF00"/>
              </a:solidFill>
              <a:latin typeface="Calibri Light" panose="020F0302020204030204" pitchFamily="34" charset="0"/>
            </a:endParaRPr>
          </a:p>
          <a:p>
            <a:pPr marL="442913" indent="-442913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lang="en-US" altLang="ja-JP" sz="3600" dirty="0">
                <a:solidFill>
                  <a:srgbClr val="FFFF00"/>
                </a:solidFill>
                <a:latin typeface="Calibri Light" panose="020F0302020204030204" pitchFamily="34" charset="0"/>
              </a:rPr>
              <a:t>We are lucky as we can learn a lot from PC/IT experience. And</a:t>
            </a:r>
            <a:br>
              <a:rPr lang="en-US" altLang="ja-JP" sz="3600" dirty="0">
                <a:solidFill>
                  <a:srgbClr val="FFFF00"/>
                </a:solidFill>
                <a:latin typeface="Calibri Light" panose="020F0302020204030204" pitchFamily="34" charset="0"/>
              </a:rPr>
            </a:br>
            <a:r>
              <a:rPr lang="en-US" altLang="ja-JP" sz="3600" dirty="0">
                <a:solidFill>
                  <a:srgbClr val="FFFF00"/>
                </a:solidFill>
                <a:latin typeface="Calibri Light" panose="020F0302020204030204" pitchFamily="34" charset="0"/>
              </a:rPr>
              <a:t>Linux Foundation is the perfect pace to do that.</a:t>
            </a:r>
            <a:endParaRPr kumimoji="1" lang="ja-JP" altLang="en-US" sz="3600" dirty="0">
              <a:solidFill>
                <a:srgbClr val="FFFF00"/>
              </a:solidFill>
              <a:latin typeface="Calibri Light" panose="020F0302020204030204" pitchFamily="34" charset="0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26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02785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ユーザー定義 1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FFFF00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kumimoji="1" sz="2400" dirty="0" smtClean="0">
            <a:latin typeface="+mj-lt"/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txDef>
      <a:spPr>
        <a:noFill/>
      </a:spPr>
      <a:bodyPr wrap="square" rtlCol="0">
        <a:spAutoFit/>
      </a:bodyPr>
      <a:lstStyle>
        <a:defPPr>
          <a:defRPr kumimoji="1" sz="2400" dirty="0" err="1" smtClean="0">
            <a:solidFill>
              <a:schemeClr val="bg1"/>
            </a:solidFill>
            <a:latin typeface="+mj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Standard">
  <a:themeElements>
    <a:clrScheme name="AIS_V2">
      <a:dk1>
        <a:srgbClr val="3C3C3B"/>
      </a:dk1>
      <a:lt1>
        <a:sysClr val="window" lastClr="FFFFFF"/>
      </a:lt1>
      <a:dk2>
        <a:srgbClr val="06418C"/>
      </a:dk2>
      <a:lt2>
        <a:srgbClr val="F2F2F2"/>
      </a:lt2>
      <a:accent1>
        <a:srgbClr val="8AA9D0"/>
      </a:accent1>
      <a:accent2>
        <a:srgbClr val="D70000"/>
      </a:accent2>
      <a:accent3>
        <a:srgbClr val="FFC800"/>
      </a:accent3>
      <a:accent4>
        <a:srgbClr val="669933"/>
      </a:accent4>
      <a:accent5>
        <a:srgbClr val="06418C"/>
      </a:accent5>
      <a:accent6>
        <a:srgbClr val="9D9D9D"/>
      </a:accent6>
      <a:hlink>
        <a:srgbClr val="06418C"/>
      </a:hlink>
      <a:folHlink>
        <a:srgbClr val="993399"/>
      </a:folHlink>
    </a:clrScheme>
    <a:fontScheme name="Renesas_fonts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002060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kumimoji="1" dirty="0" smtClean="0">
            <a:solidFill>
              <a:schemeClr val="tx2">
                <a:lumMod val="50000"/>
              </a:schemeClr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wrap="square" lIns="0" tIns="0" rIns="0" bIns="0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_Template_2015-10_AIS_V03.potx" id="{1192AB5B-9344-42E8-BE62-23D9BE8537AB}" vid="{2A61B8D5-8CBD-454A-8571-7580815463F3}"/>
    </a:ext>
  </a:extLst>
</a:theme>
</file>

<file path=ppt/theme/theme3.xml><?xml version="1.0" encoding="utf-8"?>
<a:theme xmlns:a="http://schemas.openxmlformats.org/drawingml/2006/main" name="1_Standard">
  <a:themeElements>
    <a:clrScheme name="AIS_V2">
      <a:dk1>
        <a:srgbClr val="3C3C3B"/>
      </a:dk1>
      <a:lt1>
        <a:sysClr val="window" lastClr="FFFFFF"/>
      </a:lt1>
      <a:dk2>
        <a:srgbClr val="06418C"/>
      </a:dk2>
      <a:lt2>
        <a:srgbClr val="F2F2F2"/>
      </a:lt2>
      <a:accent1>
        <a:srgbClr val="8AA9D0"/>
      </a:accent1>
      <a:accent2>
        <a:srgbClr val="D70000"/>
      </a:accent2>
      <a:accent3>
        <a:srgbClr val="FFC800"/>
      </a:accent3>
      <a:accent4>
        <a:srgbClr val="669933"/>
      </a:accent4>
      <a:accent5>
        <a:srgbClr val="06418C"/>
      </a:accent5>
      <a:accent6>
        <a:srgbClr val="9D9D9D"/>
      </a:accent6>
      <a:hlink>
        <a:srgbClr val="06418C"/>
      </a:hlink>
      <a:folHlink>
        <a:srgbClr val="993399"/>
      </a:folHlink>
    </a:clrScheme>
    <a:fontScheme name="Renesas_fonts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002060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kumimoji="1" dirty="0" smtClean="0">
            <a:solidFill>
              <a:schemeClr val="tx2">
                <a:lumMod val="50000"/>
              </a:schemeClr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wrap="square" lIns="0" tIns="0" rIns="0" bIns="0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_Template_2015-10_AIS_V03.potx" id="{1192AB5B-9344-42E8-BE62-23D9BE8537AB}" vid="{2A61B8D5-8CBD-454A-8571-7580815463F3}"/>
    </a:ext>
  </a:extLst>
</a:theme>
</file>

<file path=ppt/theme/theme4.xml><?xml version="1.0" encoding="utf-8"?>
<a:theme xmlns:a="http://schemas.openxmlformats.org/drawingml/2006/main" name="1_標準デザイン">
  <a:themeElements>
    <a:clrScheme name="1_標準デザイン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6600"/>
      </a:accent1>
      <a:accent2>
        <a:srgbClr val="0099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008A00"/>
      </a:accent6>
      <a:hlink>
        <a:srgbClr val="0033CC"/>
      </a:hlink>
      <a:folHlink>
        <a:srgbClr val="CC0066"/>
      </a:folHlink>
    </a:clrScheme>
    <a:fontScheme name="1_標準デザイン">
      <a:majorFont>
        <a:latin typeface="Verdana"/>
        <a:ea typeface="HGP創英角ｺﾞｼｯｸUB"/>
        <a:cs typeface=""/>
      </a:majorFont>
      <a:minorFont>
        <a:latin typeface="Verdana"/>
        <a:ea typeface="HGP創英角ｺﾞｼｯｸU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17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80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50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kumimoji="1" sz="2400" dirty="0" smtClean="0"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txDef>
  </a:objectDefaults>
  <a:extraClrSchemeLst>
    <a:extraClrScheme>
      <a:clrScheme name="1_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6600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008A00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標準デザイン">
  <a:themeElements>
    <a:clrScheme name="1_標準デザイン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6600"/>
      </a:accent1>
      <a:accent2>
        <a:srgbClr val="0099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008A00"/>
      </a:accent6>
      <a:hlink>
        <a:srgbClr val="0033CC"/>
      </a:hlink>
      <a:folHlink>
        <a:srgbClr val="CC0066"/>
      </a:folHlink>
    </a:clrScheme>
    <a:fontScheme name="1_標準デザイン">
      <a:majorFont>
        <a:latin typeface="Verdana"/>
        <a:ea typeface="HGP創英角ｺﾞｼｯｸUB"/>
        <a:cs typeface=""/>
      </a:majorFont>
      <a:minorFont>
        <a:latin typeface="Verdana"/>
        <a:ea typeface="HGP創英角ｺﾞｼｯｸU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17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80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50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kumimoji="1" sz="2400" dirty="0" smtClean="0"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txDef>
  </a:objectDefaults>
  <a:extraClrSchemeLst>
    <a:extraClrScheme>
      <a:clrScheme name="1_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6600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008A00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Office Theme">
  <a:themeElements>
    <a:clrScheme name="ユーザー定義 1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FFFF00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kumimoji="1" sz="2400" dirty="0" smtClean="0">
            <a:latin typeface="+mj-lt"/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txDef>
      <a:spPr>
        <a:noFill/>
      </a:spPr>
      <a:bodyPr wrap="square" rtlCol="0">
        <a:spAutoFit/>
      </a:bodyPr>
      <a:lstStyle>
        <a:defPPr>
          <a:defRPr kumimoji="1" sz="2400" dirty="0" err="1" smtClean="0">
            <a:solidFill>
              <a:schemeClr val="bg1"/>
            </a:solidFill>
            <a:latin typeface="+mj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7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16596</TotalTime>
  <Words>1138</Words>
  <Application>Microsoft Office PowerPoint</Application>
  <PresentationFormat>ワイド画面</PresentationFormat>
  <Paragraphs>402</Paragraphs>
  <Slides>26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13</vt:i4>
      </vt:variant>
      <vt:variant>
        <vt:lpstr>テーマ</vt:lpstr>
      </vt:variant>
      <vt:variant>
        <vt:i4>6</vt:i4>
      </vt:variant>
      <vt:variant>
        <vt:lpstr>スライド タイトル</vt:lpstr>
      </vt:variant>
      <vt:variant>
        <vt:i4>26</vt:i4>
      </vt:variant>
    </vt:vector>
  </HeadingPairs>
  <TitlesOfParts>
    <vt:vector size="45" baseType="lpstr">
      <vt:lpstr>HGP創英角ｺﾞｼｯｸUB</vt:lpstr>
      <vt:lpstr>Meiryo UI</vt:lpstr>
      <vt:lpstr>ＭＳ Ｐゴシック</vt:lpstr>
      <vt:lpstr>游ゴシック</vt:lpstr>
      <vt:lpstr>游ゴシック Light</vt:lpstr>
      <vt:lpstr>Arial</vt:lpstr>
      <vt:lpstr>Arial Narrow</vt:lpstr>
      <vt:lpstr>Calibri</vt:lpstr>
      <vt:lpstr>Calibri Light</vt:lpstr>
      <vt:lpstr>Symbol</vt:lpstr>
      <vt:lpstr>Verdana</vt:lpstr>
      <vt:lpstr>Viner Hand ITC</vt:lpstr>
      <vt:lpstr>Wingdings</vt:lpstr>
      <vt:lpstr>Office Theme</vt:lpstr>
      <vt:lpstr>Standard</vt:lpstr>
      <vt:lpstr>1_Standard</vt:lpstr>
      <vt:lpstr>1_標準デザイン</vt:lpstr>
      <vt:lpstr>2_標準デザイン</vt:lpstr>
      <vt:lpstr>1_Office Theme</vt:lpstr>
      <vt:lpstr>Traditional system validation methodology  will not work for connected-car - Learn from the computer history -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My message 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munakata hisao</dc:creator>
  <cp:lastModifiedBy>Hisao Munakata</cp:lastModifiedBy>
  <cp:revision>1304</cp:revision>
  <cp:lastPrinted>2017-05-14T11:32:29Z</cp:lastPrinted>
  <dcterms:created xsi:type="dcterms:W3CDTF">2016-05-21T03:36:12Z</dcterms:created>
  <dcterms:modified xsi:type="dcterms:W3CDTF">2017-06-02T00:24:39Z</dcterms:modified>
</cp:coreProperties>
</file>