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76" r:id="rId4"/>
    <p:sldId id="278" r:id="rId5"/>
    <p:sldId id="274" r:id="rId6"/>
    <p:sldId id="275" r:id="rId7"/>
    <p:sldId id="266" r:id="rId8"/>
    <p:sldId id="294" r:id="rId9"/>
    <p:sldId id="296" r:id="rId10"/>
    <p:sldId id="295" r:id="rId11"/>
    <p:sldId id="260" r:id="rId12"/>
    <p:sldId id="279" r:id="rId13"/>
    <p:sldId id="261" r:id="rId14"/>
    <p:sldId id="287" r:id="rId15"/>
    <p:sldId id="280" r:id="rId16"/>
    <p:sldId id="282" r:id="rId17"/>
    <p:sldId id="270" r:id="rId18"/>
    <p:sldId id="283" r:id="rId19"/>
    <p:sldId id="290" r:id="rId20"/>
    <p:sldId id="293" r:id="rId21"/>
    <p:sldId id="263" r:id="rId22"/>
    <p:sldId id="289" r:id="rId23"/>
    <p:sldId id="264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Garamond" pitchFamily="18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shift_jis"/>
  <p:clrMru>
    <a:srgbClr val="339933"/>
    <a:srgbClr val="0033CC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867" autoAdjust="0"/>
    <p:restoredTop sz="86380" autoAdjust="0"/>
  </p:normalViewPr>
  <p:slideViewPr>
    <p:cSldViewPr>
      <p:cViewPr varScale="1">
        <p:scale>
          <a:sx n="68" d="100"/>
          <a:sy n="68" d="100"/>
        </p:scale>
        <p:origin x="-11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25D8CB2A-CF67-431A-885C-897B7232CF2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D9EDB01D-5911-4D71-9B5D-CE69133018D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82BB01-7015-4A21-801A-1481B8031847}" type="slidenum">
              <a:rPr lang="en-US" altLang="ja-JP" smtClean="0">
                <a:ea typeface="ＭＳ Ｐゴシック" pitchFamily="50" charset="-128"/>
              </a:rPr>
              <a:pPr/>
              <a:t>1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ja-JP" smtClean="0">
              <a:ea typeface="ＭＳ Ｐ明朝" pitchFamily="18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CD39A8-B1D3-4DC2-8ACE-FF23E4D8A9B6}" type="slidenum">
              <a:rPr lang="en-US" altLang="ja-JP" smtClean="0">
                <a:ea typeface="ＭＳ Ｐゴシック" pitchFamily="50" charset="-128"/>
              </a:rPr>
              <a:pPr/>
              <a:t>2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ja-JP" smtClean="0">
              <a:ea typeface="ＭＳ Ｐ明朝" pitchFamily="18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32C518-6BC4-4DE8-AFD9-BB46E1C903DA}" type="slidenum">
              <a:rPr lang="ja-JP" altLang="en-US"/>
              <a:pPr/>
              <a:t>8</a:t>
            </a:fld>
            <a:endParaRPr lang="en-US" altLang="ja-JP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116F89-0141-4710-B78A-BE56D44DC384}" type="slidenum">
              <a:rPr lang="ja-JP" altLang="en-US"/>
              <a:pPr/>
              <a:t>9</a:t>
            </a:fld>
            <a:endParaRPr lang="en-US" altLang="ja-JP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E59C7F-E0B5-4702-8B23-5ED25ACC62EE}" type="slidenum">
              <a:rPr lang="ja-JP" altLang="en-US"/>
              <a:pPr/>
              <a:t>10</a:t>
            </a:fld>
            <a:endParaRPr lang="en-US" altLang="ja-JP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58A4CD-8937-4360-AA2A-74D67C1045DD}" type="slidenum">
              <a:rPr lang="en-US" altLang="ja-JP" smtClean="0">
                <a:ea typeface="ＭＳ Ｐゴシック" pitchFamily="50" charset="-128"/>
              </a:rPr>
              <a:pPr/>
              <a:t>11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ja-JP" smtClean="0">
              <a:ea typeface="ＭＳ Ｐ明朝" pitchFamily="18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45C204-0E79-40A1-818D-B8D9886956E1}" type="slidenum">
              <a:rPr lang="en-US" altLang="ja-JP" smtClean="0">
                <a:ea typeface="ＭＳ Ｐゴシック" pitchFamily="50" charset="-128"/>
              </a:rPr>
              <a:pPr/>
              <a:t>13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ja-JP" smtClean="0">
              <a:ea typeface="ＭＳ Ｐ明朝" pitchFamily="18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F05623-9F69-457C-A74A-99E31EA7FF9D}" type="slidenum">
              <a:rPr lang="ja-JP" altLang="en-US" smtClean="0">
                <a:ea typeface="ＭＳ Ｐゴシック" pitchFamily="50" charset="-128"/>
              </a:rPr>
              <a:pPr/>
              <a:t>15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4408" tIns="42204" rIns="84408" bIns="42204" anchor="ctr"/>
          <a:lstStyle/>
          <a:p>
            <a:endParaRPr lang="ja-JP" altLang="en-US"/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78463" cy="4111625"/>
          </a:xfrm>
          <a:noFill/>
          <a:ln/>
        </p:spPr>
        <p:txBody>
          <a:bodyPr wrap="none" lIns="91431" tIns="45716" rIns="91431" bIns="45716" anchor="ctr"/>
          <a:lstStyle/>
          <a:p>
            <a:pPr eaLnBrk="1" hangingPunct="1"/>
            <a:endParaRPr lang="ja-JP" altLang="en-US" smtClean="0">
              <a:ea typeface="ＭＳ Ｐゴシック" pitchFamily="50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A4840B-5AD0-458E-98A4-2C14F5EE607E}" type="slidenum">
              <a:rPr lang="en-US" altLang="ja-JP" smtClean="0">
                <a:ea typeface="ＭＳ Ｐゴシック" pitchFamily="50" charset="-128"/>
              </a:rPr>
              <a:pPr/>
              <a:t>21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ja-JP" smtClean="0">
              <a:ea typeface="ＭＳ Ｐ明朝" pitchFamily="18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D12DB2-51F1-469E-8303-F80C06913D28}" type="slidenum">
              <a:rPr lang="en-US" altLang="ja-JP" smtClean="0">
                <a:ea typeface="ＭＳ Ｐゴシック" pitchFamily="50" charset="-128"/>
              </a:rPr>
              <a:pPr/>
              <a:t>23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ja-JP" smtClean="0">
              <a:ea typeface="ＭＳ Ｐ明朝" pitchFamily="18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grpSp>
        <p:nvGrpSpPr>
          <p:cNvPr id="5" name="グループ化 16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フリーフォーム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kumimoji="0" lang="en-US">
                <a:ea typeface="ＭＳ Ｐゴシック" pitchFamily="1" charset="-128"/>
              </a:endParaRPr>
            </a:p>
          </p:txBody>
        </p:sp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kumimoji="0" lang="en-US">
                <a:ea typeface="ＭＳ Ｐゴシック" pitchFamily="1" charset="-128"/>
              </a:endParaRPr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kumimoji="0" lang="en-US"/>
            </a:p>
          </p:txBody>
        </p:sp>
        <p:cxnSp>
          <p:nvCxnSpPr>
            <p:cNvPr id="10" name="直線コネクタ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8" descr="kmclogo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296863"/>
            <a:ext cx="133191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ja-JP" altLang="en-US" smtClean="0"/>
              <a:t>マスタ サブタイトルの書式設定</a:t>
            </a:r>
            <a:endParaRPr lang="en-US"/>
          </a:p>
        </p:txBody>
      </p:sp>
      <p:sp>
        <p:nvSpPr>
          <p:cNvPr id="12" name="スライド番号プレースホルダ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59EE476-00D2-4D2A-9923-B9E295172B6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リーフォーム 3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5" name="フリーフォーム 4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直角三角形 5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kmclogo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88238" y="296863"/>
            <a:ext cx="126047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0" name="スライド番号プレースホル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555385-2125-44E6-9C96-12EEF4C033A9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リーフォーム 3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5" name="フリーフォーム 4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直角三角形 5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kmclogo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572375" y="0"/>
            <a:ext cx="157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山形 8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10" name="山形 9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11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6ACB59F0-0114-40B0-8FE7-EF70DC01E244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12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13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0FDA16-8F0A-4F26-A3DE-16E69382F0E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フリーフォーム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フリーフォーム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7" name="直角三角形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9" name="直線コネクタ 8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8" descr="kmclogo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572375" y="0"/>
            <a:ext cx="157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1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644D37AB-7004-434C-A7AA-B17807C03FC2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12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13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4C0E5B-D0A8-4178-BA93-8AB5A3A2055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60A187C4-C579-4645-B0DD-233EB7969AA4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BA2E4F-6C19-4BEC-BA2D-7258D3DBF07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リーフォーム 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4" name="フリーフォーム 3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5" name="直角三角形 4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kmclogo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572375" y="0"/>
            <a:ext cx="157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9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2881D211-EBDB-4258-B1D9-F66EC4937CD2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10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11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836727-94AF-4A46-8B9B-6B4014F7DE0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フリーフォーム 1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3" name="フリーフォーム 2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4" name="直角三角形 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5" name="直線コネクタ 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8" descr="kmclogo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88238" y="260350"/>
            <a:ext cx="12477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84DBAD26-76F9-46CF-95F7-5504B5168356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8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9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7684C3-61B1-4A8D-AA88-DDBA5C38706D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B9271668-0FE5-424C-9B37-05F045A4B714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BD59F2-7EAC-4A65-A448-24DB21C509E6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フリーフォーム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フリーフォーム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7" name="直角三角形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山形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10" name="山形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ja-JP" altLang="en-US" noProof="0" smtClean="0"/>
              <a:t>アイコンをクリックして図を追加</a:t>
            </a:r>
            <a:endParaRPr lang="en-US" noProof="0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1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C112777F-0A9E-42CE-960A-A49D5CADE9E8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12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13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7A68E1B-EDE0-493D-B124-4AF4B65CFFEB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リーフォーム 3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5" name="フリーフォーム 4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直角三角形 5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kmclogo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0"/>
            <a:ext cx="157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16DF6104-FFD1-48BD-8F08-96D144C46749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10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11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8C0CC4-FB11-47B4-A4D6-00B004CBA3A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リーフォーム 3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5" name="フリーフォーム 4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直角三角形 5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kmclogo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0"/>
            <a:ext cx="157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A8251EC2-6868-4844-90A8-9998D76224BA}" type="datetime1">
              <a:rPr lang="en-US"/>
              <a:pPr>
                <a:defRPr/>
              </a:pPr>
              <a:t>5/13/2009</a:t>
            </a:fld>
            <a:endParaRPr lang="en-US" altLang="ja-JP"/>
          </a:p>
        </p:txBody>
      </p:sp>
      <p:sp>
        <p:nvSpPr>
          <p:cNvPr id="10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r>
              <a:rPr lang="en-US" altLang="ja-JP"/>
              <a:t>ミップステクニカルセミナー</a:t>
            </a:r>
          </a:p>
        </p:txBody>
      </p:sp>
      <p:sp>
        <p:nvSpPr>
          <p:cNvPr id="11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0DD775B-935C-4624-9D5D-869D7A228B7B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タイトルと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リーフォーム 3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5" name="フリーフォーム 4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6" name="直角三角形 5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kmclogo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182563"/>
            <a:ext cx="12239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表プレースホルダ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>
            <a:normAutofit/>
          </a:bodyPr>
          <a:lstStyle/>
          <a:p>
            <a:pPr lvl="0"/>
            <a:endParaRPr lang="ja-JP" altLang="en-US" noProof="0"/>
          </a:p>
        </p:txBody>
      </p:sp>
      <p:sp>
        <p:nvSpPr>
          <p:cNvPr id="9" name="フッター プレースホルダ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" name="スライド番号プレースホルダ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0E1EB-10D9-4B7C-9C77-F69558F533ED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11" name="日付プレースホルダ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>
              <a:ea typeface="ＭＳ Ｐゴシック" pitchFamily="1" charset="-128"/>
            </a:endParaRPr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033" name="テキスト プレースホルダ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000"/>
            </a:lvl1pPr>
          </a:lstStyle>
          <a:p>
            <a:pPr>
              <a:defRPr/>
            </a:pPr>
            <a:r>
              <a:rPr lang="en-US" altLang="ja-JP"/>
              <a:t>Sep. 2007</a:t>
            </a:r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0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  <a:ea typeface="ＭＳ Ｐゴシック" pitchFamily="1" charset="-128"/>
              </a:defRPr>
            </a:lvl1pPr>
            <a:extLst/>
          </a:lstStyle>
          <a:p>
            <a:pPr>
              <a:defRPr/>
            </a:pPr>
            <a:fld id="{2F73E567-D488-4A96-AD0F-2108C022D03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pic>
        <p:nvPicPr>
          <p:cNvPr id="1037" name="Picture 8" descr="kmclogo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7488238" y="225425"/>
            <a:ext cx="126047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  <p:sldLayoutId id="2147483955" r:id="rId12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mckk.co.jp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2804" y="1201707"/>
            <a:ext cx="7667625" cy="27717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dirty="0" smtClean="0"/>
              <a:t>JTAG</a:t>
            </a:r>
            <a:r>
              <a:rPr lang="ja-JP" altLang="en-US" dirty="0"/>
              <a:t>　</a:t>
            </a:r>
            <a:r>
              <a:rPr lang="en-US" altLang="ja-JP" dirty="0"/>
              <a:t>ICE</a:t>
            </a:r>
            <a:r>
              <a:rPr lang="ja-JP" altLang="en-US" dirty="0"/>
              <a:t>　</a:t>
            </a:r>
            <a:br>
              <a:rPr lang="ja-JP" altLang="en-US" dirty="0"/>
            </a:br>
            <a:r>
              <a:rPr lang="en-US" altLang="ja-JP" dirty="0"/>
              <a:t>PARTNER-Jet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55875" y="3897313"/>
            <a:ext cx="6264275" cy="1752600"/>
          </a:xfrm>
        </p:spPr>
        <p:txBody>
          <a:bodyPr/>
          <a:lstStyle/>
          <a:p>
            <a:pPr marR="0" eaLnBrk="1" hangingPunct="1"/>
            <a:endParaRPr lang="en-US" altLang="ja-JP" smtClean="0"/>
          </a:p>
          <a:p>
            <a:pPr marR="0" eaLnBrk="1" hangingPunct="1"/>
            <a:r>
              <a:rPr lang="en-US" altLang="ja-JP" smtClean="0"/>
              <a:t>Kyoto Microcomputer Co., Ltd.</a:t>
            </a:r>
          </a:p>
        </p:txBody>
      </p:sp>
      <p:sp>
        <p:nvSpPr>
          <p:cNvPr id="14340" name="Rectangle 15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C8CD682-90C6-498F-AE32-63833AE84163}" type="slidenum">
              <a:rPr lang="en-US" altLang="ja-JP" smtClean="0">
                <a:ea typeface="ＭＳ Ｐゴシック" pitchFamily="50" charset="-128"/>
              </a:rPr>
              <a:pPr/>
              <a:t>1</a:t>
            </a:fld>
            <a:endParaRPr lang="en-US" altLang="ja-JP" smtClean="0">
              <a:ea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229600" cy="4716462"/>
          </a:xfrm>
        </p:spPr>
        <p:txBody>
          <a:bodyPr/>
          <a:lstStyle/>
          <a:p>
            <a:pPr eaLnBrk="1" hangingPunct="1"/>
            <a:r>
              <a:rPr lang="en-US" altLang="ja-JP" sz="2000" smtClean="0"/>
              <a:t>Founded in 1985 - KMC has been working in embedded debugger field for more than 20 years.  </a:t>
            </a:r>
          </a:p>
          <a:p>
            <a:pPr eaLnBrk="1" hangingPunct="1"/>
            <a:r>
              <a:rPr lang="en-US" altLang="ja-JP" sz="2000" smtClean="0"/>
              <a:t>Has very success in Japanese embedded debugger market.</a:t>
            </a:r>
          </a:p>
          <a:p>
            <a:pPr eaLnBrk="1" hangingPunct="1"/>
            <a:r>
              <a:rPr lang="en-US" altLang="ja-JP" sz="2000" smtClean="0"/>
              <a:t>Shipped 5000 units of PARTNER-Jet within 4 years in Japan. </a:t>
            </a:r>
          </a:p>
          <a:p>
            <a:pPr eaLnBrk="1" hangingPunct="1">
              <a:buFont typeface="Wingdings 3" pitchFamily="18" charset="2"/>
              <a:buNone/>
            </a:pPr>
            <a:endParaRPr lang="ja-JP" altLang="en-US" sz="2000" smtClean="0"/>
          </a:p>
        </p:txBody>
      </p:sp>
      <p:sp>
        <p:nvSpPr>
          <p:cNvPr id="15363" name="日付プレースホルダ 3"/>
          <p:cNvSpPr>
            <a:spLocks noGrp="1"/>
          </p:cNvSpPr>
          <p:nvPr>
            <p:ph type="dt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2951A2-5A85-4A1B-94F7-A92C25A1FFF0}" type="datetime1">
              <a:rPr lang="en-US" altLang="ja-JP" smtClean="0"/>
              <a:pPr/>
              <a:t>5/13/2009</a:t>
            </a:fld>
            <a:endParaRPr lang="en-US" altLang="ja-JP" smtClean="0"/>
          </a:p>
        </p:txBody>
      </p:sp>
      <p:sp>
        <p:nvSpPr>
          <p:cNvPr id="15364" name="フッター プレースホルダ 5"/>
          <p:cNvSpPr>
            <a:spLocks noGrp="1"/>
          </p:cNvSpPr>
          <p:nvPr>
            <p:ph type="ftr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ja-JP" smtClean="0"/>
              <a:t>MIPS</a:t>
            </a:r>
            <a:r>
              <a:rPr lang="ja-JP" altLang="en-US" smtClean="0"/>
              <a:t>セミカスタマイズ・セミナー</a:t>
            </a:r>
            <a:endParaRPr lang="en-US" altLang="ja-JP" smtClean="0"/>
          </a:p>
        </p:txBody>
      </p:sp>
      <p:sp>
        <p:nvSpPr>
          <p:cNvPr id="15365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FD924DBD-8706-4514-BE9F-DB63667F97CA}" type="slidenum">
              <a:rPr lang="en-US" altLang="ja-JP" smtClean="0">
                <a:ea typeface="ＭＳ Ｐゴシック" pitchFamily="50" charset="-128"/>
              </a:rPr>
              <a:pPr/>
              <a:t>2</a:t>
            </a:fld>
            <a:endParaRPr lang="en-US" altLang="ja-JP" smtClean="0">
              <a:ea typeface="ＭＳ Ｐゴシック" pitchFamily="50" charset="-128"/>
            </a:endParaRPr>
          </a:p>
        </p:txBody>
      </p:sp>
      <p:graphicFrame>
        <p:nvGraphicFramePr>
          <p:cNvPr id="15437" name="Group 77"/>
          <p:cNvGraphicFramePr>
            <a:graphicFrameLocks noGrp="1"/>
          </p:cNvGraphicFramePr>
          <p:nvPr/>
        </p:nvGraphicFramePr>
        <p:xfrm>
          <a:off x="720725" y="2781300"/>
          <a:ext cx="7920038" cy="2921318"/>
        </p:xfrm>
        <a:graphic>
          <a:graphicData uri="http://schemas.openxmlformats.org/drawingml/2006/table">
            <a:tbl>
              <a:tblPr/>
              <a:tblGrid>
                <a:gridCol w="2592388"/>
                <a:gridCol w="5327650"/>
              </a:tblGrid>
              <a:tr h="909638">
                <a:tc>
                  <a:txBody>
                    <a:bodyPr/>
                    <a:lstStyle/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President &amp; CEO</a:t>
                      </a:r>
                      <a:endParaRPr kumimoji="1" lang="ja-JP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ea typeface="ＭＳ Ｐゴシック" pitchFamily="50" charset="-128"/>
                        <a:sym typeface="Helvetica Neue Light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Syoichi Yamamoto</a:t>
                      </a:r>
                      <a:endParaRPr kumimoji="1" lang="ja-JP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ea typeface="ＭＳ Ｐゴシック" pitchFamily="50" charset="-128"/>
                        <a:sym typeface="Helvetica Neue Light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HQs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Branch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Distributors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ja-JP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</a:t>
                      </a: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Kyoto, Japan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Tokyo, Japan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India, Korea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 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Primary Products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ja-JP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</a:t>
                      </a: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JTAG ICE “PATNER-Jet”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Windows Native GCC “exeGCC C/C++”</a:t>
                      </a:r>
                    </a:p>
                    <a:p>
                      <a:pPr marL="1095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ＭＳ Ｐゴシック" pitchFamily="50" charset="-128"/>
                          <a:sym typeface="Helvetica Neue Light" charset="0"/>
                        </a:rPr>
                        <a:t> Evaluation board “KZM-ARM11-01”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80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200" b="1">
                <a:solidFill>
                  <a:schemeClr val="tx2"/>
                </a:solidFill>
                <a:latin typeface="Lucida Sans Unicode" pitchFamily="34" charset="0"/>
              </a:rPr>
              <a:t>About Kyoto Microcomputer</a:t>
            </a:r>
            <a:endParaRPr lang="ja-JP" altLang="ja-JP" sz="32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47700" y="2312988"/>
            <a:ext cx="7772400" cy="1200150"/>
          </a:xfrm>
        </p:spPr>
        <p:txBody>
          <a:bodyPr/>
          <a:lstStyle/>
          <a:p>
            <a:pPr marR="0" algn="ctr" eaLnBrk="1" hangingPunct="1"/>
            <a:r>
              <a:rPr lang="en-US" altLang="ja-JP" sz="3200" smtClean="0"/>
              <a:t>Environment of</a:t>
            </a:r>
          </a:p>
          <a:p>
            <a:pPr marR="0" algn="ctr" eaLnBrk="1" hangingPunct="1"/>
            <a:r>
              <a:rPr lang="en-US" altLang="ja-JP" sz="3200" smtClean="0"/>
              <a:t>Embedded Device Development</a:t>
            </a:r>
            <a:endParaRPr lang="ja-JP" altLang="ja-JP" sz="3200" smtClean="0"/>
          </a:p>
        </p:txBody>
      </p:sp>
      <p:sp>
        <p:nvSpPr>
          <p:cNvPr id="16387" name="Rectangle 15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A5DAF4A6-D07D-42D5-A05F-209C85728070}" type="slidenum">
              <a:rPr lang="en-US" altLang="ja-JP" smtClean="0">
                <a:ea typeface="ＭＳ Ｐゴシック" pitchFamily="50" charset="-128"/>
              </a:rPr>
              <a:pPr/>
              <a:t>3</a:t>
            </a:fld>
            <a:endParaRPr lang="en-US" altLang="ja-JP" smtClean="0">
              <a:ea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ja-JP" sz="2500" smtClean="0"/>
              <a:t>Digital Home Appliance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Digital TV, DVD recorder, STB…</a:t>
            </a:r>
          </a:p>
          <a:p>
            <a:pPr eaLnBrk="1" hangingPunct="1">
              <a:lnSpc>
                <a:spcPct val="80000"/>
              </a:lnSpc>
            </a:pPr>
            <a:r>
              <a:rPr lang="en-US" altLang="ja-JP" sz="2500" smtClean="0"/>
              <a:t>Imaging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Color Laser Printer, Multi-functional Printer,</a:t>
            </a:r>
          </a:p>
          <a:p>
            <a:pPr lvl="1" eaLnBrk="1" hangingPunct="1">
              <a:lnSpc>
                <a:spcPct val="80000"/>
              </a:lnSpc>
              <a:buFont typeface="Verdana" pitchFamily="34" charset="0"/>
              <a:buNone/>
            </a:pPr>
            <a:r>
              <a:rPr lang="en-US" altLang="ja-JP" sz="2100" smtClean="0"/>
              <a:t>	Digital Still Camera, Digital Cam Coder</a:t>
            </a:r>
          </a:p>
          <a:p>
            <a:pPr eaLnBrk="1" hangingPunct="1"/>
            <a:r>
              <a:rPr lang="en-US" altLang="ja-JP" sz="2500" smtClean="0"/>
              <a:t>Communication</a:t>
            </a:r>
          </a:p>
          <a:p>
            <a:pPr lvl="1" eaLnBrk="1" hangingPunct="1"/>
            <a:r>
              <a:rPr lang="en-US" altLang="ja-JP" sz="2100" smtClean="0"/>
              <a:t>Smart Phone</a:t>
            </a:r>
          </a:p>
          <a:p>
            <a:pPr eaLnBrk="1" hangingPunct="1"/>
            <a:r>
              <a:rPr lang="en-US" altLang="ja-JP" sz="2500" smtClean="0"/>
              <a:t>Multi-media</a:t>
            </a:r>
          </a:p>
          <a:p>
            <a:pPr lvl="1" eaLnBrk="1" hangingPunct="1"/>
            <a:r>
              <a:rPr lang="en-US" altLang="ja-JP" sz="2100" smtClean="0"/>
              <a:t>Car Navigation System, Personal Audio Player</a:t>
            </a:r>
          </a:p>
        </p:txBody>
      </p:sp>
      <p:sp>
        <p:nvSpPr>
          <p:cNvPr id="17411" name="スライド番号プレースホルダ 2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DA2BC3A1-2196-4DA6-8B85-D5C7849AC9D6}" type="slidenum">
              <a:rPr lang="en-US" altLang="ja-JP" smtClean="0">
                <a:ea typeface="ＭＳ Ｐゴシック" pitchFamily="50" charset="-128"/>
              </a:rPr>
              <a:pPr/>
              <a:t>4</a:t>
            </a:fld>
            <a:endParaRPr lang="en-US" altLang="ja-JP" smtClean="0">
              <a:ea typeface="ＭＳ Ｐゴシック" pitchFamily="50" charset="-128"/>
            </a:endParaRPr>
          </a:p>
        </p:txBody>
      </p:sp>
      <p:pic>
        <p:nvPicPr>
          <p:cNvPr id="17412" name="Picture 12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1975" y="1449388"/>
            <a:ext cx="1476375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9" descr="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2528888"/>
            <a:ext cx="1600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ja-JP" altLang="en-US" sz="3600" b="1">
                <a:solidFill>
                  <a:schemeClr val="tx2"/>
                </a:solidFill>
                <a:latin typeface="Lucida Sans Unicode" pitchFamily="34" charset="0"/>
              </a:rPr>
              <a:t>K</a:t>
            </a: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MC’s Target Application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  <p:pic>
        <p:nvPicPr>
          <p:cNvPr id="1741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3429000"/>
            <a:ext cx="12192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5157788"/>
            <a:ext cx="1944687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1138"/>
            <a:ext cx="8686800" cy="452596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600" dirty="0" smtClean="0"/>
              <a:t>Wide range of processors support 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dirty="0" smtClean="0"/>
              <a:t>ARM, MIPS, SH,PPC &amp;PPC…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600" dirty="0" smtClean="0"/>
              <a:t>New technology support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dirty="0" smtClean="0"/>
              <a:t>Multi-core, SMP…</a:t>
            </a:r>
            <a:endParaRPr lang="en-US" altLang="ja-JP" sz="2100" dirty="0" smtClean="0"/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500" dirty="0" smtClean="0"/>
              <a:t>High-speed transfer for large program &amp; data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dirty="0" smtClean="0"/>
              <a:t>Fast writing Large volumes data to FLASH</a:t>
            </a:r>
            <a:endParaRPr lang="ja-JP" altLang="en-US" sz="2200" dirty="0" smtClean="0"/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dirty="0" smtClean="0"/>
              <a:t>Broad range of FLASH support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600" dirty="0" smtClean="0"/>
              <a:t>OS support for Linux, Windows CE ,T-Kernel etc.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dirty="0" smtClean="0"/>
              <a:t>MMU support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dirty="0" smtClean="0"/>
              <a:t>Process-aware &amp; Thread-aware debugging and Performance analysis support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endParaRPr lang="ja-JP" altLang="en-US" sz="2600" dirty="0" smtClean="0"/>
          </a:p>
        </p:txBody>
      </p:sp>
      <p:sp>
        <p:nvSpPr>
          <p:cNvPr id="19459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90C3724-77B9-4BAE-AC7B-1E806AB777EF}" type="slidenum">
              <a:rPr lang="en-US" altLang="ja-JP" smtClean="0">
                <a:ea typeface="ＭＳ Ｐゴシック" pitchFamily="50" charset="-128"/>
              </a:rPr>
              <a:pPr/>
              <a:t>5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19458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Requirements for</a:t>
            </a:r>
            <a:r>
              <a:rPr lang="en-US" altLang="ja-JP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 </a:t>
            </a: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Debugger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5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ED18F6C-889E-44FC-9E16-FB0C606A8DAF}" type="slidenum">
              <a:rPr lang="en-US" altLang="ja-JP" smtClean="0">
                <a:ea typeface="ＭＳ Ｐゴシック" pitchFamily="50" charset="-128"/>
              </a:rPr>
              <a:pPr/>
              <a:t>6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20483" name="Rectangle 2"/>
          <p:cNvSpPr>
            <a:spLocks noRot="1" noChangeArrowheads="1"/>
          </p:cNvSpPr>
          <p:nvPr/>
        </p:nvSpPr>
        <p:spPr bwMode="auto">
          <a:xfrm>
            <a:off x="1116013" y="1592263"/>
            <a:ext cx="7237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Features of PARTNER-Jet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  <p:pic>
        <p:nvPicPr>
          <p:cNvPr id="20484" name="Picture 15" descr="jet"/>
          <p:cNvPicPr>
            <a:picLocks noGrp="1" noChangeAspect="1" noChangeArrowheads="1"/>
          </p:cNvPicPr>
          <p:nvPr>
            <p:ph type="sub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003800" y="2636838"/>
            <a:ext cx="3457575" cy="23050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ja-JP" sz="2800" smtClean="0"/>
              <a:t>Broad range of processors support</a:t>
            </a:r>
          </a:p>
          <a:p>
            <a:pPr eaLnBrk="1" hangingPunct="1"/>
            <a:r>
              <a:rPr lang="en-US" altLang="ja-JP" sz="2800" smtClean="0"/>
              <a:t>Realizes High-speed transfer for large program &amp; data</a:t>
            </a:r>
          </a:p>
          <a:p>
            <a:pPr eaLnBrk="1" hangingPunct="1"/>
            <a:r>
              <a:rPr lang="en-US" altLang="ja-JP" sz="2800" smtClean="0"/>
              <a:t>Enables Large-scale OS debugging</a:t>
            </a:r>
            <a:endParaRPr lang="ja-JP" altLang="en-US" sz="2800" smtClean="0"/>
          </a:p>
          <a:p>
            <a:pPr lvl="1" eaLnBrk="1" hangingPunct="1"/>
            <a:r>
              <a:rPr lang="en-US" altLang="ja-JP" sz="2400" smtClean="0"/>
              <a:t>Linux</a:t>
            </a:r>
          </a:p>
          <a:p>
            <a:pPr lvl="1" eaLnBrk="1" hangingPunct="1"/>
            <a:r>
              <a:rPr lang="en-US" altLang="ja-JP" sz="2400" smtClean="0"/>
              <a:t>Windows CE</a:t>
            </a:r>
          </a:p>
          <a:p>
            <a:pPr eaLnBrk="1" hangingPunct="1"/>
            <a:r>
              <a:rPr lang="en-US" altLang="ja-JP" sz="2800" smtClean="0"/>
              <a:t>Provides sophisticated features and stress free debugging</a:t>
            </a:r>
            <a:endParaRPr lang="ja-JP" altLang="en-US" sz="2800" smtClean="0"/>
          </a:p>
          <a:p>
            <a:pPr lvl="1" eaLnBrk="1" hangingPunct="1"/>
            <a:r>
              <a:rPr lang="en-US" altLang="ja-JP" sz="2400" smtClean="0"/>
              <a:t>Multi-core support, Profiling</a:t>
            </a:r>
            <a:endParaRPr lang="ja-JP" altLang="en-US" sz="2400" smtClean="0"/>
          </a:p>
          <a:p>
            <a:pPr eaLnBrk="1" hangingPunct="1"/>
            <a:endParaRPr lang="en-US" altLang="ja-JP" sz="2800" smtClean="0"/>
          </a:p>
        </p:txBody>
      </p:sp>
      <p:sp>
        <p:nvSpPr>
          <p:cNvPr id="21507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6B6C311-881D-40EA-8523-9B0141724436}" type="slidenum">
              <a:rPr lang="en-US" altLang="ja-JP" smtClean="0">
                <a:ea typeface="ＭＳ Ｐゴシック" pitchFamily="50" charset="-128"/>
              </a:rPr>
              <a:pPr/>
              <a:t>7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19458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Requirements for</a:t>
            </a:r>
            <a:r>
              <a:rPr lang="en-US" altLang="ja-JP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 </a:t>
            </a: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Debugger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Line 1"/>
          <p:cNvSpPr>
            <a:spLocks noChangeShapeType="1"/>
          </p:cNvSpPr>
          <p:nvPr/>
        </p:nvSpPr>
        <p:spPr bwMode="auto">
          <a:xfrm>
            <a:off x="455414" y="1384102"/>
            <a:ext cx="8233172" cy="0"/>
          </a:xfrm>
          <a:prstGeom prst="line">
            <a:avLst/>
          </a:prstGeom>
          <a:noFill/>
          <a:ln w="9525">
            <a:solidFill>
              <a:srgbClr val="9A9A9A"/>
            </a:solidFill>
            <a:round/>
            <a:headEnd/>
            <a:tailEnd/>
          </a:ln>
        </p:spPr>
        <p:txBody>
          <a:bodyPr lIns="64291" tIns="32146" rIns="64291" bIns="32146"/>
          <a:lstStyle/>
          <a:p>
            <a:endParaRPr lang="ja-JP" altLang="en-US"/>
          </a:p>
        </p:txBody>
      </p:sp>
      <p:sp>
        <p:nvSpPr>
          <p:cNvPr id="27650" name="Rectangle 2"/>
          <p:cNvSpPr>
            <a:spLocks noChangeArrowheads="1"/>
          </p:cNvSpPr>
          <p:nvPr>
            <p:ph type="title"/>
          </p:nvPr>
        </p:nvSpPr>
        <p:spPr>
          <a:ln/>
        </p:spPr>
        <p:txBody>
          <a:bodyPr lIns="64291" tIns="32146" rIns="64291" bIns="32146"/>
          <a:lstStyle/>
          <a:p>
            <a:r>
              <a:rPr lang="en-US" altLang="ja-JP">
                <a:ea typeface="ＭＳ Ｐゴシック" charset="-128"/>
              </a:rPr>
              <a:t>ARM Support</a:t>
            </a:r>
          </a:p>
        </p:txBody>
      </p:sp>
      <p:sp>
        <p:nvSpPr>
          <p:cNvPr id="27651" name="Rectangle 3"/>
          <p:cNvSpPr>
            <a:spLocks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altLang="ja-JP" sz="2000" dirty="0">
                <a:ea typeface="ＭＳ Ｐゴシック" charset="-128"/>
              </a:rPr>
              <a:t>Supports wide range of ARM processors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ARM 7TDMI, ARM 720...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ARM 920, 922, 925, 926, 946...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ARM </a:t>
            </a:r>
            <a:r>
              <a:rPr lang="en-US" altLang="ja-JP" sz="1800" dirty="0" smtClean="0">
                <a:ea typeface="ＭＳ Ｐゴシック" charset="-128"/>
              </a:rPr>
              <a:t>1136,1176,1156,MPCore</a:t>
            </a:r>
          </a:p>
          <a:p>
            <a:pPr marL="500045" lvl="1"/>
            <a:r>
              <a:rPr lang="en-US" altLang="ja-JP" sz="1800" dirty="0" smtClean="0">
                <a:ea typeface="ＭＳ Ｐゴシック" charset="-128"/>
              </a:rPr>
              <a:t>ARM Coretex-A8</a:t>
            </a:r>
            <a:endParaRPr lang="ja-JP" altLang="en-US" sz="1800" dirty="0">
              <a:ea typeface="ＭＳ Ｐゴシック" charset="-128"/>
            </a:endParaRPr>
          </a:p>
          <a:p>
            <a:r>
              <a:rPr lang="en-US" altLang="ja-JP" sz="2000" dirty="0" smtClean="0">
                <a:ea typeface="ＭＳ Ｐゴシック" charset="-128"/>
              </a:rPr>
              <a:t>Supports </a:t>
            </a:r>
            <a:r>
              <a:rPr lang="en-US" altLang="ja-JP" sz="2000" dirty="0">
                <a:ea typeface="ＭＳ Ｐゴシック" charset="-128"/>
              </a:rPr>
              <a:t>ARM V4, </a:t>
            </a:r>
            <a:r>
              <a:rPr lang="en-US" altLang="ja-JP" sz="2000" dirty="0" smtClean="0">
                <a:ea typeface="ＭＳ Ｐゴシック" charset="-128"/>
              </a:rPr>
              <a:t>V5, V6 and V7 </a:t>
            </a:r>
            <a:r>
              <a:rPr lang="en-US" altLang="ja-JP" sz="2000" dirty="0">
                <a:ea typeface="ＭＳ Ｐゴシック" charset="-128"/>
              </a:rPr>
              <a:t>architectures</a:t>
            </a:r>
          </a:p>
          <a:p>
            <a:r>
              <a:rPr lang="en-US" altLang="ja-JP" sz="2000" dirty="0">
                <a:ea typeface="ＭＳ Ｐゴシック" charset="-128"/>
              </a:rPr>
              <a:t>Supports </a:t>
            </a:r>
            <a:r>
              <a:rPr lang="en-US" altLang="ja-JP" sz="2000" dirty="0" smtClean="0">
                <a:ea typeface="ＭＳ Ｐゴシック" charset="-128"/>
              </a:rPr>
              <a:t>Thumb/Thumb2 </a:t>
            </a:r>
            <a:r>
              <a:rPr lang="en-US" altLang="ja-JP" sz="2000" dirty="0">
                <a:ea typeface="ＭＳ Ｐゴシック" charset="-128"/>
              </a:rPr>
              <a:t>code and </a:t>
            </a:r>
            <a:r>
              <a:rPr lang="en-US" altLang="ja-JP" sz="2000" dirty="0" smtClean="0">
                <a:ea typeface="ＭＳ Ｐゴシック" charset="-128"/>
              </a:rPr>
              <a:t>VFP/neon</a:t>
            </a:r>
            <a:endParaRPr lang="en-US" altLang="ja-JP" sz="2000" dirty="0">
              <a:ea typeface="ＭＳ Ｐゴシック" charset="-128"/>
            </a:endParaRPr>
          </a:p>
          <a:p>
            <a:r>
              <a:rPr lang="en-US" altLang="ja-JP" sz="2000" dirty="0">
                <a:ea typeface="ＭＳ Ｐゴシック" charset="-128"/>
              </a:rPr>
              <a:t>Supports </a:t>
            </a:r>
            <a:r>
              <a:rPr lang="en-US" altLang="ja-JP" sz="2000" dirty="0" smtClean="0">
                <a:ea typeface="ＭＳ Ｐゴシック" charset="-128"/>
              </a:rPr>
              <a:t>ETM/ETB</a:t>
            </a:r>
            <a:endParaRPr lang="en-US" altLang="ja-JP" sz="2000" dirty="0">
              <a:ea typeface="ＭＳ Ｐゴシック" charset="-128"/>
            </a:endParaRPr>
          </a:p>
          <a:p>
            <a:r>
              <a:rPr lang="en-US" altLang="ja-JP" sz="2000" dirty="0">
                <a:ea typeface="ＭＳ Ｐゴシック" charset="-128"/>
              </a:rPr>
              <a:t>Supports </a:t>
            </a:r>
            <a:r>
              <a:rPr lang="en-US" altLang="ja-JP" sz="2000" dirty="0" smtClean="0">
                <a:ea typeface="ＭＳ Ｐゴシック" charset="-128"/>
              </a:rPr>
              <a:t>ARM RVDS, </a:t>
            </a:r>
            <a:r>
              <a:rPr lang="en-US" altLang="ja-JP" sz="2000" dirty="0">
                <a:ea typeface="ＭＳ Ｐゴシック" charset="-128"/>
              </a:rPr>
              <a:t>GNU C, </a:t>
            </a:r>
            <a:r>
              <a:rPr lang="en-US" altLang="ja-JP" sz="2000" dirty="0" err="1">
                <a:ea typeface="ＭＳ Ｐゴシック" charset="-128"/>
              </a:rPr>
              <a:t>exeGCC</a:t>
            </a:r>
            <a:r>
              <a:rPr lang="en-US" altLang="ja-JP" sz="2000" dirty="0">
                <a:ea typeface="ＭＳ Ｐゴシック" charset="-128"/>
              </a:rPr>
              <a:t> compiler</a:t>
            </a:r>
          </a:p>
          <a:p>
            <a:r>
              <a:rPr lang="en-US" altLang="ja-JP" sz="2000" dirty="0">
                <a:ea typeface="ＭＳ Ｐゴシック" charset="-128"/>
              </a:rPr>
              <a:t>Supports </a:t>
            </a:r>
            <a:r>
              <a:rPr lang="en-US" altLang="ja-JP" sz="2000" dirty="0" err="1" smtClean="0">
                <a:ea typeface="ＭＳ Ｐゴシック" charset="-128"/>
              </a:rPr>
              <a:t>MultiCore</a:t>
            </a:r>
            <a:r>
              <a:rPr lang="en-US" altLang="ja-JP" sz="2000" dirty="0" smtClean="0">
                <a:ea typeface="ＭＳ Ｐゴシック" charset="-128"/>
              </a:rPr>
              <a:t> and SMP</a:t>
            </a:r>
            <a:endParaRPr lang="en-US" altLang="ja-JP" sz="2000" dirty="0">
              <a:ea typeface="ＭＳ Ｐゴシック" charset="-128"/>
            </a:endParaRPr>
          </a:p>
          <a:p>
            <a:r>
              <a:rPr lang="en-US" altLang="ja-JP" sz="2000" dirty="0">
                <a:ea typeface="ＭＳ Ｐゴシック" charset="-128"/>
              </a:rPr>
              <a:t>Excellent Linux supports</a:t>
            </a:r>
          </a:p>
          <a:p>
            <a:r>
              <a:rPr lang="en-US" altLang="ja-JP" sz="2000" dirty="0">
                <a:ea typeface="ＭＳ Ｐゴシック" charset="-128"/>
              </a:rPr>
              <a:t>T-Kernel supports</a:t>
            </a:r>
          </a:p>
          <a:p>
            <a:r>
              <a:rPr lang="en-US" altLang="ja-JP" sz="2000" dirty="0">
                <a:ea typeface="ＭＳ Ｐゴシック" charset="-128"/>
              </a:rPr>
              <a:t>Windows CE supports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281" y="215856"/>
            <a:ext cx="1985740" cy="84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Line 1"/>
          <p:cNvSpPr>
            <a:spLocks noChangeShapeType="1"/>
          </p:cNvSpPr>
          <p:nvPr/>
        </p:nvSpPr>
        <p:spPr bwMode="auto">
          <a:xfrm>
            <a:off x="455414" y="1384102"/>
            <a:ext cx="8233172" cy="0"/>
          </a:xfrm>
          <a:prstGeom prst="line">
            <a:avLst/>
          </a:prstGeom>
          <a:noFill/>
          <a:ln w="9525">
            <a:solidFill>
              <a:srgbClr val="9A9A9A"/>
            </a:solidFill>
            <a:round/>
            <a:headEnd/>
            <a:tailEnd/>
          </a:ln>
        </p:spPr>
        <p:txBody>
          <a:bodyPr lIns="64291" tIns="32146" rIns="64291" bIns="32146"/>
          <a:lstStyle/>
          <a:p>
            <a:endParaRPr lang="ja-JP" altLang="en-US"/>
          </a:p>
        </p:txBody>
      </p:sp>
      <p:sp>
        <p:nvSpPr>
          <p:cNvPr id="31746" name="Rectangle 2"/>
          <p:cNvSpPr>
            <a:spLocks noChangeArrowheads="1"/>
          </p:cNvSpPr>
          <p:nvPr>
            <p:ph type="title"/>
          </p:nvPr>
        </p:nvSpPr>
        <p:spPr>
          <a:ln/>
        </p:spPr>
        <p:txBody>
          <a:bodyPr lIns="64291" tIns="32146" rIns="64291" bIns="32146"/>
          <a:lstStyle/>
          <a:p>
            <a:r>
              <a:rPr lang="en-US" altLang="ja-JP">
                <a:ea typeface="ＭＳ Ｐゴシック" charset="-128"/>
              </a:rPr>
              <a:t>Renesas SuperH Support</a:t>
            </a:r>
          </a:p>
        </p:txBody>
      </p:sp>
      <p:sp>
        <p:nvSpPr>
          <p:cNvPr id="31747" name="Rectangle 3"/>
          <p:cNvSpPr>
            <a:spLocks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altLang="ja-JP" sz="2000" dirty="0">
                <a:ea typeface="ＭＳ Ｐゴシック" charset="-128"/>
              </a:rPr>
              <a:t>Has very good relationship with </a:t>
            </a:r>
            <a:r>
              <a:rPr lang="en-US" altLang="ja-JP" sz="2000" dirty="0" err="1">
                <a:ea typeface="ＭＳ Ｐゴシック" charset="-128"/>
              </a:rPr>
              <a:t>Renesas</a:t>
            </a:r>
            <a:endParaRPr lang="en-US" altLang="ja-JP" sz="2000" dirty="0">
              <a:ea typeface="ＭＳ Ｐゴシック" charset="-128"/>
            </a:endParaRPr>
          </a:p>
          <a:p>
            <a:r>
              <a:rPr lang="en-US" altLang="ja-JP" sz="2000" dirty="0">
                <a:ea typeface="ＭＳ Ｐゴシック" charset="-128"/>
              </a:rPr>
              <a:t>Supports wide range of </a:t>
            </a:r>
            <a:r>
              <a:rPr lang="en-US" altLang="ja-JP" sz="2000" dirty="0" err="1">
                <a:ea typeface="ＭＳ Ｐゴシック" charset="-128"/>
              </a:rPr>
              <a:t>SuperH</a:t>
            </a:r>
            <a:r>
              <a:rPr lang="en-US" altLang="ja-JP" sz="2000" dirty="0">
                <a:ea typeface="ＭＳ Ｐゴシック" charset="-128"/>
              </a:rPr>
              <a:t> processors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SH2, SH2A series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SH3, SH3DSP series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SH4, SH4A series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SH-Mobile series</a:t>
            </a:r>
          </a:p>
          <a:p>
            <a:r>
              <a:rPr lang="en-US" altLang="ja-JP" sz="2000" dirty="0">
                <a:ea typeface="ＭＳ Ｐゴシック" charset="-128"/>
              </a:rPr>
              <a:t>Supports H-UDI/AUD </a:t>
            </a:r>
            <a:r>
              <a:rPr lang="en-US" altLang="ja-JP" sz="2000" dirty="0" smtClean="0">
                <a:ea typeface="ＭＳ Ｐゴシック" charset="-128"/>
              </a:rPr>
              <a:t>trace</a:t>
            </a:r>
          </a:p>
          <a:p>
            <a:r>
              <a:rPr lang="en-US" altLang="ja-JP" sz="2000" dirty="0" smtClean="0">
                <a:ea typeface="ＭＳ Ｐゴシック" charset="-128"/>
              </a:rPr>
              <a:t>Supports </a:t>
            </a:r>
            <a:r>
              <a:rPr lang="en-US" altLang="ja-JP" sz="2000" dirty="0" err="1" smtClean="0">
                <a:ea typeface="ＭＳ Ｐゴシック" charset="-128"/>
              </a:rPr>
              <a:t>MultiCore</a:t>
            </a:r>
            <a:r>
              <a:rPr lang="en-US" altLang="ja-JP" sz="2000" dirty="0" smtClean="0">
                <a:ea typeface="ＭＳ Ｐゴシック" charset="-128"/>
              </a:rPr>
              <a:t> and SMP (SH2A DUAL/SH7786)</a:t>
            </a:r>
            <a:endParaRPr lang="en-US" altLang="ja-JP" sz="2000" dirty="0">
              <a:ea typeface="ＭＳ Ｐゴシック" charset="-128"/>
            </a:endParaRPr>
          </a:p>
          <a:p>
            <a:r>
              <a:rPr lang="en-US" altLang="ja-JP" sz="2000" dirty="0">
                <a:ea typeface="ＭＳ Ｐゴシック" charset="-128"/>
              </a:rPr>
              <a:t>Supports </a:t>
            </a:r>
            <a:r>
              <a:rPr lang="en-US" altLang="ja-JP" sz="2000" dirty="0" err="1">
                <a:ea typeface="ＭＳ Ｐゴシック" charset="-128"/>
              </a:rPr>
              <a:t>SuperH</a:t>
            </a:r>
            <a:r>
              <a:rPr lang="en-US" altLang="ja-JP" sz="2000" dirty="0">
                <a:ea typeface="ＭＳ Ｐゴシック" charset="-128"/>
              </a:rPr>
              <a:t> C/C++, GNU C, Green Hills C, </a:t>
            </a:r>
            <a:r>
              <a:rPr lang="en-US" altLang="ja-JP" sz="2000" dirty="0" err="1">
                <a:ea typeface="ＭＳ Ｐゴシック" charset="-128"/>
              </a:rPr>
              <a:t>exeGCC</a:t>
            </a:r>
            <a:r>
              <a:rPr lang="en-US" altLang="ja-JP" sz="2000" dirty="0">
                <a:ea typeface="ＭＳ Ｐゴシック" charset="-128"/>
              </a:rPr>
              <a:t> compiler</a:t>
            </a:r>
          </a:p>
          <a:p>
            <a:r>
              <a:rPr lang="en-US" altLang="ja-JP" sz="2000" dirty="0" smtClean="0">
                <a:ea typeface="ＭＳ Ｐゴシック" charset="-128"/>
              </a:rPr>
              <a:t>Excellent Linux </a:t>
            </a:r>
            <a:r>
              <a:rPr lang="en-US" altLang="ja-JP" sz="2000" dirty="0" smtClean="0">
                <a:ea typeface="ＭＳ Ｐゴシック" charset="-128"/>
              </a:rPr>
              <a:t>supports</a:t>
            </a:r>
          </a:p>
          <a:p>
            <a:r>
              <a:rPr lang="en-US" altLang="ja-JP" sz="2000" dirty="0" smtClean="0">
                <a:ea typeface="ＭＳ Ｐゴシック" charset="-128"/>
              </a:rPr>
              <a:t>T-Kernel </a:t>
            </a:r>
            <a:r>
              <a:rPr lang="en-US" altLang="ja-JP" sz="2000" dirty="0">
                <a:ea typeface="ＭＳ Ｐゴシック" charset="-128"/>
              </a:rPr>
              <a:t>supports</a:t>
            </a:r>
          </a:p>
          <a:p>
            <a:r>
              <a:rPr lang="en-US" altLang="ja-JP" sz="2000" dirty="0">
                <a:ea typeface="ＭＳ Ｐゴシック" charset="-128"/>
              </a:rPr>
              <a:t>Windows CE supports</a:t>
            </a:r>
          </a:p>
          <a:p>
            <a:endParaRPr lang="en-US" altLang="ja-JP" sz="2000" dirty="0">
              <a:ea typeface="ＭＳ Ｐゴシック" charset="-128"/>
            </a:endParaRP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880" y="288882"/>
            <a:ext cx="1869654" cy="553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Line 1"/>
          <p:cNvSpPr>
            <a:spLocks noChangeShapeType="1"/>
          </p:cNvSpPr>
          <p:nvPr/>
        </p:nvSpPr>
        <p:spPr bwMode="auto">
          <a:xfrm>
            <a:off x="455414" y="1384102"/>
            <a:ext cx="8233172" cy="0"/>
          </a:xfrm>
          <a:prstGeom prst="line">
            <a:avLst/>
          </a:prstGeom>
          <a:noFill/>
          <a:ln w="9525">
            <a:solidFill>
              <a:srgbClr val="9A9A9A"/>
            </a:solidFill>
            <a:round/>
            <a:headEnd/>
            <a:tailEnd/>
          </a:ln>
        </p:spPr>
        <p:txBody>
          <a:bodyPr lIns="64291" tIns="32146" rIns="64291" bIns="32146"/>
          <a:lstStyle/>
          <a:p>
            <a:endParaRPr lang="ja-JP" altLang="en-US"/>
          </a:p>
        </p:txBody>
      </p:sp>
      <p:sp>
        <p:nvSpPr>
          <p:cNvPr id="29698" name="Rectangle 2"/>
          <p:cNvSpPr>
            <a:spLocks noChangeArrowheads="1"/>
          </p:cNvSpPr>
          <p:nvPr>
            <p:ph type="title"/>
          </p:nvPr>
        </p:nvSpPr>
        <p:spPr>
          <a:ln/>
        </p:spPr>
        <p:txBody>
          <a:bodyPr lIns="64291" tIns="32146" rIns="64291" bIns="32146"/>
          <a:lstStyle/>
          <a:p>
            <a:r>
              <a:rPr lang="en-US" altLang="ja-JP">
                <a:ea typeface="ＭＳ Ｐゴシック" charset="-128"/>
              </a:rPr>
              <a:t>MIPS Support</a:t>
            </a:r>
          </a:p>
        </p:txBody>
      </p:sp>
      <p:sp>
        <p:nvSpPr>
          <p:cNvPr id="29699" name="Rectangle 3"/>
          <p:cNvSpPr>
            <a:spLocks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altLang="ja-JP" sz="2000" dirty="0">
                <a:ea typeface="ＭＳ Ｐゴシック" charset="-128"/>
              </a:rPr>
              <a:t>Has very good relationship with MIPS Technologies, Inc.</a:t>
            </a:r>
          </a:p>
          <a:p>
            <a:r>
              <a:rPr lang="en-US" altLang="ja-JP" sz="2000" dirty="0">
                <a:ea typeface="ＭＳ Ｐゴシック" charset="-128"/>
              </a:rPr>
              <a:t>Supports wide range of MIPS cores and processors (over 34 MPUs)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MIPS32 4Kc, 4KEc, 24Kc, 24Kf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NEC EL EMMA Architecture, </a:t>
            </a:r>
            <a:r>
              <a:rPr lang="en-US" altLang="ja-JP" sz="1800" dirty="0" err="1">
                <a:ea typeface="ＭＳ Ｐゴシック" charset="-128"/>
              </a:rPr>
              <a:t>Vr</a:t>
            </a:r>
            <a:r>
              <a:rPr lang="en-US" altLang="ja-JP" sz="1800" dirty="0">
                <a:ea typeface="ＭＳ Ｐゴシック" charset="-128"/>
              </a:rPr>
              <a:t> series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AMD Alchemy</a:t>
            </a:r>
          </a:p>
          <a:p>
            <a:pPr marL="500045" lvl="1"/>
            <a:r>
              <a:rPr lang="en-US" altLang="ja-JP" sz="1800" dirty="0">
                <a:ea typeface="ＭＳ Ｐゴシック" charset="-128"/>
              </a:rPr>
              <a:t>Toshiba TX series</a:t>
            </a:r>
          </a:p>
          <a:p>
            <a:r>
              <a:rPr lang="en-US" altLang="ja-JP" sz="2000" dirty="0">
                <a:ea typeface="ＭＳ Ｐゴシック" charset="-128"/>
              </a:rPr>
              <a:t>Supports MIPS32 Release 2 instruction sets</a:t>
            </a:r>
          </a:p>
          <a:p>
            <a:r>
              <a:rPr lang="en-US" altLang="ja-JP" sz="2000" dirty="0">
                <a:ea typeface="ＭＳ Ｐゴシック" charset="-128"/>
              </a:rPr>
              <a:t>Supports GNU C, Green Hills C, </a:t>
            </a:r>
            <a:r>
              <a:rPr lang="en-US" altLang="ja-JP" sz="2000" dirty="0" err="1">
                <a:ea typeface="ＭＳ Ｐゴシック" charset="-128"/>
              </a:rPr>
              <a:t>exeGCC</a:t>
            </a:r>
            <a:r>
              <a:rPr lang="en-US" altLang="ja-JP" sz="2000" dirty="0">
                <a:ea typeface="ＭＳ Ｐゴシック" charset="-128"/>
              </a:rPr>
              <a:t> compiler</a:t>
            </a:r>
          </a:p>
          <a:p>
            <a:r>
              <a:rPr lang="en-US" altLang="ja-JP" sz="2000" dirty="0">
                <a:ea typeface="ＭＳ Ｐゴシック" charset="-128"/>
              </a:rPr>
              <a:t>Supports 64 bit register</a:t>
            </a:r>
          </a:p>
          <a:p>
            <a:r>
              <a:rPr lang="en-US" altLang="ja-JP" sz="2000" dirty="0">
                <a:ea typeface="ＭＳ Ｐゴシック" charset="-128"/>
              </a:rPr>
              <a:t>Excellent Linux supports</a:t>
            </a:r>
          </a:p>
          <a:p>
            <a:r>
              <a:rPr lang="en-US" altLang="ja-JP" sz="2000" dirty="0">
                <a:ea typeface="ＭＳ Ｐゴシック" charset="-128"/>
              </a:rPr>
              <a:t>T-Kernel supports</a:t>
            </a:r>
          </a:p>
          <a:p>
            <a:r>
              <a:rPr lang="en-US" altLang="ja-JP" sz="2000" dirty="0">
                <a:ea typeface="ＭＳ Ｐゴシック" charset="-128"/>
              </a:rPr>
              <a:t>Windows CE supports</a:t>
            </a:r>
          </a:p>
          <a:p>
            <a:endParaRPr lang="en-US" altLang="ja-JP" sz="2000" dirty="0">
              <a:ea typeface="ＭＳ Ｐゴシック" charset="-128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2302" y="215856"/>
            <a:ext cx="2321719" cy="651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4313"/>
            <a:ext cx="8229600" cy="4773612"/>
          </a:xfrm>
        </p:spPr>
        <p:txBody>
          <a:bodyPr/>
          <a:lstStyle/>
          <a:p>
            <a:pPr eaLnBrk="1" hangingPunct="1"/>
            <a:r>
              <a:rPr lang="en-US" altLang="ja-JP" sz="2100" smtClean="0"/>
              <a:t>High-Speed download</a:t>
            </a:r>
          </a:p>
          <a:p>
            <a:pPr lvl="1" eaLnBrk="1" hangingPunct="1"/>
            <a:r>
              <a:rPr lang="en-US" altLang="ja-JP" sz="1700" smtClean="0"/>
              <a:t>3.3Mbyte/sec</a:t>
            </a:r>
          </a:p>
          <a:p>
            <a:pPr lvl="1" eaLnBrk="1" hangingPunct="1"/>
            <a:r>
              <a:rPr lang="en-US" altLang="ja-JP" sz="1700" smtClean="0"/>
              <a:t>Linux</a:t>
            </a:r>
            <a:r>
              <a:rPr lang="ja-JP" altLang="en-US" sz="1700" smtClean="0"/>
              <a:t>　</a:t>
            </a:r>
            <a:r>
              <a:rPr lang="en-US" altLang="ja-JP" sz="1700" smtClean="0"/>
              <a:t>Kernel Downloard</a:t>
            </a:r>
          </a:p>
          <a:p>
            <a:pPr lvl="2" eaLnBrk="1" hangingPunct="1"/>
            <a:r>
              <a:rPr lang="en-US" altLang="ja-JP" sz="1700" smtClean="0"/>
              <a:t>Approx. 3.5Mbyte		Approx. 1 sec.</a:t>
            </a:r>
          </a:p>
          <a:p>
            <a:pPr lvl="1" eaLnBrk="1" hangingPunct="1"/>
            <a:r>
              <a:rPr lang="en-US" altLang="ja-JP" sz="1700" smtClean="0"/>
              <a:t>Windows CE Image file includes file system</a:t>
            </a:r>
          </a:p>
          <a:p>
            <a:pPr lvl="2" eaLnBrk="1" hangingPunct="1"/>
            <a:r>
              <a:rPr lang="en-US" altLang="ja-JP" sz="1700" smtClean="0"/>
              <a:t>Approx. 32Mbyte			Approx. 10 sec.</a:t>
            </a:r>
          </a:p>
          <a:p>
            <a:pPr eaLnBrk="1" hangingPunct="1"/>
            <a:r>
              <a:rPr lang="en-US" altLang="ja-JP" sz="2100" smtClean="0"/>
              <a:t>Writing to NOR FLASH</a:t>
            </a:r>
          </a:p>
          <a:p>
            <a:pPr lvl="1" eaLnBrk="1" hangingPunct="1"/>
            <a:r>
              <a:rPr lang="en-US" altLang="ja-JP" sz="1700" smtClean="0"/>
              <a:t>With 4Kbyte target memory</a:t>
            </a:r>
            <a:endParaRPr lang="ja-JP" altLang="en-US" sz="1700" smtClean="0"/>
          </a:p>
          <a:p>
            <a:pPr lvl="2" eaLnBrk="1" hangingPunct="1"/>
            <a:r>
              <a:rPr lang="en-US" altLang="ja-JP" sz="1600" smtClean="0"/>
              <a:t>1Mbyte  				13 sec.</a:t>
            </a:r>
            <a:endParaRPr lang="ja-JP" altLang="en-US" sz="1600" smtClean="0"/>
          </a:p>
          <a:p>
            <a:pPr lvl="1" eaLnBrk="1" hangingPunct="1"/>
            <a:r>
              <a:rPr lang="en-US" altLang="ja-JP" sz="1600" smtClean="0"/>
              <a:t>Without </a:t>
            </a:r>
            <a:r>
              <a:rPr lang="en-US" altLang="ja-JP" sz="1700" smtClean="0"/>
              <a:t>target</a:t>
            </a:r>
            <a:r>
              <a:rPr lang="en-US" altLang="ja-JP" sz="1600" smtClean="0"/>
              <a:t> memory</a:t>
            </a:r>
          </a:p>
          <a:p>
            <a:pPr lvl="2" eaLnBrk="1" hangingPunct="1"/>
            <a:r>
              <a:rPr lang="en-US" altLang="ja-JP" sz="1600" smtClean="0"/>
              <a:t>1Mbyte 				20 sec.</a:t>
            </a:r>
          </a:p>
          <a:p>
            <a:pPr lvl="1" eaLnBrk="1" hangingPunct="1"/>
            <a:r>
              <a:rPr lang="en-US" altLang="ja-JP" sz="1700" smtClean="0"/>
              <a:t>Linux XIP</a:t>
            </a:r>
            <a:r>
              <a:rPr lang="ja-JP" altLang="en-US" sz="1700" smtClean="0"/>
              <a:t> </a:t>
            </a:r>
            <a:r>
              <a:rPr lang="en-US" altLang="ja-JP" sz="1700" smtClean="0"/>
              <a:t>Kernel Write</a:t>
            </a:r>
            <a:r>
              <a:rPr lang="en-US" altLang="ja-JP" sz="1800" smtClean="0"/>
              <a:t>		30 sec. to 50 sec.</a:t>
            </a:r>
            <a:r>
              <a:rPr lang="ja-JP" altLang="en-US" sz="1800" smtClean="0"/>
              <a:t>	</a:t>
            </a:r>
            <a:endParaRPr lang="en-US" altLang="ja-JP" sz="1800" smtClean="0"/>
          </a:p>
          <a:p>
            <a:pPr eaLnBrk="1" hangingPunct="1"/>
            <a:r>
              <a:rPr lang="en-US" altLang="ja-JP" sz="2100" smtClean="0"/>
              <a:t>Step Execution</a:t>
            </a:r>
          </a:p>
          <a:p>
            <a:pPr lvl="1" eaLnBrk="1" hangingPunct="1"/>
            <a:r>
              <a:rPr lang="en-US" altLang="ja-JP" sz="1700" smtClean="0"/>
              <a:t>100 steps</a:t>
            </a:r>
            <a:r>
              <a:rPr lang="en-US" altLang="ja-JP" sz="1600" smtClean="0"/>
              <a:t> 				Less than 2 sec.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altLang="ja-JP" sz="1600" smtClean="0"/>
              <a:t>						 </a:t>
            </a:r>
            <a:r>
              <a:rPr lang="en-US" altLang="ja-JP" sz="1200" smtClean="0"/>
              <a:t>Target CPU:VR5500A  JTAG Clock</a:t>
            </a:r>
            <a:r>
              <a:rPr lang="ja-JP" altLang="en-US" sz="1200" smtClean="0"/>
              <a:t>  </a:t>
            </a:r>
            <a:r>
              <a:rPr lang="en-US" altLang="ja-JP" sz="1200" smtClean="0"/>
              <a:t>57.75MHz</a:t>
            </a:r>
            <a:endParaRPr lang="ja-JP" altLang="en-US" sz="1600" smtClean="0"/>
          </a:p>
          <a:p>
            <a:pPr lvl="1" eaLnBrk="1" hangingPunct="1"/>
            <a:endParaRPr lang="en-US" altLang="ja-JP" sz="1600" smtClean="0"/>
          </a:p>
        </p:txBody>
      </p:sp>
      <p:sp>
        <p:nvSpPr>
          <p:cNvPr id="23555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CE589774-E15B-4799-AF67-3016A3CD8F2B}" type="slidenum">
              <a:rPr lang="en-US" altLang="ja-JP" smtClean="0">
                <a:ea typeface="ＭＳ Ｐゴシック" pitchFamily="50" charset="-128"/>
              </a:rPr>
              <a:pPr/>
              <a:t>11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23556" name="Rectangle 2"/>
          <p:cNvSpPr>
            <a:spLocks noRot="1" noChangeArrowheads="1"/>
          </p:cNvSpPr>
          <p:nvPr/>
        </p:nvSpPr>
        <p:spPr bwMode="auto">
          <a:xfrm>
            <a:off x="468313" y="404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2800" b="1">
                <a:solidFill>
                  <a:schemeClr val="tx2"/>
                </a:solidFill>
                <a:latin typeface="Lucida Sans Unicode" pitchFamily="34" charset="0"/>
              </a:rPr>
              <a:t>High-speed transfer for large program &amp; data</a:t>
            </a:r>
            <a:endParaRPr lang="ja-JP" altLang="ja-JP" sz="28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kunihiko\デスクトップ\TaskView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3425" y="4868863"/>
            <a:ext cx="300672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ja-JP" sz="2500" smtClean="0"/>
              <a:t>Linux</a:t>
            </a:r>
            <a:r>
              <a:rPr lang="ja-JP" altLang="en-US" sz="2500" smtClean="0"/>
              <a:t> </a:t>
            </a:r>
            <a:r>
              <a:rPr lang="en-US" altLang="ja-JP" sz="2500" smtClean="0"/>
              <a:t>Debugging Support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Already released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kernel-2.4x, kernel-2.6x</a:t>
            </a:r>
          </a:p>
          <a:p>
            <a:pPr eaLnBrk="1" hangingPunct="1">
              <a:lnSpc>
                <a:spcPct val="80000"/>
              </a:lnSpc>
            </a:pPr>
            <a:endParaRPr lang="en-US" altLang="ja-JP" sz="2500" smtClean="0"/>
          </a:p>
          <a:p>
            <a:pPr eaLnBrk="1" hangingPunct="1">
              <a:lnSpc>
                <a:spcPct val="80000"/>
              </a:lnSpc>
            </a:pPr>
            <a:r>
              <a:rPr lang="en-US" altLang="ja-JP" sz="2500" smtClean="0"/>
              <a:t>Windows CE Debugging Support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Already released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Windows CE 5.0, Windows Embedded CE 6.0</a:t>
            </a:r>
          </a:p>
          <a:p>
            <a:pPr lvl="1" eaLnBrk="1" hangingPunct="1">
              <a:lnSpc>
                <a:spcPct val="80000"/>
              </a:lnSpc>
              <a:buFont typeface="Verdana" pitchFamily="34" charset="0"/>
              <a:buNone/>
            </a:pPr>
            <a:endParaRPr lang="en-US" altLang="ja-JP" sz="2100" smtClean="0"/>
          </a:p>
          <a:p>
            <a:pPr eaLnBrk="1" hangingPunct="1">
              <a:lnSpc>
                <a:spcPct val="80000"/>
              </a:lnSpc>
            </a:pPr>
            <a:r>
              <a:rPr lang="en-US" altLang="ja-JP" sz="2500" smtClean="0"/>
              <a:t>OS aware Debagging &amp; Parformance Analisys</a:t>
            </a:r>
            <a:endParaRPr lang="en-US" altLang="ja-JP" sz="2100" smtClean="0"/>
          </a:p>
          <a:p>
            <a:pPr lvl="1" eaLnBrk="1" hangingPunct="1">
              <a:lnSpc>
                <a:spcPct val="80000"/>
              </a:lnSpc>
            </a:pPr>
            <a:r>
              <a:rPr lang="en-US" altLang="ja-JP" sz="2100" smtClean="0"/>
              <a:t>Linux,T-Kernel,ITRON</a:t>
            </a:r>
            <a:endParaRPr lang="ja-JP" altLang="en-US" sz="2100" smtClean="0"/>
          </a:p>
        </p:txBody>
      </p:sp>
      <p:sp>
        <p:nvSpPr>
          <p:cNvPr id="25604" name="スライド番号プレースホルダ 2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39B8A1B-B147-4FFA-9A82-148B8341DD5D}" type="slidenum">
              <a:rPr lang="en-US" altLang="ja-JP" smtClean="0">
                <a:ea typeface="ＭＳ Ｐゴシック" pitchFamily="50" charset="-128"/>
              </a:rPr>
              <a:pPr/>
              <a:t>12</a:t>
            </a:fld>
            <a:endParaRPr lang="en-US" altLang="ja-JP" smtClean="0">
              <a:ea typeface="ＭＳ Ｐゴシック" pitchFamily="50" charset="-128"/>
            </a:endParaRPr>
          </a:p>
        </p:txBody>
      </p:sp>
      <p:pic>
        <p:nvPicPr>
          <p:cNvPr id="25605" name="Picture 19" descr="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1341438"/>
            <a:ext cx="1062037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56438" y="2781300"/>
            <a:ext cx="1622425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200" b="1">
                <a:solidFill>
                  <a:schemeClr val="tx2"/>
                </a:solidFill>
                <a:latin typeface="Lucida Sans Unicode" pitchFamily="34" charset="0"/>
              </a:rPr>
              <a:t>Realized Large-scale OS Debugging</a:t>
            </a:r>
            <a:endParaRPr lang="ja-JP" altLang="ja-JP" sz="32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ja-JP" sz="2100" smtClean="0"/>
              <a:t>Supports Linux2.4x, 2.6x</a:t>
            </a:r>
            <a:endParaRPr lang="ja-JP" altLang="en-US" sz="21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ja-JP" sz="2100" smtClean="0"/>
              <a:t>Supports major Linux distribution</a:t>
            </a:r>
            <a:endParaRPr lang="ja-JP" altLang="en-US" sz="21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Montavista Linux, Lineo uLinux…</a:t>
            </a:r>
            <a:endParaRPr lang="ja-JP" altLang="en-US" sz="17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ja-JP" sz="2100" smtClean="0"/>
              <a:t>Utilize ICE original features</a:t>
            </a:r>
            <a:endParaRPr lang="ja-JP" altLang="en-US" sz="21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Hardware break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Real-time trace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altLang="ja-JP" sz="1400" smtClean="0"/>
              <a:t>Can sort the trace by kernel and process</a:t>
            </a:r>
            <a:endParaRPr lang="ja-JP" altLang="en-US" sz="14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Writing to Flash memory</a:t>
            </a:r>
            <a:endParaRPr lang="ja-JP" altLang="en-US" sz="17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ja-JP" sz="2100" smtClean="0"/>
              <a:t>Loadable module Debugging</a:t>
            </a:r>
            <a:endParaRPr lang="ja-JP" altLang="en-US" sz="21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Automatic read/Automatic relocation of debug information</a:t>
            </a:r>
            <a:endParaRPr lang="ja-JP" altLang="en-US" sz="17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ja-JP" sz="2100" smtClean="0"/>
              <a:t>Multi-process, Multi-thread support</a:t>
            </a:r>
            <a:endParaRPr lang="ja-JP" altLang="en-US" sz="21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Can attach to the running process and thread</a:t>
            </a:r>
            <a:endParaRPr lang="ja-JP" altLang="en-US" sz="17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Supports Shared library Debugging</a:t>
            </a:r>
            <a:endParaRPr lang="ja-JP" altLang="en-US" sz="1700" smtClean="0"/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altLang="ja-JP" sz="1600" smtClean="0"/>
              <a:t>Automatic read/Automatic relocation of debug information</a:t>
            </a:r>
            <a:endParaRPr lang="ja-JP" altLang="en-US" sz="15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ja-JP" sz="1700" smtClean="0"/>
              <a:t>Supports application mode which doesn’t stop except the target thread for debugging</a:t>
            </a:r>
            <a:endParaRPr lang="ja-JP" altLang="en-US" sz="1700" smtClean="0"/>
          </a:p>
        </p:txBody>
      </p:sp>
      <p:sp>
        <p:nvSpPr>
          <p:cNvPr id="26627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82E30B7-A993-4FBE-8E8B-877A3C9F2831}" type="slidenum">
              <a:rPr lang="en-US" altLang="ja-JP" smtClean="0">
                <a:ea typeface="ＭＳ Ｐゴシック" pitchFamily="50" charset="-128"/>
              </a:rPr>
              <a:pPr/>
              <a:t>13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26628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ja-JP" altLang="en-US" sz="3600" b="1">
                <a:solidFill>
                  <a:schemeClr val="tx2"/>
                </a:solidFill>
                <a:latin typeface="Lucida Sans Unicode" pitchFamily="34" charset="0"/>
              </a:rPr>
              <a:t>S</a:t>
            </a: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tress-free Debugging on Linux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3238" y="1376363"/>
            <a:ext cx="8461375" cy="4665662"/>
          </a:xfrm>
        </p:spPr>
        <p:txBody>
          <a:bodyPr/>
          <a:lstStyle/>
          <a:p>
            <a:pPr eaLnBrk="1" hangingPunct="1"/>
            <a:r>
              <a:rPr lang="en-US" altLang="ja-JP" sz="2100" smtClean="0"/>
              <a:t>Debugging both application and drivers simultaneously.</a:t>
            </a:r>
            <a:endParaRPr lang="ja-JP" altLang="en-US" sz="2100" smtClean="0"/>
          </a:p>
          <a:p>
            <a:pPr eaLnBrk="1" hangingPunct="1"/>
            <a:r>
              <a:rPr lang="en-US" altLang="ja-JP" sz="2100" smtClean="0"/>
              <a:t>Solving the problem by analyzing CPU execution trace.</a:t>
            </a:r>
          </a:p>
          <a:p>
            <a:pPr eaLnBrk="1" hangingPunct="1"/>
            <a:r>
              <a:rPr lang="en-US" altLang="ja-JP" sz="2100" smtClean="0"/>
              <a:t>Debugging interrupt handlers from bottom to top.</a:t>
            </a:r>
            <a:endParaRPr lang="ja-JP" altLang="en-US" sz="2100" smtClean="0"/>
          </a:p>
          <a:p>
            <a:pPr eaLnBrk="1" hangingPunct="1"/>
            <a:r>
              <a:rPr lang="en-US" altLang="ja-JP" sz="2100" smtClean="0"/>
              <a:t>Debugging initiate process of Linux.</a:t>
            </a:r>
            <a:endParaRPr lang="ja-JP" altLang="en-US" sz="2100" smtClean="0"/>
          </a:p>
          <a:p>
            <a:pPr eaLnBrk="1" hangingPunct="1"/>
            <a:r>
              <a:rPr lang="en-US" altLang="ja-JP" sz="2100" smtClean="0"/>
              <a:t>Debugging XIP kernel.</a:t>
            </a:r>
          </a:p>
          <a:p>
            <a:pPr eaLnBrk="1" hangingPunct="1"/>
            <a:r>
              <a:rPr lang="en-US" altLang="ja-JP" sz="2100" smtClean="0"/>
              <a:t>Debugging  programs even when the kernel and/or drivers are freeze.</a:t>
            </a:r>
            <a:endParaRPr lang="ja-JP" altLang="en-US" sz="2100" smtClean="0"/>
          </a:p>
          <a:p>
            <a:pPr eaLnBrk="1" hangingPunct="1"/>
            <a:r>
              <a:rPr lang="en-US" altLang="ja-JP" sz="2100" smtClean="0"/>
              <a:t>Debugging the sequence(s) between processes.</a:t>
            </a:r>
            <a:endParaRPr lang="ja-JP" altLang="en-US" sz="2100" smtClean="0"/>
          </a:p>
          <a:p>
            <a:pPr eaLnBrk="1" hangingPunct="1"/>
            <a:r>
              <a:rPr lang="en-US" altLang="ja-JP" sz="2100" smtClean="0"/>
              <a:t>Debugging completely of Multi-thread and Multi-process</a:t>
            </a:r>
            <a:endParaRPr lang="ja-JP" altLang="en-US" sz="2100" smtClean="0"/>
          </a:p>
          <a:p>
            <a:pPr lvl="1" eaLnBrk="1" hangingPunct="1"/>
            <a:r>
              <a:rPr lang="en-US" altLang="ja-JP" sz="1800" smtClean="0"/>
              <a:t>Multi-process and Multi-thread debugging in ptrace() is incomplete.</a:t>
            </a:r>
            <a:endParaRPr lang="ja-JP" altLang="en-US" sz="1800" smtClean="0"/>
          </a:p>
          <a:p>
            <a:pPr eaLnBrk="1" hangingPunct="1"/>
            <a:r>
              <a:rPr lang="en-US" altLang="ja-JP" sz="2100" smtClean="0"/>
              <a:t>Catching specific memory-write action in specific process.</a:t>
            </a:r>
            <a:endParaRPr lang="ja-JP" altLang="en-US" sz="2100" smtClean="0"/>
          </a:p>
          <a:p>
            <a:pPr eaLnBrk="1" hangingPunct="1"/>
            <a:r>
              <a:rPr lang="en-US" altLang="ja-JP" sz="2100" smtClean="0"/>
              <a:t>Debugging target without consuming resources (RAM etc).</a:t>
            </a:r>
            <a:endParaRPr lang="ja-JP" altLang="en-US" sz="2100" smtClean="0"/>
          </a:p>
          <a:p>
            <a:pPr eaLnBrk="1" hangingPunct="1"/>
            <a:endParaRPr lang="ja-JP" altLang="en-US" sz="2200" smtClean="0"/>
          </a:p>
        </p:txBody>
      </p:sp>
      <p:sp>
        <p:nvSpPr>
          <p:cNvPr id="27651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200" b="1">
                <a:solidFill>
                  <a:schemeClr val="tx2"/>
                </a:solidFill>
                <a:latin typeface="Lucida Sans Unicode" pitchFamily="34" charset="0"/>
              </a:rPr>
              <a:t>I want to use a debugger when…</a:t>
            </a: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 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84313"/>
            <a:ext cx="8615363" cy="4716462"/>
          </a:xfrm>
        </p:spPr>
        <p:txBody>
          <a:bodyPr lIns="90000" tIns="46800" rIns="90000" bIns="46800"/>
          <a:lstStyle/>
          <a:p>
            <a:pPr eaLnBrk="1" hangingPunct="1">
              <a:buSzPct val="100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ja-JP" sz="2400" smtClean="0"/>
              <a:t>Supports Windows CE 5.0, Windows Embedded CE 6.0.</a:t>
            </a:r>
            <a:r>
              <a:rPr lang="en-US" altLang="ja-JP" sz="2500" smtClean="0"/>
              <a:t> </a:t>
            </a:r>
            <a:endParaRPr lang="en-GB" altLang="ja-JP" sz="2500" smtClean="0"/>
          </a:p>
          <a:p>
            <a:pPr eaLnBrk="1" hangingPunct="1">
              <a:buSzPct val="100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ja-JP" sz="2400" smtClean="0"/>
              <a:t>Can source code debugging on Windows CE by ICE.</a:t>
            </a:r>
            <a:r>
              <a:rPr lang="en-GB" altLang="ja-JP" sz="2500" smtClean="0"/>
              <a:t> </a:t>
            </a:r>
          </a:p>
          <a:p>
            <a:pPr lvl="1" eaLnBrk="1" hangingPunct="1"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ja-JP" sz="1900" smtClean="0"/>
              <a:t>Boot loader (EBOOT), Kernel (Shared Source), Driver, User application</a:t>
            </a:r>
            <a:endParaRPr lang="ja-JP" altLang="en-GB" sz="1900" smtClean="0"/>
          </a:p>
          <a:p>
            <a:pPr eaLnBrk="1" hangingPunct="1">
              <a:buSzPct val="100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ja-JP" sz="2400" smtClean="0"/>
              <a:t>Can debug the final product software generated by R</a:t>
            </a:r>
            <a:r>
              <a:rPr lang="ja-JP" altLang="ja-JP" sz="2400" smtClean="0"/>
              <a:t>elease Build</a:t>
            </a:r>
            <a:r>
              <a:rPr lang="ja-JP" altLang="en-US" sz="2400" smtClean="0"/>
              <a:t>.</a:t>
            </a:r>
            <a:endParaRPr lang="en-GB" altLang="ja-JP" sz="2400" smtClean="0"/>
          </a:p>
          <a:p>
            <a:pPr eaLnBrk="1" hangingPunct="1">
              <a:buSzPct val="100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ja-JP" sz="2400" smtClean="0"/>
              <a:t>Fast pace debugging is possible with actual running speed without any system load.</a:t>
            </a:r>
            <a:endParaRPr lang="ja-JP" altLang="en-US" sz="2400" smtClean="0"/>
          </a:p>
          <a:p>
            <a:pPr eaLnBrk="1" hangingPunct="1">
              <a:buSzPct val="100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ja-JP" altLang="en-US" sz="2400" smtClean="0"/>
              <a:t>N</a:t>
            </a:r>
            <a:r>
              <a:rPr lang="en-US" altLang="ja-JP" sz="2400" smtClean="0"/>
              <a:t>o connection other than </a:t>
            </a:r>
            <a:r>
              <a:rPr lang="ja-JP" altLang="ja-JP" sz="2400" smtClean="0"/>
              <a:t>JTAG</a:t>
            </a:r>
            <a:r>
              <a:rPr lang="ja-JP" altLang="en-US" sz="2400" smtClean="0"/>
              <a:t> </a:t>
            </a:r>
            <a:r>
              <a:rPr lang="en-US" altLang="ja-JP" sz="2400" smtClean="0"/>
              <a:t>is required.</a:t>
            </a:r>
            <a:r>
              <a:rPr lang="ja-JP" altLang="en-US" sz="2400" smtClean="0"/>
              <a:t> </a:t>
            </a:r>
          </a:p>
          <a:p>
            <a:pPr eaLnBrk="1" hangingPunct="1">
              <a:buSzPct val="100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ja-JP" sz="2400" smtClean="0"/>
              <a:t>Can use debugger from Visual Studio 2005 by supporting eXDI2 </a:t>
            </a:r>
            <a:endParaRPr lang="ja-JP" altLang="en-GB" sz="2400" smtClean="0"/>
          </a:p>
        </p:txBody>
      </p:sp>
      <p:sp>
        <p:nvSpPr>
          <p:cNvPr id="28675" name="Rectangle 2"/>
          <p:cNvSpPr>
            <a:spLocks noRot="1" noChangeArrowheads="1"/>
          </p:cNvSpPr>
          <p:nvPr/>
        </p:nvSpPr>
        <p:spPr bwMode="auto">
          <a:xfrm>
            <a:off x="446088" y="3413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200" b="1">
                <a:solidFill>
                  <a:schemeClr val="tx2"/>
                </a:solidFill>
                <a:latin typeface="Lucida Sans Unicode" pitchFamily="34" charset="0"/>
              </a:rPr>
              <a:t>Stress-free Debugging on WinCE</a:t>
            </a:r>
            <a:endParaRPr lang="ja-JP" altLang="ja-JP" sz="32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753" name="Group 81"/>
          <p:cNvGraphicFramePr>
            <a:graphicFrameLocks noGrp="1"/>
          </p:cNvGraphicFramePr>
          <p:nvPr>
            <p:ph idx="1"/>
          </p:nvPr>
        </p:nvGraphicFramePr>
        <p:xfrm>
          <a:off x="468313" y="1520825"/>
          <a:ext cx="8388350" cy="4321176"/>
        </p:xfrm>
        <a:graphic>
          <a:graphicData uri="http://schemas.openxmlformats.org/drawingml/2006/table">
            <a:tbl>
              <a:tblPr/>
              <a:tblGrid>
                <a:gridCol w="1771650"/>
                <a:gridCol w="1539875"/>
                <a:gridCol w="1871662"/>
                <a:gridCol w="1620838"/>
                <a:gridCol w="1584325"/>
              </a:tblGrid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endParaRPr kumimoji="1" lang="ja-JP" altLang="en-US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Kernel Debugger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Application Debugger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eXDI and H/W Debugger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PARTNER-Jet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Debugging Boot loader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Debugging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Device driver 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Debugging Application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4C99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</a:tr>
              <a:tr h="958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Consuming ROM/RAM by Debugger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ROM/RAM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 RAM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ROM/RAM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None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F"/>
                    </a:solidFill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C99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Execution load by Debugging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medium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medium (CE6.0)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large (CE5.0)</a:t>
                      </a:r>
                      <a:endParaRPr kumimoji="1" lang="ja-JP" altLang="en-US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ea typeface="ＭＳ Ｐゴシック" pitchFamily="50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medium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ja-JP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ea typeface="ＭＳ Ｐゴシック" pitchFamily="50" charset="-128"/>
                        </a:rPr>
                        <a:t>small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EFF"/>
                    </a:solidFill>
                  </a:tcPr>
                </a:tc>
              </a:tr>
            </a:tbl>
          </a:graphicData>
        </a:graphic>
      </p:graphicFrame>
      <p:sp>
        <p:nvSpPr>
          <p:cNvPr id="29742" name="Rectangle 2"/>
          <p:cNvSpPr>
            <a:spLocks noRot="1" noChangeArrowheads="1"/>
          </p:cNvSpPr>
          <p:nvPr/>
        </p:nvSpPr>
        <p:spPr bwMode="auto">
          <a:xfrm>
            <a:off x="468313" y="512763"/>
            <a:ext cx="8229600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Comparison of WinCE Debugging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ja-JP" sz="2500" smtClean="0"/>
              <a:t>Expanding utilize the Multi-core Soc.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ja-JP" sz="2100" smtClean="0"/>
              <a:t>Keep Low power consumption and High performance.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ja-JP" sz="2100" smtClean="0"/>
              <a:t>Reduce the cost by</a:t>
            </a:r>
            <a:r>
              <a:rPr lang="ja-JP" altLang="en-US" sz="2100" smtClean="0"/>
              <a:t> </a:t>
            </a:r>
            <a:r>
              <a:rPr lang="en-US" altLang="ja-JP" sz="2100" smtClean="0"/>
              <a:t>combining cores into 1 chip.</a:t>
            </a:r>
            <a:endParaRPr lang="ja-JP" altLang="en-US" sz="21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ja-JP" sz="2500" smtClean="0"/>
              <a:t>Share terminal for debugging among cores.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ja-JP" sz="2100" smtClean="0"/>
              <a:t>Terminals on SoC is very important resource, so cannot use many terminals for debugging.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ja-JP" sz="2100" smtClean="0"/>
              <a:t>Each core is connected to JTAG chain by cascading</a:t>
            </a:r>
            <a:endParaRPr lang="ja-JP" altLang="en-US" sz="2100" smtClean="0"/>
          </a:p>
          <a:p>
            <a:pPr eaLnBrk="1" hangingPunct="1">
              <a:lnSpc>
                <a:spcPct val="80000"/>
              </a:lnSpc>
              <a:spcBef>
                <a:spcPts val="1000"/>
              </a:spcBef>
              <a:buFont typeface="Wingdings" pitchFamily="2" charset="2"/>
              <a:buNone/>
              <a:defRPr/>
            </a:pPr>
            <a:r>
              <a:rPr lang="ja-JP" altLang="en-US" sz="2500" smtClean="0"/>
              <a:t>　</a:t>
            </a:r>
            <a:r>
              <a:rPr lang="en-US" altLang="ja-JP" sz="2500" smtClean="0"/>
              <a:t>		</a:t>
            </a:r>
            <a:r>
              <a:rPr lang="en-US" altLang="ja-JP" sz="2500" b="1" smtClean="0">
                <a:solidFill>
                  <a:srgbClr val="339933"/>
                </a:solidFill>
              </a:rPr>
              <a:t>Need Multi-core supported debugging tool</a:t>
            </a:r>
            <a:endParaRPr lang="ja-JP" altLang="en-US" sz="2500" b="1" smtClean="0">
              <a:solidFill>
                <a:srgbClr val="339933"/>
              </a:solidFill>
            </a:endParaRP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  <a:defRPr/>
            </a:pPr>
            <a:endParaRPr lang="en-US" altLang="ja-JP" sz="25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ja-JP" sz="2500" smtClean="0"/>
              <a:t>JTAG access performance is reduced due to cascading connection.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ja-JP" sz="2100" smtClean="0"/>
              <a:t>2 core cascading connection reduces 30% of speed compare to 1 core.</a:t>
            </a:r>
          </a:p>
          <a:p>
            <a:pPr eaLnBrk="1" hangingPunct="1">
              <a:lnSpc>
                <a:spcPct val="80000"/>
              </a:lnSpc>
              <a:spcBef>
                <a:spcPts val="1100"/>
              </a:spcBef>
              <a:buFont typeface="Wingdings" pitchFamily="2" charset="2"/>
              <a:buNone/>
              <a:defRPr/>
            </a:pPr>
            <a:r>
              <a:rPr lang="ja-JP" altLang="en-US" sz="2500" smtClean="0"/>
              <a:t>　</a:t>
            </a:r>
            <a:r>
              <a:rPr lang="en-US" altLang="ja-JP" sz="2500" smtClean="0"/>
              <a:t>		</a:t>
            </a:r>
            <a:r>
              <a:rPr lang="en-US" altLang="ja-JP" sz="2500" b="1" smtClean="0">
                <a:solidFill>
                  <a:srgbClr val="339933"/>
                </a:solidFill>
              </a:rPr>
              <a:t>Need more High-speed JTAG ICE</a:t>
            </a:r>
            <a:endParaRPr lang="ja-JP" altLang="en-US" sz="2500" b="1" smtClean="0">
              <a:solidFill>
                <a:srgbClr val="339933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altLang="ja-JP" sz="2500" smtClean="0"/>
          </a:p>
        </p:txBody>
      </p:sp>
      <p:sp>
        <p:nvSpPr>
          <p:cNvPr id="30723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59E454C3-E9E1-4E47-8E26-29E2EE2A6AFD}" type="slidenum">
              <a:rPr lang="en-US" altLang="ja-JP" smtClean="0">
                <a:ea typeface="ＭＳ Ｐゴシック" pitchFamily="50" charset="-128"/>
              </a:rPr>
              <a:pPr/>
              <a:t>17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1079500" y="5586413"/>
            <a:ext cx="292100" cy="2555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/>
          </a:p>
        </p:txBody>
      </p:sp>
      <p:sp>
        <p:nvSpPr>
          <p:cNvPr id="10" name="右矢印 9"/>
          <p:cNvSpPr/>
          <p:nvPr/>
        </p:nvSpPr>
        <p:spPr>
          <a:xfrm>
            <a:off x="1079500" y="3608388"/>
            <a:ext cx="292100" cy="2555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/>
          </a:p>
        </p:txBody>
      </p:sp>
      <p:sp>
        <p:nvSpPr>
          <p:cNvPr id="30726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Multi-core Debugging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539750" y="4473575"/>
            <a:ext cx="8001000" cy="1462088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en-GB" altLang="ja-JP" sz="2400">
                <a:latin typeface="Lucida Sans Unicode" pitchFamily="34" charset="0"/>
              </a:rPr>
              <a:t>Shared a single JTAG connection among the cores</a:t>
            </a:r>
          </a:p>
          <a:p>
            <a:pPr marL="342900" indent="-342900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en-GB" altLang="ja-JP" sz="2400">
                <a:latin typeface="Lucida Sans Unicode" pitchFamily="34" charset="0"/>
              </a:rPr>
              <a:t>High-speed exclusive control of JTAG signal </a:t>
            </a:r>
          </a:p>
          <a:p>
            <a:pPr marL="342900" indent="-342900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en-GB" altLang="ja-JP" sz="2400">
                <a:latin typeface="Lucida Sans Unicode" pitchFamily="34" charset="0"/>
              </a:rPr>
              <a:t>Can debug independently by each core or in cooperation with cores.</a:t>
            </a:r>
            <a:endParaRPr lang="en-US" altLang="ja-JP" sz="2400"/>
          </a:p>
        </p:txBody>
      </p:sp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484313"/>
            <a:ext cx="759460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76199" dir="2700000" algn="ctr" rotWithShape="0">
              <a:schemeClr val="bg2">
                <a:alpha val="75000"/>
              </a:schemeClr>
            </a:outerShdw>
          </a:effectLst>
        </p:spPr>
      </p:pic>
      <p:sp>
        <p:nvSpPr>
          <p:cNvPr id="31748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Multi-core Debugging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ScreenShot-PARTNER_V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2960688"/>
            <a:ext cx="3605212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正方形/長方形 5"/>
          <p:cNvSpPr/>
          <p:nvPr/>
        </p:nvSpPr>
        <p:spPr>
          <a:xfrm>
            <a:off x="5046663" y="4305300"/>
            <a:ext cx="3468687" cy="47466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/>
          </a:p>
        </p:txBody>
      </p:sp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ja-JP" sz="2300" smtClean="0"/>
              <a:t>Capable to handle over 100MByte of ELF file.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Build a huge application with debug information made100MByte ELF file.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ja-JP" sz="2300" smtClean="0"/>
              <a:t>Can load over 100 of ELF files.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ja-JP" sz="1800" smtClean="0"/>
              <a:t>e.g. Shared library was mapped over100 in a Linux application.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ja-JP" sz="2300" smtClean="0"/>
              <a:t>Handling large volumes 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  <a:defRPr/>
            </a:pPr>
            <a:r>
              <a:rPr lang="en-US" altLang="ja-JP" sz="2300" smtClean="0"/>
              <a:t>	information.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High-speed analysis of </a:t>
            </a:r>
            <a:br>
              <a:rPr lang="en-US" altLang="ja-JP" sz="1800" smtClean="0"/>
            </a:br>
            <a:r>
              <a:rPr lang="en-US" altLang="ja-JP" sz="1800" smtClean="0"/>
              <a:t>debug information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Simple search function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Can set break points from 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buFont typeface="Verdana" pitchFamily="34" charset="0"/>
              <a:buNone/>
              <a:defRPr/>
            </a:pPr>
            <a:r>
              <a:rPr lang="ja-JP" altLang="en-US" sz="1800" smtClean="0"/>
              <a:t>	</a:t>
            </a:r>
            <a:r>
              <a:rPr lang="en-US" altLang="ja-JP" sz="1800" smtClean="0"/>
              <a:t>the tree view directly in case of 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buFont typeface="Verdana" pitchFamily="34" charset="0"/>
              <a:buNone/>
              <a:defRPr/>
            </a:pPr>
            <a:r>
              <a:rPr lang="en-US" altLang="ja-JP" sz="1800" smtClean="0"/>
              <a:t>	a top of a function.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Collaboration of GUI and CUI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Fast step execution &amp; Fast </a:t>
            </a:r>
            <a:br>
              <a:rPr lang="en-US" altLang="ja-JP" sz="1800" smtClean="0"/>
            </a:br>
            <a:r>
              <a:rPr lang="en-US" altLang="ja-JP" sz="1800" smtClean="0"/>
              <a:t>memory display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defRPr/>
            </a:pPr>
            <a:r>
              <a:rPr lang="en-US" altLang="ja-JP" sz="1800" smtClean="0"/>
              <a:t>Customizable debug features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ja-JP" altLang="en-US" sz="1800" smtClean="0"/>
          </a:p>
        </p:txBody>
      </p:sp>
      <p:sp>
        <p:nvSpPr>
          <p:cNvPr id="32773" name="スライド番号プレースホルダ 2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CE737F91-BD46-49EF-8AE5-60DA672659CB}" type="slidenum">
              <a:rPr lang="en-US" altLang="ja-JP" smtClean="0">
                <a:ea typeface="ＭＳ Ｐゴシック" pitchFamily="50" charset="-128"/>
              </a:rPr>
              <a:pPr/>
              <a:t>19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32774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Stress-free Debugger U/I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600" smtClean="0"/>
              <a:t>Wide range of processors support 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smtClean="0"/>
              <a:t>ARM, MIPS, SH…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600" smtClean="0"/>
              <a:t>New technology support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smtClean="0"/>
              <a:t>Multi-core, SMP…</a:t>
            </a:r>
            <a:endParaRPr lang="en-US" altLang="ja-JP" sz="2100" smtClean="0"/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500" smtClean="0"/>
              <a:t>High-speed transfer for large program &amp; data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smtClean="0"/>
              <a:t>Fast writing Large volumes data to FLASH</a:t>
            </a:r>
            <a:endParaRPr lang="ja-JP" altLang="en-US" sz="2200" smtClean="0"/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smtClean="0"/>
              <a:t>Broad range of FLASH support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r>
              <a:rPr lang="en-US" altLang="ja-JP" sz="2600" smtClean="0"/>
              <a:t>OS support for Linux, Windows CE etc.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smtClean="0"/>
              <a:t>MMU support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altLang="ja-JP" sz="2200" smtClean="0"/>
              <a:t>Process-aware &amp; Thread-aware debugging and Performance analysis support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Tx/>
              <a:defRPr/>
            </a:pPr>
            <a:endParaRPr lang="ja-JP" altLang="en-US" sz="2600" smtClean="0"/>
          </a:p>
        </p:txBody>
      </p:sp>
      <p:sp>
        <p:nvSpPr>
          <p:cNvPr id="33795" name="スライド番号プレースホルダ 4"/>
          <p:cNvSpPr txBox="1">
            <a:spLocks noGrp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6055707-C1DD-4DF9-A12C-2EBB9945CDF3}" type="slidenum">
              <a:rPr kumimoji="0" lang="en-US" altLang="ja-JP" sz="1000"/>
              <a:pPr algn="r"/>
              <a:t>20</a:t>
            </a:fld>
            <a:endParaRPr kumimoji="0" lang="en-US" altLang="ja-JP" sz="1000"/>
          </a:p>
        </p:txBody>
      </p:sp>
      <p:sp>
        <p:nvSpPr>
          <p:cNvPr id="19458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Requirements for</a:t>
            </a:r>
            <a:r>
              <a:rPr lang="en-US" altLang="ja-JP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 </a:t>
            </a:r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Debugger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SzTx/>
            </a:pPr>
            <a:r>
              <a:rPr lang="en-US" altLang="ja-JP" sz="2400" smtClean="0"/>
              <a:t>Wide range of processors support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000" smtClean="0"/>
              <a:t>Supported CPU list, check http://www.kmckk.co.jp/eng/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000" smtClean="0"/>
              <a:t>Latest processor support by debugger soft update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000" smtClean="0"/>
              <a:t>For more information, please ask our distributor or KMC</a:t>
            </a:r>
          </a:p>
          <a:p>
            <a:pPr lvl="1" eaLnBrk="1" hangingPunct="1">
              <a:lnSpc>
                <a:spcPct val="80000"/>
              </a:lnSpc>
            </a:pPr>
            <a:endParaRPr lang="en-US" altLang="ja-JP" sz="2000" smtClean="0"/>
          </a:p>
          <a:p>
            <a:pPr eaLnBrk="1" hangingPunct="1">
              <a:lnSpc>
                <a:spcPct val="80000"/>
              </a:lnSpc>
              <a:buSzTx/>
            </a:pPr>
            <a:r>
              <a:rPr lang="en-US" altLang="ja-JP" sz="2400" smtClean="0"/>
              <a:t>Highspeed download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000" smtClean="0"/>
              <a:t>3MByte/sec  via  only uses JTAG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000" smtClean="0"/>
              <a:t>It is capable highend application.</a:t>
            </a:r>
          </a:p>
          <a:p>
            <a:pPr eaLnBrk="1" hangingPunct="1">
              <a:lnSpc>
                <a:spcPct val="80000"/>
              </a:lnSpc>
              <a:buSzTx/>
            </a:pPr>
            <a:endParaRPr lang="en-US" altLang="ja-JP" sz="2400" smtClean="0"/>
          </a:p>
          <a:p>
            <a:pPr eaLnBrk="1" hangingPunct="1">
              <a:lnSpc>
                <a:spcPct val="80000"/>
              </a:lnSpc>
              <a:buSzTx/>
            </a:pPr>
            <a:r>
              <a:rPr lang="en-US" altLang="ja-JP" sz="2400" smtClean="0"/>
              <a:t>OS support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ja-JP" sz="2000" smtClean="0"/>
              <a:t>Complete source code debugging is possible from kernel to application by a single PARTNER-Jet even if Large scaled OS such as Linux and Windows CE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ja-JP" sz="2300" smtClean="0"/>
              <a:t>Great help for the bring up period and bug fix before shipment.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endParaRPr lang="ja-JP" altLang="en-US" sz="2300" smtClean="0"/>
          </a:p>
        </p:txBody>
      </p:sp>
      <p:sp>
        <p:nvSpPr>
          <p:cNvPr id="34819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AC542AB6-2367-4BE6-8B5C-1C6019940437}" type="slidenum">
              <a:rPr lang="en-US" altLang="ja-JP" smtClean="0">
                <a:ea typeface="ＭＳ Ｐゴシック" pitchFamily="50" charset="-128"/>
              </a:rPr>
              <a:pPr/>
              <a:t>21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34820" name="Rectangle 2"/>
          <p:cNvSpPr>
            <a:spLocks noRot="1" noChangeArrowheads="1"/>
          </p:cNvSpPr>
          <p:nvPr/>
        </p:nvSpPr>
        <p:spPr bwMode="auto">
          <a:xfrm>
            <a:off x="468313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sz="3600" b="1">
                <a:solidFill>
                  <a:schemeClr val="tx2"/>
                </a:solidFill>
                <a:latin typeface="Lucida Sans Unicode" pitchFamily="34" charset="0"/>
              </a:rPr>
              <a:t>Ideal for large-scale project</a:t>
            </a:r>
            <a:endParaRPr lang="ja-JP" altLang="ja-JP" sz="3600" b="1">
              <a:solidFill>
                <a:schemeClr val="tx2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スライド番号プレースホル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3EBCE49-F5EE-4946-9C91-E88BAC695C54}" type="slidenum">
              <a:rPr lang="en-US" altLang="ja-JP" smtClean="0">
                <a:ea typeface="ＭＳ Ｐゴシック" pitchFamily="50" charset="-128"/>
              </a:rPr>
              <a:pPr/>
              <a:t>22</a:t>
            </a:fld>
            <a:endParaRPr lang="en-US" altLang="ja-JP" smtClean="0">
              <a:ea typeface="ＭＳ Ｐゴシック" pitchFamily="50" charset="-128"/>
            </a:endParaRPr>
          </a:p>
        </p:txBody>
      </p:sp>
      <p:pic>
        <p:nvPicPr>
          <p:cNvPr id="3584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420938"/>
            <a:ext cx="4537075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テキスト ボックス 9"/>
          <p:cNvSpPr txBox="1">
            <a:spLocks noChangeArrowheads="1"/>
          </p:cNvSpPr>
          <p:nvPr/>
        </p:nvSpPr>
        <p:spPr bwMode="auto">
          <a:xfrm>
            <a:off x="1008063" y="873125"/>
            <a:ext cx="4408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3600"/>
              <a:t>Sophisticated Debugger</a:t>
            </a:r>
          </a:p>
        </p:txBody>
      </p:sp>
      <p:pic>
        <p:nvPicPr>
          <p:cNvPr id="35845" name="Picture 16" descr="jetlogo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0" y="1484313"/>
            <a:ext cx="7035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519113" y="1384300"/>
            <a:ext cx="8229600" cy="4525963"/>
          </a:xfrm>
        </p:spPr>
        <p:txBody>
          <a:bodyPr/>
          <a:lstStyle/>
          <a:p>
            <a:pPr lvl="2" eaLnBrk="1" hangingPunct="1">
              <a:buFont typeface="Wingdings 2" pitchFamily="18" charset="2"/>
              <a:buNone/>
            </a:pPr>
            <a:endParaRPr lang="en-US" altLang="ja-JP" sz="1600" b="1" smtClean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ja-JP" sz="1600" smtClean="0"/>
          </a:p>
        </p:txBody>
      </p:sp>
      <p:sp>
        <p:nvSpPr>
          <p:cNvPr id="36867" name="スライド番号プレースホルダ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D4373BF7-F5A2-4D3B-9409-59148F53D953}" type="slidenum">
              <a:rPr lang="en-US" altLang="ja-JP" smtClean="0">
                <a:ea typeface="ＭＳ Ｐゴシック" pitchFamily="50" charset="-128"/>
              </a:rPr>
              <a:pPr/>
              <a:t>23</a:t>
            </a:fld>
            <a:endParaRPr lang="en-US" altLang="ja-JP" smtClean="0">
              <a:ea typeface="ＭＳ Ｐゴシック" pitchFamily="50" charset="-128"/>
            </a:endParaRPr>
          </a:p>
        </p:txBody>
      </p:sp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68313" y="333375"/>
            <a:ext cx="82296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ja-JP" smtClean="0">
                <a:effectLst/>
              </a:rPr>
              <a:t>Contact:</a:t>
            </a:r>
            <a:endParaRPr lang="ja-JP" altLang="ja-JP" smtClean="0">
              <a:effectLst/>
            </a:endParaRPr>
          </a:p>
        </p:txBody>
      </p:sp>
      <p:sp>
        <p:nvSpPr>
          <p:cNvPr id="36869" name="Rectangle 8"/>
          <p:cNvSpPr>
            <a:spLocks noChangeArrowheads="1"/>
          </p:cNvSpPr>
          <p:nvPr/>
        </p:nvSpPr>
        <p:spPr bwMode="auto">
          <a:xfrm>
            <a:off x="1212850" y="2078038"/>
            <a:ext cx="703897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lnSpc>
                <a:spcPct val="80000"/>
              </a:lnSpc>
              <a:spcBef>
                <a:spcPts val="325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en-US" altLang="ja-JP" sz="3100" b="1">
                <a:latin typeface="Lucida Sans Unicode" pitchFamily="34" charset="0"/>
              </a:rPr>
              <a:t>Kyoto Microcomputer Co., Ltd.</a:t>
            </a:r>
            <a:endParaRPr lang="ja-JP" altLang="en-US" sz="3000" b="1">
              <a:latin typeface="Lucida Sans Unicode" pitchFamily="34" charset="0"/>
            </a:endParaRPr>
          </a:p>
          <a:p>
            <a:pPr lvl="2">
              <a:lnSpc>
                <a:spcPct val="80000"/>
              </a:lnSpc>
              <a:spcBef>
                <a:spcPts val="350"/>
              </a:spcBef>
              <a:buClr>
                <a:schemeClr val="accent2"/>
              </a:buClr>
              <a:buSzPct val="100000"/>
              <a:buFont typeface="Wingdings" pitchFamily="2" charset="2"/>
              <a:buNone/>
            </a:pPr>
            <a:r>
              <a:rPr lang="en-US" altLang="ja-JP" sz="2400" b="1">
                <a:latin typeface="Lucida Sans Unicode" pitchFamily="34" charset="0"/>
              </a:rPr>
              <a:t>Email: en-info@kmckk.co.jp</a:t>
            </a:r>
          </a:p>
          <a:p>
            <a:pPr lvl="1">
              <a:lnSpc>
                <a:spcPct val="80000"/>
              </a:lnSpc>
              <a:spcBef>
                <a:spcPts val="325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en-US" altLang="ja-JP" sz="3100" b="1">
                <a:latin typeface="Lucida Sans Unicode" pitchFamily="34" charset="0"/>
              </a:rPr>
              <a:t>  </a:t>
            </a:r>
            <a:r>
              <a:rPr lang="en-US" altLang="ja-JP" sz="2400" b="1">
                <a:latin typeface="Lucida Sans Unicode" pitchFamily="34" charset="0"/>
                <a:hlinkClick r:id="rId3"/>
              </a:rPr>
              <a:t>URL:http://www.kmckk.co.jp</a:t>
            </a:r>
            <a:endParaRPr lang="en-US" altLang="ja-JP" sz="2400" b="1">
              <a:latin typeface="Lucida Sans Unicode" pitchFamily="34" charset="0"/>
            </a:endParaRPr>
          </a:p>
        </p:txBody>
      </p:sp>
      <p:sp>
        <p:nvSpPr>
          <p:cNvPr id="36870" name="Rectangle 11"/>
          <p:cNvSpPr>
            <a:spLocks noChangeArrowheads="1"/>
          </p:cNvSpPr>
          <p:nvPr/>
        </p:nvSpPr>
        <p:spPr bwMode="auto">
          <a:xfrm>
            <a:off x="4211638" y="2097088"/>
            <a:ext cx="4572000" cy="63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2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None/>
            </a:pPr>
            <a:endParaRPr lang="en-US" altLang="ja-JP" sz="1600" b="1">
              <a:latin typeface="Lucida Sans Unicode" pitchFamily="34" charset="0"/>
            </a:endParaRPr>
          </a:p>
          <a:p>
            <a:pPr lvl="2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None/>
            </a:pPr>
            <a:endParaRPr lang="en-US" altLang="ja-JP" sz="1600" b="1">
              <a:latin typeface="Lucida Sans Unicode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テクノロジー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テクノロジー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ppt/theme/themeOverride2.xml><?xml version="1.0" encoding="utf-8"?>
<a:themeOverride xmlns:a="http://schemas.openxmlformats.org/drawingml/2006/main">
  <a:clrScheme name="テクノロジー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ppt/theme/themeOverride3.xml><?xml version="1.0" encoding="utf-8"?>
<a:themeOverride xmlns:a="http://schemas.openxmlformats.org/drawingml/2006/main">
  <a:clrScheme name="テクノロジー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ppt/theme/themeOverride4.xml><?xml version="1.0" encoding="utf-8"?>
<a:themeOverride xmlns:a="http://schemas.openxmlformats.org/drawingml/2006/main">
  <a:clrScheme name="テクノロジー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2849</TotalTime>
  <Words>1101</Words>
  <Application>Microsoft PowerPoint</Application>
  <PresentationFormat>画面に合わせる (4:3)</PresentationFormat>
  <Paragraphs>272</Paragraphs>
  <Slides>23</Slides>
  <Notes>10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23</vt:i4>
      </vt:variant>
    </vt:vector>
  </HeadingPairs>
  <TitlesOfParts>
    <vt:vector size="24" baseType="lpstr">
      <vt:lpstr>ビジネス</vt:lpstr>
      <vt:lpstr>JTAG　ICE　 PARTNER-Jet</vt:lpstr>
      <vt:lpstr>スライド 2</vt:lpstr>
      <vt:lpstr>スライド 3</vt:lpstr>
      <vt:lpstr>スライド 4</vt:lpstr>
      <vt:lpstr>スライド 5</vt:lpstr>
      <vt:lpstr>スライド 6</vt:lpstr>
      <vt:lpstr>スライド 7</vt:lpstr>
      <vt:lpstr>ARM Support</vt:lpstr>
      <vt:lpstr>Renesas SuperH Support</vt:lpstr>
      <vt:lpstr>MIPS Support</vt:lpstr>
      <vt:lpstr>スライド 11</vt:lpstr>
      <vt:lpstr>スライド 12</vt:lpstr>
      <vt:lpstr>スライド 13</vt:lpstr>
      <vt:lpstr>スライド 14</vt:lpstr>
      <vt:lpstr>スライド 15</vt:lpstr>
      <vt:lpstr>スライド 16</vt:lpstr>
      <vt:lpstr>スライド 17</vt:lpstr>
      <vt:lpstr>スライド 18</vt:lpstr>
      <vt:lpstr>スライド 19</vt:lpstr>
      <vt:lpstr>スライド 20</vt:lpstr>
      <vt:lpstr>スライド 21</vt:lpstr>
      <vt:lpstr>スライド 22</vt:lpstr>
      <vt:lpstr>Contact: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/>
  <cp:lastModifiedBy>Kunihiko Tsuji</cp:lastModifiedBy>
  <cp:revision>64</cp:revision>
  <cp:lastPrinted>1601-01-01T00:00:00Z</cp:lastPrinted>
  <dcterms:created xsi:type="dcterms:W3CDTF">1601-01-01T00:00:00Z</dcterms:created>
  <dcterms:modified xsi:type="dcterms:W3CDTF">2009-05-13T13:46:31Z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2</vt:i4>
  </property>
  <property fmtid="{D5CDD505-2E9C-101B-9397-08002B2CF9AE}" pid="3" name="LCID">
    <vt:i4>1041</vt:i4>
  </property>
</Properties>
</file>