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9" r:id="rId2"/>
    <p:sldId id="258" r:id="rId3"/>
    <p:sldId id="261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6C0899-EBE1-4835-9A95-7A7B35CF3676}" type="datetimeFigureOut">
              <a:rPr kumimoji="1" lang="ja-JP" altLang="en-US" smtClean="0"/>
              <a:t>2008/2/8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3B228-6EE1-4AC1-A660-C7CFE457138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65540" name="スライド番号プレースホルダ 3"/>
          <p:cNvSpPr txBox="1">
            <a:spLocks noGrp="1"/>
          </p:cNvSpPr>
          <p:nvPr/>
        </p:nvSpPr>
        <p:spPr bwMode="auto">
          <a:xfrm>
            <a:off x="3815226" y="9370473"/>
            <a:ext cx="2919031" cy="494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8122" tIns="44061" rIns="88122" bIns="44061" anchor="b"/>
          <a:lstStyle/>
          <a:p>
            <a:pPr algn="r" defTabSz="880719"/>
            <a:fld id="{91F6132E-5B47-4B46-8E74-353D7850E13B}" type="slidenum">
              <a:rPr lang="ja-JP" altLang="en-US" sz="1200">
                <a:latin typeface="Calibri" pitchFamily="34" charset="0"/>
              </a:rPr>
              <a:pPr algn="r" defTabSz="880719"/>
              <a:t>3</a:t>
            </a:fld>
            <a:endParaRPr lang="en-US" altLang="ja-JP" sz="1200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 smtClean="0"/>
          </a:p>
        </p:txBody>
      </p:sp>
      <p:sp>
        <p:nvSpPr>
          <p:cNvPr id="12292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37DCE47-6DB4-4527-BE0F-64B4A10EF427}" type="slidenum">
              <a:rPr lang="ja-JP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ja-JP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over_02_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11850"/>
            <a:ext cx="91487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over_01_a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8763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81013" y="6480175"/>
            <a:ext cx="31654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ja-JP" sz="800">
                <a:ea typeface="Osaka"/>
                <a:cs typeface="Osaka"/>
              </a:rPr>
              <a:t>©2008. Renesas Solutions Corp., All rights reserved.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ctrTitle"/>
          </p:nvPr>
        </p:nvSpPr>
        <p:spPr>
          <a:xfrm>
            <a:off x="498475" y="1798638"/>
            <a:ext cx="8329613" cy="647700"/>
          </a:xfrm>
        </p:spPr>
        <p:txBody>
          <a:bodyPr/>
          <a:lstStyle>
            <a:lvl1pPr>
              <a:defRPr sz="2400">
                <a:latin typeface="+mj-lt"/>
              </a:defRPr>
            </a:lvl1pPr>
          </a:lstStyle>
          <a:p>
            <a:r>
              <a:rPr lang="ja-JP" altLang="en-US" smtClean="0"/>
              <a:t>マスタ タイトルの書式設定</a:t>
            </a:r>
            <a:endParaRPr lang="en-US" altLang="ja-JP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98475" y="5473700"/>
            <a:ext cx="1063625" cy="3317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kumimoji="1" sz="1400">
                <a:latin typeface="Arial" charset="0"/>
                <a:ea typeface="ＭＳ Ｐゴシック" pitchFamily="50" charset="-128"/>
              </a:defRPr>
            </a:lvl1pPr>
          </a:lstStyle>
          <a:p>
            <a:fld id="{0B2BC185-6FDB-4443-AFA3-329918A2A741}" type="datetimeFigureOut">
              <a:rPr kumimoji="1" lang="ja-JP" altLang="en-US" smtClean="0"/>
              <a:pPr/>
              <a:t>2008/2/8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68313" y="260351"/>
            <a:ext cx="8307387" cy="454006"/>
          </a:xfrm>
        </p:spPr>
        <p:txBody>
          <a:bodyPr/>
          <a:lstStyle>
            <a:lvl1pPr algn="l">
              <a:defRPr sz="2400">
                <a:latin typeface="+mn-lt"/>
              </a:defRPr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7" cy="5214973"/>
          </a:xfrm>
        </p:spPr>
        <p:txBody>
          <a:bodyPr/>
          <a:lstStyle>
            <a:lvl1pPr>
              <a:buFontTx/>
              <a:buBlip>
                <a:blip r:embed="rId2"/>
              </a:buBlip>
              <a:defRPr sz="2000" b="0">
                <a:latin typeface="+mj-lt"/>
              </a:defRPr>
            </a:lvl1pPr>
            <a:lvl2pPr>
              <a:buFontTx/>
              <a:buBlip>
                <a:blip r:embed="rId2"/>
              </a:buBlip>
              <a:defRPr sz="2000" b="0">
                <a:latin typeface="+mj-lt"/>
              </a:defRPr>
            </a:lvl2pPr>
            <a:lvl3pPr>
              <a:buFontTx/>
              <a:buBlip>
                <a:blip r:embed="rId2"/>
              </a:buBlip>
              <a:defRPr sz="2000" b="0">
                <a:latin typeface="+mj-lt"/>
              </a:defRPr>
            </a:lvl3pPr>
            <a:lvl4pPr>
              <a:buFontTx/>
              <a:buBlip>
                <a:blip r:embed="rId2"/>
              </a:buBlip>
              <a:defRPr sz="2000" b="0">
                <a:latin typeface="+mj-lt"/>
              </a:defRPr>
            </a:lvl4pPr>
            <a:lvl5pPr>
              <a:buFontTx/>
              <a:buBlip>
                <a:blip r:embed="rId2"/>
              </a:buBlip>
              <a:defRPr sz="2000" b="0">
                <a:latin typeface="+mj-lt"/>
              </a:defRPr>
            </a:lvl5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68313" y="1052513"/>
            <a:ext cx="4076700" cy="49672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97413" y="1052513"/>
            <a:ext cx="4078287" cy="49672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ja-JP" altLang="en-US" noProof="0" smtClean="0"/>
              <a:t>アイコンをクリックして図を追加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99250" y="260350"/>
            <a:ext cx="2076450" cy="5759450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78537" cy="5759450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タイトル、テキスト、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307387" cy="7207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sz="half" idx="1"/>
          </p:nvPr>
        </p:nvSpPr>
        <p:spPr>
          <a:xfrm>
            <a:off x="468313" y="1052513"/>
            <a:ext cx="4076700" cy="4967287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97413" y="1052513"/>
            <a:ext cx="4078287" cy="4967287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タイトル、テキスト、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307387" cy="7207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sz="half" idx="1"/>
          </p:nvPr>
        </p:nvSpPr>
        <p:spPr>
          <a:xfrm>
            <a:off x="468313" y="1052513"/>
            <a:ext cx="4076700" cy="4967287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quarter" idx="2"/>
          </p:nvPr>
        </p:nvSpPr>
        <p:spPr>
          <a:xfrm>
            <a:off x="4697413" y="1052513"/>
            <a:ext cx="4078287" cy="240665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3"/>
          </p:nvPr>
        </p:nvSpPr>
        <p:spPr>
          <a:xfrm>
            <a:off x="4697413" y="3611563"/>
            <a:ext cx="4078287" cy="2408237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ar_a4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6459538"/>
            <a:ext cx="9148763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7175" cy="76200"/>
          </a:xfrm>
          <a:prstGeom prst="rect">
            <a:avLst/>
          </a:prstGeom>
          <a:solidFill>
            <a:srgbClr val="FF002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ja-JP">
              <a:latin typeface="Arial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214563" y="6553200"/>
            <a:ext cx="31654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ja-JP" sz="800">
                <a:ea typeface="Osaka"/>
                <a:cs typeface="Osaka"/>
              </a:rPr>
              <a:t>©2008. Renesas Solutions Corp., All rights reserved.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675" y="6524625"/>
            <a:ext cx="49688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kumimoji="1" sz="1400">
                <a:latin typeface="Arial" charset="0"/>
                <a:ea typeface="ＭＳ Ｐゴシック" pitchFamily="50" charset="-128"/>
              </a:defRPr>
            </a:lvl1pPr>
          </a:lstStyle>
          <a:p>
            <a:fld id="{96E769B0-4A8E-42BF-9F8A-AF7E570958E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054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307387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Text title</a:t>
            </a:r>
          </a:p>
        </p:txBody>
      </p:sp>
      <p:sp>
        <p:nvSpPr>
          <p:cNvPr id="205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857250"/>
            <a:ext cx="8307387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smtClean="0"/>
              <a:t>Text</a:t>
            </a:r>
          </a:p>
        </p:txBody>
      </p:sp>
      <p:sp>
        <p:nvSpPr>
          <p:cNvPr id="8" name="正方形/長方形 7"/>
          <p:cNvSpPr/>
          <p:nvPr/>
        </p:nvSpPr>
        <p:spPr bwMode="auto">
          <a:xfrm>
            <a:off x="785813" y="6462713"/>
            <a:ext cx="1357312" cy="395287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kumimoji="0" lang="en-US" altLang="ja-JP" sz="16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confidential</a:t>
            </a:r>
            <a:endParaRPr kumimoji="0" lang="ja-JP" altLang="en-US" sz="16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857884" y="6284934"/>
            <a:ext cx="31654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altLang="ja-JP" sz="800" dirty="0" smtClean="0">
                <a:ea typeface="Osaka"/>
                <a:cs typeface="Osaka"/>
              </a:rPr>
              <a:t>2008-2-8 </a:t>
            </a:r>
            <a:r>
              <a:rPr lang="ja-JP" altLang="en-US" sz="800" baseline="0" dirty="0" smtClean="0">
                <a:ea typeface="Osaka"/>
                <a:cs typeface="Osaka"/>
              </a:rPr>
              <a:t> </a:t>
            </a:r>
            <a:r>
              <a:rPr lang="en-US" altLang="ja-JP" sz="800" baseline="0" dirty="0" smtClean="0">
                <a:ea typeface="Osaka"/>
                <a:cs typeface="Osaka"/>
              </a:rPr>
              <a:t>SH-Mobile</a:t>
            </a:r>
            <a:r>
              <a:rPr lang="ja-JP" altLang="en-US" sz="800" baseline="0" dirty="0" smtClean="0">
                <a:ea typeface="Osaka"/>
                <a:cs typeface="Osaka"/>
              </a:rPr>
              <a:t> </a:t>
            </a:r>
            <a:r>
              <a:rPr lang="en-US" altLang="ja-JP" sz="800" baseline="0" dirty="0" smtClean="0">
                <a:ea typeface="Osaka"/>
                <a:cs typeface="Osaka"/>
              </a:rPr>
              <a:t>Linux</a:t>
            </a:r>
            <a:r>
              <a:rPr lang="ja-JP" altLang="en-US" sz="800" baseline="0" dirty="0" smtClean="0">
                <a:ea typeface="Osaka"/>
                <a:cs typeface="Osaka"/>
              </a:rPr>
              <a:t> ミドル開発提案打ち合わせ</a:t>
            </a:r>
            <a:r>
              <a:rPr lang="ja-JP" altLang="en-US" sz="800" dirty="0" smtClean="0">
                <a:ea typeface="Osaka"/>
                <a:cs typeface="Osaka"/>
              </a:rPr>
              <a:t>資料</a:t>
            </a:r>
            <a:r>
              <a:rPr lang="ja-JP" altLang="en-US" sz="800" dirty="0" smtClean="0">
                <a:ea typeface="Osaka"/>
                <a:cs typeface="Osaka"/>
              </a:rPr>
              <a:t>　</a:t>
            </a:r>
            <a:endParaRPr lang="en-US" altLang="ja-JP" sz="800" dirty="0">
              <a:ea typeface="Osaka"/>
              <a:cs typeface="Osak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+mn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Tahoma" pitchFamily="34" charset="0"/>
          <a:ea typeface="ＭＳ Ｐゴシック" pitchFamily="50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Tahoma" pitchFamily="34" charset="0"/>
          <a:ea typeface="ＭＳ Ｐゴシック" pitchFamily="50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Tahoma" pitchFamily="34" charset="0"/>
          <a:ea typeface="ＭＳ Ｐゴシック" pitchFamily="50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Tahoma" pitchFamily="34" charset="0"/>
          <a:ea typeface="ＭＳ Ｐゴシック" pitchFamily="50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Tahoma" pitchFamily="34" charset="0"/>
          <a:ea typeface="ＭＳ Ｐゴシック" pitchFamily="50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Tahoma" pitchFamily="34" charset="0"/>
          <a:ea typeface="ＭＳ Ｐゴシック" pitchFamily="50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Tahoma" pitchFamily="34" charset="0"/>
          <a:ea typeface="ＭＳ Ｐゴシック" pitchFamily="50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latin typeface="Tahoma" pitchFamily="34" charset="0"/>
          <a:ea typeface="ＭＳ Ｐゴシック" pitchFamily="50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Times New Roman" pitchFamily="18" charset="0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Times New Roman" pitchFamily="18" charset="0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Times New Roman" pitchFamily="18" charset="0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Times New Roman" pitchFamily="18" charset="0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SH-Mobile</a:t>
            </a:r>
            <a:r>
              <a:rPr lang="ja-JP" altLang="en-US" dirty="0" smtClean="0"/>
              <a:t> </a:t>
            </a:r>
            <a:r>
              <a:rPr lang="en-US" altLang="ja-JP" dirty="0" smtClean="0"/>
              <a:t>Linux</a:t>
            </a:r>
            <a:r>
              <a:rPr lang="ja-JP" altLang="en-US" dirty="0" smtClean="0"/>
              <a:t> ミドルウエア整備に関する提言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－ ビジネス拡大のためのインフラ、サポート強化 －</a:t>
            </a:r>
            <a:endParaRPr kumimoji="1" lang="ja-JP" altLang="en-US" dirty="0"/>
          </a:p>
        </p:txBody>
      </p:sp>
      <p:sp>
        <p:nvSpPr>
          <p:cNvPr id="3" name="正方形/長方形 2"/>
          <p:cNvSpPr/>
          <p:nvPr/>
        </p:nvSpPr>
        <p:spPr bwMode="auto">
          <a:xfrm>
            <a:off x="2428860" y="3214686"/>
            <a:ext cx="5214974" cy="1000132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ja-JP" altLang="en-US" dirty="0" smtClean="0">
                <a:ea typeface="ＭＳ Ｐゴシック" pitchFamily="50" charset="-128"/>
              </a:rPr>
              <a:t>　</a:t>
            </a:r>
            <a:r>
              <a:rPr kumimoji="0" lang="en-US" altLang="ja-JP" dirty="0" smtClean="0">
                <a:ea typeface="ＭＳ Ｐゴシック" pitchFamily="50" charset="-128"/>
              </a:rPr>
              <a:t>SH-Mobile</a:t>
            </a:r>
            <a:r>
              <a:rPr kumimoji="0" lang="ja-JP" altLang="en-US" dirty="0" smtClean="0">
                <a:ea typeface="ＭＳ Ｐゴシック" pitchFamily="50" charset="-128"/>
              </a:rPr>
              <a:t> の </a:t>
            </a:r>
            <a:r>
              <a:rPr kumimoji="0" lang="en-US" altLang="ja-JP" dirty="0" smtClean="0">
                <a:ea typeface="ＭＳ Ｐゴシック" pitchFamily="50" charset="-128"/>
              </a:rPr>
              <a:t>Linux</a:t>
            </a:r>
            <a:r>
              <a:rPr kumimoji="0" lang="ja-JP" altLang="en-US" dirty="0" smtClean="0">
                <a:ea typeface="ＭＳ Ｐゴシック" pitchFamily="50" charset="-128"/>
              </a:rPr>
              <a:t> </a:t>
            </a:r>
            <a:r>
              <a:rPr kumimoji="0" lang="en-US" altLang="ja-JP" dirty="0" smtClean="0">
                <a:ea typeface="ＭＳ Ｐゴシック" pitchFamily="50" charset="-128"/>
              </a:rPr>
              <a:t>OS</a:t>
            </a:r>
            <a:r>
              <a:rPr kumimoji="0" lang="ja-JP" altLang="en-US" dirty="0" smtClean="0">
                <a:ea typeface="ＭＳ Ｐゴシック" pitchFamily="50" charset="-128"/>
              </a:rPr>
              <a:t> 適用案件での課題</a:t>
            </a:r>
            <a:endParaRPr kumimoji="0" lang="en-US" altLang="ja-JP" dirty="0" smtClean="0">
              <a:ea typeface="ＭＳ Ｐゴシック" pitchFamily="50" charset="-128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ja-JP" altLang="en-US" dirty="0" smtClean="0">
                <a:ea typeface="ＭＳ Ｐゴシック" pitchFamily="50" charset="-128"/>
              </a:rPr>
              <a:t>  課題解決のための </a:t>
            </a:r>
            <a:r>
              <a:rPr kumimoji="0" lang="en-US" altLang="ja-JP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ＭＳ Ｐゴシック" pitchFamily="50" charset="-128"/>
              </a:rPr>
              <a:t>RSO</a:t>
            </a:r>
            <a:r>
              <a:rPr kumimoji="0" lang="ja-JP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ＭＳ Ｐゴシック" pitchFamily="50" charset="-128"/>
              </a:rPr>
              <a:t> 提案</a:t>
            </a:r>
            <a:endParaRPr kumimoji="0" lang="en-US" altLang="ja-JP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ＭＳ Ｐゴシック" pitchFamily="50" charset="-128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ja-JP" altLang="en-US" dirty="0" smtClean="0">
                <a:ea typeface="ＭＳ Ｐゴシック" pitchFamily="50" charset="-128"/>
              </a:rPr>
              <a:t>　</a:t>
            </a:r>
            <a:r>
              <a:rPr kumimoji="0" lang="en-US" altLang="ja-JP" dirty="0" smtClean="0">
                <a:ea typeface="ＭＳ Ｐゴシック" pitchFamily="50" charset="-128"/>
              </a:rPr>
              <a:t>S</a:t>
            </a:r>
            <a:r>
              <a:rPr kumimoji="0" lang="ja-JP" altLang="en-US" dirty="0" smtClean="0">
                <a:ea typeface="ＭＳ Ｐゴシック" pitchFamily="50" charset="-128"/>
              </a:rPr>
              <a:t>シ括 への要望事項</a:t>
            </a:r>
            <a:r>
              <a:rPr kumimoji="0" lang="ja-JP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ＭＳ Ｐゴシック" pitchFamily="50" charset="-128"/>
              </a:rPr>
              <a:t> </a:t>
            </a:r>
            <a:endParaRPr kumimoji="0" lang="ja-JP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ＭＳ Ｐゴシック" pitchFamily="50" charset="-128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500034" y="4929198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モバ技 </a:t>
            </a:r>
            <a:r>
              <a:rPr lang="en-US" altLang="ja-JP" dirty="0" smtClean="0"/>
              <a:t>/</a:t>
            </a:r>
            <a:r>
              <a:rPr lang="ja-JP" altLang="en-US" dirty="0" smtClean="0"/>
              <a:t> 石田克彦 （ </a:t>
            </a:r>
            <a:r>
              <a:rPr lang="en-US" altLang="ja-JP" dirty="0" smtClean="0"/>
              <a:t>ishida.katsuhiko@renesas.com</a:t>
            </a:r>
            <a:r>
              <a:rPr lang="ja-JP" altLang="en-US" dirty="0" smtClean="0"/>
              <a:t> ）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RSO</a:t>
            </a:r>
            <a:r>
              <a:rPr lang="ja-JP" altLang="en-US" dirty="0" smtClean="0"/>
              <a:t> </a:t>
            </a:r>
            <a:r>
              <a:rPr lang="en-US" altLang="ja-JP" dirty="0" smtClean="0"/>
              <a:t>S</a:t>
            </a:r>
            <a:r>
              <a:rPr lang="ja-JP" altLang="en-US" dirty="0" smtClean="0"/>
              <a:t>推 </a:t>
            </a:r>
            <a:r>
              <a:rPr lang="en-US" altLang="ja-JP" dirty="0" smtClean="0"/>
              <a:t>/</a:t>
            </a:r>
            <a:r>
              <a:rPr lang="ja-JP" altLang="en-US" dirty="0" smtClean="0"/>
              <a:t> 宗像尚郎 （ </a:t>
            </a:r>
            <a:r>
              <a:rPr lang="en-US" altLang="ja-JP" dirty="0" smtClean="0"/>
              <a:t>munakata.hisao@renesas.com</a:t>
            </a:r>
            <a:r>
              <a:rPr lang="ja-JP" altLang="en-US" dirty="0" smtClean="0"/>
              <a:t> ）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SH-Mobile</a:t>
            </a:r>
            <a:r>
              <a:rPr lang="ja-JP" altLang="en-US" dirty="0" smtClean="0"/>
              <a:t> 非携帯分野向け </a:t>
            </a:r>
            <a:r>
              <a:rPr lang="en-US" altLang="ja-JP" dirty="0" smtClean="0"/>
              <a:t>Linux</a:t>
            </a:r>
            <a:r>
              <a:rPr lang="ja-JP" altLang="en-US" dirty="0" smtClean="0"/>
              <a:t> 案件対応状況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欧州、米国など海外の顧客から   </a:t>
            </a:r>
            <a:r>
              <a:rPr lang="en-US" altLang="ja-JP" dirty="0" err="1" smtClean="0"/>
              <a:t>FreeScale</a:t>
            </a:r>
            <a:r>
              <a:rPr lang="ja-JP" altLang="en-US" dirty="0" smtClean="0"/>
              <a:t> </a:t>
            </a:r>
            <a:r>
              <a:rPr lang="en-US" altLang="ja-JP" dirty="0" smtClean="0"/>
              <a:t>i.MX31</a:t>
            </a:r>
            <a:r>
              <a:rPr lang="ja-JP" altLang="en-US" dirty="0" smtClean="0"/>
              <a:t> や </a:t>
            </a:r>
            <a:r>
              <a:rPr lang="en-US" altLang="ja-JP" dirty="0" smtClean="0"/>
              <a:t>Ti</a:t>
            </a:r>
            <a:r>
              <a:rPr lang="ja-JP" altLang="en-US" dirty="0" smtClean="0"/>
              <a:t> </a:t>
            </a:r>
            <a:r>
              <a:rPr lang="en-US" altLang="ja-JP" dirty="0" err="1" smtClean="0"/>
              <a:t>Davinch</a:t>
            </a:r>
            <a:r>
              <a:rPr lang="ja-JP" altLang="en-US" dirty="0" smtClean="0"/>
              <a:t> </a:t>
            </a:r>
            <a:r>
              <a:rPr lang="ja-JP" altLang="en-US" dirty="0" smtClean="0"/>
              <a:t>の対抗で</a:t>
            </a:r>
            <a:r>
              <a:rPr lang="en-US" altLang="ja-JP" dirty="0" smtClean="0"/>
              <a:t>SH-</a:t>
            </a:r>
            <a:r>
              <a:rPr lang="en-US" altLang="ja-JP" dirty="0" err="1" smtClean="0"/>
              <a:t>MobileR</a:t>
            </a:r>
            <a:r>
              <a:rPr lang="ja-JP" altLang="en-US" dirty="0" smtClean="0"/>
              <a:t> 系の非携帯分野向けの引き合いが増えている。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これ</a:t>
            </a:r>
            <a:r>
              <a:rPr lang="ja-JP" altLang="en-US" dirty="0" smtClean="0"/>
              <a:t>まで </a:t>
            </a:r>
            <a:r>
              <a:rPr lang="en-US" altLang="ja-JP" dirty="0" smtClean="0"/>
              <a:t>RTA</a:t>
            </a:r>
            <a:r>
              <a:rPr lang="ja-JP" altLang="en-US" dirty="0" smtClean="0"/>
              <a:t> 主導で </a:t>
            </a:r>
            <a:r>
              <a:rPr lang="en-US" altLang="ja-JP" dirty="0" smtClean="0"/>
              <a:t>KENATI</a:t>
            </a:r>
            <a:r>
              <a:rPr lang="ja-JP" altLang="en-US" dirty="0" smtClean="0"/>
              <a:t> 社に </a:t>
            </a:r>
            <a:r>
              <a:rPr lang="en-US" altLang="ja-JP" dirty="0" smtClean="0"/>
              <a:t>BSP</a:t>
            </a:r>
            <a:r>
              <a:rPr lang="ja-JP" altLang="en-US" dirty="0" smtClean="0"/>
              <a:t> を開発させ、</a:t>
            </a:r>
            <a:r>
              <a:rPr lang="en-US" altLang="ja-JP" dirty="0" smtClean="0"/>
              <a:t>Trinity</a:t>
            </a:r>
            <a:r>
              <a:rPr lang="ja-JP" altLang="en-US" dirty="0" smtClean="0"/>
              <a:t> </a:t>
            </a:r>
            <a:r>
              <a:rPr lang="en-US" altLang="ja-JP" dirty="0" smtClean="0"/>
              <a:t>Convergence</a:t>
            </a:r>
            <a:r>
              <a:rPr lang="ja-JP" altLang="en-US" dirty="0" smtClean="0"/>
              <a:t> の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VoIP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V2IP</a:t>
            </a:r>
            <a:r>
              <a:rPr lang="ja-JP" altLang="en-US" dirty="0" smtClean="0"/>
              <a:t> （双方向テレビ電話） 向けの拡販を行ってきたが、最終的に顧客が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期待する性能が出せず、受注に至っていない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RTE</a:t>
            </a:r>
            <a:r>
              <a:rPr kumimoji="1" lang="ja-JP" altLang="en-US" dirty="0" err="1" smtClean="0"/>
              <a:t>、</a:t>
            </a:r>
            <a:r>
              <a:rPr kumimoji="1" lang="en-US" altLang="ja-JP" dirty="0" smtClean="0"/>
              <a:t>RTA</a:t>
            </a:r>
            <a:r>
              <a:rPr kumimoji="1" lang="ja-JP" altLang="en-US" dirty="0" smtClean="0"/>
              <a:t> は今回 “</a:t>
            </a:r>
            <a:r>
              <a:rPr kumimoji="1" lang="en-US" altLang="ja-JP" dirty="0" smtClean="0"/>
              <a:t>MIGO-R </a:t>
            </a:r>
            <a:r>
              <a:rPr kumimoji="1" lang="ja-JP" altLang="en-US" dirty="0" smtClean="0"/>
              <a:t>ボード </a:t>
            </a:r>
            <a:r>
              <a:rPr kumimoji="1" lang="en-US" altLang="ja-JP" dirty="0" smtClean="0"/>
              <a:t>+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Linux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BSP</a:t>
            </a:r>
            <a:r>
              <a:rPr kumimoji="1" lang="ja-JP" altLang="en-US" dirty="0" smtClean="0"/>
              <a:t>” を顧客に配布し、非携帯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分野の掘り起こしを開始 （ </a:t>
            </a:r>
            <a:r>
              <a:rPr kumimoji="1" lang="en-US" altLang="ja-JP" dirty="0" smtClean="0"/>
              <a:t>RTE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100</a:t>
            </a:r>
            <a:r>
              <a:rPr kumimoji="1" lang="ja-JP" altLang="en-US" dirty="0" smtClean="0"/>
              <a:t>枚、 </a:t>
            </a:r>
            <a:r>
              <a:rPr kumimoji="1" lang="en-US" altLang="ja-JP" dirty="0" smtClean="0"/>
              <a:t>RTA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40</a:t>
            </a:r>
            <a:r>
              <a:rPr lang="ja-JP" altLang="en-US" dirty="0" smtClean="0"/>
              <a:t>枚 ） するが、 </a:t>
            </a:r>
            <a:r>
              <a:rPr lang="en-US" altLang="ja-JP" dirty="0" smtClean="0"/>
              <a:t>BSP</a:t>
            </a:r>
            <a:r>
              <a:rPr lang="ja-JP" altLang="en-US" dirty="0" smtClean="0"/>
              <a:t> 特に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Linux</a:t>
            </a:r>
            <a:r>
              <a:rPr lang="ja-JP" altLang="en-US" dirty="0" smtClean="0"/>
              <a:t> </a:t>
            </a:r>
            <a:r>
              <a:rPr lang="en-US" altLang="ja-JP" dirty="0" smtClean="0"/>
              <a:t>OS</a:t>
            </a:r>
            <a:r>
              <a:rPr lang="ja-JP" altLang="en-US" dirty="0" smtClean="0"/>
              <a:t> の要素 （</a:t>
            </a:r>
            <a:r>
              <a:rPr lang="en-US" altLang="ja-JP" dirty="0" smtClean="0"/>
              <a:t>kernel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GNU</a:t>
            </a:r>
            <a:r>
              <a:rPr lang="ja-JP" altLang="en-US" dirty="0" smtClean="0"/>
              <a:t> </a:t>
            </a:r>
            <a:r>
              <a:rPr lang="en-US" altLang="ja-JP" dirty="0" smtClean="0"/>
              <a:t>C</a:t>
            </a:r>
            <a:r>
              <a:rPr lang="ja-JP" altLang="en-US" dirty="0" smtClean="0"/>
              <a:t> </a:t>
            </a:r>
            <a:r>
              <a:rPr lang="en-US" altLang="ja-JP" dirty="0" smtClean="0"/>
              <a:t>compiler</a:t>
            </a:r>
            <a:r>
              <a:rPr lang="ja-JP" altLang="en-US" dirty="0" smtClean="0"/>
              <a:t> など） のサポート体制が課題に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なり </a:t>
            </a:r>
            <a:r>
              <a:rPr lang="en-US" altLang="ja-JP" dirty="0" smtClean="0"/>
              <a:t>RSO</a:t>
            </a:r>
            <a:r>
              <a:rPr lang="ja-JP" altLang="en-US" dirty="0" smtClean="0"/>
              <a:t> で 従来の </a:t>
            </a:r>
            <a:r>
              <a:rPr lang="en-US" altLang="ja-JP" dirty="0" smtClean="0"/>
              <a:t>KENATI</a:t>
            </a:r>
            <a:r>
              <a:rPr lang="ja-JP" altLang="en-US" dirty="0" smtClean="0"/>
              <a:t> </a:t>
            </a:r>
            <a:r>
              <a:rPr lang="en-US" altLang="ja-JP" dirty="0" smtClean="0"/>
              <a:t>BSP</a:t>
            </a:r>
            <a:r>
              <a:rPr lang="ja-JP" altLang="en-US" dirty="0" smtClean="0"/>
              <a:t> をサポート可能なものに更新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現在 </a:t>
            </a:r>
            <a:r>
              <a:rPr lang="en-US" altLang="ja-JP" dirty="0" smtClean="0"/>
              <a:t>S</a:t>
            </a:r>
            <a:r>
              <a:rPr lang="ja-JP" altLang="en-US" dirty="0" smtClean="0"/>
              <a:t>シ括 で コアミドルウエアの 新</a:t>
            </a:r>
            <a:r>
              <a:rPr lang="en-US" altLang="ja-JP" dirty="0" smtClean="0"/>
              <a:t>BSP</a:t>
            </a:r>
            <a:r>
              <a:rPr lang="ja-JP" altLang="en-US" dirty="0" smtClean="0"/>
              <a:t> 上での動作検証を行っているが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ビジネスを </a:t>
            </a:r>
            <a:r>
              <a:rPr lang="en-US" altLang="ja-JP" dirty="0" smtClean="0"/>
              <a:t>N</a:t>
            </a:r>
            <a:r>
              <a:rPr lang="ja-JP" altLang="en-US" dirty="0" smtClean="0"/>
              <a:t>倍化するためには、本質的に改善すべき課題があると考えている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タイトル 1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305800" cy="434975"/>
          </a:xfrm>
        </p:spPr>
        <p:txBody>
          <a:bodyPr/>
          <a:lstStyle/>
          <a:p>
            <a:r>
              <a:rPr lang="ja-JP" altLang="en-US" sz="2800"/>
              <a:t>　　　</a:t>
            </a:r>
            <a:r>
              <a:rPr lang="en-US" altLang="ja-JP" sz="2800"/>
              <a:t>SH-Mobile KENATI Linux BSP migration plan</a:t>
            </a:r>
            <a:r>
              <a:rPr lang="en-US" altLang="ja-JP" sz="2200"/>
              <a:t/>
            </a:r>
            <a:br>
              <a:rPr lang="en-US" altLang="ja-JP" sz="2200"/>
            </a:br>
            <a:r>
              <a:rPr lang="en-US" altLang="ja-JP" sz="2200"/>
              <a:t>         ( replace each component to manageable live code )</a:t>
            </a:r>
            <a:endParaRPr lang="ja-JP" altLang="en-US" sz="2800"/>
          </a:p>
        </p:txBody>
      </p:sp>
      <p:sp>
        <p:nvSpPr>
          <p:cNvPr id="64515" name="スライド番号プレースホルダ 3"/>
          <p:cNvSpPr txBox="1">
            <a:spLocks noGrp="1"/>
          </p:cNvSpPr>
          <p:nvPr/>
        </p:nvSpPr>
        <p:spPr bwMode="auto">
          <a:xfrm>
            <a:off x="66675" y="6524625"/>
            <a:ext cx="49688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3708210-B840-41D2-8006-F356E695C0D2}" type="slidenum">
              <a:rPr lang="ja-JP" altLang="en-US" sz="1400"/>
              <a:pPr/>
              <a:t>3</a:t>
            </a:fld>
            <a:endParaRPr lang="en-US" altLang="ja-JP" sz="1400"/>
          </a:p>
        </p:txBody>
      </p:sp>
      <p:graphicFrame>
        <p:nvGraphicFramePr>
          <p:cNvPr id="64567" name="Group 55"/>
          <p:cNvGraphicFramePr>
            <a:graphicFrameLocks noGrp="1"/>
          </p:cNvGraphicFramePr>
          <p:nvPr>
            <p:ph idx="4294967295"/>
          </p:nvPr>
        </p:nvGraphicFramePr>
        <p:xfrm>
          <a:off x="642938" y="1047750"/>
          <a:ext cx="8215312" cy="4907280"/>
        </p:xfrm>
        <a:graphic>
          <a:graphicData uri="http://schemas.openxmlformats.org/drawingml/2006/table">
            <a:tbl>
              <a:tblPr/>
              <a:tblGrid>
                <a:gridCol w="1765300"/>
                <a:gridCol w="2105025"/>
                <a:gridCol w="2290762"/>
                <a:gridCol w="2054225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software</a:t>
                      </a:r>
                      <a:br>
                        <a:rPr kumimoji="1" lang="en-US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components</a:t>
                      </a:r>
                      <a:endParaRPr kumimoji="1" lang="ja-JP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KENATI BSP</a:t>
                      </a:r>
                      <a:br>
                        <a:rPr kumimoji="1" lang="en-US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 MIGO-R)</a:t>
                      </a:r>
                      <a:endParaRPr kumimoji="1" lang="ja-JP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RSO BSP</a:t>
                      </a:r>
                      <a:br>
                        <a:rPr kumimoji="1" lang="en-US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 MIGO-R)</a:t>
                      </a:r>
                      <a:endParaRPr kumimoji="1" lang="ja-JP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ja-JP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Notes</a:t>
                      </a:r>
                      <a:endParaRPr kumimoji="1" lang="ja-JP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/>
                      </a:r>
                      <a:b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boot loader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1.1.4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(private code)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1.3-rc3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(merge to mainline)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SD boot for MIGO-R </a:t>
                      </a:r>
                      <a:b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would conflicts GPL</a:t>
                      </a:r>
                      <a:endParaRPr kumimoji="1" lang="ja-JP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/>
                      </a:r>
                      <a:b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kernel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2.6.14.6</a:t>
                      </a:r>
                      <a:b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(private code)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2.6.22.14 </a:t>
                      </a:r>
                      <a:b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(merge to mainline)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Toolchain </a:t>
                      </a: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 library )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GCC 3.4.3 </a:t>
                      </a: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(uclibc)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KENATI release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GCC 4.1 </a:t>
                      </a: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 glibc )</a:t>
                      </a: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/>
                      </a:r>
                      <a:b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KPIT v701 base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adoption of uclibc planned for near</a:t>
                      </a:r>
                      <a:r>
                        <a:rPr kumimoji="1" lang="ja-JP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 </a:t>
                      </a: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future</a:t>
                      </a:r>
                      <a:endParaRPr kumimoji="1" lang="ja-JP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generic driver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MTD, USB, LAN</a:t>
                      </a:r>
                      <a:b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 private code )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  <a:sym typeface="Wingdings" pitchFamily="2" charset="2"/>
                        </a:rPr>
                        <a:t></a:t>
                      </a: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/>
                      </a:r>
                      <a:b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 community code )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USB community code was developed by RSO</a:t>
                      </a:r>
                      <a:endParaRPr kumimoji="1" lang="ja-JP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SH-Mobile</a:t>
                      </a:r>
                      <a:b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dedicated driver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SIU, VPU, LCD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 private code )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  <a:sym typeface="Wingdings" pitchFamily="2" charset="2"/>
                        </a:rPr>
                        <a:t></a:t>
                      </a:r>
                      <a:b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  <a:sym typeface="Wingdings" pitchFamily="2" charset="2"/>
                        </a:rPr>
                      </a:b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  <a:sym typeface="Wingdings" pitchFamily="2" charset="2"/>
                        </a:rPr>
                        <a:t>( private code)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 </a:t>
                      </a: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S-Shikatsu updates current core middleware now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E3EA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2D graphics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DirectFB</a:t>
                      </a:r>
                      <a:b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</a:b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 private code ) 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  <a:sym typeface="Wingdings" pitchFamily="2" charset="2"/>
                        </a:rPr>
                        <a:t>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( community code )</a:t>
                      </a:r>
                      <a:endParaRPr kumimoji="1" lang="ja-JP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RSO support DirectFB </a:t>
                      </a: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ＭＳ Ｐゴシック" charset="-128"/>
                        </a:rPr>
                        <a:t>community development</a:t>
                      </a:r>
                      <a:endParaRPr kumimoji="1" lang="ja-JP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ＭＳ Ｐゴシック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</a:tbl>
          </a:graphicData>
        </a:graphic>
      </p:graphicFrame>
      <p:pic>
        <p:nvPicPr>
          <p:cNvPr id="6455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14313"/>
            <a:ext cx="7524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右矢印 6"/>
          <p:cNvSpPr/>
          <p:nvPr/>
        </p:nvSpPr>
        <p:spPr bwMode="auto">
          <a:xfrm>
            <a:off x="185738" y="2800350"/>
            <a:ext cx="428625" cy="428625"/>
          </a:xfrm>
          <a:prstGeom prst="rightArrow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endParaRPr kumimoji="0" lang="ja-JP" altLang="en-US" sz="2400" dirty="0">
              <a:solidFill>
                <a:srgbClr val="FFC000"/>
              </a:solidFill>
              <a:latin typeface="Times New Roman" pitchFamily="18" charset="0"/>
              <a:ea typeface="ＭＳ Ｐゴシック" pitchFamily="50" charset="-128"/>
            </a:endParaRPr>
          </a:p>
        </p:txBody>
      </p:sp>
      <p:cxnSp>
        <p:nvCxnSpPr>
          <p:cNvPr id="64561" name="直線矢印コネクタ 8"/>
          <p:cNvCxnSpPr>
            <a:cxnSpLocks noChangeShapeType="1"/>
          </p:cNvCxnSpPr>
          <p:nvPr/>
        </p:nvCxnSpPr>
        <p:spPr bwMode="auto">
          <a:xfrm>
            <a:off x="4214813" y="1285875"/>
            <a:ext cx="785812" cy="1588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64562" name="Oval 50"/>
          <p:cNvSpPr>
            <a:spLocks noChangeArrowheads="1"/>
          </p:cNvSpPr>
          <p:nvPr/>
        </p:nvSpPr>
        <p:spPr bwMode="auto">
          <a:xfrm>
            <a:off x="5945188" y="1747838"/>
            <a:ext cx="865187" cy="431800"/>
          </a:xfrm>
          <a:prstGeom prst="ellipse">
            <a:avLst/>
          </a:prstGeom>
          <a:solidFill>
            <a:srgbClr val="00009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ja-JP">
                <a:solidFill>
                  <a:schemeClr val="bg1"/>
                </a:solidFill>
                <a:latin typeface="Tahoma" pitchFamily="34" charset="0"/>
              </a:rPr>
              <a:t>DONE</a:t>
            </a:r>
          </a:p>
        </p:txBody>
      </p:sp>
      <p:sp>
        <p:nvSpPr>
          <p:cNvPr id="64563" name="Oval 51"/>
          <p:cNvSpPr>
            <a:spLocks noChangeArrowheads="1"/>
          </p:cNvSpPr>
          <p:nvPr/>
        </p:nvSpPr>
        <p:spPr bwMode="auto">
          <a:xfrm>
            <a:off x="5940425" y="2459038"/>
            <a:ext cx="865188" cy="431800"/>
          </a:xfrm>
          <a:prstGeom prst="ellipse">
            <a:avLst/>
          </a:prstGeom>
          <a:solidFill>
            <a:srgbClr val="00009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ja-JP">
                <a:solidFill>
                  <a:schemeClr val="bg1"/>
                </a:solidFill>
                <a:latin typeface="Tahoma" pitchFamily="34" charset="0"/>
              </a:rPr>
              <a:t>DONE</a:t>
            </a:r>
          </a:p>
        </p:txBody>
      </p:sp>
      <p:sp>
        <p:nvSpPr>
          <p:cNvPr id="64564" name="Oval 52"/>
          <p:cNvSpPr>
            <a:spLocks noChangeArrowheads="1"/>
          </p:cNvSpPr>
          <p:nvPr/>
        </p:nvSpPr>
        <p:spPr bwMode="auto">
          <a:xfrm>
            <a:off x="5940425" y="3213100"/>
            <a:ext cx="865188" cy="431800"/>
          </a:xfrm>
          <a:prstGeom prst="ellipse">
            <a:avLst/>
          </a:prstGeom>
          <a:solidFill>
            <a:srgbClr val="00009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ja-JP">
                <a:solidFill>
                  <a:schemeClr val="bg1"/>
                </a:solidFill>
                <a:latin typeface="Tahoma" pitchFamily="34" charset="0"/>
              </a:rPr>
              <a:t>DONE</a:t>
            </a:r>
          </a:p>
        </p:txBody>
      </p:sp>
      <p:sp>
        <p:nvSpPr>
          <p:cNvPr id="64565" name="Oval 53"/>
          <p:cNvSpPr>
            <a:spLocks noChangeArrowheads="1"/>
          </p:cNvSpPr>
          <p:nvPr/>
        </p:nvSpPr>
        <p:spPr bwMode="auto">
          <a:xfrm>
            <a:off x="5940425" y="3860800"/>
            <a:ext cx="865188" cy="431800"/>
          </a:xfrm>
          <a:prstGeom prst="ellipse">
            <a:avLst/>
          </a:prstGeom>
          <a:solidFill>
            <a:srgbClr val="00009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ja-JP">
                <a:solidFill>
                  <a:schemeClr val="bg1"/>
                </a:solidFill>
                <a:latin typeface="Tahoma" pitchFamily="34" charset="0"/>
              </a:rPr>
              <a:t>DONE</a:t>
            </a:r>
          </a:p>
        </p:txBody>
      </p:sp>
      <p:sp>
        <p:nvSpPr>
          <p:cNvPr id="64566" name="Oval 54"/>
          <p:cNvSpPr>
            <a:spLocks noChangeArrowheads="1"/>
          </p:cNvSpPr>
          <p:nvPr/>
        </p:nvSpPr>
        <p:spPr bwMode="auto">
          <a:xfrm>
            <a:off x="5940425" y="4537075"/>
            <a:ext cx="865188" cy="431800"/>
          </a:xfrm>
          <a:prstGeom prst="ellipse">
            <a:avLst/>
          </a:prstGeom>
          <a:solidFill>
            <a:srgbClr val="00009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ja-JP">
                <a:solidFill>
                  <a:schemeClr val="bg1"/>
                </a:solidFill>
                <a:latin typeface="Tahoma" pitchFamily="34" charset="0"/>
              </a:rPr>
              <a:t>DONE</a:t>
            </a:r>
          </a:p>
        </p:txBody>
      </p:sp>
      <p:sp>
        <p:nvSpPr>
          <p:cNvPr id="64568" name="Oval 56"/>
          <p:cNvSpPr>
            <a:spLocks noChangeArrowheads="1"/>
          </p:cNvSpPr>
          <p:nvPr/>
        </p:nvSpPr>
        <p:spPr bwMode="auto">
          <a:xfrm>
            <a:off x="5940425" y="5229225"/>
            <a:ext cx="865188" cy="431800"/>
          </a:xfrm>
          <a:prstGeom prst="ellipse">
            <a:avLst/>
          </a:prstGeom>
          <a:solidFill>
            <a:srgbClr val="00009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ja-JP">
                <a:solidFill>
                  <a:schemeClr val="bg1"/>
                </a:solidFill>
                <a:latin typeface="Tahoma" pitchFamily="34" charset="0"/>
              </a:rPr>
              <a:t>DONE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Linux</a:t>
            </a:r>
            <a:r>
              <a:rPr kumimoji="1" lang="ja-JP" altLang="en-US" dirty="0" smtClean="0"/>
              <a:t> ビジネス拡大のための課題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性能最適化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（ </a:t>
            </a:r>
            <a:r>
              <a:rPr lang="en-US" altLang="ja-JP" dirty="0" smtClean="0"/>
              <a:t>Linux</a:t>
            </a:r>
            <a:r>
              <a:rPr lang="ja-JP" altLang="en-US" dirty="0" smtClean="0"/>
              <a:t> </a:t>
            </a:r>
            <a:r>
              <a:rPr lang="en-US" altLang="ja-JP" dirty="0" smtClean="0"/>
              <a:t>OS</a:t>
            </a:r>
            <a:r>
              <a:rPr lang="ja-JP" altLang="en-US" dirty="0" smtClean="0"/>
              <a:t> 構造に合わせたプログラム構造の見直しが必要 ）</a:t>
            </a:r>
            <a:endParaRPr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 smtClean="0"/>
              <a:t>ビジネス </a:t>
            </a:r>
            <a:r>
              <a:rPr lang="en-US" altLang="ja-JP" dirty="0" smtClean="0"/>
              <a:t>N</a:t>
            </a:r>
            <a:r>
              <a:rPr lang="ja-JP" altLang="en-US" dirty="0" smtClean="0"/>
              <a:t>倍化 に対応できるサポート体制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（ 業界標準 </a:t>
            </a:r>
            <a:r>
              <a:rPr lang="en-US" altLang="ja-JP" dirty="0" smtClean="0"/>
              <a:t>API</a:t>
            </a:r>
            <a:r>
              <a:rPr lang="ja-JP" altLang="en-US" dirty="0" smtClean="0"/>
              <a:t> 適用 → 顧客個別サポートオーバーヘッド削減 ）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kumimoji="1" lang="ja-JP" altLang="en-US" dirty="0" smtClean="0"/>
              <a:t>ライセンス費用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（ 競合メーカは </a:t>
            </a:r>
            <a:r>
              <a:rPr kumimoji="1" lang="en-US" altLang="ja-JP" dirty="0" smtClean="0"/>
              <a:t>codec</a:t>
            </a:r>
            <a:r>
              <a:rPr kumimoji="1" lang="ja-JP" altLang="en-US" dirty="0" smtClean="0"/>
              <a:t> ミドルを無償で提供</a:t>
            </a:r>
            <a:r>
              <a:rPr kumimoji="1" lang="ja-JP" altLang="en-US" baseline="30000" dirty="0" smtClean="0"/>
              <a:t>*</a:t>
            </a:r>
            <a:r>
              <a:rPr kumimoji="1" lang="en-US" altLang="ja-JP" baseline="30000" dirty="0" smtClean="0"/>
              <a:t>1</a:t>
            </a:r>
            <a:r>
              <a:rPr kumimoji="1" lang="ja-JP" altLang="en-US" dirty="0" smtClean="0"/>
              <a:t> ［パテントライセンスを除く］ ）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pPr>
              <a:buNone/>
            </a:pPr>
            <a:r>
              <a:rPr kumimoji="1" lang="ja-JP" altLang="en-US" sz="1800" dirty="0" smtClean="0"/>
              <a:t>*</a:t>
            </a:r>
            <a:r>
              <a:rPr kumimoji="1" lang="en-US" altLang="ja-JP" sz="1800" dirty="0" smtClean="0"/>
              <a:t>1</a:t>
            </a:r>
            <a:r>
              <a:rPr kumimoji="1" lang="ja-JP" altLang="en-US" sz="1800" dirty="0" smtClean="0"/>
              <a:t> </a:t>
            </a:r>
            <a:r>
              <a:rPr kumimoji="1" lang="en-US" altLang="ja-JP" sz="1800" dirty="0" smtClean="0"/>
              <a:t>:</a:t>
            </a:r>
            <a:r>
              <a:rPr kumimoji="1" lang="ja-JP" altLang="en-US" sz="1800" dirty="0" smtClean="0"/>
              <a:t> 例えば </a:t>
            </a:r>
            <a:r>
              <a:rPr kumimoji="1" lang="en-US" altLang="ja-JP" sz="1800" dirty="0" smtClean="0"/>
              <a:t>Google</a:t>
            </a:r>
            <a:r>
              <a:rPr kumimoji="1" lang="ja-JP" altLang="en-US" sz="1800" dirty="0" smtClean="0"/>
              <a:t> </a:t>
            </a:r>
            <a:r>
              <a:rPr kumimoji="1" lang="en-US" altLang="ja-JP" sz="1800" dirty="0" smtClean="0"/>
              <a:t>Android</a:t>
            </a:r>
            <a:r>
              <a:rPr kumimoji="1" lang="ja-JP" altLang="en-US" sz="1800" dirty="0" smtClean="0"/>
              <a:t> </a:t>
            </a:r>
            <a:r>
              <a:rPr kumimoji="1" lang="ja-JP" altLang="en-US" sz="1800" dirty="0" err="1" smtClean="0"/>
              <a:t>には</a:t>
            </a:r>
            <a:r>
              <a:rPr kumimoji="1" lang="ja-JP" altLang="en-US" sz="1800" dirty="0" smtClean="0"/>
              <a:t> </a:t>
            </a:r>
            <a:r>
              <a:rPr kumimoji="1" lang="en-US" altLang="ja-JP" sz="1800" dirty="0" err="1" smtClean="0"/>
              <a:t>Packetvideo</a:t>
            </a:r>
            <a:r>
              <a:rPr kumimoji="1" lang="ja-JP" altLang="en-US" sz="1800" dirty="0" smtClean="0"/>
              <a:t> 社が提供した </a:t>
            </a:r>
            <a:r>
              <a:rPr kumimoji="1" lang="en-US" altLang="ja-JP" sz="1800" dirty="0" smtClean="0"/>
              <a:t>codec</a:t>
            </a:r>
            <a:r>
              <a:rPr kumimoji="1" lang="ja-JP" altLang="en-US" sz="1800" dirty="0" smtClean="0"/>
              <a:t> ライブラリ が</a:t>
            </a:r>
            <a:r>
              <a:rPr kumimoji="1" lang="en-US" altLang="ja-JP" sz="1800" dirty="0" smtClean="0"/>
              <a:t/>
            </a:r>
            <a:br>
              <a:rPr kumimoji="1" lang="en-US" altLang="ja-JP" sz="1800" dirty="0" smtClean="0"/>
            </a:br>
            <a:r>
              <a:rPr kumimoji="1" lang="ja-JP" altLang="en-US" sz="1800" dirty="0" smtClean="0"/>
              <a:t>　組み込まれており 無償で利用可能、 </a:t>
            </a:r>
            <a:r>
              <a:rPr kumimoji="1" lang="en-US" altLang="ja-JP" sz="1800" dirty="0" smtClean="0"/>
              <a:t>Intel</a:t>
            </a:r>
            <a:r>
              <a:rPr kumimoji="1" lang="ja-JP" altLang="en-US" sz="1800" dirty="0" smtClean="0"/>
              <a:t> は 自社製コンパイラに </a:t>
            </a:r>
            <a:r>
              <a:rPr kumimoji="1" lang="en-US" altLang="ja-JP" sz="1800" dirty="0" smtClean="0"/>
              <a:t>codec</a:t>
            </a:r>
            <a:r>
              <a:rPr kumimoji="1" lang="ja-JP" altLang="en-US" sz="1800" dirty="0" smtClean="0"/>
              <a:t> </a:t>
            </a:r>
            <a:r>
              <a:rPr kumimoji="1" lang="en-US" altLang="ja-JP" sz="1800" dirty="0" smtClean="0"/>
              <a:t/>
            </a:r>
            <a:br>
              <a:rPr kumimoji="1" lang="en-US" altLang="ja-JP" sz="1800" dirty="0" smtClean="0"/>
            </a:br>
            <a:r>
              <a:rPr kumimoji="1" lang="ja-JP" altLang="en-US" sz="1800" dirty="0" smtClean="0"/>
              <a:t>  ライブラリを組み込んでおり、リンクするだけで主要 </a:t>
            </a:r>
            <a:r>
              <a:rPr kumimoji="1" lang="en-US" altLang="ja-JP" sz="1800" dirty="0" smtClean="0"/>
              <a:t>codec</a:t>
            </a:r>
            <a:r>
              <a:rPr kumimoji="1" lang="ja-JP" altLang="en-US" sz="1800" dirty="0" smtClean="0"/>
              <a:t> を利用可能</a:t>
            </a:r>
            <a:endParaRPr kumimoji="1" lang="en-US" altLang="ja-JP" sz="1800" dirty="0" smtClean="0"/>
          </a:p>
        </p:txBody>
      </p:sp>
      <p:sp>
        <p:nvSpPr>
          <p:cNvPr id="4" name="角丸四角形 3"/>
          <p:cNvSpPr/>
          <p:nvPr/>
        </p:nvSpPr>
        <p:spPr bwMode="auto">
          <a:xfrm>
            <a:off x="428596" y="4143380"/>
            <a:ext cx="8072494" cy="1000132"/>
          </a:xfrm>
          <a:prstGeom prst="roundRect">
            <a:avLst/>
          </a:prstGeom>
          <a:solidFill>
            <a:schemeClr val="tx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ja-JP" altLang="en-US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ＭＳ Ｐゴシック" pitchFamily="50" charset="-128"/>
              </a:rPr>
              <a:t>デバイスには</a:t>
            </a:r>
            <a:r>
              <a:rPr kumimoji="0" lang="ja-JP" altLang="en-US" sz="2000" dirty="0" smtClean="0">
                <a:solidFill>
                  <a:schemeClr val="bg1"/>
                </a:solidFill>
                <a:ea typeface="ＭＳ Ｐゴシック" pitchFamily="50" charset="-128"/>
              </a:rPr>
              <a:t>競争力</a:t>
            </a:r>
            <a:r>
              <a:rPr kumimoji="0" lang="ja-JP" altLang="en-US" sz="2000" dirty="0" smtClean="0">
                <a:solidFill>
                  <a:schemeClr val="bg1"/>
                </a:solidFill>
                <a:ea typeface="ＭＳ Ｐゴシック" pitchFamily="50" charset="-128"/>
              </a:rPr>
              <a:t>あり、コンペチター</a:t>
            </a:r>
            <a:r>
              <a:rPr kumimoji="0" lang="ja-JP" altLang="en-US" sz="2000" dirty="0" smtClean="0">
                <a:solidFill>
                  <a:schemeClr val="bg1"/>
                </a:solidFill>
                <a:ea typeface="ＭＳ Ｐゴシック" pitchFamily="50" charset="-128"/>
              </a:rPr>
              <a:t>と同じ土俵で勝負</a:t>
            </a:r>
            <a:r>
              <a:rPr kumimoji="0" lang="ja-JP" altLang="en-US" sz="2000" dirty="0" smtClean="0">
                <a:solidFill>
                  <a:schemeClr val="bg1"/>
                </a:solidFill>
                <a:ea typeface="ＭＳ Ｐゴシック" pitchFamily="50" charset="-128"/>
              </a:rPr>
              <a:t>すれば勝算あり</a:t>
            </a:r>
            <a:r>
              <a:rPr kumimoji="0" lang="en-US" altLang="ja-JP" sz="2000" dirty="0" smtClean="0">
                <a:solidFill>
                  <a:schemeClr val="bg1"/>
                </a:solidFill>
                <a:ea typeface="ＭＳ Ｐゴシック" pitchFamily="50" charset="-128"/>
              </a:rPr>
              <a:t/>
            </a:r>
            <a:br>
              <a:rPr kumimoji="0" lang="en-US" altLang="ja-JP" sz="2000" dirty="0" smtClean="0">
                <a:solidFill>
                  <a:schemeClr val="bg1"/>
                </a:solidFill>
                <a:ea typeface="ＭＳ Ｐゴシック" pitchFamily="50" charset="-128"/>
              </a:rPr>
            </a:br>
            <a:r>
              <a:rPr kumimoji="0" lang="ja-JP" altLang="en-US" sz="2000" dirty="0" smtClean="0">
                <a:solidFill>
                  <a:schemeClr val="bg1"/>
                </a:solidFill>
                <a:ea typeface="ＭＳ Ｐゴシック" pitchFamily="50" charset="-128"/>
              </a:rPr>
              <a:t>既存の </a:t>
            </a:r>
            <a:r>
              <a:rPr kumimoji="0" lang="en-US" altLang="ja-JP" sz="2000" dirty="0" err="1" smtClean="0">
                <a:solidFill>
                  <a:schemeClr val="bg1"/>
                </a:solidFill>
                <a:ea typeface="ＭＳ Ｐゴシック" pitchFamily="50" charset="-128"/>
              </a:rPr>
              <a:t>uITRON</a:t>
            </a:r>
            <a:r>
              <a:rPr kumimoji="0" lang="ja-JP" altLang="en-US" sz="2000" dirty="0" smtClean="0">
                <a:solidFill>
                  <a:schemeClr val="bg1"/>
                </a:solidFill>
                <a:ea typeface="ＭＳ Ｐゴシック" pitchFamily="50" charset="-128"/>
              </a:rPr>
              <a:t> ビジネスを補完する形で </a:t>
            </a:r>
            <a:r>
              <a:rPr kumimoji="0" lang="en-US" altLang="ja-JP" sz="2000" dirty="0" smtClean="0">
                <a:solidFill>
                  <a:schemeClr val="bg1"/>
                </a:solidFill>
                <a:ea typeface="ＭＳ Ｐゴシック" pitchFamily="50" charset="-128"/>
              </a:rPr>
              <a:t>Linux</a:t>
            </a:r>
            <a:r>
              <a:rPr kumimoji="0" lang="ja-JP" altLang="en-US" sz="2000" dirty="0" smtClean="0">
                <a:solidFill>
                  <a:schemeClr val="bg1"/>
                </a:solidFill>
                <a:ea typeface="ＭＳ Ｐゴシック" pitchFamily="50" charset="-128"/>
              </a:rPr>
              <a:t> 環境を整備していきたい</a:t>
            </a:r>
            <a:endParaRPr kumimoji="0" lang="ja-JP" alt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ea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課題解決の隘路 ⇒　解決策の提案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Linux</a:t>
            </a:r>
            <a:r>
              <a:rPr lang="ja-JP" altLang="en-US" dirty="0" smtClean="0"/>
              <a:t> </a:t>
            </a:r>
            <a:r>
              <a:rPr lang="en-US" altLang="ja-JP" dirty="0" smtClean="0"/>
              <a:t>OS</a:t>
            </a:r>
            <a:r>
              <a:rPr lang="ja-JP" altLang="en-US" dirty="0" smtClean="0"/>
              <a:t> に係る共通技術についての整備については、 （ 課題は多いが ）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RSO</a:t>
            </a:r>
            <a:r>
              <a:rPr lang="ja-JP" altLang="en-US" dirty="0" smtClean="0"/>
              <a:t> がリーダーシップをとって推進中。　海外へのサポートも開始している</a:t>
            </a:r>
            <a:endParaRPr lang="en-US" altLang="ja-JP" dirty="0" smtClean="0"/>
          </a:p>
          <a:p>
            <a:endParaRPr kumimoji="1" lang="en-US" altLang="ja-JP" dirty="0" smtClean="0"/>
          </a:p>
          <a:p>
            <a:r>
              <a:rPr lang="en-US" altLang="ja-JP" dirty="0" smtClean="0"/>
              <a:t>SH-Mobile</a:t>
            </a:r>
            <a:r>
              <a:rPr lang="ja-JP" altLang="en-US" dirty="0" smtClean="0"/>
              <a:t> の肝である </a:t>
            </a:r>
            <a:r>
              <a:rPr lang="en-US" altLang="ja-JP" dirty="0" smtClean="0"/>
              <a:t>Media</a:t>
            </a:r>
            <a:r>
              <a:rPr lang="ja-JP" altLang="en-US" dirty="0" smtClean="0"/>
              <a:t> </a:t>
            </a:r>
            <a:r>
              <a:rPr lang="en-US" altLang="ja-JP" dirty="0" smtClean="0"/>
              <a:t>Engine</a:t>
            </a:r>
            <a:r>
              <a:rPr lang="ja-JP" altLang="en-US" dirty="0" smtClean="0"/>
              <a:t> 部分については、参照可能な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アプリケーションノート、 サンプルプログラム などが限られているために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Media</a:t>
            </a:r>
            <a:r>
              <a:rPr lang="ja-JP" altLang="en-US" dirty="0" smtClean="0"/>
              <a:t> </a:t>
            </a:r>
            <a:r>
              <a:rPr lang="en-US" altLang="ja-JP" dirty="0" smtClean="0"/>
              <a:t>Engine</a:t>
            </a:r>
            <a:r>
              <a:rPr lang="ja-JP" altLang="en-US" dirty="0" smtClean="0"/>
              <a:t> の制御に関するノウハウは現状 Ｓ</a:t>
            </a:r>
            <a:r>
              <a:rPr lang="ja-JP" altLang="en-US" dirty="0" smtClean="0"/>
              <a:t>シ括 </a:t>
            </a:r>
            <a:r>
              <a:rPr lang="ja-JP" altLang="en-US" dirty="0" smtClean="0"/>
              <a:t>開発者だけが掌握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オープンソースへの対応に伴うソースコード公開義務が適用される範囲に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対する </a:t>
            </a:r>
            <a:r>
              <a:rPr lang="en-US" altLang="ja-JP" dirty="0" smtClean="0"/>
              <a:t>RSO</a:t>
            </a:r>
            <a:r>
              <a:rPr lang="ja-JP" altLang="en-US" dirty="0" smtClean="0"/>
              <a:t> から </a:t>
            </a:r>
            <a:r>
              <a:rPr lang="en-US" altLang="ja-JP" dirty="0" smtClean="0"/>
              <a:t>S</a:t>
            </a:r>
            <a:r>
              <a:rPr lang="ja-JP" altLang="en-US" dirty="0" smtClean="0"/>
              <a:t>シ</a:t>
            </a:r>
            <a:r>
              <a:rPr lang="ja-JP" altLang="en-US" dirty="0" smtClean="0"/>
              <a:t>括 への説明がなされていなかったため、 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Linux</a:t>
            </a:r>
            <a:r>
              <a:rPr lang="ja-JP" altLang="en-US" dirty="0" smtClean="0"/>
              <a:t> 対応 </a:t>
            </a:r>
            <a:r>
              <a:rPr lang="en-US" altLang="ja-JP" dirty="0" smtClean="0"/>
              <a:t>=</a:t>
            </a:r>
            <a:r>
              <a:rPr lang="ja-JP" altLang="en-US" dirty="0" smtClean="0"/>
              <a:t> 資産流出 （＝コード公開義務発生 ） という誤解を生んでいた</a:t>
            </a:r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ルネサス内 （＝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>RSO</a:t>
            </a: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推 ） で 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>SH-Mobile</a:t>
            </a: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>Media</a:t>
            </a: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>Engine</a:t>
            </a: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 の制御方法を理解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したエンジニアを育成。　→　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>RSO</a:t>
            </a: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 内で 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>Linux</a:t>
            </a: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 用に最適化した 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>Media</a:t>
            </a: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>Engine</a:t>
            </a: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>library</a:t>
            </a: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 を開発　→　非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>GPL</a:t>
            </a: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 ライセンスで </a:t>
            </a:r>
            <a:r>
              <a:rPr lang="en-US" altLang="ja-JP" dirty="0" smtClean="0">
                <a:solidFill>
                  <a:schemeClr val="accent2">
                    <a:lumMod val="50000"/>
                  </a:schemeClr>
                </a:solidFill>
              </a:rPr>
              <a:t>binary</a:t>
            </a:r>
            <a:r>
              <a:rPr lang="ja-JP" altLang="en-US" dirty="0" smtClean="0">
                <a:solidFill>
                  <a:schemeClr val="accent2">
                    <a:lumMod val="50000"/>
                  </a:schemeClr>
                </a:solidFill>
              </a:rPr>
              <a:t> のみを提供する仕組みを作る</a:t>
            </a:r>
            <a:endParaRPr kumimoji="1" lang="ja-JP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下矢印 3"/>
          <p:cNvSpPr/>
          <p:nvPr/>
        </p:nvSpPr>
        <p:spPr bwMode="auto">
          <a:xfrm>
            <a:off x="3857620" y="4538670"/>
            <a:ext cx="1214446" cy="642942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Media</a:t>
            </a:r>
            <a:r>
              <a:rPr lang="ja-JP" altLang="en-US" dirty="0" smtClean="0"/>
              <a:t> </a:t>
            </a:r>
            <a:r>
              <a:rPr lang="en-US" altLang="ja-JP" dirty="0" smtClean="0"/>
              <a:t>Engine</a:t>
            </a:r>
            <a:r>
              <a:rPr lang="ja-JP" altLang="en-US" dirty="0" smtClean="0"/>
              <a:t> </a:t>
            </a:r>
            <a:r>
              <a:rPr lang="en-US" altLang="ja-JP" dirty="0" smtClean="0"/>
              <a:t>library</a:t>
            </a:r>
            <a:r>
              <a:rPr lang="ja-JP" altLang="en-US" dirty="0" smtClean="0"/>
              <a:t>　開発方針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Linux</a:t>
            </a:r>
            <a:r>
              <a:rPr kumimoji="1" lang="ja-JP" altLang="en-US" dirty="0" smtClean="0"/>
              <a:t> の </a:t>
            </a:r>
            <a:r>
              <a:rPr kumimoji="1" lang="en-US" altLang="ja-JP" dirty="0" smtClean="0"/>
              <a:t>thread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programming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model</a:t>
            </a:r>
            <a:r>
              <a:rPr kumimoji="1" lang="ja-JP" altLang="en-US" dirty="0" smtClean="0"/>
              <a:t> 向けに最適化する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kumimoji="1" lang="ja-JP" altLang="en-US" dirty="0" smtClean="0"/>
              <a:t>業界標準の </a:t>
            </a:r>
            <a:r>
              <a:rPr kumimoji="1" lang="en-US" altLang="ja-JP" dirty="0" smtClean="0"/>
              <a:t>Open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Application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interface</a:t>
            </a:r>
            <a:r>
              <a:rPr kumimoji="1" lang="ja-JP" altLang="en-US" dirty="0" smtClean="0"/>
              <a:t> を採用する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kumimoji="1" lang="en-US" altLang="ja-JP" dirty="0" smtClean="0"/>
              <a:t>User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Level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device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driver</a:t>
            </a:r>
            <a:r>
              <a:rPr kumimoji="1" lang="ja-JP" altLang="en-US" dirty="0" smtClean="0"/>
              <a:t> モデルの適用など ソースを公開しなくても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問題のない 独自ライセンスを適用する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lang="en-US" altLang="ja-JP" dirty="0" smtClean="0"/>
              <a:t>SH-Mobile</a:t>
            </a:r>
            <a:r>
              <a:rPr lang="ja-JP" altLang="en-US" dirty="0" smtClean="0"/>
              <a:t> 用の </a:t>
            </a:r>
            <a:r>
              <a:rPr lang="en-US" altLang="ja-JP" dirty="0" smtClean="0"/>
              <a:t>BSP</a:t>
            </a:r>
            <a:r>
              <a:rPr lang="ja-JP" altLang="en-US" dirty="0" smtClean="0"/>
              <a:t> 内にあらかじめ </a:t>
            </a:r>
            <a:r>
              <a:rPr lang="en-US" altLang="ja-JP" dirty="0" smtClean="0"/>
              <a:t>Media</a:t>
            </a:r>
            <a:r>
              <a:rPr lang="ja-JP" altLang="en-US" dirty="0" smtClean="0"/>
              <a:t> </a:t>
            </a:r>
            <a:r>
              <a:rPr lang="en-US" altLang="ja-JP" dirty="0" smtClean="0"/>
              <a:t>Engine</a:t>
            </a:r>
            <a:r>
              <a:rPr lang="ja-JP" altLang="en-US" dirty="0" smtClean="0"/>
              <a:t> </a:t>
            </a:r>
            <a:r>
              <a:rPr lang="en-US" altLang="ja-JP" dirty="0" smtClean="0"/>
              <a:t>library</a:t>
            </a:r>
            <a:r>
              <a:rPr lang="ja-JP" altLang="en-US" dirty="0" smtClean="0"/>
              <a:t> の </a:t>
            </a:r>
            <a:r>
              <a:rPr lang="en-US" altLang="ja-JP" dirty="0" smtClean="0"/>
              <a:t>binary</a:t>
            </a:r>
            <a:r>
              <a:rPr lang="ja-JP" altLang="en-US" dirty="0" smtClean="0"/>
              <a:t> を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組み込んでおいて、一般的な使いか</a:t>
            </a:r>
            <a:r>
              <a:rPr lang="ja-JP" altLang="en-US" dirty="0" smtClean="0"/>
              <a:t>た</a:t>
            </a:r>
            <a:r>
              <a:rPr lang="ja-JP" altLang="en-US" dirty="0" smtClean="0"/>
              <a:t>をする限り 顧客ごとのサポートを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しなくても顧客が </a:t>
            </a:r>
            <a:r>
              <a:rPr lang="en-US" altLang="ja-JP" dirty="0" smtClean="0"/>
              <a:t>Media</a:t>
            </a:r>
            <a:r>
              <a:rPr lang="ja-JP" altLang="en-US" dirty="0" smtClean="0"/>
              <a:t> </a:t>
            </a:r>
            <a:r>
              <a:rPr lang="en-US" altLang="ja-JP" dirty="0" smtClean="0"/>
              <a:t>Engine</a:t>
            </a:r>
            <a:r>
              <a:rPr lang="ja-JP" altLang="en-US" dirty="0" smtClean="0"/>
              <a:t> を活用できるようなビジネスモデルを適用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重要案件向けの カスタマイズが発生した場合、 </a:t>
            </a:r>
            <a:r>
              <a:rPr lang="en-US" altLang="ja-JP" dirty="0" smtClean="0"/>
              <a:t>RSO</a:t>
            </a:r>
            <a:r>
              <a:rPr lang="ja-JP" altLang="en-US" dirty="0" smtClean="0"/>
              <a:t> で対応できるように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する。 </a:t>
            </a:r>
            <a:r>
              <a:rPr lang="en-US" altLang="ja-JP" dirty="0" smtClean="0"/>
              <a:t> </a:t>
            </a:r>
            <a:r>
              <a:rPr lang="ja-JP" altLang="en-US" dirty="0" smtClean="0"/>
              <a:t>案件毎の判断になるが、可能な限りカスタマイズ費用は顧客から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回収するようにプロモートする。 </a:t>
            </a:r>
            <a:r>
              <a:rPr kumimoji="1" lang="ja-JP" altLang="en-US" dirty="0" smtClean="0"/>
              <a:t> 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先行事例　：　</a:t>
            </a:r>
            <a:r>
              <a:rPr kumimoji="1" lang="en-US" altLang="ja-JP" dirty="0" smtClean="0"/>
              <a:t>SH-</a:t>
            </a:r>
            <a:r>
              <a:rPr kumimoji="1" lang="en-US" altLang="ja-JP" dirty="0" err="1" smtClean="0"/>
              <a:t>MobileR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2DG</a:t>
            </a:r>
            <a:r>
              <a:rPr kumimoji="1" lang="ja-JP" altLang="en-US" dirty="0" smtClean="0"/>
              <a:t> ライブラリー</a:t>
            </a:r>
            <a:endParaRPr kumimoji="1" lang="ja-JP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857232"/>
            <a:ext cx="6610364" cy="5382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ホームベース 4"/>
          <p:cNvSpPr/>
          <p:nvPr/>
        </p:nvSpPr>
        <p:spPr bwMode="auto">
          <a:xfrm rot="10800000">
            <a:off x="7358082" y="5286388"/>
            <a:ext cx="1285884" cy="857256"/>
          </a:xfrm>
          <a:prstGeom prst="homePlate">
            <a:avLst>
              <a:gd name="adj" fmla="val 22222"/>
            </a:avLst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ja-JP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ＭＳ Ｐゴシック" pitchFamily="50" charset="-128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7286644" y="785794"/>
            <a:ext cx="17145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Linux</a:t>
            </a:r>
            <a:r>
              <a:rPr kumimoji="1" lang="ja-JP" altLang="en-US" dirty="0" smtClean="0"/>
              <a:t> 系の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en-US" altLang="ja-JP" dirty="0" smtClean="0"/>
              <a:t>2DG</a:t>
            </a:r>
            <a:r>
              <a:rPr kumimoji="1" lang="ja-JP" altLang="en-US" dirty="0" smtClean="0"/>
              <a:t> 標準</a:t>
            </a:r>
            <a:r>
              <a:rPr kumimoji="1" lang="en-US" altLang="ja-JP" dirty="0" smtClean="0"/>
              <a:t>API</a:t>
            </a:r>
            <a:br>
              <a:rPr kumimoji="1" lang="en-US" altLang="ja-JP" dirty="0" smtClean="0"/>
            </a:br>
            <a:r>
              <a:rPr kumimoji="1" lang="en-US" altLang="ja-JP" dirty="0" err="1" smtClean="0"/>
              <a:t>DirectFB</a:t>
            </a:r>
            <a:r>
              <a:rPr kumimoji="1" lang="ja-JP" altLang="en-US" dirty="0" smtClean="0"/>
              <a:t> 上に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en-US" altLang="ja-JP" dirty="0" smtClean="0"/>
              <a:t>SH7722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BEU</a:t>
            </a:r>
            <a:br>
              <a:rPr kumimoji="1" lang="en-US" altLang="ja-JP" dirty="0" smtClean="0"/>
            </a:br>
            <a:r>
              <a:rPr kumimoji="1" lang="ja-JP" altLang="en-US" dirty="0" smtClean="0"/>
              <a:t>用の </a:t>
            </a:r>
            <a:r>
              <a:rPr kumimoji="1" lang="en-US" altLang="ja-JP" dirty="0" smtClean="0"/>
              <a:t>library</a:t>
            </a:r>
            <a:r>
              <a:rPr kumimoji="1" lang="ja-JP" altLang="en-US" dirty="0" smtClean="0"/>
              <a:t> を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公開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 smtClean="0"/>
              <a:t>だれ</a:t>
            </a:r>
            <a:r>
              <a:rPr lang="ja-JP" altLang="en-US" dirty="0" smtClean="0"/>
              <a:t>でもすぐに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2DG</a:t>
            </a:r>
            <a:r>
              <a:rPr lang="ja-JP" altLang="en-US" dirty="0" smtClean="0"/>
              <a:t> の機能を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活用することが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可能なインフラ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191524" cy="590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ja-JP" dirty="0" smtClean="0"/>
              <a:t>Media</a:t>
            </a:r>
            <a:r>
              <a:rPr lang="ja-JP" altLang="en-US" dirty="0" smtClean="0"/>
              <a:t> </a:t>
            </a:r>
            <a:r>
              <a:rPr lang="en-US" altLang="ja-JP" dirty="0" smtClean="0"/>
              <a:t>Engine</a:t>
            </a:r>
            <a:r>
              <a:rPr lang="ja-JP" altLang="en-US" dirty="0" smtClean="0"/>
              <a:t> アーキテクチャ</a:t>
            </a:r>
            <a:r>
              <a:rPr lang="ja-JP" altLang="en-US" dirty="0" smtClean="0"/>
              <a:t>概要</a:t>
            </a:r>
            <a:endParaRPr lang="ja-JP" altLang="en-US" dirty="0"/>
          </a:p>
        </p:txBody>
      </p:sp>
      <p:sp>
        <p:nvSpPr>
          <p:cNvPr id="5124" name="スライド番号プレースホルダ 4"/>
          <p:cNvSpPr>
            <a:spLocks noGrp="1"/>
          </p:cNvSpPr>
          <p:nvPr>
            <p:ph type="sldNum" sz="quarter" idx="4294967295"/>
          </p:nvPr>
        </p:nvSpPr>
        <p:spPr>
          <a:xfrm>
            <a:off x="6481732" y="6043634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ACC3DE8-AF55-4AF6-9CBB-5EE8ED2CC464}" type="slidenum">
              <a:rPr lang="ja-JP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ja-JP"/>
          </a:p>
        </p:txBody>
      </p:sp>
      <p:sp>
        <p:nvSpPr>
          <p:cNvPr id="5125" name="フッター プレースホルダ 5"/>
          <p:cNvSpPr>
            <a:spLocks noGrp="1"/>
          </p:cNvSpPr>
          <p:nvPr>
            <p:ph type="ftr" sz="quarter" idx="4294967295"/>
          </p:nvPr>
        </p:nvSpPr>
        <p:spPr>
          <a:xfrm>
            <a:off x="3052732" y="6043634"/>
            <a:ext cx="2895600" cy="4572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/>
              <a:t>Confidential</a:t>
            </a:r>
            <a:endParaRPr lang="ja-JP" altLang="en-US"/>
          </a:p>
        </p:txBody>
      </p:sp>
      <p:cxnSp>
        <p:nvCxnSpPr>
          <p:cNvPr id="31" name="直線コネクタ 30"/>
          <p:cNvCxnSpPr/>
          <p:nvPr/>
        </p:nvCxnSpPr>
        <p:spPr>
          <a:xfrm>
            <a:off x="1500157" y="5581672"/>
            <a:ext cx="600075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正方形/長方形 6"/>
          <p:cNvSpPr/>
          <p:nvPr/>
        </p:nvSpPr>
        <p:spPr>
          <a:xfrm>
            <a:off x="1857345" y="1081109"/>
            <a:ext cx="5500687" cy="7143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/>
              <a:t>Application</a:t>
            </a:r>
            <a:endParaRPr lang="ja-JP" altLang="en-US" dirty="0"/>
          </a:p>
        </p:txBody>
      </p:sp>
      <p:sp>
        <p:nvSpPr>
          <p:cNvPr id="8" name="正方形/長方形 7"/>
          <p:cNvSpPr/>
          <p:nvPr/>
        </p:nvSpPr>
        <p:spPr>
          <a:xfrm>
            <a:off x="1857345" y="2224109"/>
            <a:ext cx="2786062" cy="12144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 err="1"/>
              <a:t>GStreamer</a:t>
            </a:r>
            <a:endParaRPr lang="ja-JP" altLang="en-US" dirty="0"/>
          </a:p>
        </p:txBody>
      </p:sp>
      <p:sp>
        <p:nvSpPr>
          <p:cNvPr id="9" name="正方形/長方形 8"/>
          <p:cNvSpPr/>
          <p:nvPr/>
        </p:nvSpPr>
        <p:spPr>
          <a:xfrm>
            <a:off x="1857345" y="3724297"/>
            <a:ext cx="2786062" cy="7143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 err="1"/>
              <a:t>OpenMAX</a:t>
            </a:r>
            <a:r>
              <a:rPr lang="en-US" altLang="ja-JP" dirty="0"/>
              <a:t> IL Compliant Library for </a:t>
            </a:r>
            <a:r>
              <a:rPr lang="en-US" altLang="ja-JP" dirty="0" err="1"/>
              <a:t>SHMobileR</a:t>
            </a:r>
            <a:endParaRPr lang="ja-JP" altLang="en-US" dirty="0"/>
          </a:p>
        </p:txBody>
      </p:sp>
      <p:sp>
        <p:nvSpPr>
          <p:cNvPr id="10" name="正方形/長方形 9"/>
          <p:cNvSpPr/>
          <p:nvPr/>
        </p:nvSpPr>
        <p:spPr>
          <a:xfrm>
            <a:off x="1857345" y="4867297"/>
            <a:ext cx="5500687" cy="5715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180000" tIns="72000" rIns="108000"/>
          <a:lstStyle/>
          <a:p>
            <a:pPr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/>
              <a:t>Linux 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Kernel</a:t>
            </a:r>
            <a:endParaRPr lang="ja-JP" altLang="en-US" dirty="0"/>
          </a:p>
        </p:txBody>
      </p:sp>
      <p:sp>
        <p:nvSpPr>
          <p:cNvPr id="11" name="正方形/長方形 10"/>
          <p:cNvSpPr/>
          <p:nvPr/>
        </p:nvSpPr>
        <p:spPr>
          <a:xfrm>
            <a:off x="1928782" y="2724172"/>
            <a:ext cx="2643188" cy="64293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 err="1"/>
              <a:t>GStreamer</a:t>
            </a:r>
            <a:r>
              <a:rPr lang="en-US" altLang="ja-JP" dirty="0"/>
              <a:t> Element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/>
              <a:t>for </a:t>
            </a:r>
            <a:r>
              <a:rPr lang="en-US" altLang="ja-JP" dirty="0" err="1"/>
              <a:t>OpenMAX</a:t>
            </a:r>
            <a:r>
              <a:rPr lang="en-US" altLang="ja-JP" dirty="0"/>
              <a:t> IL</a:t>
            </a:r>
            <a:endParaRPr lang="ja-JP" altLang="en-US" dirty="0"/>
          </a:p>
        </p:txBody>
      </p:sp>
      <p:cxnSp>
        <p:nvCxnSpPr>
          <p:cNvPr id="14" name="直線コネクタ 13"/>
          <p:cNvCxnSpPr/>
          <p:nvPr/>
        </p:nvCxnSpPr>
        <p:spPr>
          <a:xfrm>
            <a:off x="1571595" y="4652984"/>
            <a:ext cx="60007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/>
          <p:nvPr/>
        </p:nvCxnSpPr>
        <p:spPr>
          <a:xfrm>
            <a:off x="1571595" y="2008209"/>
            <a:ext cx="60007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正方形/長方形 16"/>
          <p:cNvSpPr/>
          <p:nvPr/>
        </p:nvSpPr>
        <p:spPr>
          <a:xfrm>
            <a:off x="3071802" y="4938734"/>
            <a:ext cx="4224318" cy="4381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/>
              <a:t>Kernel Driver</a:t>
            </a:r>
            <a:endParaRPr lang="ja-JP" altLang="en-US" dirty="0"/>
          </a:p>
        </p:txBody>
      </p:sp>
      <p:sp>
        <p:nvSpPr>
          <p:cNvPr id="22" name="下矢印 21"/>
          <p:cNvSpPr/>
          <p:nvPr/>
        </p:nvSpPr>
        <p:spPr>
          <a:xfrm>
            <a:off x="3087657" y="1724047"/>
            <a:ext cx="484188" cy="549275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24" name="下矢印 23"/>
          <p:cNvSpPr/>
          <p:nvPr/>
        </p:nvSpPr>
        <p:spPr>
          <a:xfrm>
            <a:off x="3071782" y="3367109"/>
            <a:ext cx="484188" cy="428625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29" name="正方形/長方形 28"/>
          <p:cNvSpPr/>
          <p:nvPr/>
        </p:nvSpPr>
        <p:spPr>
          <a:xfrm>
            <a:off x="1857345" y="5724547"/>
            <a:ext cx="5500687" cy="5715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 err="1"/>
              <a:t>SHMobileR</a:t>
            </a:r>
            <a:r>
              <a:rPr lang="en-US" altLang="ja-JP" dirty="0"/>
              <a:t> H/W</a:t>
            </a:r>
            <a:endParaRPr lang="ja-JP" altLang="en-US" dirty="0"/>
          </a:p>
        </p:txBody>
      </p:sp>
      <p:sp>
        <p:nvSpPr>
          <p:cNvPr id="30" name="下矢印 29"/>
          <p:cNvSpPr/>
          <p:nvPr/>
        </p:nvSpPr>
        <p:spPr>
          <a:xfrm>
            <a:off x="5929282" y="5295922"/>
            <a:ext cx="484188" cy="500062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37" name="線吹き出し 2 (枠付き) 36"/>
          <p:cNvSpPr/>
          <p:nvPr/>
        </p:nvSpPr>
        <p:spPr>
          <a:xfrm>
            <a:off x="7572345" y="3867172"/>
            <a:ext cx="1357312" cy="898525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24167"/>
              <a:gd name="adj6" fmla="val -40717"/>
            </a:avLst>
          </a:prstGeom>
          <a:solidFill>
            <a:srgbClr val="FFFFCC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ja-JP" altLang="en-US" sz="1200" dirty="0">
                <a:solidFill>
                  <a:schemeClr val="tx1"/>
                </a:solidFill>
              </a:rPr>
              <a:t>開発対象</a:t>
            </a:r>
            <a:endParaRPr lang="en-US" altLang="ja-JP" sz="12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200" dirty="0">
                <a:solidFill>
                  <a:schemeClr val="tx1"/>
                </a:solidFill>
              </a:rPr>
              <a:t>GPL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200" dirty="0">
                <a:solidFill>
                  <a:schemeClr val="tx1"/>
                </a:solidFill>
              </a:rPr>
              <a:t>(DMA/IRQ </a:t>
            </a:r>
            <a:r>
              <a:rPr lang="ja-JP" altLang="en-US" sz="1200" dirty="0">
                <a:solidFill>
                  <a:schemeClr val="tx1"/>
                </a:solidFill>
              </a:rPr>
              <a:t>処理</a:t>
            </a:r>
            <a:r>
              <a:rPr lang="en-US" altLang="ja-JP" sz="1200" dirty="0">
                <a:solidFill>
                  <a:schemeClr val="tx1"/>
                </a:solidFill>
              </a:rPr>
              <a:t>)</a:t>
            </a:r>
            <a:endParaRPr lang="ja-JP" altLang="en-US" sz="1200" dirty="0">
              <a:solidFill>
                <a:schemeClr val="tx1"/>
              </a:solidFill>
            </a:endParaRPr>
          </a:p>
        </p:txBody>
      </p:sp>
      <p:sp>
        <p:nvSpPr>
          <p:cNvPr id="38" name="線吹き出し 2 (枠付き) 37"/>
          <p:cNvSpPr/>
          <p:nvPr/>
        </p:nvSpPr>
        <p:spPr>
          <a:xfrm flipH="1">
            <a:off x="285720" y="1652609"/>
            <a:ext cx="1214437" cy="612775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36533"/>
              <a:gd name="adj6" fmla="val -37963"/>
            </a:avLst>
          </a:prstGeom>
          <a:solidFill>
            <a:srgbClr val="FFFFCC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ja-JP" altLang="en-US" sz="1200" dirty="0">
                <a:solidFill>
                  <a:schemeClr val="tx1"/>
                </a:solidFill>
              </a:rPr>
              <a:t>既存ソフト</a:t>
            </a:r>
            <a:endParaRPr lang="en-US" altLang="ja-JP" sz="12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200" dirty="0">
                <a:solidFill>
                  <a:schemeClr val="tx1"/>
                </a:solidFill>
              </a:rPr>
              <a:t>LGPL</a:t>
            </a:r>
            <a:endParaRPr lang="ja-JP" altLang="en-US" sz="1200" dirty="0">
              <a:solidFill>
                <a:schemeClr val="tx1"/>
              </a:solidFill>
            </a:endParaRPr>
          </a:p>
        </p:txBody>
      </p:sp>
      <p:sp>
        <p:nvSpPr>
          <p:cNvPr id="40" name="正方形/長方形 39"/>
          <p:cNvSpPr/>
          <p:nvPr/>
        </p:nvSpPr>
        <p:spPr>
          <a:xfrm>
            <a:off x="4714845" y="2224109"/>
            <a:ext cx="2786062" cy="12144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 err="1"/>
              <a:t>DirectFB</a:t>
            </a:r>
            <a:endParaRPr lang="ja-JP" altLang="en-US" dirty="0"/>
          </a:p>
        </p:txBody>
      </p:sp>
      <p:sp>
        <p:nvSpPr>
          <p:cNvPr id="41" name="正方形/長方形 40"/>
          <p:cNvSpPr/>
          <p:nvPr/>
        </p:nvSpPr>
        <p:spPr>
          <a:xfrm>
            <a:off x="4786282" y="2724172"/>
            <a:ext cx="2643188" cy="64293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dirty="0" err="1"/>
              <a:t>gfxdriver</a:t>
            </a:r>
            <a:r>
              <a:rPr lang="en-US" altLang="ja-JP" dirty="0"/>
              <a:t> for SH7722</a:t>
            </a:r>
            <a:endParaRPr lang="ja-JP" altLang="en-US" dirty="0"/>
          </a:p>
        </p:txBody>
      </p:sp>
      <p:sp>
        <p:nvSpPr>
          <p:cNvPr id="25" name="下矢印 24"/>
          <p:cNvSpPr/>
          <p:nvPr/>
        </p:nvSpPr>
        <p:spPr>
          <a:xfrm>
            <a:off x="3071782" y="5295922"/>
            <a:ext cx="484188" cy="549275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26" name="線吹き出し 2 (枠付き) 25"/>
          <p:cNvSpPr/>
          <p:nvPr/>
        </p:nvSpPr>
        <p:spPr>
          <a:xfrm flipH="1">
            <a:off x="214282" y="4673613"/>
            <a:ext cx="1214437" cy="612775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70203"/>
              <a:gd name="adj6" fmla="val -44238"/>
            </a:avLst>
          </a:prstGeom>
          <a:solidFill>
            <a:srgbClr val="FFFFCC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ja-JP" altLang="en-US" sz="1200" dirty="0">
                <a:solidFill>
                  <a:schemeClr val="tx1"/>
                </a:solidFill>
              </a:rPr>
              <a:t>コアは既存品を流用予定</a:t>
            </a:r>
            <a:endParaRPr lang="en-US" altLang="ja-JP" sz="1200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200" dirty="0" smtClean="0">
                <a:solidFill>
                  <a:schemeClr val="tx1"/>
                </a:solidFill>
              </a:rPr>
              <a:t>LGPL</a:t>
            </a:r>
            <a:endParaRPr lang="ja-JP" altLang="en-US" sz="1200" dirty="0">
              <a:solidFill>
                <a:schemeClr val="tx1"/>
              </a:solidFill>
            </a:endParaRPr>
          </a:p>
        </p:txBody>
      </p:sp>
      <p:sp>
        <p:nvSpPr>
          <p:cNvPr id="27" name="下矢印 26"/>
          <p:cNvSpPr/>
          <p:nvPr/>
        </p:nvSpPr>
        <p:spPr>
          <a:xfrm>
            <a:off x="5857845" y="1724047"/>
            <a:ext cx="484187" cy="549275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28" name="下矢印 27"/>
          <p:cNvSpPr/>
          <p:nvPr/>
        </p:nvSpPr>
        <p:spPr>
          <a:xfrm>
            <a:off x="3071782" y="4367234"/>
            <a:ext cx="484188" cy="571500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32" name="下矢印 31"/>
          <p:cNvSpPr/>
          <p:nvPr/>
        </p:nvSpPr>
        <p:spPr>
          <a:xfrm>
            <a:off x="5929282" y="3367109"/>
            <a:ext cx="484188" cy="1571625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33" name="線吹き出し 2 (枠付き) 32"/>
          <p:cNvSpPr/>
          <p:nvPr/>
        </p:nvSpPr>
        <p:spPr>
          <a:xfrm flipH="1">
            <a:off x="285720" y="3030539"/>
            <a:ext cx="1214437" cy="612775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36533"/>
              <a:gd name="adj6" fmla="val -37963"/>
            </a:avLst>
          </a:prstGeom>
          <a:solidFill>
            <a:srgbClr val="FFFFCC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ja-JP" altLang="en-US" sz="1200" dirty="0" smtClean="0">
                <a:solidFill>
                  <a:schemeClr val="tx1"/>
                </a:solidFill>
              </a:rPr>
              <a:t>カスタム</a:t>
            </a:r>
            <a:r>
              <a:rPr lang="en-US" altLang="ja-JP" sz="1200" dirty="0" smtClean="0">
                <a:solidFill>
                  <a:schemeClr val="tx1"/>
                </a:solidFill>
              </a:rPr>
              <a:t/>
            </a:r>
            <a:br>
              <a:rPr lang="en-US" altLang="ja-JP" sz="1200" dirty="0" smtClean="0">
                <a:solidFill>
                  <a:schemeClr val="tx1"/>
                </a:solidFill>
              </a:rPr>
            </a:br>
            <a:r>
              <a:rPr lang="ja-JP" altLang="en-US" sz="1200" dirty="0" smtClean="0">
                <a:solidFill>
                  <a:schemeClr val="tx1"/>
                </a:solidFill>
              </a:rPr>
              <a:t>ライブラリ</a:t>
            </a:r>
            <a:r>
              <a:rPr lang="en-US" altLang="ja-JP" sz="1200" dirty="0" smtClean="0">
                <a:solidFill>
                  <a:schemeClr val="tx1"/>
                </a:solidFill>
              </a:rPr>
              <a:t/>
            </a:r>
            <a:br>
              <a:rPr lang="en-US" altLang="ja-JP" sz="1200" dirty="0" smtClean="0">
                <a:solidFill>
                  <a:schemeClr val="tx1"/>
                </a:solidFill>
              </a:rPr>
            </a:br>
            <a:r>
              <a:rPr lang="ja-JP" altLang="en-US" sz="1200" dirty="0" smtClean="0">
                <a:solidFill>
                  <a:schemeClr val="tx1"/>
                </a:solidFill>
              </a:rPr>
              <a:t>（ソース非公開）</a:t>
            </a:r>
            <a:endParaRPr lang="ja-JP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技術検討課題例 （</a:t>
            </a:r>
            <a:r>
              <a:rPr lang="en-US" altLang="ja-JP" dirty="0" smtClean="0"/>
              <a:t> Linux</a:t>
            </a:r>
            <a:r>
              <a:rPr lang="ja-JP" altLang="en-US" dirty="0" smtClean="0"/>
              <a:t> </a:t>
            </a:r>
            <a:r>
              <a:rPr lang="en-US" altLang="ja-JP" dirty="0" smtClean="0"/>
              <a:t>OS</a:t>
            </a:r>
            <a:r>
              <a:rPr lang="ja-JP" altLang="en-US" dirty="0" smtClean="0"/>
              <a:t> と </a:t>
            </a:r>
            <a:r>
              <a:rPr lang="en-US" altLang="ja-JP" dirty="0" err="1" smtClean="0"/>
              <a:t>uITRION</a:t>
            </a:r>
            <a:r>
              <a:rPr lang="ja-JP" altLang="en-US" dirty="0" smtClean="0"/>
              <a:t> の </a:t>
            </a:r>
            <a:r>
              <a:rPr lang="en-US" altLang="ja-JP" dirty="0" smtClean="0"/>
              <a:t>OS</a:t>
            </a:r>
            <a:r>
              <a:rPr lang="ja-JP" altLang="en-US" dirty="0" smtClean="0"/>
              <a:t> 構造の</a:t>
            </a:r>
            <a:r>
              <a:rPr lang="ja-JP" altLang="en-US" dirty="0" smtClean="0"/>
              <a:t>違い </a:t>
            </a:r>
            <a:r>
              <a:rPr kumimoji="1" lang="ja-JP" altLang="en-US" dirty="0" smtClean="0"/>
              <a:t>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スケジューリングポリシー の違い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pPr lvl="1"/>
            <a:r>
              <a:rPr lang="en-US" altLang="ja-JP" dirty="0" err="1" smtClean="0"/>
              <a:t>uITROIN</a:t>
            </a:r>
            <a:r>
              <a:rPr lang="ja-JP" altLang="en-US" dirty="0" smtClean="0"/>
              <a:t> では</a:t>
            </a:r>
            <a:r>
              <a:rPr lang="ja-JP" altLang="en-US" dirty="0" smtClean="0"/>
              <a:t>タスクの実行順序が</a:t>
            </a:r>
            <a:r>
              <a:rPr lang="ja-JP" altLang="en-US" dirty="0" smtClean="0"/>
              <a:t>決定論的に定まるが、 </a:t>
            </a:r>
            <a:r>
              <a:rPr lang="en-US" altLang="ja-JP" dirty="0" smtClean="0"/>
              <a:t>Linux</a:t>
            </a:r>
            <a:br>
              <a:rPr lang="en-US" altLang="ja-JP" dirty="0" smtClean="0"/>
            </a:br>
            <a:r>
              <a:rPr lang="ja-JP" altLang="en-US" dirty="0" smtClean="0"/>
              <a:t>では完全に自動調整された スケジューラにより実行順序が決まる</a:t>
            </a:r>
            <a:endParaRPr lang="en-US" altLang="ja-JP" dirty="0" smtClean="0"/>
          </a:p>
          <a:p>
            <a:pPr lvl="1"/>
            <a:endParaRPr kumimoji="1" lang="en-US" altLang="ja-JP" dirty="0" smtClean="0"/>
          </a:p>
          <a:p>
            <a:pPr lvl="1"/>
            <a:r>
              <a:rPr lang="en-US" altLang="ja-JP" dirty="0" smtClean="0"/>
              <a:t>Memory</a:t>
            </a:r>
            <a:r>
              <a:rPr lang="ja-JP" altLang="en-US" dirty="0" smtClean="0"/>
              <a:t> 保護機構がない </a:t>
            </a:r>
            <a:r>
              <a:rPr lang="en-US" altLang="ja-JP" dirty="0" err="1" smtClean="0"/>
              <a:t>uITRON</a:t>
            </a:r>
            <a:r>
              <a:rPr lang="ja-JP" altLang="en-US" dirty="0" smtClean="0"/>
              <a:t> </a:t>
            </a:r>
            <a:r>
              <a:rPr lang="ja-JP" altLang="en-US" dirty="0" err="1" smtClean="0"/>
              <a:t>には</a:t>
            </a:r>
            <a:r>
              <a:rPr lang="ja-JP" altLang="en-US" dirty="0" smtClean="0"/>
              <a:t> </a:t>
            </a:r>
            <a:r>
              <a:rPr lang="en-US" altLang="ja-JP" dirty="0" smtClean="0"/>
              <a:t>User</a:t>
            </a:r>
            <a:r>
              <a:rPr lang="ja-JP" altLang="en-US" dirty="0" smtClean="0"/>
              <a:t> 空間 </a:t>
            </a:r>
            <a:r>
              <a:rPr lang="en-US" altLang="ja-JP" dirty="0" smtClean="0"/>
              <a:t>/</a:t>
            </a:r>
            <a:r>
              <a:rPr lang="ja-JP" altLang="en-US" dirty="0" smtClean="0"/>
              <a:t> </a:t>
            </a:r>
            <a:r>
              <a:rPr lang="en-US" altLang="ja-JP" dirty="0" smtClean="0"/>
              <a:t>kernel</a:t>
            </a:r>
            <a:r>
              <a:rPr lang="ja-JP" altLang="en-US" dirty="0" smtClean="0"/>
              <a:t> 空間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という実行空間の区別の概念がないが、 </a:t>
            </a:r>
            <a:r>
              <a:rPr lang="en-US" altLang="ja-JP" dirty="0" smtClean="0"/>
              <a:t>Linux</a:t>
            </a:r>
            <a:r>
              <a:rPr lang="ja-JP" altLang="en-US" dirty="0" smtClean="0"/>
              <a:t> では明確に区別が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あり 空間の切り替え （＝コンテクストスイッチ ） には大きなコストがある</a:t>
            </a:r>
            <a:endParaRPr lang="en-US" altLang="ja-JP" dirty="0" smtClean="0"/>
          </a:p>
          <a:p>
            <a:pPr lvl="1"/>
            <a:endParaRPr kumimoji="1" lang="en-US" altLang="ja-JP" dirty="0" smtClean="0"/>
          </a:p>
          <a:p>
            <a:r>
              <a:rPr lang="ja-JP" altLang="en-US" dirty="0" smtClean="0"/>
              <a:t>バスの制御</a:t>
            </a:r>
            <a:endParaRPr lang="en-US" altLang="ja-JP" dirty="0" smtClean="0"/>
          </a:p>
          <a:p>
            <a:endParaRPr kumimoji="1" lang="en-US" altLang="ja-JP" dirty="0" smtClean="0"/>
          </a:p>
          <a:p>
            <a:pPr lvl="1"/>
            <a:r>
              <a:rPr lang="en-US" altLang="ja-JP" dirty="0" smtClean="0"/>
              <a:t>VPU</a:t>
            </a:r>
            <a:r>
              <a:rPr lang="ja-JP" altLang="en-US" dirty="0" smtClean="0"/>
              <a:t> は半二重 （ </a:t>
            </a:r>
            <a:r>
              <a:rPr lang="en-US" altLang="ja-JP" dirty="0" smtClean="0"/>
              <a:t>Encode</a:t>
            </a:r>
            <a:r>
              <a:rPr lang="ja-JP" altLang="en-US" dirty="0" smtClean="0"/>
              <a:t> と </a:t>
            </a:r>
            <a:r>
              <a:rPr lang="en-US" altLang="ja-JP" dirty="0" smtClean="0"/>
              <a:t>Decode</a:t>
            </a:r>
            <a:r>
              <a:rPr lang="ja-JP" altLang="en-US" dirty="0" smtClean="0"/>
              <a:t> を切り替えて実行する ） 動作で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あり、</a:t>
            </a:r>
            <a:r>
              <a:rPr lang="en-US" altLang="ja-JP" dirty="0" smtClean="0"/>
              <a:t>Linux</a:t>
            </a:r>
            <a:r>
              <a:rPr lang="ja-JP" altLang="en-US" dirty="0" smtClean="0"/>
              <a:t> のタスクスケジュールと </a:t>
            </a:r>
            <a:r>
              <a:rPr lang="en-US" altLang="ja-JP" dirty="0" smtClean="0"/>
              <a:t>SH-</a:t>
            </a:r>
            <a:r>
              <a:rPr lang="en-US" altLang="ja-JP" dirty="0" err="1" smtClean="0"/>
              <a:t>MobileR</a:t>
            </a:r>
            <a:r>
              <a:rPr lang="ja-JP" altLang="en-US" dirty="0" smtClean="0"/>
              <a:t> ハードウエアの整合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性が確保できるか、 ソフト</a:t>
            </a:r>
            <a:r>
              <a:rPr lang="en-US" altLang="ja-JP" dirty="0" smtClean="0"/>
              <a:t>/</a:t>
            </a:r>
            <a:r>
              <a:rPr lang="ja-JP" altLang="en-US" dirty="0" smtClean="0"/>
              <a:t>ハード 両方の視点からの検討が必要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</a:t>
            </a:r>
            <a:r>
              <a:rPr kumimoji="1" lang="ja-JP" altLang="en-US" dirty="0" smtClean="0"/>
              <a:t>シ括 へのお願い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SH-Mobile</a:t>
            </a:r>
            <a:r>
              <a:rPr kumimoji="1" lang="ja-JP" altLang="en-US" dirty="0" smtClean="0"/>
              <a:t> </a:t>
            </a:r>
            <a:r>
              <a:rPr lang="en-US" altLang="ja-JP" dirty="0" smtClean="0"/>
              <a:t>Media</a:t>
            </a:r>
            <a:r>
              <a:rPr lang="ja-JP" altLang="en-US" dirty="0" smtClean="0"/>
              <a:t> </a:t>
            </a:r>
            <a:r>
              <a:rPr lang="en-US" altLang="ja-JP" dirty="0" smtClean="0"/>
              <a:t>Engine</a:t>
            </a:r>
            <a:r>
              <a:rPr lang="ja-JP" altLang="en-US" dirty="0" smtClean="0"/>
              <a:t> 制御方法について、 </a:t>
            </a:r>
            <a:r>
              <a:rPr lang="en-US" altLang="ja-JP" dirty="0" smtClean="0"/>
              <a:t>RSO</a:t>
            </a:r>
            <a:r>
              <a:rPr lang="ja-JP" altLang="en-US" dirty="0" smtClean="0"/>
              <a:t> 内でエンジニアを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立ち上げたいと考えております。　立ち上げのための  </a:t>
            </a:r>
            <a:r>
              <a:rPr lang="en-US" altLang="ja-JP" dirty="0" smtClean="0"/>
              <a:t>T/T</a:t>
            </a:r>
            <a:r>
              <a:rPr lang="ja-JP" altLang="en-US" dirty="0" err="1" smtClean="0"/>
              <a:t>、</a:t>
            </a:r>
            <a:r>
              <a:rPr lang="ja-JP" altLang="en-US" dirty="0" smtClean="0"/>
              <a:t> </a:t>
            </a:r>
            <a:r>
              <a:rPr lang="en-US" altLang="ja-JP" dirty="0" smtClean="0"/>
              <a:t>Q&amp;A</a:t>
            </a:r>
            <a:r>
              <a:rPr lang="ja-JP" altLang="en-US" dirty="0" smtClean="0"/>
              <a:t> などに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ついてご支援いただきたい。</a:t>
            </a:r>
            <a:endParaRPr lang="en-US" altLang="ja-JP" dirty="0" smtClean="0"/>
          </a:p>
          <a:p>
            <a:endParaRPr kumimoji="1" lang="en-US" altLang="ja-JP" dirty="0" smtClean="0"/>
          </a:p>
          <a:p>
            <a:r>
              <a:rPr lang="en-US" altLang="ja-JP" dirty="0" smtClean="0"/>
              <a:t>RSO</a:t>
            </a:r>
            <a:r>
              <a:rPr lang="ja-JP" altLang="en-US" dirty="0" smtClean="0"/>
              <a:t> で </a:t>
            </a:r>
            <a:r>
              <a:rPr lang="en-US" altLang="ja-JP" dirty="0" smtClean="0"/>
              <a:t>Linux</a:t>
            </a:r>
            <a:r>
              <a:rPr lang="ja-JP" altLang="en-US" dirty="0" smtClean="0"/>
              <a:t> 向け </a:t>
            </a:r>
            <a:r>
              <a:rPr lang="en-US" altLang="ja-JP" dirty="0" smtClean="0"/>
              <a:t>Media</a:t>
            </a:r>
            <a:r>
              <a:rPr lang="ja-JP" altLang="en-US" dirty="0" smtClean="0"/>
              <a:t> </a:t>
            </a:r>
            <a:r>
              <a:rPr lang="en-US" altLang="ja-JP" dirty="0" smtClean="0"/>
              <a:t>Engine</a:t>
            </a:r>
            <a:r>
              <a:rPr lang="ja-JP" altLang="en-US" dirty="0" smtClean="0"/>
              <a:t> </a:t>
            </a:r>
            <a:r>
              <a:rPr lang="en-US" altLang="ja-JP" dirty="0" smtClean="0"/>
              <a:t>library</a:t>
            </a:r>
            <a:r>
              <a:rPr lang="ja-JP" altLang="en-US" dirty="0" smtClean="0"/>
              <a:t> を開発しようと考えています。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ソフトウエアの設計レビュー、 検証用のストリームの提供 などのご支援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をいただきたい　（できるだけ </a:t>
            </a:r>
            <a:r>
              <a:rPr lang="en-US" altLang="ja-JP" dirty="0" smtClean="0"/>
              <a:t>S</a:t>
            </a:r>
            <a:r>
              <a:rPr lang="ja-JP" altLang="en-US" dirty="0" smtClean="0"/>
              <a:t>シ括 本来業務を妨げないよう工夫します ）</a:t>
            </a:r>
            <a:endParaRPr lang="en-US" altLang="ja-JP" dirty="0" smtClean="0"/>
          </a:p>
          <a:p>
            <a:endParaRPr kumimoji="1" lang="en-US" altLang="ja-JP" dirty="0" smtClean="0"/>
          </a:p>
          <a:p>
            <a:endParaRPr kumimoji="1" lang="ja-JP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Memo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nes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_Renesas">
      <a:majorFont>
        <a:latin typeface="Tahoma"/>
        <a:ea typeface="ＭＳ Ｐゴシック"/>
        <a:cs typeface=""/>
      </a:majorFont>
      <a:minorFont>
        <a:latin typeface="Tahoma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ja-JP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ＭＳ Ｐゴシック" pitchFamily="50" charset="-128"/>
          </a:defRPr>
        </a:defPPr>
      </a:lstStyle>
    </a:lnDef>
  </a:objectDefaults>
  <a:extraClrSchemeLst>
    <a:extraClrScheme>
      <a:clrScheme name="New_Renes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_Renesas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_Renesas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93300"/>
        </a:hlink>
        <a:folHlink>
          <a:srgbClr val="FF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RSO2008</Template>
  <TotalTime>227</TotalTime>
  <Words>351</Words>
  <Application>Microsoft Office PowerPoint</Application>
  <PresentationFormat>画面に合わせる (4:3)</PresentationFormat>
  <Paragraphs>128</Paragraphs>
  <Slides>12</Slides>
  <Notes>2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12</vt:i4>
      </vt:variant>
    </vt:vector>
  </HeadingPairs>
  <TitlesOfParts>
    <vt:vector size="13" baseType="lpstr">
      <vt:lpstr>renesas</vt:lpstr>
      <vt:lpstr>SH-Mobile Linux ミドルウエア整備に関する提言 － ビジネス拡大のためのインフラ、サポート強化 －</vt:lpstr>
      <vt:lpstr>SH-Mobile 非携帯分野向け Linux 案件対応状況</vt:lpstr>
      <vt:lpstr>　　　SH-Mobile KENATI Linux BSP migration plan          ( replace each component to manageable live code )</vt:lpstr>
      <vt:lpstr>Linux ビジネス拡大のための課題</vt:lpstr>
      <vt:lpstr>課題解決の隘路 ⇒　解決策の提案</vt:lpstr>
      <vt:lpstr>Media Engine library　開発方針 </vt:lpstr>
      <vt:lpstr>先行事例　：　SH-MobileR 2DG ライブラリー</vt:lpstr>
      <vt:lpstr>スライド 8</vt:lpstr>
      <vt:lpstr>Media Engine アーキテクチャ概要</vt:lpstr>
      <vt:lpstr>技術検討課題例 （ Linux OS と uITRION の OS 構造の違い ）</vt:lpstr>
      <vt:lpstr>Sシ括 へのお願い</vt:lpstr>
      <vt:lpstr>Memo</vt:lpstr>
    </vt:vector>
  </TitlesOfParts>
  <Company>Renesas Solutions Corp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SH-Mobile Linux ミドルウエア整備に関する提言 － ビジネス拡大のためのインフラ、サポート強化 －</dc:title>
  <dc:creator>munakata　hisao</dc:creator>
  <cp:lastModifiedBy>munakata　hisao</cp:lastModifiedBy>
  <cp:revision>14</cp:revision>
  <dcterms:created xsi:type="dcterms:W3CDTF">2008-02-08T01:17:47Z</dcterms:created>
  <dcterms:modified xsi:type="dcterms:W3CDTF">2008-02-08T06:08:42Z</dcterms:modified>
</cp:coreProperties>
</file>