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6"/>
  </p:notesMasterIdLst>
  <p:sldIdLst>
    <p:sldId id="256" r:id="rId2"/>
    <p:sldId id="317" r:id="rId3"/>
    <p:sldId id="318" r:id="rId4"/>
    <p:sldId id="321" r:id="rId5"/>
    <p:sldId id="314" r:id="rId6"/>
    <p:sldId id="336" r:id="rId7"/>
    <p:sldId id="331" r:id="rId8"/>
    <p:sldId id="334" r:id="rId9"/>
    <p:sldId id="330" r:id="rId10"/>
    <p:sldId id="329" r:id="rId11"/>
    <p:sldId id="328" r:id="rId12"/>
    <p:sldId id="323" r:id="rId13"/>
    <p:sldId id="324" r:id="rId14"/>
    <p:sldId id="332" r:id="rId15"/>
    <p:sldId id="337" r:id="rId16"/>
    <p:sldId id="333" r:id="rId17"/>
    <p:sldId id="315" r:id="rId18"/>
    <p:sldId id="338" r:id="rId19"/>
    <p:sldId id="344" r:id="rId20"/>
    <p:sldId id="326" r:id="rId21"/>
    <p:sldId id="342" r:id="rId22"/>
    <p:sldId id="346" r:id="rId23"/>
    <p:sldId id="339" r:id="rId24"/>
    <p:sldId id="345" r:id="rId25"/>
  </p:sldIdLst>
  <p:sldSz cx="9144000" cy="6858000" type="screen4x3"/>
  <p:notesSz cx="6735763" cy="9866313"/>
  <p:defaultTextStyle>
    <a:defPPr>
      <a:defRPr lang="ja-JP"/>
    </a:defPPr>
    <a:lvl1pPr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5pPr>
    <a:lvl6pPr marL="2286000" algn="l" defTabSz="914400" rtl="0" eaLnBrk="1" latinLnBrk="0" hangingPunct="1">
      <a:defRPr kumimoji="1" kern="1200">
        <a:solidFill>
          <a:schemeClr val="tx1"/>
        </a:solidFill>
        <a:latin typeface="Arial" pitchFamily="34" charset="0"/>
        <a:ea typeface="ＭＳ Ｐゴシック" pitchFamily="50" charset="-128"/>
        <a:cs typeface="+mn-cs"/>
      </a:defRPr>
    </a:lvl6pPr>
    <a:lvl7pPr marL="2743200" algn="l" defTabSz="914400" rtl="0" eaLnBrk="1" latinLnBrk="0" hangingPunct="1">
      <a:defRPr kumimoji="1" kern="1200">
        <a:solidFill>
          <a:schemeClr val="tx1"/>
        </a:solidFill>
        <a:latin typeface="Arial" pitchFamily="34" charset="0"/>
        <a:ea typeface="ＭＳ Ｐゴシック" pitchFamily="50" charset="-128"/>
        <a:cs typeface="+mn-cs"/>
      </a:defRPr>
    </a:lvl7pPr>
    <a:lvl8pPr marL="3200400" algn="l" defTabSz="914400" rtl="0" eaLnBrk="1" latinLnBrk="0" hangingPunct="1">
      <a:defRPr kumimoji="1" kern="1200">
        <a:solidFill>
          <a:schemeClr val="tx1"/>
        </a:solidFill>
        <a:latin typeface="Arial" pitchFamily="34" charset="0"/>
        <a:ea typeface="ＭＳ Ｐゴシック" pitchFamily="50" charset="-128"/>
        <a:cs typeface="+mn-cs"/>
      </a:defRPr>
    </a:lvl8pPr>
    <a:lvl9pPr marL="3657600" algn="l" defTabSz="914400" rtl="0" eaLnBrk="1" latinLnBrk="0" hangingPunct="1">
      <a:defRPr kumimoji="1" kern="1200">
        <a:solidFill>
          <a:schemeClr val="tx1"/>
        </a:solidFill>
        <a:latin typeface="Arial" pitchFamily="34"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FF3300"/>
    <a:srgbClr val="CC0000"/>
    <a:srgbClr val="FFFF66"/>
    <a:srgbClr val="FFCCFF"/>
    <a:srgbClr val="FFFFCC"/>
    <a:srgbClr val="FFFF99"/>
    <a:srgbClr val="FFE1FF"/>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ABFCF23-3B69-468F-B69F-88F6DE6A72F2}" styleName="中間スタイル 1 - アクセント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中間スタイル 1 - アクセント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中間スタイル 1 - アクセント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テーマ スタイル 1 - アクセント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テーマ スタイル 1 - アクセント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524" autoAdjust="0"/>
    <p:restoredTop sz="96829" autoAdjust="0"/>
  </p:normalViewPr>
  <p:slideViewPr>
    <p:cSldViewPr>
      <p:cViewPr>
        <p:scale>
          <a:sx n="100" d="100"/>
          <a:sy n="100" d="100"/>
        </p:scale>
        <p:origin x="-102" y="-15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4" d="100"/>
          <a:sy n="74" d="100"/>
        </p:scale>
        <p:origin x="-2142" y="-108"/>
      </p:cViewPr>
      <p:guideLst>
        <p:guide orient="horz" pos="3107"/>
        <p:guide pos="212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Office_Excel_______1.xlsx"/></Relationships>
</file>

<file path=ppt/charts/chart1.xml><?xml version="1.0" encoding="utf-8"?>
<c:chartSpace xmlns:c="http://schemas.openxmlformats.org/drawingml/2006/chart" xmlns:a="http://schemas.openxmlformats.org/drawingml/2006/main" xmlns:r="http://schemas.openxmlformats.org/officeDocument/2006/relationships">
  <c:lang val="ja-JP"/>
  <c:style val="19"/>
  <c:chart>
    <c:autoTitleDeleted val="1"/>
    <c:plotArea>
      <c:layout>
        <c:manualLayout>
          <c:layoutTarget val="inner"/>
          <c:xMode val="edge"/>
          <c:yMode val="edge"/>
          <c:x val="0.18846671574262652"/>
          <c:y val="0.1146923451520369"/>
          <c:w val="0.54926520097570153"/>
          <c:h val="0.8206099975299268"/>
        </c:manualLayout>
      </c:layout>
      <c:radarChart>
        <c:radarStyle val="marker"/>
        <c:ser>
          <c:idx val="0"/>
          <c:order val="0"/>
          <c:tx>
            <c:v>2006</c:v>
          </c:tx>
          <c:cat>
            <c:strRef>
              <c:f>Sheet1!$A$2:$A$7</c:f>
              <c:strCache>
                <c:ptCount val="6"/>
                <c:pt idx="0">
                  <c:v>kernel 開発</c:v>
                </c:pt>
                <c:pt idx="1">
                  <c:v>Driver 開発</c:v>
                </c:pt>
                <c:pt idx="2">
                  <c:v>BSP リリース</c:v>
                </c:pt>
                <c:pt idx="3">
                  <c:v>Userland 整備</c:v>
                </c:pt>
                <c:pt idx="4">
                  <c:v>自動テスト環境</c:v>
                </c:pt>
                <c:pt idx="5">
                  <c:v>GNU 開発環境</c:v>
                </c:pt>
              </c:strCache>
            </c:strRef>
          </c:cat>
          <c:val>
            <c:numRef>
              <c:f>Sheet1!$B$2:$B$7</c:f>
              <c:numCache>
                <c:formatCode>General</c:formatCode>
                <c:ptCount val="6"/>
                <c:pt idx="0">
                  <c:v>40</c:v>
                </c:pt>
                <c:pt idx="1">
                  <c:v>10</c:v>
                </c:pt>
                <c:pt idx="2">
                  <c:v>10</c:v>
                </c:pt>
                <c:pt idx="3">
                  <c:v>20</c:v>
                </c:pt>
                <c:pt idx="4">
                  <c:v>5</c:v>
                </c:pt>
                <c:pt idx="5">
                  <c:v>10</c:v>
                </c:pt>
              </c:numCache>
            </c:numRef>
          </c:val>
        </c:ser>
        <c:ser>
          <c:idx val="1"/>
          <c:order val="1"/>
          <c:tx>
            <c:v>2007</c:v>
          </c:tx>
          <c:cat>
            <c:strRef>
              <c:f>Sheet1!$A$2:$A$7</c:f>
              <c:strCache>
                <c:ptCount val="6"/>
                <c:pt idx="0">
                  <c:v>kernel 開発</c:v>
                </c:pt>
                <c:pt idx="1">
                  <c:v>Driver 開発</c:v>
                </c:pt>
                <c:pt idx="2">
                  <c:v>BSP リリース</c:v>
                </c:pt>
                <c:pt idx="3">
                  <c:v>Userland 整備</c:v>
                </c:pt>
                <c:pt idx="4">
                  <c:v>自動テスト環境</c:v>
                </c:pt>
                <c:pt idx="5">
                  <c:v>GNU 開発環境</c:v>
                </c:pt>
              </c:strCache>
            </c:strRef>
          </c:cat>
          <c:val>
            <c:numRef>
              <c:f>Sheet1!$C$2:$C$7</c:f>
              <c:numCache>
                <c:formatCode>General</c:formatCode>
                <c:ptCount val="6"/>
                <c:pt idx="0">
                  <c:v>70</c:v>
                </c:pt>
                <c:pt idx="1">
                  <c:v>60</c:v>
                </c:pt>
                <c:pt idx="2">
                  <c:v>30</c:v>
                </c:pt>
                <c:pt idx="3">
                  <c:v>50</c:v>
                </c:pt>
                <c:pt idx="4">
                  <c:v>20</c:v>
                </c:pt>
                <c:pt idx="5">
                  <c:v>20</c:v>
                </c:pt>
              </c:numCache>
            </c:numRef>
          </c:val>
        </c:ser>
        <c:ser>
          <c:idx val="2"/>
          <c:order val="2"/>
          <c:tx>
            <c:v>2008</c:v>
          </c:tx>
          <c:cat>
            <c:strRef>
              <c:f>Sheet1!$A$2:$A$7</c:f>
              <c:strCache>
                <c:ptCount val="6"/>
                <c:pt idx="0">
                  <c:v>kernel 開発</c:v>
                </c:pt>
                <c:pt idx="1">
                  <c:v>Driver 開発</c:v>
                </c:pt>
                <c:pt idx="2">
                  <c:v>BSP リリース</c:v>
                </c:pt>
                <c:pt idx="3">
                  <c:v>Userland 整備</c:v>
                </c:pt>
                <c:pt idx="4">
                  <c:v>自動テスト環境</c:v>
                </c:pt>
                <c:pt idx="5">
                  <c:v>GNU 開発環境</c:v>
                </c:pt>
              </c:strCache>
            </c:strRef>
          </c:cat>
          <c:val>
            <c:numRef>
              <c:f>Sheet1!$D$2:$D$7</c:f>
              <c:numCache>
                <c:formatCode>General</c:formatCode>
                <c:ptCount val="6"/>
                <c:pt idx="0">
                  <c:v>90</c:v>
                </c:pt>
                <c:pt idx="1">
                  <c:v>70</c:v>
                </c:pt>
                <c:pt idx="2">
                  <c:v>50</c:v>
                </c:pt>
                <c:pt idx="3">
                  <c:v>60</c:v>
                </c:pt>
                <c:pt idx="4">
                  <c:v>50</c:v>
                </c:pt>
                <c:pt idx="5">
                  <c:v>80</c:v>
                </c:pt>
              </c:numCache>
            </c:numRef>
          </c:val>
        </c:ser>
        <c:axId val="200666496"/>
        <c:axId val="204792960"/>
      </c:radarChart>
      <c:catAx>
        <c:axId val="200666496"/>
        <c:scaling>
          <c:orientation val="minMax"/>
        </c:scaling>
        <c:axPos val="b"/>
        <c:majorGridlines/>
        <c:numFmt formatCode="General" sourceLinked="1"/>
        <c:majorTickMark val="none"/>
        <c:tickLblPos val="nextTo"/>
        <c:txPr>
          <a:bodyPr/>
          <a:lstStyle/>
          <a:p>
            <a:pPr>
              <a:defRPr sz="1600" b="1">
                <a:solidFill>
                  <a:schemeClr val="accent2">
                    <a:lumMod val="75000"/>
                  </a:schemeClr>
                </a:solidFill>
              </a:defRPr>
            </a:pPr>
            <a:endParaRPr lang="ja-JP"/>
          </a:p>
        </c:txPr>
        <c:crossAx val="204792960"/>
        <c:crosses val="autoZero"/>
        <c:lblAlgn val="ctr"/>
        <c:lblOffset val="100"/>
      </c:catAx>
      <c:valAx>
        <c:axId val="204792960"/>
        <c:scaling>
          <c:orientation val="minMax"/>
        </c:scaling>
        <c:axPos val="l"/>
        <c:majorGridlines/>
        <c:numFmt formatCode="General" sourceLinked="1"/>
        <c:tickLblPos val="nextTo"/>
        <c:crossAx val="200666496"/>
        <c:crosses val="autoZero"/>
        <c:crossBetween val="between"/>
      </c:valAx>
      <c:spPr>
        <a:solidFill>
          <a:srgbClr val="FFFFCC"/>
        </a:solidFill>
      </c:spPr>
    </c:plotArea>
    <c:legend>
      <c:legendPos val="r"/>
      <c:layout/>
    </c:legend>
    <c:dispBlanksAs val="gap"/>
  </c:chart>
  <c:txPr>
    <a:bodyPr/>
    <a:lstStyle/>
    <a:p>
      <a:pPr>
        <a:defRPr sz="1800"/>
      </a:pPr>
      <a:endParaRPr lang="ja-JP"/>
    </a:p>
  </c:txPr>
  <c:externalData r:id="rId1"/>
  <c:userShapes r:id="rId2"/>
</c:chartSpac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4740DB-C49E-4039-AE74-335EA97A3408}" type="doc">
      <dgm:prSet loTypeId="urn:microsoft.com/office/officeart/2005/8/layout/venn1" loCatId="relationship" qsTypeId="urn:microsoft.com/office/officeart/2005/8/quickstyle/3d4" qsCatId="3D" csTypeId="urn:microsoft.com/office/officeart/2005/8/colors/colorful5" csCatId="colorful" phldr="1"/>
      <dgm:spPr/>
    </dgm:pt>
    <dgm:pt modelId="{3D2BEE9F-707F-4FA8-9126-C100F7D0581B}">
      <dgm:prSet phldrT="[テキスト]" custT="1"/>
      <dgm:spPr/>
      <dgm:t>
        <a:bodyPr/>
        <a:lstStyle/>
        <a:p>
          <a:r>
            <a:rPr kumimoji="1" lang="ja-JP" altLang="en-US" sz="3600" dirty="0" smtClean="0">
              <a:solidFill>
                <a:srgbClr val="00B050"/>
              </a:solidFill>
            </a:rPr>
            <a:t>不適切な顧客ガイド</a:t>
          </a:r>
          <a:endParaRPr kumimoji="1" lang="ja-JP" altLang="en-US" sz="3600" dirty="0">
            <a:solidFill>
              <a:srgbClr val="00B050"/>
            </a:solidFill>
          </a:endParaRPr>
        </a:p>
      </dgm:t>
    </dgm:pt>
    <dgm:pt modelId="{7EB3EADC-98D8-41D6-87B1-B278CD020335}" type="parTrans" cxnId="{1ED1A22F-EAEE-4987-AB8A-97FE6F6DBAFE}">
      <dgm:prSet/>
      <dgm:spPr/>
      <dgm:t>
        <a:bodyPr/>
        <a:lstStyle/>
        <a:p>
          <a:endParaRPr kumimoji="1" lang="ja-JP" altLang="en-US"/>
        </a:p>
      </dgm:t>
    </dgm:pt>
    <dgm:pt modelId="{01C620A9-46FF-4701-8F96-0FF474A32D7C}" type="sibTrans" cxnId="{1ED1A22F-EAEE-4987-AB8A-97FE6F6DBAFE}">
      <dgm:prSet/>
      <dgm:spPr/>
      <dgm:t>
        <a:bodyPr/>
        <a:lstStyle/>
        <a:p>
          <a:endParaRPr kumimoji="1" lang="ja-JP" altLang="en-US"/>
        </a:p>
      </dgm:t>
    </dgm:pt>
    <dgm:pt modelId="{715A2465-E8A3-4809-AD23-1557A5DD8163}">
      <dgm:prSet phldrT="[テキスト]" custT="1"/>
      <dgm:spPr/>
      <dgm:t>
        <a:bodyPr/>
        <a:lstStyle/>
        <a:p>
          <a:r>
            <a:rPr kumimoji="1" lang="ja-JP" altLang="en-US" sz="3200" dirty="0" smtClean="0">
              <a:solidFill>
                <a:srgbClr val="0070C0"/>
              </a:solidFill>
            </a:rPr>
            <a:t>サポート</a:t>
          </a:r>
          <a:r>
            <a:rPr kumimoji="1" lang="en-US" altLang="ja-JP" sz="3200" dirty="0" smtClean="0">
              <a:solidFill>
                <a:srgbClr val="0070C0"/>
              </a:solidFill>
            </a:rPr>
            <a:t/>
          </a:r>
          <a:br>
            <a:rPr kumimoji="1" lang="en-US" altLang="ja-JP" sz="3200" dirty="0" smtClean="0">
              <a:solidFill>
                <a:srgbClr val="0070C0"/>
              </a:solidFill>
            </a:rPr>
          </a:br>
          <a:r>
            <a:rPr kumimoji="1" lang="ja-JP" altLang="en-US" sz="3200" dirty="0" smtClean="0">
              <a:solidFill>
                <a:srgbClr val="0070C0"/>
              </a:solidFill>
            </a:rPr>
            <a:t>体制不備</a:t>
          </a:r>
          <a:endParaRPr kumimoji="1" lang="ja-JP" altLang="en-US" sz="3200" dirty="0">
            <a:solidFill>
              <a:srgbClr val="0070C0"/>
            </a:solidFill>
          </a:endParaRPr>
        </a:p>
      </dgm:t>
    </dgm:pt>
    <dgm:pt modelId="{19F90AC5-552B-4409-9143-46C426F63066}" type="parTrans" cxnId="{841C8179-01EA-4ADB-9C65-651B3DD79FFC}">
      <dgm:prSet/>
      <dgm:spPr/>
      <dgm:t>
        <a:bodyPr/>
        <a:lstStyle/>
        <a:p>
          <a:endParaRPr kumimoji="1" lang="ja-JP" altLang="en-US"/>
        </a:p>
      </dgm:t>
    </dgm:pt>
    <dgm:pt modelId="{9A4105DD-F76E-4E05-8200-92E77A1B9B1E}" type="sibTrans" cxnId="{841C8179-01EA-4ADB-9C65-651B3DD79FFC}">
      <dgm:prSet/>
      <dgm:spPr/>
      <dgm:t>
        <a:bodyPr/>
        <a:lstStyle/>
        <a:p>
          <a:endParaRPr kumimoji="1" lang="ja-JP" altLang="en-US"/>
        </a:p>
      </dgm:t>
    </dgm:pt>
    <dgm:pt modelId="{41B5092E-B06A-43F6-B279-8EF70B69C516}">
      <dgm:prSet phldrT="[テキスト]" custT="1"/>
      <dgm:spPr/>
      <dgm:t>
        <a:bodyPr/>
        <a:lstStyle/>
        <a:p>
          <a:r>
            <a:rPr kumimoji="1" lang="en-US" altLang="ja-JP" sz="3200" dirty="0" smtClean="0">
              <a:solidFill>
                <a:schemeClr val="accent5">
                  <a:lumMod val="60000"/>
                  <a:lumOff val="40000"/>
                </a:schemeClr>
              </a:solidFill>
            </a:rPr>
            <a:t>Kernel</a:t>
          </a:r>
          <a:br>
            <a:rPr kumimoji="1" lang="en-US" altLang="ja-JP" sz="3200" dirty="0" smtClean="0">
              <a:solidFill>
                <a:schemeClr val="accent5">
                  <a:lumMod val="60000"/>
                  <a:lumOff val="40000"/>
                </a:schemeClr>
              </a:solidFill>
            </a:rPr>
          </a:br>
          <a:r>
            <a:rPr kumimoji="1" lang="ja-JP" altLang="en-US" sz="3200" dirty="0" smtClean="0">
              <a:solidFill>
                <a:schemeClr val="accent5">
                  <a:lumMod val="60000"/>
                  <a:lumOff val="40000"/>
                </a:schemeClr>
              </a:solidFill>
            </a:rPr>
            <a:t>技術理解</a:t>
          </a:r>
          <a:r>
            <a:rPr kumimoji="1" lang="en-US" altLang="ja-JP" sz="3200" dirty="0" smtClean="0">
              <a:solidFill>
                <a:schemeClr val="accent5">
                  <a:lumMod val="60000"/>
                  <a:lumOff val="40000"/>
                </a:schemeClr>
              </a:solidFill>
            </a:rPr>
            <a:t/>
          </a:r>
          <a:br>
            <a:rPr kumimoji="1" lang="en-US" altLang="ja-JP" sz="3200" dirty="0" smtClean="0">
              <a:solidFill>
                <a:schemeClr val="accent5">
                  <a:lumMod val="60000"/>
                  <a:lumOff val="40000"/>
                </a:schemeClr>
              </a:solidFill>
            </a:rPr>
          </a:br>
          <a:r>
            <a:rPr kumimoji="1" lang="ja-JP" altLang="en-US" sz="3200" dirty="0" smtClean="0">
              <a:solidFill>
                <a:schemeClr val="accent5">
                  <a:lumMod val="60000"/>
                  <a:lumOff val="40000"/>
                </a:schemeClr>
              </a:solidFill>
            </a:rPr>
            <a:t>不十分</a:t>
          </a:r>
          <a:endParaRPr kumimoji="1" lang="ja-JP" altLang="en-US" sz="3200" dirty="0">
            <a:solidFill>
              <a:schemeClr val="accent5">
                <a:lumMod val="60000"/>
                <a:lumOff val="40000"/>
              </a:schemeClr>
            </a:solidFill>
          </a:endParaRPr>
        </a:p>
      </dgm:t>
    </dgm:pt>
    <dgm:pt modelId="{CF7DC2D0-1C87-43CA-9D7F-D79EEE010CCD}" type="parTrans" cxnId="{29B5359B-AAA2-4BF0-B120-C5F0285C9A6E}">
      <dgm:prSet/>
      <dgm:spPr/>
      <dgm:t>
        <a:bodyPr/>
        <a:lstStyle/>
        <a:p>
          <a:endParaRPr kumimoji="1" lang="ja-JP" altLang="en-US"/>
        </a:p>
      </dgm:t>
    </dgm:pt>
    <dgm:pt modelId="{8A1B0F15-FF1C-4DCF-837D-135EE801FAD3}" type="sibTrans" cxnId="{29B5359B-AAA2-4BF0-B120-C5F0285C9A6E}">
      <dgm:prSet/>
      <dgm:spPr/>
      <dgm:t>
        <a:bodyPr/>
        <a:lstStyle/>
        <a:p>
          <a:endParaRPr kumimoji="1" lang="ja-JP" altLang="en-US"/>
        </a:p>
      </dgm:t>
    </dgm:pt>
    <dgm:pt modelId="{A646FE59-EF2A-4683-99E1-6ED94023199A}" type="pres">
      <dgm:prSet presAssocID="{434740DB-C49E-4039-AE74-335EA97A3408}" presName="compositeShape" presStyleCnt="0">
        <dgm:presLayoutVars>
          <dgm:chMax val="7"/>
          <dgm:dir/>
          <dgm:resizeHandles val="exact"/>
        </dgm:presLayoutVars>
      </dgm:prSet>
      <dgm:spPr/>
    </dgm:pt>
    <dgm:pt modelId="{C6176015-020D-4E1B-A3D9-0522D3FCF7C2}" type="pres">
      <dgm:prSet presAssocID="{3D2BEE9F-707F-4FA8-9126-C100F7D0581B}" presName="circ1" presStyleLbl="vennNode1" presStyleIdx="0" presStyleCnt="3"/>
      <dgm:spPr/>
      <dgm:t>
        <a:bodyPr/>
        <a:lstStyle/>
        <a:p>
          <a:endParaRPr kumimoji="1" lang="ja-JP" altLang="en-US"/>
        </a:p>
      </dgm:t>
    </dgm:pt>
    <dgm:pt modelId="{B5FFC872-03D1-4AF8-8838-B40C0E8E4576}" type="pres">
      <dgm:prSet presAssocID="{3D2BEE9F-707F-4FA8-9126-C100F7D0581B}" presName="circ1Tx" presStyleLbl="revTx" presStyleIdx="0" presStyleCnt="0">
        <dgm:presLayoutVars>
          <dgm:chMax val="0"/>
          <dgm:chPref val="0"/>
          <dgm:bulletEnabled val="1"/>
        </dgm:presLayoutVars>
      </dgm:prSet>
      <dgm:spPr/>
      <dgm:t>
        <a:bodyPr/>
        <a:lstStyle/>
        <a:p>
          <a:endParaRPr kumimoji="1" lang="ja-JP" altLang="en-US"/>
        </a:p>
      </dgm:t>
    </dgm:pt>
    <dgm:pt modelId="{70F2E435-8A74-45C6-9583-BD32FFABA09B}" type="pres">
      <dgm:prSet presAssocID="{715A2465-E8A3-4809-AD23-1557A5DD8163}" presName="circ2" presStyleLbl="vennNode1" presStyleIdx="1" presStyleCnt="3"/>
      <dgm:spPr/>
      <dgm:t>
        <a:bodyPr/>
        <a:lstStyle/>
        <a:p>
          <a:endParaRPr kumimoji="1" lang="ja-JP" altLang="en-US"/>
        </a:p>
      </dgm:t>
    </dgm:pt>
    <dgm:pt modelId="{04001D2C-6146-4F9C-BD50-53C94ECEB2C5}" type="pres">
      <dgm:prSet presAssocID="{715A2465-E8A3-4809-AD23-1557A5DD8163}" presName="circ2Tx" presStyleLbl="revTx" presStyleIdx="0" presStyleCnt="0">
        <dgm:presLayoutVars>
          <dgm:chMax val="0"/>
          <dgm:chPref val="0"/>
          <dgm:bulletEnabled val="1"/>
        </dgm:presLayoutVars>
      </dgm:prSet>
      <dgm:spPr/>
      <dgm:t>
        <a:bodyPr/>
        <a:lstStyle/>
        <a:p>
          <a:endParaRPr kumimoji="1" lang="ja-JP" altLang="en-US"/>
        </a:p>
      </dgm:t>
    </dgm:pt>
    <dgm:pt modelId="{836CF324-74EA-4873-9AAC-4336A98DF2F0}" type="pres">
      <dgm:prSet presAssocID="{41B5092E-B06A-43F6-B279-8EF70B69C516}" presName="circ3" presStyleLbl="vennNode1" presStyleIdx="2" presStyleCnt="3"/>
      <dgm:spPr/>
      <dgm:t>
        <a:bodyPr/>
        <a:lstStyle/>
        <a:p>
          <a:endParaRPr kumimoji="1" lang="ja-JP" altLang="en-US"/>
        </a:p>
      </dgm:t>
    </dgm:pt>
    <dgm:pt modelId="{712B8D24-F312-44C3-9814-240EF92B1028}" type="pres">
      <dgm:prSet presAssocID="{41B5092E-B06A-43F6-B279-8EF70B69C516}" presName="circ3Tx" presStyleLbl="revTx" presStyleIdx="0" presStyleCnt="0">
        <dgm:presLayoutVars>
          <dgm:chMax val="0"/>
          <dgm:chPref val="0"/>
          <dgm:bulletEnabled val="1"/>
        </dgm:presLayoutVars>
      </dgm:prSet>
      <dgm:spPr/>
      <dgm:t>
        <a:bodyPr/>
        <a:lstStyle/>
        <a:p>
          <a:endParaRPr kumimoji="1" lang="ja-JP" altLang="en-US"/>
        </a:p>
      </dgm:t>
    </dgm:pt>
  </dgm:ptLst>
  <dgm:cxnLst>
    <dgm:cxn modelId="{841C8179-01EA-4ADB-9C65-651B3DD79FFC}" srcId="{434740DB-C49E-4039-AE74-335EA97A3408}" destId="{715A2465-E8A3-4809-AD23-1557A5DD8163}" srcOrd="1" destOrd="0" parTransId="{19F90AC5-552B-4409-9143-46C426F63066}" sibTransId="{9A4105DD-F76E-4E05-8200-92E77A1B9B1E}"/>
    <dgm:cxn modelId="{A961B6FC-7053-4135-B520-D78CF5BBDF1E}" type="presOf" srcId="{434740DB-C49E-4039-AE74-335EA97A3408}" destId="{A646FE59-EF2A-4683-99E1-6ED94023199A}" srcOrd="0" destOrd="0" presId="urn:microsoft.com/office/officeart/2005/8/layout/venn1"/>
    <dgm:cxn modelId="{838D780B-B34D-4435-9FF3-9C4A46A88914}" type="presOf" srcId="{3D2BEE9F-707F-4FA8-9126-C100F7D0581B}" destId="{C6176015-020D-4E1B-A3D9-0522D3FCF7C2}" srcOrd="0" destOrd="0" presId="urn:microsoft.com/office/officeart/2005/8/layout/venn1"/>
    <dgm:cxn modelId="{236ED492-2CA4-4E46-B373-113D5068DBB6}" type="presOf" srcId="{41B5092E-B06A-43F6-B279-8EF70B69C516}" destId="{836CF324-74EA-4873-9AAC-4336A98DF2F0}" srcOrd="0" destOrd="0" presId="urn:microsoft.com/office/officeart/2005/8/layout/venn1"/>
    <dgm:cxn modelId="{7849BCEA-6D46-46DF-833A-E4723AF1ABB1}" type="presOf" srcId="{3D2BEE9F-707F-4FA8-9126-C100F7D0581B}" destId="{B5FFC872-03D1-4AF8-8838-B40C0E8E4576}" srcOrd="1" destOrd="0" presId="urn:microsoft.com/office/officeart/2005/8/layout/venn1"/>
    <dgm:cxn modelId="{1ED1A22F-EAEE-4987-AB8A-97FE6F6DBAFE}" srcId="{434740DB-C49E-4039-AE74-335EA97A3408}" destId="{3D2BEE9F-707F-4FA8-9126-C100F7D0581B}" srcOrd="0" destOrd="0" parTransId="{7EB3EADC-98D8-41D6-87B1-B278CD020335}" sibTransId="{01C620A9-46FF-4701-8F96-0FF474A32D7C}"/>
    <dgm:cxn modelId="{2D6E39D1-7851-478C-A54C-25F23A633488}" type="presOf" srcId="{715A2465-E8A3-4809-AD23-1557A5DD8163}" destId="{04001D2C-6146-4F9C-BD50-53C94ECEB2C5}" srcOrd="1" destOrd="0" presId="urn:microsoft.com/office/officeart/2005/8/layout/venn1"/>
    <dgm:cxn modelId="{23D2DFBA-460B-4CC2-ABC7-A35F83BFA480}" type="presOf" srcId="{715A2465-E8A3-4809-AD23-1557A5DD8163}" destId="{70F2E435-8A74-45C6-9583-BD32FFABA09B}" srcOrd="0" destOrd="0" presId="urn:microsoft.com/office/officeart/2005/8/layout/venn1"/>
    <dgm:cxn modelId="{B4183E6C-8ACA-4306-AFAE-A120D5AC35BE}" type="presOf" srcId="{41B5092E-B06A-43F6-B279-8EF70B69C516}" destId="{712B8D24-F312-44C3-9814-240EF92B1028}" srcOrd="1" destOrd="0" presId="urn:microsoft.com/office/officeart/2005/8/layout/venn1"/>
    <dgm:cxn modelId="{29B5359B-AAA2-4BF0-B120-C5F0285C9A6E}" srcId="{434740DB-C49E-4039-AE74-335EA97A3408}" destId="{41B5092E-B06A-43F6-B279-8EF70B69C516}" srcOrd="2" destOrd="0" parTransId="{CF7DC2D0-1C87-43CA-9D7F-D79EEE010CCD}" sibTransId="{8A1B0F15-FF1C-4DCF-837D-135EE801FAD3}"/>
    <dgm:cxn modelId="{E9EB3E81-7F9E-4A40-94A9-BCCA9B3D7E29}" type="presParOf" srcId="{A646FE59-EF2A-4683-99E1-6ED94023199A}" destId="{C6176015-020D-4E1B-A3D9-0522D3FCF7C2}" srcOrd="0" destOrd="0" presId="urn:microsoft.com/office/officeart/2005/8/layout/venn1"/>
    <dgm:cxn modelId="{F0CA8AF9-5203-476B-9691-889D50D2301B}" type="presParOf" srcId="{A646FE59-EF2A-4683-99E1-6ED94023199A}" destId="{B5FFC872-03D1-4AF8-8838-B40C0E8E4576}" srcOrd="1" destOrd="0" presId="urn:microsoft.com/office/officeart/2005/8/layout/venn1"/>
    <dgm:cxn modelId="{BEF6C112-EA16-41C8-BC33-B4C27E50D131}" type="presParOf" srcId="{A646FE59-EF2A-4683-99E1-6ED94023199A}" destId="{70F2E435-8A74-45C6-9583-BD32FFABA09B}" srcOrd="2" destOrd="0" presId="urn:microsoft.com/office/officeart/2005/8/layout/venn1"/>
    <dgm:cxn modelId="{140D1F2A-5A95-490D-A870-3A51256D6484}" type="presParOf" srcId="{A646FE59-EF2A-4683-99E1-6ED94023199A}" destId="{04001D2C-6146-4F9C-BD50-53C94ECEB2C5}" srcOrd="3" destOrd="0" presId="urn:microsoft.com/office/officeart/2005/8/layout/venn1"/>
    <dgm:cxn modelId="{6C30EA9D-0AFE-4212-896F-682A2F84BB40}" type="presParOf" srcId="{A646FE59-EF2A-4683-99E1-6ED94023199A}" destId="{836CF324-74EA-4873-9AAC-4336A98DF2F0}" srcOrd="4" destOrd="0" presId="urn:microsoft.com/office/officeart/2005/8/layout/venn1"/>
    <dgm:cxn modelId="{EB619E88-30D2-41B9-ACC0-28B476570390}" type="presParOf" srcId="{A646FE59-EF2A-4683-99E1-6ED94023199A}" destId="{712B8D24-F312-44C3-9814-240EF92B1028}" srcOrd="5" destOrd="0" presId="urn:microsoft.com/office/officeart/2005/8/layout/venn1"/>
  </dgm:cxnLst>
  <dgm:bg/>
  <dgm:whole/>
</dgm:dataModel>
</file>

<file path=ppt/diagrams/data2.xml><?xml version="1.0" encoding="utf-8"?>
<dgm:dataModel xmlns:dgm="http://schemas.openxmlformats.org/drawingml/2006/diagram" xmlns:a="http://schemas.openxmlformats.org/drawingml/2006/main">
  <dgm:ptLst>
    <dgm:pt modelId="{FCF99921-48DD-4EB8-AD1B-D49DAC2005E4}" type="doc">
      <dgm:prSet loTypeId="urn:microsoft.com/office/officeart/2005/8/layout/vList2" loCatId="list" qsTypeId="urn:microsoft.com/office/officeart/2005/8/quickstyle/simple4" qsCatId="simple" csTypeId="urn:microsoft.com/office/officeart/2005/8/colors/accent2_4" csCatId="accent2" phldr="1"/>
      <dgm:spPr/>
      <dgm:t>
        <a:bodyPr/>
        <a:lstStyle/>
        <a:p>
          <a:endParaRPr kumimoji="1" lang="ja-JP" altLang="en-US"/>
        </a:p>
      </dgm:t>
    </dgm:pt>
    <dgm:pt modelId="{C4CE6BAD-1771-43AD-A58E-4D9A842828D9}">
      <dgm:prSet custT="1"/>
      <dgm:spPr/>
      <dgm:t>
        <a:bodyPr/>
        <a:lstStyle/>
        <a:p>
          <a:pPr rtl="0"/>
          <a:r>
            <a:rPr kumimoji="1" lang="ja-JP" sz="1500" dirty="0" smtClean="0"/>
            <a:t> </a:t>
          </a:r>
          <a:r>
            <a:rPr kumimoji="1" lang="ja-JP" altLang="en-US" sz="1500" dirty="0" smtClean="0"/>
            <a:t>　</a:t>
          </a:r>
          <a:r>
            <a:rPr kumimoji="1" lang="en-US" sz="1800" dirty="0" err="1" smtClean="0"/>
            <a:t>uITRON</a:t>
          </a:r>
          <a:r>
            <a:rPr kumimoji="1" lang="en-US" sz="1800" dirty="0" smtClean="0"/>
            <a:t> </a:t>
          </a:r>
          <a:r>
            <a:rPr kumimoji="1" lang="ja-JP" sz="1800" dirty="0" smtClean="0"/>
            <a:t>と同じようなサポート対応は出来ないのです</a:t>
          </a:r>
          <a:r>
            <a:rPr kumimoji="1" lang="en-US" sz="1800" dirty="0" smtClean="0"/>
            <a:t>….</a:t>
          </a:r>
          <a:r>
            <a:rPr kumimoji="1" lang="ja-JP" sz="1800" dirty="0" smtClean="0"/>
            <a:t> </a:t>
          </a:r>
          <a:endParaRPr kumimoji="1" lang="ja-JP" sz="1800" dirty="0"/>
        </a:p>
      </dgm:t>
    </dgm:pt>
    <dgm:pt modelId="{C1F560CB-7E2A-4155-B9CE-C55D7A31220E}" type="parTrans" cxnId="{E138509E-21DA-4D9C-B2FD-FB40CA2806FB}">
      <dgm:prSet/>
      <dgm:spPr/>
      <dgm:t>
        <a:bodyPr/>
        <a:lstStyle/>
        <a:p>
          <a:endParaRPr kumimoji="1" lang="ja-JP" altLang="en-US"/>
        </a:p>
      </dgm:t>
    </dgm:pt>
    <dgm:pt modelId="{49BCAB78-CDB1-4B6C-90E6-C12B076F89FF}" type="sibTrans" cxnId="{E138509E-21DA-4D9C-B2FD-FB40CA2806FB}">
      <dgm:prSet/>
      <dgm:spPr/>
      <dgm:t>
        <a:bodyPr/>
        <a:lstStyle/>
        <a:p>
          <a:endParaRPr kumimoji="1" lang="ja-JP" altLang="en-US"/>
        </a:p>
      </dgm:t>
    </dgm:pt>
    <dgm:pt modelId="{BFA344BD-1FE4-4ED9-BFF6-1F27CB96D347}" type="pres">
      <dgm:prSet presAssocID="{FCF99921-48DD-4EB8-AD1B-D49DAC2005E4}" presName="linear" presStyleCnt="0">
        <dgm:presLayoutVars>
          <dgm:animLvl val="lvl"/>
          <dgm:resizeHandles val="exact"/>
        </dgm:presLayoutVars>
      </dgm:prSet>
      <dgm:spPr/>
      <dgm:t>
        <a:bodyPr/>
        <a:lstStyle/>
        <a:p>
          <a:endParaRPr kumimoji="1" lang="ja-JP" altLang="en-US"/>
        </a:p>
      </dgm:t>
    </dgm:pt>
    <dgm:pt modelId="{26CE85BE-FEFA-44D1-B0A3-5A00117EF0B5}" type="pres">
      <dgm:prSet presAssocID="{C4CE6BAD-1771-43AD-A58E-4D9A842828D9}" presName="parentText" presStyleLbl="node1" presStyleIdx="0" presStyleCnt="1">
        <dgm:presLayoutVars>
          <dgm:chMax val="0"/>
          <dgm:bulletEnabled val="1"/>
        </dgm:presLayoutVars>
      </dgm:prSet>
      <dgm:spPr/>
      <dgm:t>
        <a:bodyPr/>
        <a:lstStyle/>
        <a:p>
          <a:endParaRPr kumimoji="1" lang="ja-JP" altLang="en-US"/>
        </a:p>
      </dgm:t>
    </dgm:pt>
  </dgm:ptLst>
  <dgm:cxnLst>
    <dgm:cxn modelId="{F238EEC8-EAF2-4DC0-ADE7-5D0E8F2BAB67}" type="presOf" srcId="{C4CE6BAD-1771-43AD-A58E-4D9A842828D9}" destId="{26CE85BE-FEFA-44D1-B0A3-5A00117EF0B5}" srcOrd="0" destOrd="0" presId="urn:microsoft.com/office/officeart/2005/8/layout/vList2"/>
    <dgm:cxn modelId="{F2D61711-ACCB-4080-AA2B-1F388EA6272E}" type="presOf" srcId="{FCF99921-48DD-4EB8-AD1B-D49DAC2005E4}" destId="{BFA344BD-1FE4-4ED9-BFF6-1F27CB96D347}" srcOrd="0" destOrd="0" presId="urn:microsoft.com/office/officeart/2005/8/layout/vList2"/>
    <dgm:cxn modelId="{E138509E-21DA-4D9C-B2FD-FB40CA2806FB}" srcId="{FCF99921-48DD-4EB8-AD1B-D49DAC2005E4}" destId="{C4CE6BAD-1771-43AD-A58E-4D9A842828D9}" srcOrd="0" destOrd="0" parTransId="{C1F560CB-7E2A-4155-B9CE-C55D7A31220E}" sibTransId="{49BCAB78-CDB1-4B6C-90E6-C12B076F89FF}"/>
    <dgm:cxn modelId="{1B3FEB56-F55D-441A-9102-7F8142619FC1}" type="presParOf" srcId="{BFA344BD-1FE4-4ED9-BFF6-1F27CB96D347}" destId="{26CE85BE-FEFA-44D1-B0A3-5A00117EF0B5}" srcOrd="0"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D03F7ED2-F9A6-4002-9FE2-582A377E4247}" type="doc">
      <dgm:prSet loTypeId="urn:microsoft.com/office/officeart/2005/8/layout/vList2" loCatId="list" qsTypeId="urn:microsoft.com/office/officeart/2005/8/quickstyle/simple4" qsCatId="simple" csTypeId="urn:microsoft.com/office/officeart/2005/8/colors/accent2_4" csCatId="accent2" phldr="1"/>
      <dgm:spPr/>
      <dgm:t>
        <a:bodyPr/>
        <a:lstStyle/>
        <a:p>
          <a:endParaRPr kumimoji="1" lang="ja-JP" altLang="en-US"/>
        </a:p>
      </dgm:t>
    </dgm:pt>
    <dgm:pt modelId="{5FD9B214-4357-47B3-9CD4-5508BAEEFDD7}">
      <dgm:prSet custT="1"/>
      <dgm:spPr/>
      <dgm:t>
        <a:bodyPr/>
        <a:lstStyle/>
        <a:p>
          <a:pPr rtl="0"/>
          <a:r>
            <a:rPr kumimoji="1" lang="ja-JP" altLang="en-US" sz="1500" dirty="0" smtClean="0"/>
            <a:t>　</a:t>
          </a:r>
          <a:r>
            <a:rPr kumimoji="1" lang="ja-JP" sz="2000" dirty="0" smtClean="0"/>
            <a:t>現在 </a:t>
          </a:r>
          <a:r>
            <a:rPr kumimoji="1" lang="en-US" sz="2000" dirty="0" smtClean="0"/>
            <a:t>Renesas </a:t>
          </a:r>
          <a:r>
            <a:rPr kumimoji="1" lang="ja-JP" sz="2000" dirty="0" smtClean="0"/>
            <a:t>が直接サポートしていない内容　［原則］ </a:t>
          </a:r>
          <a:endParaRPr kumimoji="1" lang="ja-JP" sz="2000" dirty="0"/>
        </a:p>
      </dgm:t>
    </dgm:pt>
    <dgm:pt modelId="{3AB7BEB5-00F0-405E-B1B0-51454D7CE620}" type="parTrans" cxnId="{B853687C-8817-49A9-A9CD-09A3BB1F02F8}">
      <dgm:prSet/>
      <dgm:spPr/>
      <dgm:t>
        <a:bodyPr/>
        <a:lstStyle/>
        <a:p>
          <a:endParaRPr kumimoji="1" lang="ja-JP" altLang="en-US"/>
        </a:p>
      </dgm:t>
    </dgm:pt>
    <dgm:pt modelId="{FF6A134E-4937-4828-8389-7E10ADEADB35}" type="sibTrans" cxnId="{B853687C-8817-49A9-A9CD-09A3BB1F02F8}">
      <dgm:prSet/>
      <dgm:spPr/>
      <dgm:t>
        <a:bodyPr/>
        <a:lstStyle/>
        <a:p>
          <a:endParaRPr kumimoji="1" lang="ja-JP" altLang="en-US"/>
        </a:p>
      </dgm:t>
    </dgm:pt>
    <dgm:pt modelId="{885FBABB-ED01-42CA-98F2-C98D832C8804}" type="pres">
      <dgm:prSet presAssocID="{D03F7ED2-F9A6-4002-9FE2-582A377E4247}" presName="linear" presStyleCnt="0">
        <dgm:presLayoutVars>
          <dgm:animLvl val="lvl"/>
          <dgm:resizeHandles val="exact"/>
        </dgm:presLayoutVars>
      </dgm:prSet>
      <dgm:spPr/>
      <dgm:t>
        <a:bodyPr/>
        <a:lstStyle/>
        <a:p>
          <a:endParaRPr kumimoji="1" lang="ja-JP" altLang="en-US"/>
        </a:p>
      </dgm:t>
    </dgm:pt>
    <dgm:pt modelId="{7B079DD9-21EF-4101-B8D5-13CF46BB96B9}" type="pres">
      <dgm:prSet presAssocID="{5FD9B214-4357-47B3-9CD4-5508BAEEFDD7}" presName="parentText" presStyleLbl="node1" presStyleIdx="0" presStyleCnt="1">
        <dgm:presLayoutVars>
          <dgm:chMax val="0"/>
          <dgm:bulletEnabled val="1"/>
        </dgm:presLayoutVars>
      </dgm:prSet>
      <dgm:spPr/>
      <dgm:t>
        <a:bodyPr/>
        <a:lstStyle/>
        <a:p>
          <a:endParaRPr kumimoji="1" lang="ja-JP" altLang="en-US"/>
        </a:p>
      </dgm:t>
    </dgm:pt>
  </dgm:ptLst>
  <dgm:cxnLst>
    <dgm:cxn modelId="{B853687C-8817-49A9-A9CD-09A3BB1F02F8}" srcId="{D03F7ED2-F9A6-4002-9FE2-582A377E4247}" destId="{5FD9B214-4357-47B3-9CD4-5508BAEEFDD7}" srcOrd="0" destOrd="0" parTransId="{3AB7BEB5-00F0-405E-B1B0-51454D7CE620}" sibTransId="{FF6A134E-4937-4828-8389-7E10ADEADB35}"/>
    <dgm:cxn modelId="{CF328239-7AC7-4DB0-9C08-9A6AE25C7C38}" type="presOf" srcId="{D03F7ED2-F9A6-4002-9FE2-582A377E4247}" destId="{885FBABB-ED01-42CA-98F2-C98D832C8804}" srcOrd="0" destOrd="0" presId="urn:microsoft.com/office/officeart/2005/8/layout/vList2"/>
    <dgm:cxn modelId="{52C44200-CB79-4DD2-B101-8F08889CC41A}" type="presOf" srcId="{5FD9B214-4357-47B3-9CD4-5508BAEEFDD7}" destId="{7B079DD9-21EF-4101-B8D5-13CF46BB96B9}" srcOrd="0" destOrd="0" presId="urn:microsoft.com/office/officeart/2005/8/layout/vList2"/>
    <dgm:cxn modelId="{025B4869-4ACA-4798-8BAB-D16448B800F6}" type="presParOf" srcId="{885FBABB-ED01-42CA-98F2-C98D832C8804}" destId="{7B079DD9-21EF-4101-B8D5-13CF46BB96B9}" srcOrd="0" destOrd="0" presId="urn:microsoft.com/office/officeart/2005/8/layout/vList2"/>
  </dgm:cxnLst>
  <dgm:bg/>
  <dgm:whole/>
</dgm:dataModel>
</file>

<file path=ppt/diagrams/data4.xml><?xml version="1.0" encoding="utf-8"?>
<dgm:dataModel xmlns:dgm="http://schemas.openxmlformats.org/drawingml/2006/diagram" xmlns:a="http://schemas.openxmlformats.org/drawingml/2006/main">
  <dgm:ptLst>
    <dgm:pt modelId="{3773AD01-A305-4A56-A7AD-66C4505332EF}" type="doc">
      <dgm:prSet loTypeId="urn:microsoft.com/office/officeart/2005/8/layout/arrow3" loCatId="relationship" qsTypeId="urn:microsoft.com/office/officeart/2005/8/quickstyle/simple1" qsCatId="simple" csTypeId="urn:microsoft.com/office/officeart/2005/8/colors/accent1_2" csCatId="accent1" phldr="1"/>
      <dgm:spPr/>
      <dgm:t>
        <a:bodyPr/>
        <a:lstStyle/>
        <a:p>
          <a:endParaRPr kumimoji="1" lang="ja-JP" altLang="en-US"/>
        </a:p>
      </dgm:t>
    </dgm:pt>
    <dgm:pt modelId="{A0201EAA-E370-471D-A4F0-066770866ABC}">
      <dgm:prSet phldrT="[テキスト]" custT="1"/>
      <dgm:spPr/>
      <dgm:t>
        <a:bodyPr lIns="396000"/>
        <a:lstStyle/>
        <a:p>
          <a:pPr algn="l"/>
          <a:r>
            <a:rPr kumimoji="1" lang="ja-JP" altLang="en-US" sz="1800" i="0" dirty="0" smtClean="0"/>
            <a:t>■ 顧客への適切</a:t>
          </a:r>
          <a:r>
            <a:rPr kumimoji="1" lang="ja-JP" altLang="en-US" sz="1800" i="0" dirty="0" smtClean="0"/>
            <a:t>なガイド</a:t>
          </a:r>
          <a:r>
            <a:rPr kumimoji="1" lang="ja-JP" altLang="en-US" sz="1800" i="0" dirty="0" smtClean="0"/>
            <a:t>指針</a:t>
          </a:r>
          <a:r>
            <a:rPr kumimoji="1" lang="en-US" altLang="ja-JP" sz="1800" i="0" dirty="0" smtClean="0"/>
            <a:t/>
          </a:r>
          <a:br>
            <a:rPr kumimoji="1" lang="en-US" altLang="ja-JP" sz="1800" i="0" dirty="0" smtClean="0"/>
          </a:br>
          <a:r>
            <a:rPr kumimoji="1" lang="ja-JP" altLang="en-US" sz="1800" i="0" dirty="0" smtClean="0"/>
            <a:t>■ </a:t>
          </a:r>
          <a:r>
            <a:rPr kumimoji="1" lang="en-US" altLang="ja-JP" sz="1800" i="0" dirty="0" smtClean="0"/>
            <a:t>3</a:t>
          </a:r>
          <a:r>
            <a:rPr kumimoji="1" lang="en-US" altLang="ja-JP" sz="1800" i="0" baseline="30000" dirty="0" smtClean="0"/>
            <a:t>rd</a:t>
          </a:r>
          <a:r>
            <a:rPr kumimoji="1" lang="ja-JP" altLang="en-US" sz="1800" i="0" dirty="0" smtClean="0"/>
            <a:t> </a:t>
          </a:r>
          <a:r>
            <a:rPr kumimoji="1" lang="en-US" altLang="ja-JP" sz="1800" i="0" dirty="0" smtClean="0"/>
            <a:t>Party</a:t>
          </a:r>
          <a:r>
            <a:rPr kumimoji="1" lang="ja-JP" altLang="en-US" sz="1800" i="0" dirty="0" smtClean="0"/>
            <a:t> </a:t>
          </a:r>
          <a:r>
            <a:rPr kumimoji="1" lang="en-US" altLang="ja-JP" sz="1800" i="0" dirty="0" err="1" smtClean="0"/>
            <a:t>Sier</a:t>
          </a:r>
          <a:r>
            <a:rPr kumimoji="1" lang="ja-JP" altLang="en-US" sz="1800" i="0" dirty="0" smtClean="0"/>
            <a:t> との</a:t>
          </a:r>
          <a:r>
            <a:rPr kumimoji="1" lang="ja-JP" altLang="en-US" sz="1800" i="0" dirty="0" smtClean="0"/>
            <a:t>連携</a:t>
          </a:r>
          <a:r>
            <a:rPr kumimoji="1" lang="en-US" altLang="ja-JP" sz="1800" i="0" dirty="0" smtClean="0"/>
            <a:t/>
          </a:r>
          <a:br>
            <a:rPr kumimoji="1" lang="en-US" altLang="ja-JP" sz="1800" i="0" dirty="0" smtClean="0"/>
          </a:br>
          <a:r>
            <a:rPr kumimoji="1" lang="ja-JP" altLang="en-US" sz="1800" i="0" dirty="0" smtClean="0"/>
            <a:t>■ </a:t>
          </a:r>
          <a:r>
            <a:rPr kumimoji="1" lang="en-US" altLang="ja-JP" sz="1800" i="0" dirty="0" smtClean="0"/>
            <a:t>Full </a:t>
          </a:r>
          <a:r>
            <a:rPr kumimoji="1" lang="en-US" altLang="ja-JP" sz="1800" i="0" dirty="0" err="1" smtClean="0"/>
            <a:t>Turnky</a:t>
          </a:r>
          <a:r>
            <a:rPr kumimoji="1" lang="en-US" altLang="ja-JP" sz="1800" i="0" dirty="0" smtClean="0"/>
            <a:t> Demo </a:t>
          </a:r>
          <a:r>
            <a:rPr kumimoji="1" lang="ja-JP" altLang="en-US" sz="1800" i="0" dirty="0" smtClean="0"/>
            <a:t>開発</a:t>
          </a:r>
          <a:r>
            <a:rPr kumimoji="1" lang="en-US" altLang="ja-JP" sz="1800" i="0" dirty="0" smtClean="0"/>
            <a:t/>
          </a:r>
          <a:br>
            <a:rPr kumimoji="1" lang="en-US" altLang="ja-JP" sz="1800" i="0" dirty="0" smtClean="0"/>
          </a:br>
          <a:r>
            <a:rPr kumimoji="1" lang="ja-JP" altLang="en-US" sz="1800" i="0" dirty="0" smtClean="0"/>
            <a:t>■ </a:t>
          </a:r>
          <a:r>
            <a:rPr kumimoji="1" lang="en-US" altLang="ja-JP" sz="1800" i="0" dirty="0" smtClean="0">
              <a:solidFill>
                <a:srgbClr val="FF0000"/>
              </a:solidFill>
            </a:rPr>
            <a:t>Web</a:t>
          </a:r>
          <a:r>
            <a:rPr kumimoji="1" lang="ja-JP" altLang="en-US" sz="1800" i="0" dirty="0" smtClean="0">
              <a:solidFill>
                <a:srgbClr val="FF0000"/>
              </a:solidFill>
            </a:rPr>
            <a:t> 情報発信 （国際化）</a:t>
          </a:r>
          <a:endParaRPr kumimoji="1" lang="ja-JP" altLang="en-US" sz="1800" i="0" dirty="0">
            <a:solidFill>
              <a:srgbClr val="FF0000"/>
            </a:solidFill>
          </a:endParaRPr>
        </a:p>
      </dgm:t>
    </dgm:pt>
    <dgm:pt modelId="{40859F5F-DEB2-4C04-9BB6-FB73F63DB50A}" type="parTrans" cxnId="{198F9679-6BE2-4D2E-8445-8339B7474E67}">
      <dgm:prSet/>
      <dgm:spPr/>
      <dgm:t>
        <a:bodyPr/>
        <a:lstStyle/>
        <a:p>
          <a:endParaRPr kumimoji="1" lang="ja-JP" altLang="en-US"/>
        </a:p>
      </dgm:t>
    </dgm:pt>
    <dgm:pt modelId="{8B7247CB-207D-4320-8252-1EDF095AD985}" type="sibTrans" cxnId="{198F9679-6BE2-4D2E-8445-8339B7474E67}">
      <dgm:prSet/>
      <dgm:spPr/>
      <dgm:t>
        <a:bodyPr/>
        <a:lstStyle/>
        <a:p>
          <a:endParaRPr kumimoji="1" lang="ja-JP" altLang="en-US"/>
        </a:p>
      </dgm:t>
    </dgm:pt>
    <dgm:pt modelId="{543826B1-ADA1-4382-9854-B960977E4FCB}">
      <dgm:prSet phldrT="[テキスト]" custT="1"/>
      <dgm:spPr/>
      <dgm:t>
        <a:bodyPr/>
        <a:lstStyle/>
        <a:p>
          <a:pPr algn="l"/>
          <a:r>
            <a:rPr kumimoji="1" lang="ja-JP" altLang="en-US" sz="1800" dirty="0" smtClean="0">
              <a:solidFill>
                <a:srgbClr val="FF0000"/>
              </a:solidFill>
            </a:rPr>
            <a:t>■ 携帯</a:t>
          </a:r>
          <a:r>
            <a:rPr kumimoji="1" lang="en-US" altLang="ja-JP" sz="1800" dirty="0" smtClean="0">
              <a:solidFill>
                <a:srgbClr val="FF0000"/>
              </a:solidFill>
            </a:rPr>
            <a:t>Linux</a:t>
          </a:r>
          <a:r>
            <a:rPr kumimoji="1" lang="ja-JP" altLang="en-US" sz="1800" dirty="0" smtClean="0">
              <a:solidFill>
                <a:srgbClr val="FF0000"/>
              </a:solidFill>
            </a:rPr>
            <a:t>対応促進</a:t>
          </a:r>
          <a:r>
            <a:rPr kumimoji="1" lang="en-US" altLang="ja-JP" sz="1800" dirty="0" smtClean="0">
              <a:solidFill>
                <a:srgbClr val="FF0000"/>
              </a:solidFill>
            </a:rPr>
            <a:t/>
          </a:r>
          <a:br>
            <a:rPr kumimoji="1" lang="en-US" altLang="ja-JP" sz="1800" dirty="0" smtClean="0">
              <a:solidFill>
                <a:srgbClr val="FF0000"/>
              </a:solidFill>
            </a:rPr>
          </a:br>
          <a:r>
            <a:rPr kumimoji="1" lang="ja-JP" altLang="en-US" sz="1800" dirty="0" smtClean="0">
              <a:solidFill>
                <a:srgbClr val="FF0000"/>
              </a:solidFill>
            </a:rPr>
            <a:t>　　（ </a:t>
          </a:r>
          <a:r>
            <a:rPr kumimoji="1" lang="en-US" altLang="ja-JP" sz="1800" dirty="0" err="1" smtClean="0">
              <a:solidFill>
                <a:srgbClr val="FF0000"/>
              </a:solidFill>
            </a:rPr>
            <a:t>LiMO</a:t>
          </a:r>
          <a:r>
            <a:rPr kumimoji="1" lang="ja-JP" altLang="en-US" sz="1800" dirty="0" err="1" smtClean="0">
              <a:solidFill>
                <a:srgbClr val="FF0000"/>
              </a:solidFill>
            </a:rPr>
            <a:t>、</a:t>
          </a:r>
          <a:r>
            <a:rPr kumimoji="1" lang="en-US" altLang="ja-JP" sz="1800" dirty="0" smtClean="0">
              <a:solidFill>
                <a:srgbClr val="FF0000"/>
              </a:solidFill>
            </a:rPr>
            <a:t>MMF=</a:t>
          </a:r>
          <a:r>
            <a:rPr kumimoji="1" lang="en-US" altLang="ja-JP" sz="1800" dirty="0" err="1" smtClean="0">
              <a:solidFill>
                <a:srgbClr val="FF0000"/>
              </a:solidFill>
            </a:rPr>
            <a:t>OpenMAX</a:t>
          </a:r>
          <a:r>
            <a:rPr kumimoji="1" lang="en-US" altLang="ja-JP" sz="1800" dirty="0" smtClean="0">
              <a:solidFill>
                <a:srgbClr val="FF0000"/>
              </a:solidFill>
            </a:rPr>
            <a:t>)</a:t>
          </a:r>
          <a:br>
            <a:rPr kumimoji="1" lang="en-US" altLang="ja-JP" sz="1800" dirty="0" smtClean="0">
              <a:solidFill>
                <a:srgbClr val="FF0000"/>
              </a:solidFill>
            </a:rPr>
          </a:br>
          <a:r>
            <a:rPr kumimoji="1" lang="ja-JP" altLang="en-US" sz="1800" dirty="0" smtClean="0">
              <a:solidFill>
                <a:schemeClr val="tx1"/>
              </a:solidFill>
            </a:rPr>
            <a:t>■ 情報家電ソフトウエア</a:t>
          </a:r>
          <a:r>
            <a:rPr kumimoji="1" lang="en-US" altLang="ja-JP" sz="1800" dirty="0" smtClean="0">
              <a:solidFill>
                <a:schemeClr val="tx1"/>
              </a:solidFill>
            </a:rPr>
            <a:t/>
          </a:r>
          <a:br>
            <a:rPr kumimoji="1" lang="en-US" altLang="ja-JP" sz="1800" dirty="0" smtClean="0">
              <a:solidFill>
                <a:schemeClr val="tx1"/>
              </a:solidFill>
            </a:rPr>
          </a:br>
          <a:r>
            <a:rPr kumimoji="1" lang="ja-JP" altLang="en-US" sz="1800" dirty="0" smtClean="0">
              <a:solidFill>
                <a:schemeClr val="tx1"/>
              </a:solidFill>
            </a:rPr>
            <a:t>　　プラットフォーム </a:t>
          </a:r>
          <a:r>
            <a:rPr kumimoji="1" lang="en-US" altLang="ja-JP" sz="1800" dirty="0" smtClean="0">
              <a:solidFill>
                <a:schemeClr val="tx1"/>
              </a:solidFill>
            </a:rPr>
            <a:t>(=DTV)</a:t>
          </a:r>
          <a:r>
            <a:rPr kumimoji="1" lang="en-US" altLang="ja-JP" sz="1800" dirty="0" smtClean="0"/>
            <a:t/>
          </a:r>
          <a:br>
            <a:rPr kumimoji="1" lang="en-US" altLang="ja-JP" sz="1800" dirty="0" smtClean="0"/>
          </a:br>
          <a:r>
            <a:rPr kumimoji="1" lang="ja-JP" altLang="en-US" sz="1800" dirty="0" smtClean="0">
              <a:solidFill>
                <a:srgbClr val="FF0000"/>
              </a:solidFill>
            </a:rPr>
            <a:t>■ </a:t>
          </a:r>
          <a:r>
            <a:rPr kumimoji="1" lang="en-US" altLang="ja-JP" sz="1800" dirty="0" smtClean="0">
              <a:solidFill>
                <a:srgbClr val="FF0000"/>
              </a:solidFill>
            </a:rPr>
            <a:t>Blues</a:t>
          </a:r>
          <a:r>
            <a:rPr kumimoji="1" lang="ja-JP" altLang="en-US" sz="1800" dirty="0" smtClean="0">
              <a:solidFill>
                <a:srgbClr val="FF0000"/>
              </a:solidFill>
            </a:rPr>
            <a:t> （</a:t>
          </a:r>
          <a:r>
            <a:rPr kumimoji="1" lang="en-US" altLang="ja-JP" sz="1800" dirty="0" smtClean="0">
              <a:solidFill>
                <a:srgbClr val="FF0000"/>
              </a:solidFill>
            </a:rPr>
            <a:t>Sky2</a:t>
          </a:r>
          <a:r>
            <a:rPr kumimoji="1" lang="ja-JP" altLang="en-US" sz="1800" dirty="0" smtClean="0">
              <a:solidFill>
                <a:srgbClr val="FF0000"/>
              </a:solidFill>
            </a:rPr>
            <a:t>） 対応</a:t>
          </a:r>
          <a:endParaRPr kumimoji="1" lang="en-US" altLang="ja-JP" sz="1800" dirty="0" smtClean="0">
            <a:solidFill>
              <a:srgbClr val="FF0000"/>
            </a:solidFill>
          </a:endParaRPr>
        </a:p>
        <a:p>
          <a:pPr algn="l"/>
          <a:r>
            <a:rPr kumimoji="1" lang="ja-JP" altLang="en-US" sz="1800" dirty="0" smtClean="0"/>
            <a:t>■ </a:t>
          </a:r>
          <a:r>
            <a:rPr kumimoji="1" lang="en-US" altLang="ja-JP" sz="1800" dirty="0" smtClean="0"/>
            <a:t>SH-</a:t>
          </a:r>
          <a:r>
            <a:rPr kumimoji="1" lang="en-US" altLang="ja-JP" sz="1800" dirty="0" err="1" smtClean="0"/>
            <a:t>MobileR</a:t>
          </a:r>
          <a:r>
            <a:rPr kumimoji="1" lang="en-US" altLang="ja-JP" sz="1800" dirty="0" smtClean="0"/>
            <a:t>/R2</a:t>
          </a:r>
          <a:r>
            <a:rPr kumimoji="1" lang="ja-JP" altLang="en-US" sz="1800" dirty="0" smtClean="0"/>
            <a:t> 汎用ソリューション</a:t>
          </a:r>
          <a:endParaRPr kumimoji="1" lang="ja-JP" altLang="en-US" sz="1800" dirty="0"/>
        </a:p>
      </dgm:t>
    </dgm:pt>
    <dgm:pt modelId="{5381695F-3335-4C7B-844D-F8125BFACEB9}" type="parTrans" cxnId="{40589DEE-5CA2-43BA-A821-B8A95C4E8CD0}">
      <dgm:prSet/>
      <dgm:spPr/>
      <dgm:t>
        <a:bodyPr/>
        <a:lstStyle/>
        <a:p>
          <a:endParaRPr kumimoji="1" lang="ja-JP" altLang="en-US"/>
        </a:p>
      </dgm:t>
    </dgm:pt>
    <dgm:pt modelId="{FB4DFD27-F0B3-43C2-AACD-3CB9BBB5ED46}" type="sibTrans" cxnId="{40589DEE-5CA2-43BA-A821-B8A95C4E8CD0}">
      <dgm:prSet/>
      <dgm:spPr/>
      <dgm:t>
        <a:bodyPr/>
        <a:lstStyle/>
        <a:p>
          <a:endParaRPr kumimoji="1" lang="ja-JP" altLang="en-US"/>
        </a:p>
      </dgm:t>
    </dgm:pt>
    <dgm:pt modelId="{5A00BAEF-3C1C-4502-B092-0C1625CF6950}" type="pres">
      <dgm:prSet presAssocID="{3773AD01-A305-4A56-A7AD-66C4505332EF}" presName="compositeShape" presStyleCnt="0">
        <dgm:presLayoutVars>
          <dgm:chMax val="2"/>
          <dgm:dir/>
          <dgm:resizeHandles val="exact"/>
        </dgm:presLayoutVars>
      </dgm:prSet>
      <dgm:spPr/>
      <dgm:t>
        <a:bodyPr/>
        <a:lstStyle/>
        <a:p>
          <a:endParaRPr kumimoji="1" lang="ja-JP" altLang="en-US"/>
        </a:p>
      </dgm:t>
    </dgm:pt>
    <dgm:pt modelId="{20435A66-5338-4C2F-8EE6-1116CE25C8A3}" type="pres">
      <dgm:prSet presAssocID="{3773AD01-A305-4A56-A7AD-66C4505332EF}" presName="divider" presStyleLbl="fgShp" presStyleIdx="0" presStyleCnt="1"/>
      <dgm:spPr/>
    </dgm:pt>
    <dgm:pt modelId="{E835D708-AA9F-4ED9-AC2B-9CF618146D60}" type="pres">
      <dgm:prSet presAssocID="{A0201EAA-E370-471D-A4F0-066770866ABC}" presName="downArrow" presStyleLbl="node1" presStyleIdx="0" presStyleCnt="2" custScaleY="100000" custLinFactNeighborX="-3635" custLinFactNeighborY="9473"/>
      <dgm:spPr/>
    </dgm:pt>
    <dgm:pt modelId="{45022856-7264-4444-8110-BBDE8CA58661}" type="pres">
      <dgm:prSet presAssocID="{A0201EAA-E370-471D-A4F0-066770866ABC}" presName="downArrowText" presStyleLbl="revTx" presStyleIdx="0" presStyleCnt="2" custScaleX="218180">
        <dgm:presLayoutVars>
          <dgm:bulletEnabled val="1"/>
        </dgm:presLayoutVars>
      </dgm:prSet>
      <dgm:spPr/>
      <dgm:t>
        <a:bodyPr/>
        <a:lstStyle/>
        <a:p>
          <a:endParaRPr kumimoji="1" lang="ja-JP" altLang="en-US"/>
        </a:p>
      </dgm:t>
    </dgm:pt>
    <dgm:pt modelId="{6C2DB3D0-7435-4831-81F4-2146CF126EC2}" type="pres">
      <dgm:prSet presAssocID="{543826B1-ADA1-4382-9854-B960977E4FCB}" presName="upArrow" presStyleLbl="node1" presStyleIdx="1" presStyleCnt="2" custLinFactNeighborX="38488" custLinFactNeighborY="-14549"/>
      <dgm:spPr/>
    </dgm:pt>
    <dgm:pt modelId="{A1AAF03E-68A5-44E3-B401-BA0AC6A5F7A3}" type="pres">
      <dgm:prSet presAssocID="{543826B1-ADA1-4382-9854-B960977E4FCB}" presName="upArrowText" presStyleLbl="revTx" presStyleIdx="1" presStyleCnt="2" custScaleX="283528" custLinFactNeighborX="74719" custLinFactNeighborY="16761">
        <dgm:presLayoutVars>
          <dgm:bulletEnabled val="1"/>
        </dgm:presLayoutVars>
      </dgm:prSet>
      <dgm:spPr/>
      <dgm:t>
        <a:bodyPr/>
        <a:lstStyle/>
        <a:p>
          <a:endParaRPr kumimoji="1" lang="ja-JP" altLang="en-US"/>
        </a:p>
      </dgm:t>
    </dgm:pt>
  </dgm:ptLst>
  <dgm:cxnLst>
    <dgm:cxn modelId="{097D01EF-54C5-4EDC-A932-87DD83945348}" type="presOf" srcId="{543826B1-ADA1-4382-9854-B960977E4FCB}" destId="{A1AAF03E-68A5-44E3-B401-BA0AC6A5F7A3}" srcOrd="0" destOrd="0" presId="urn:microsoft.com/office/officeart/2005/8/layout/arrow3"/>
    <dgm:cxn modelId="{E0D7F8F5-3843-4A92-9F52-534AF83973BB}" type="presOf" srcId="{A0201EAA-E370-471D-A4F0-066770866ABC}" destId="{45022856-7264-4444-8110-BBDE8CA58661}" srcOrd="0" destOrd="0" presId="urn:microsoft.com/office/officeart/2005/8/layout/arrow3"/>
    <dgm:cxn modelId="{198F9679-6BE2-4D2E-8445-8339B7474E67}" srcId="{3773AD01-A305-4A56-A7AD-66C4505332EF}" destId="{A0201EAA-E370-471D-A4F0-066770866ABC}" srcOrd="0" destOrd="0" parTransId="{40859F5F-DEB2-4C04-9BB6-FB73F63DB50A}" sibTransId="{8B7247CB-207D-4320-8252-1EDF095AD985}"/>
    <dgm:cxn modelId="{40589DEE-5CA2-43BA-A821-B8A95C4E8CD0}" srcId="{3773AD01-A305-4A56-A7AD-66C4505332EF}" destId="{543826B1-ADA1-4382-9854-B960977E4FCB}" srcOrd="1" destOrd="0" parTransId="{5381695F-3335-4C7B-844D-F8125BFACEB9}" sibTransId="{FB4DFD27-F0B3-43C2-AACD-3CB9BBB5ED46}"/>
    <dgm:cxn modelId="{F5979B80-6922-484F-9CF5-0B6C30A66635}" type="presOf" srcId="{3773AD01-A305-4A56-A7AD-66C4505332EF}" destId="{5A00BAEF-3C1C-4502-B092-0C1625CF6950}" srcOrd="0" destOrd="0" presId="urn:microsoft.com/office/officeart/2005/8/layout/arrow3"/>
    <dgm:cxn modelId="{6A29A94C-8EEB-40A9-A273-5D5649D09ED2}" type="presParOf" srcId="{5A00BAEF-3C1C-4502-B092-0C1625CF6950}" destId="{20435A66-5338-4C2F-8EE6-1116CE25C8A3}" srcOrd="0" destOrd="0" presId="urn:microsoft.com/office/officeart/2005/8/layout/arrow3"/>
    <dgm:cxn modelId="{3095252D-29A4-46D4-AC58-8F91B989D228}" type="presParOf" srcId="{5A00BAEF-3C1C-4502-B092-0C1625CF6950}" destId="{E835D708-AA9F-4ED9-AC2B-9CF618146D60}" srcOrd="1" destOrd="0" presId="urn:microsoft.com/office/officeart/2005/8/layout/arrow3"/>
    <dgm:cxn modelId="{F3882A69-1054-48CB-A628-9607B8F19955}" type="presParOf" srcId="{5A00BAEF-3C1C-4502-B092-0C1625CF6950}" destId="{45022856-7264-4444-8110-BBDE8CA58661}" srcOrd="2" destOrd="0" presId="urn:microsoft.com/office/officeart/2005/8/layout/arrow3"/>
    <dgm:cxn modelId="{D90600F9-40AF-4EF0-AFF1-4AAE98E0F8F4}" type="presParOf" srcId="{5A00BAEF-3C1C-4502-B092-0C1625CF6950}" destId="{6C2DB3D0-7435-4831-81F4-2146CF126EC2}" srcOrd="3" destOrd="0" presId="urn:microsoft.com/office/officeart/2005/8/layout/arrow3"/>
    <dgm:cxn modelId="{EFE730C5-2C44-40F9-9325-B95BE50A5F00}" type="presParOf" srcId="{5A00BAEF-3C1C-4502-B092-0C1625CF6950}" destId="{A1AAF03E-68A5-44E3-B401-BA0AC6A5F7A3}" srcOrd="4" destOrd="0" presId="urn:microsoft.com/office/officeart/2005/8/layout/arrow3"/>
  </dgm:cxnLst>
  <dgm:bg/>
  <dgm:whole/>
</dgm:dataModel>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drawing1.xml.rels><?xml version="1.0" encoding="UTF-8" standalone="yes"?>
<Relationships xmlns="http://schemas.openxmlformats.org/package/2006/relationships"><Relationship Id="rId1" Type="http://schemas.openxmlformats.org/officeDocument/2006/relationships/image" Target="../media/image18.png"/></Relationships>
</file>

<file path=ppt/drawings/drawing1.xml><?xml version="1.0" encoding="utf-8"?>
<c:userShapes xmlns:c="http://schemas.openxmlformats.org/drawingml/2006/chart">
  <cdr:relSizeAnchor xmlns:cdr="http://schemas.openxmlformats.org/drawingml/2006/chartDrawing">
    <cdr:from>
      <cdr:x>0.49573</cdr:x>
      <cdr:y>0.41022</cdr:y>
    </cdr:from>
    <cdr:to>
      <cdr:x>0.59188</cdr:x>
      <cdr:y>0.49402</cdr:y>
    </cdr:to>
    <cdr:sp macro="" textlink="">
      <cdr:nvSpPr>
        <cdr:cNvPr id="3" name="直線矢印コネクタ 2"/>
        <cdr:cNvSpPr/>
      </cdr:nvSpPr>
      <cdr:spPr bwMode="auto">
        <a:xfrm xmlns:a="http://schemas.openxmlformats.org/drawingml/2006/main" flipV="1">
          <a:off x="4419631" y="2447940"/>
          <a:ext cx="857256" cy="500066"/>
        </a:xfrm>
        <a:prstGeom xmlns:a="http://schemas.openxmlformats.org/drawingml/2006/main" prst="straightConnector1">
          <a:avLst/>
        </a:prstGeom>
        <a:solidFill xmlns:a="http://schemas.openxmlformats.org/drawingml/2006/main">
          <a:schemeClr val="accent1"/>
        </a:solidFill>
        <a:ln xmlns:a="http://schemas.openxmlformats.org/drawingml/2006/main" w="50800" cap="flat" cmpd="sng" algn="ctr">
          <a:solidFill>
            <a:srgbClr val="FF0000"/>
          </a:solidFill>
          <a:prstDash val="solid"/>
          <a:round/>
          <a:headEnd type="none" w="med" len="med"/>
          <a:tailEnd type="triangle"/>
        </a:ln>
        <a:effectLst xmlns:a="http://schemas.openxmlformats.org/drawingml/2006/main"/>
      </cdr:spPr>
      <cdr:txBody>
        <a:bodyPr xmlns:a="http://schemas.openxmlformats.org/drawingml/2006/main" vert="horz" wrap="none" lIns="91440" tIns="45720" rIns="91440" bIns="45720" numCol="1" anchor="ctr" anchorCtr="0" compatLnSpc="1">
          <a:prstTxWarp prst="textNoShape">
            <a:avLst/>
          </a:prstTxWarp>
        </a:bodyPr>
        <a:lstStyle xmlns:a="http://schemas.openxmlformats.org/drawingml/2006/main"/>
        <a:p xmlns:a="http://schemas.openxmlformats.org/drawingml/2006/main">
          <a:endParaRPr lang="ja-JP"/>
        </a:p>
      </cdr:txBody>
    </cdr:sp>
  </cdr:relSizeAnchor>
  <cdr:relSizeAnchor xmlns:cdr="http://schemas.openxmlformats.org/drawingml/2006/chartDrawing">
    <cdr:from>
      <cdr:x>0.28205</cdr:x>
      <cdr:y>0.36473</cdr:y>
    </cdr:from>
    <cdr:to>
      <cdr:x>0.39957</cdr:x>
      <cdr:y>0.47247</cdr:y>
    </cdr:to>
    <cdr:sp macro="" textlink="">
      <cdr:nvSpPr>
        <cdr:cNvPr id="4" name="直線矢印コネクタ 3"/>
        <cdr:cNvSpPr/>
      </cdr:nvSpPr>
      <cdr:spPr bwMode="auto">
        <a:xfrm xmlns:a="http://schemas.openxmlformats.org/drawingml/2006/main" flipH="1" flipV="1">
          <a:off x="2514631" y="2176483"/>
          <a:ext cx="1047751" cy="642938"/>
        </a:xfrm>
        <a:prstGeom xmlns:a="http://schemas.openxmlformats.org/drawingml/2006/main" prst="straightConnector1">
          <a:avLst/>
        </a:prstGeom>
        <a:solidFill xmlns:a="http://schemas.openxmlformats.org/drawingml/2006/main">
          <a:srgbClr val="00CC99"/>
        </a:solidFill>
        <a:ln xmlns:a="http://schemas.openxmlformats.org/drawingml/2006/main" w="50800" cap="flat" cmpd="sng" algn="ctr">
          <a:solidFill>
            <a:srgbClr val="FF0000"/>
          </a:solidFill>
          <a:prstDash val="solid"/>
          <a:round/>
          <a:headEnd type="none" w="med" len="med"/>
          <a:tailEnd type="triangle"/>
        </a:ln>
        <a:effectLst xmlns:a="http://schemas.openxmlformats.org/drawingml/2006/main"/>
      </cdr:spPr>
      <cdr:txBody>
        <a:bodyPr xmlns:a="http://schemas.openxmlformats.org/drawingml/2006/main" vert="horz" wrap="none" lIns="91440" tIns="45720" rIns="91440" bIns="45720" numCol="1" anchor="ctr" anchorCtr="0" compatLnSpc="1">
          <a:prstTxWarp prst="textNoShape">
            <a:avLst/>
          </a:prstTxWarp>
        </a:bodyPr>
        <a:lstStyle xmlns:a="http://schemas.openxmlformats.org/drawingml/2006/main">
          <a:lvl1pPr marL="0" indent="0">
            <a:defRPr sz="1100">
              <a:latin typeface="Tahoma"/>
              <a:ea typeface="ＭＳ Ｐゴシック"/>
            </a:defRPr>
          </a:lvl1pPr>
          <a:lvl2pPr marL="457200" indent="0">
            <a:defRPr sz="1100">
              <a:latin typeface="Tahoma"/>
              <a:ea typeface="ＭＳ Ｐゴシック"/>
            </a:defRPr>
          </a:lvl2pPr>
          <a:lvl3pPr marL="914400" indent="0">
            <a:defRPr sz="1100">
              <a:latin typeface="Tahoma"/>
              <a:ea typeface="ＭＳ Ｐゴシック"/>
            </a:defRPr>
          </a:lvl3pPr>
          <a:lvl4pPr marL="1371600" indent="0">
            <a:defRPr sz="1100">
              <a:latin typeface="Tahoma"/>
              <a:ea typeface="ＭＳ Ｐゴシック"/>
            </a:defRPr>
          </a:lvl4pPr>
          <a:lvl5pPr marL="1828800" indent="0">
            <a:defRPr sz="1100">
              <a:latin typeface="Tahoma"/>
              <a:ea typeface="ＭＳ Ｐゴシック"/>
            </a:defRPr>
          </a:lvl5pPr>
          <a:lvl6pPr marL="2286000" indent="0">
            <a:defRPr sz="1100">
              <a:latin typeface="Tahoma"/>
              <a:ea typeface="ＭＳ Ｐゴシック"/>
            </a:defRPr>
          </a:lvl6pPr>
          <a:lvl7pPr marL="2743200" indent="0">
            <a:defRPr sz="1100">
              <a:latin typeface="Tahoma"/>
              <a:ea typeface="ＭＳ Ｐゴシック"/>
            </a:defRPr>
          </a:lvl7pPr>
          <a:lvl8pPr marL="3200400" indent="0">
            <a:defRPr sz="1100">
              <a:latin typeface="Tahoma"/>
              <a:ea typeface="ＭＳ Ｐゴシック"/>
            </a:defRPr>
          </a:lvl8pPr>
          <a:lvl9pPr marL="3657600" indent="0">
            <a:defRPr sz="1100">
              <a:latin typeface="Tahoma"/>
              <a:ea typeface="ＭＳ Ｐゴシック"/>
            </a:defRPr>
          </a:lvl9pPr>
        </a:lstStyle>
        <a:p xmlns:a="http://schemas.openxmlformats.org/drawingml/2006/main">
          <a:endParaRPr lang="ja-JP"/>
        </a:p>
      </cdr:txBody>
    </cdr:sp>
  </cdr:relSizeAnchor>
  <cdr:relSizeAnchor xmlns:cdr="http://schemas.openxmlformats.org/drawingml/2006/chartDrawing">
    <cdr:from>
      <cdr:x>0.01603</cdr:x>
      <cdr:y>0.07183</cdr:y>
    </cdr:from>
    <cdr:to>
      <cdr:x>0.35257</cdr:x>
      <cdr:y>0.19154</cdr:y>
    </cdr:to>
    <cdr:sp macro="" textlink="">
      <cdr:nvSpPr>
        <cdr:cNvPr id="5" name="角丸四角形吹き出し 4"/>
        <cdr:cNvSpPr/>
      </cdr:nvSpPr>
      <cdr:spPr bwMode="auto">
        <a:xfrm xmlns:a="http://schemas.openxmlformats.org/drawingml/2006/main">
          <a:off x="142876" y="428627"/>
          <a:ext cx="3000396" cy="714380"/>
        </a:xfrm>
        <a:prstGeom xmlns:a="http://schemas.openxmlformats.org/drawingml/2006/main" prst="wedgeRoundRectCallout">
          <a:avLst>
            <a:gd name="adj1" fmla="val 43611"/>
            <a:gd name="adj2" fmla="val 213166"/>
            <a:gd name="adj3" fmla="val 16667"/>
          </a:avLst>
        </a:prstGeom>
        <a:solidFill xmlns:a="http://schemas.openxmlformats.org/drawingml/2006/main">
          <a:srgbClr val="FFCCFF"/>
        </a:solidFill>
        <a:ln xmlns:a="http://schemas.openxmlformats.org/drawingml/2006/main" w="9525" cap="flat" cmpd="sng" algn="ctr">
          <a:noFill/>
          <a:prstDash val="solid"/>
          <a:round/>
          <a:headEnd type="none" w="med" len="med"/>
          <a:tailEnd type="none" w="med" len="med"/>
        </a:ln>
        <a:effectLst xmlns:a="http://schemas.openxmlformats.org/drawingml/2006/main">
          <a:outerShdw dist="35921" dir="2700000" algn="ctr" rotWithShape="0">
            <a:schemeClr val="bg2"/>
          </a:outerShdw>
        </a:effectLst>
      </cdr:spPr>
      <cdr:txBody>
        <a:bodyPr xmlns:a="http://schemas.openxmlformats.org/drawingml/2006/main" vert="horz" wrap="none" lIns="91440" tIns="45720" rIns="91440" bIns="45720" numCol="1" anchor="ctr" anchorCtr="0" compatLnSpc="1">
          <a:prstTxWarp prst="textNoShape">
            <a:avLst/>
          </a:prstTxWarp>
        </a:bodyPr>
        <a:lstStyle xmlns:a="http://schemas.openxmlformats.org/drawingml/2006/main"/>
        <a:p xmlns:a="http://schemas.openxmlformats.org/drawingml/2006/main">
          <a:r>
            <a:rPr lang="en-US" altLang="ja-JP" sz="1400" dirty="0" smtClean="0">
              <a:solidFill>
                <a:srgbClr val="FF0000"/>
              </a:solidFill>
            </a:rPr>
            <a:t>2009.3</a:t>
          </a:r>
          <a:r>
            <a:rPr lang="ja-JP" altLang="en-US" sz="1400" dirty="0" smtClean="0">
              <a:solidFill>
                <a:srgbClr val="FF0000"/>
              </a:solidFill>
            </a:rPr>
            <a:t> </a:t>
          </a:r>
          <a:r>
            <a:rPr lang="en-US" altLang="ja-JP" sz="1400" dirty="0" err="1" smtClean="0">
              <a:solidFill>
                <a:srgbClr val="FF0000"/>
              </a:solidFill>
            </a:rPr>
            <a:t>CodeSourcery</a:t>
          </a:r>
          <a:r>
            <a:rPr lang="ja-JP" altLang="en-US" sz="1400" dirty="0" smtClean="0">
              <a:solidFill>
                <a:srgbClr val="FF0000"/>
              </a:solidFill>
            </a:rPr>
            <a:t> </a:t>
          </a:r>
          <a:r>
            <a:rPr lang="en-US" altLang="ja-JP" sz="1400" dirty="0" smtClean="0">
              <a:solidFill>
                <a:srgbClr val="FF0000"/>
              </a:solidFill>
            </a:rPr>
            <a:t>SH</a:t>
          </a:r>
          <a:r>
            <a:rPr lang="ja-JP" altLang="en-US" sz="1400" dirty="0" smtClean="0">
              <a:solidFill>
                <a:srgbClr val="FF0000"/>
              </a:solidFill>
            </a:rPr>
            <a:t> </a:t>
          </a:r>
          <a:r>
            <a:rPr lang="en-US" altLang="ja-JP" sz="1400" dirty="0" smtClean="0">
              <a:solidFill>
                <a:srgbClr val="FF0000"/>
              </a:solidFill>
            </a:rPr>
            <a:t>G++</a:t>
          </a:r>
          <a:r>
            <a:rPr lang="en-US" altLang="ja-JP" sz="1400" dirty="0" smtClean="0"/>
            <a:t/>
          </a:r>
          <a:br>
            <a:rPr lang="en-US" altLang="ja-JP" sz="1400" dirty="0" smtClean="0"/>
          </a:br>
          <a:r>
            <a:rPr lang="ja-JP" altLang="en-US" sz="1400" dirty="0" smtClean="0"/>
            <a:t>リリースに向け開発進行中</a:t>
          </a:r>
          <a:r>
            <a:rPr lang="en-US" altLang="ja-JP" sz="1400" dirty="0" smtClean="0"/>
            <a:t/>
          </a:r>
          <a:br>
            <a:rPr lang="en-US" altLang="ja-JP" sz="1400" dirty="0" smtClean="0"/>
          </a:br>
          <a:r>
            <a:rPr lang="ja-JP" altLang="en-US" sz="1400" dirty="0" smtClean="0"/>
            <a:t>（ 既知問題の大部分が解決見込み）</a:t>
          </a:r>
          <a:endParaRPr lang="ja-JP" dirty="0"/>
        </a:p>
      </cdr:txBody>
    </cdr:sp>
  </cdr:relSizeAnchor>
  <cdr:relSizeAnchor xmlns:cdr="http://schemas.openxmlformats.org/drawingml/2006/chartDrawing">
    <cdr:from>
      <cdr:x>0.58494</cdr:x>
      <cdr:y>0.79011</cdr:y>
    </cdr:from>
    <cdr:to>
      <cdr:x>0.91346</cdr:x>
      <cdr:y>0.94573</cdr:y>
    </cdr:to>
    <cdr:sp macro="" textlink="">
      <cdr:nvSpPr>
        <cdr:cNvPr id="6" name="角丸四角形吹き出し 5"/>
        <cdr:cNvSpPr/>
      </cdr:nvSpPr>
      <cdr:spPr bwMode="auto">
        <a:xfrm xmlns:a="http://schemas.openxmlformats.org/drawingml/2006/main">
          <a:off x="5214974" y="4714907"/>
          <a:ext cx="2928958" cy="928694"/>
        </a:xfrm>
        <a:prstGeom xmlns:a="http://schemas.openxmlformats.org/drawingml/2006/main" prst="wedgeRoundRectCallout">
          <a:avLst>
            <a:gd name="adj1" fmla="val -45548"/>
            <a:gd name="adj2" fmla="val -141602"/>
            <a:gd name="adj3" fmla="val 16667"/>
          </a:avLst>
        </a:prstGeom>
        <a:solidFill xmlns:a="http://schemas.openxmlformats.org/drawingml/2006/main">
          <a:srgbClr val="FFCCFF"/>
        </a:solidFill>
        <a:ln xmlns:a="http://schemas.openxmlformats.org/drawingml/2006/main" w="9525" cap="flat" cmpd="sng" algn="ctr">
          <a:noFill/>
          <a:prstDash val="solid"/>
          <a:round/>
          <a:headEnd type="none" w="med" len="med"/>
          <a:tailEnd type="none" w="med" len="med"/>
        </a:ln>
        <a:effectLst xmlns:a="http://schemas.openxmlformats.org/drawingml/2006/main">
          <a:outerShdw dist="35921" dir="2700000" algn="ctr" rotWithShape="0">
            <a:schemeClr val="bg2"/>
          </a:outerShdw>
        </a:effectLst>
      </cdr:spPr>
      <cdr:txBody>
        <a:bodyPr xmlns:a="http://schemas.openxmlformats.org/drawingml/2006/main" vert="horz" wrap="none" lIns="91440" tIns="45720" rIns="91440" bIns="45720" numCol="1" anchor="ctr" anchorCtr="0" compatLnSpc="1">
          <a:prstTxWarp prst="textNoShape">
            <a:avLst/>
          </a:prstTxWarp>
        </a:bodyPr>
        <a:lstStyle xmlns:a="http://schemas.openxmlformats.org/drawingml/2006/main"/>
        <a:p xmlns:a="http://schemas.openxmlformats.org/drawingml/2006/main">
          <a:r>
            <a:rPr lang="en-US" altLang="ja-JP" dirty="0" smtClean="0"/>
            <a:t>SH-</a:t>
          </a:r>
          <a:r>
            <a:rPr lang="en-US" altLang="ja-JP" dirty="0" err="1" smtClean="0"/>
            <a:t>MobileR</a:t>
          </a:r>
          <a:r>
            <a:rPr lang="ja-JP" altLang="en-US" dirty="0" smtClean="0"/>
            <a:t> （</a:t>
          </a:r>
          <a:r>
            <a:rPr lang="en-US" altLang="ja-JP" dirty="0" smtClean="0"/>
            <a:t>MIGO-R)</a:t>
          </a:r>
          <a:r>
            <a:rPr lang="ja-JP" altLang="en-US" dirty="0" smtClean="0"/>
            <a:t> </a:t>
          </a:r>
          <a:r>
            <a:rPr lang="en-US" altLang="ja-JP" dirty="0" smtClean="0"/>
            <a:t>BSP</a:t>
          </a:r>
          <a:r>
            <a:rPr lang="ja-JP" altLang="en-US" dirty="0" smtClean="0"/>
            <a:t> </a:t>
          </a:r>
          <a:r>
            <a:rPr lang="en-US" altLang="ja-JP" dirty="0" smtClean="0"/>
            <a:t>beta_2</a:t>
          </a:r>
          <a:r>
            <a:rPr lang="ja-JP" altLang="en-US" dirty="0" smtClean="0"/>
            <a:t> リリース</a:t>
          </a:r>
          <a:r>
            <a:rPr lang="en-US" altLang="ja-JP" dirty="0" smtClean="0"/>
            <a:t/>
          </a:r>
          <a:br>
            <a:rPr lang="en-US" altLang="ja-JP" dirty="0" smtClean="0"/>
          </a:br>
          <a:r>
            <a:rPr lang="en-US" altLang="ja-JP" dirty="0" smtClean="0"/>
            <a:t>SH-MobileR2</a:t>
          </a:r>
          <a:r>
            <a:rPr lang="ja-JP" altLang="en-US" dirty="0" smtClean="0"/>
            <a:t> （</a:t>
          </a:r>
          <a:r>
            <a:rPr lang="en-US" altLang="ja-JP" dirty="0" smtClean="0"/>
            <a:t>ALGO)</a:t>
          </a:r>
          <a:r>
            <a:rPr lang="ja-JP" altLang="en-US" dirty="0" smtClean="0"/>
            <a:t> </a:t>
          </a:r>
          <a:r>
            <a:rPr lang="en-US" altLang="ja-JP" dirty="0" smtClean="0"/>
            <a:t>alpha</a:t>
          </a:r>
          <a:r>
            <a:rPr lang="ja-JP" altLang="en-US" dirty="0" smtClean="0"/>
            <a:t> リリース</a:t>
          </a:r>
          <a:r>
            <a:rPr lang="en-US" altLang="ja-JP" dirty="0" smtClean="0"/>
            <a:t/>
          </a:r>
          <a:br>
            <a:rPr lang="en-US" altLang="ja-JP" dirty="0" smtClean="0"/>
          </a:br>
          <a:r>
            <a:rPr lang="en-US" altLang="ja-JP" dirty="0" smtClean="0"/>
            <a:t>SH7763</a:t>
          </a:r>
          <a:r>
            <a:rPr lang="ja-JP" altLang="en-US" dirty="0" smtClean="0"/>
            <a:t> </a:t>
          </a:r>
          <a:r>
            <a:rPr lang="en-US" altLang="ja-JP" dirty="0" smtClean="0"/>
            <a:t>BSP</a:t>
          </a:r>
          <a:r>
            <a:rPr lang="ja-JP" altLang="en-US" dirty="0" smtClean="0"/>
            <a:t> </a:t>
          </a:r>
          <a:r>
            <a:rPr lang="en-US" altLang="ja-JP" dirty="0" smtClean="0"/>
            <a:t>beta_3</a:t>
          </a:r>
          <a:r>
            <a:rPr lang="ja-JP" altLang="en-US" dirty="0" smtClean="0"/>
            <a:t> リリース</a:t>
          </a:r>
          <a:r>
            <a:rPr lang="en-US" altLang="ja-JP" dirty="0" smtClean="0"/>
            <a:t/>
          </a:r>
          <a:br>
            <a:rPr lang="en-US" altLang="ja-JP" dirty="0" smtClean="0"/>
          </a:br>
          <a:r>
            <a:rPr lang="en-US" altLang="ja-JP" dirty="0" smtClean="0"/>
            <a:t>SH7785</a:t>
          </a:r>
          <a:r>
            <a:rPr lang="ja-JP" altLang="en-US" dirty="0" smtClean="0"/>
            <a:t> </a:t>
          </a:r>
          <a:r>
            <a:rPr lang="en-US" altLang="ja-JP" dirty="0" smtClean="0"/>
            <a:t>BSP</a:t>
          </a:r>
          <a:r>
            <a:rPr lang="ja-JP" altLang="en-US" dirty="0" smtClean="0"/>
            <a:t> </a:t>
          </a:r>
          <a:r>
            <a:rPr lang="en-US" altLang="ja-JP" dirty="0" smtClean="0"/>
            <a:t>alpha</a:t>
          </a:r>
          <a:r>
            <a:rPr lang="ja-JP" altLang="en-US" dirty="0" smtClean="0"/>
            <a:t> リリース予定</a:t>
          </a:r>
          <a:r>
            <a:rPr lang="en-US" altLang="ja-JP" dirty="0" smtClean="0"/>
            <a:t/>
          </a:r>
          <a:br>
            <a:rPr lang="en-US" altLang="ja-JP" dirty="0" smtClean="0"/>
          </a:br>
          <a:r>
            <a:rPr lang="en-US" altLang="ja-JP" dirty="0" smtClean="0"/>
            <a:t>SH7203</a:t>
          </a:r>
          <a:r>
            <a:rPr lang="ja-JP" altLang="en-US" dirty="0" smtClean="0"/>
            <a:t> </a:t>
          </a:r>
          <a:r>
            <a:rPr lang="en-US" altLang="ja-JP" dirty="0" smtClean="0"/>
            <a:t>BSP</a:t>
          </a:r>
          <a:r>
            <a:rPr lang="ja-JP" altLang="en-US" dirty="0" smtClean="0"/>
            <a:t> </a:t>
          </a:r>
          <a:r>
            <a:rPr lang="en-US" altLang="ja-JP" dirty="0" smtClean="0"/>
            <a:t>elf-</a:t>
          </a:r>
          <a:r>
            <a:rPr lang="en-US" altLang="ja-JP" dirty="0" err="1" smtClean="0"/>
            <a:t>fdpic</a:t>
          </a:r>
          <a:r>
            <a:rPr lang="ja-JP" altLang="en-US" dirty="0" smtClean="0"/>
            <a:t> 対応中</a:t>
          </a:r>
          <a:endParaRPr lang="ja-JP" dirty="0"/>
        </a:p>
      </cdr:txBody>
    </cdr:sp>
  </cdr:relSizeAnchor>
  <cdr:relSizeAnchor xmlns:cdr="http://schemas.openxmlformats.org/drawingml/2006/chartDrawing">
    <cdr:from>
      <cdr:x>0.02136</cdr:x>
      <cdr:y>0.82602</cdr:y>
    </cdr:from>
    <cdr:to>
      <cdr:x>0.30394</cdr:x>
      <cdr:y>0.94573</cdr:y>
    </cdr:to>
    <cdr:sp macro="" textlink="">
      <cdr:nvSpPr>
        <cdr:cNvPr id="7" name="角丸四角形吹き出し 6"/>
        <cdr:cNvSpPr/>
      </cdr:nvSpPr>
      <cdr:spPr bwMode="auto">
        <a:xfrm xmlns:a="http://schemas.openxmlformats.org/drawingml/2006/main">
          <a:off x="190439" y="4929221"/>
          <a:ext cx="2519349" cy="714380"/>
        </a:xfrm>
        <a:prstGeom xmlns:a="http://schemas.openxmlformats.org/drawingml/2006/main" prst="wedgeRoundRectCallout">
          <a:avLst>
            <a:gd name="adj1" fmla="val 104268"/>
            <a:gd name="adj2" fmla="val -77499"/>
            <a:gd name="adj3" fmla="val 16667"/>
          </a:avLst>
        </a:prstGeom>
        <a:solidFill xmlns:a="http://schemas.openxmlformats.org/drawingml/2006/main">
          <a:srgbClr val="FFCCFF"/>
        </a:solidFill>
        <a:ln xmlns:a="http://schemas.openxmlformats.org/drawingml/2006/main" w="9525" cap="flat" cmpd="sng" algn="ctr">
          <a:noFill/>
          <a:prstDash val="solid"/>
          <a:round/>
          <a:headEnd type="none" w="med" len="med"/>
          <a:tailEnd type="none" w="med" len="med"/>
        </a:ln>
        <a:effectLst xmlns:a="http://schemas.openxmlformats.org/drawingml/2006/main">
          <a:outerShdw dist="35921" dir="2700000" algn="ctr" rotWithShape="0">
            <a:schemeClr val="bg2"/>
          </a:outerShdw>
        </a:effectLst>
      </cdr:spPr>
      <cdr:txBody>
        <a:bodyPr xmlns:a="http://schemas.openxmlformats.org/drawingml/2006/main" vert="horz" wrap="none" lIns="91440" tIns="45720" rIns="91440" bIns="45720" numCol="1" anchor="ctr" anchorCtr="0" compatLnSpc="1">
          <a:prstTxWarp prst="textNoShape">
            <a:avLst/>
          </a:prstTxWarp>
        </a:bodyPr>
        <a:lstStyle xmlns:a="http://schemas.openxmlformats.org/drawingml/2006/main"/>
        <a:p xmlns:a="http://schemas.openxmlformats.org/drawingml/2006/main">
          <a:r>
            <a:rPr lang="en-US" altLang="ja-JP" dirty="0" smtClean="0"/>
            <a:t>SH-MobileR2</a:t>
          </a:r>
          <a:r>
            <a:rPr lang="ja-JP" altLang="en-US" dirty="0" smtClean="0"/>
            <a:t> </a:t>
          </a:r>
          <a:r>
            <a:rPr lang="en-US" altLang="ja-JP" dirty="0" smtClean="0"/>
            <a:t>BSP</a:t>
          </a:r>
          <a:r>
            <a:rPr lang="ja-JP" altLang="en-US" dirty="0" smtClean="0"/>
            <a:t> に </a:t>
          </a:r>
          <a:r>
            <a:rPr lang="en-US" altLang="ja-JP" dirty="0" err="1" smtClean="0"/>
            <a:t>Gentoo</a:t>
          </a:r>
          <a:r>
            <a:rPr lang="ja-JP" altLang="en-US" dirty="0" smtClean="0"/>
            <a:t> 適用</a:t>
          </a:r>
          <a:r>
            <a:rPr lang="en-US" altLang="ja-JP" dirty="0" smtClean="0"/>
            <a:t/>
          </a:r>
          <a:br>
            <a:rPr lang="en-US" altLang="ja-JP" dirty="0" smtClean="0"/>
          </a:br>
          <a:r>
            <a:rPr lang="en-US" altLang="ja-JP" dirty="0" err="1" smtClean="0"/>
            <a:t>Gentoo</a:t>
          </a:r>
          <a:r>
            <a:rPr lang="ja-JP" altLang="en-US" dirty="0" smtClean="0"/>
            <a:t> </a:t>
          </a:r>
          <a:r>
            <a:rPr lang="ja-JP" altLang="en-US" dirty="0" err="1" smtClean="0"/>
            <a:t>での</a:t>
          </a:r>
          <a:r>
            <a:rPr lang="ja-JP" altLang="en-US" dirty="0" smtClean="0"/>
            <a:t> </a:t>
          </a:r>
          <a:r>
            <a:rPr lang="en-US" altLang="ja-JP" dirty="0" smtClean="0"/>
            <a:t>SH</a:t>
          </a:r>
          <a:r>
            <a:rPr lang="ja-JP" altLang="en-US" dirty="0" smtClean="0"/>
            <a:t> ステータスはまだ</a:t>
          </a:r>
          <a:r>
            <a:rPr lang="en-US" altLang="ja-JP" dirty="0" smtClean="0"/>
            <a:t/>
          </a:r>
          <a:br>
            <a:rPr lang="en-US" altLang="ja-JP" dirty="0" smtClean="0"/>
          </a:br>
          <a:r>
            <a:rPr lang="en-US" altLang="ja-JP" dirty="0" smtClean="0"/>
            <a:t>experimental</a:t>
          </a:r>
          <a:r>
            <a:rPr lang="ja-JP" altLang="en-US" dirty="0" smtClean="0"/>
            <a:t> → </a:t>
          </a:r>
          <a:r>
            <a:rPr lang="en-US" altLang="ja-JP" dirty="0" smtClean="0"/>
            <a:t>Stable</a:t>
          </a:r>
          <a:r>
            <a:rPr lang="ja-JP" altLang="en-US" dirty="0" smtClean="0"/>
            <a:t> に格上げ必要</a:t>
          </a:r>
          <a:endParaRPr lang="ja-JP" dirty="0"/>
        </a:p>
      </cdr:txBody>
    </cdr:sp>
  </cdr:relSizeAnchor>
  <cdr:relSizeAnchor xmlns:cdr="http://schemas.openxmlformats.org/drawingml/2006/chartDrawing">
    <cdr:from>
      <cdr:x>0.35096</cdr:x>
      <cdr:y>0.57063</cdr:y>
    </cdr:from>
    <cdr:to>
      <cdr:x>0.40705</cdr:x>
      <cdr:y>0.61852</cdr:y>
    </cdr:to>
    <cdr:sp macro="" textlink="">
      <cdr:nvSpPr>
        <cdr:cNvPr id="9" name="直線矢印コネクタ 8"/>
        <cdr:cNvSpPr/>
      </cdr:nvSpPr>
      <cdr:spPr bwMode="auto">
        <a:xfrm xmlns:a="http://schemas.openxmlformats.org/drawingml/2006/main" rot="10800000" flipV="1">
          <a:off x="3128990" y="3405207"/>
          <a:ext cx="500067" cy="285753"/>
        </a:xfrm>
        <a:prstGeom xmlns:a="http://schemas.openxmlformats.org/drawingml/2006/main" prst="straightConnector1">
          <a:avLst/>
        </a:prstGeom>
        <a:solidFill xmlns:a="http://schemas.openxmlformats.org/drawingml/2006/main">
          <a:schemeClr val="accent1"/>
        </a:solidFill>
        <a:ln xmlns:a="http://schemas.openxmlformats.org/drawingml/2006/main" w="50800" cap="flat" cmpd="sng" algn="ctr">
          <a:solidFill>
            <a:srgbClr val="00B0F0"/>
          </a:solidFill>
          <a:prstDash val="solid"/>
          <a:round/>
          <a:headEnd type="none" w="med" len="med"/>
          <a:tailEnd type="arrow"/>
        </a:ln>
        <a:effectLst xmlns:a="http://schemas.openxmlformats.org/drawingml/2006/main"/>
      </cdr:spPr>
      <cdr:txBody>
        <a:bodyPr xmlns:a="http://schemas.openxmlformats.org/drawingml/2006/main" vert="horz" wrap="none" lIns="91440" tIns="45720" rIns="91440" bIns="45720" numCol="1" anchor="ctr" anchorCtr="0" compatLnSpc="1">
          <a:prstTxWarp prst="textNoShape">
            <a:avLst/>
          </a:prstTxWarp>
        </a:bodyPr>
        <a:lstStyle xmlns:a="http://schemas.openxmlformats.org/drawingml/2006/main"/>
        <a:p xmlns:a="http://schemas.openxmlformats.org/drawingml/2006/main">
          <a:endParaRPr lang="ja-JP"/>
        </a:p>
      </cdr:txBody>
    </cdr:sp>
  </cdr:relSizeAnchor>
  <cdr:relSizeAnchor xmlns:cdr="http://schemas.openxmlformats.org/drawingml/2006/chartDrawing">
    <cdr:from>
      <cdr:x>0.02617</cdr:x>
      <cdr:y>0.46847</cdr:y>
    </cdr:from>
    <cdr:to>
      <cdr:x>0.26656</cdr:x>
      <cdr:y>0.61213</cdr:y>
    </cdr:to>
    <cdr:sp macro="" textlink="">
      <cdr:nvSpPr>
        <cdr:cNvPr id="10" name="角丸四角形吹き出し 9"/>
        <cdr:cNvSpPr/>
      </cdr:nvSpPr>
      <cdr:spPr bwMode="auto">
        <a:xfrm xmlns:a="http://schemas.openxmlformats.org/drawingml/2006/main">
          <a:off x="233356" y="2795585"/>
          <a:ext cx="2143140" cy="857256"/>
        </a:xfrm>
        <a:prstGeom xmlns:a="http://schemas.openxmlformats.org/drawingml/2006/main" prst="wedgeRoundRectCallout">
          <a:avLst>
            <a:gd name="adj1" fmla="val 70277"/>
            <a:gd name="adj2" fmla="val 70278"/>
            <a:gd name="adj3" fmla="val 16667"/>
          </a:avLst>
        </a:prstGeom>
        <a:solidFill xmlns:a="http://schemas.openxmlformats.org/drawingml/2006/main">
          <a:srgbClr val="FFCCFF"/>
        </a:solidFill>
        <a:ln xmlns:a="http://schemas.openxmlformats.org/drawingml/2006/main" w="9525" cap="flat" cmpd="sng" algn="ctr">
          <a:noFill/>
          <a:prstDash val="solid"/>
          <a:round/>
          <a:headEnd type="none" w="med" len="med"/>
          <a:tailEnd type="none" w="med" len="med"/>
        </a:ln>
        <a:effectLst xmlns:a="http://schemas.openxmlformats.org/drawingml/2006/main">
          <a:outerShdw dist="35921" dir="2700000" algn="ctr" rotWithShape="0">
            <a:schemeClr val="bg2"/>
          </a:outerShdw>
        </a:effectLst>
      </cdr:spPr>
      <cdr:txBody>
        <a:bodyPr xmlns:a="http://schemas.openxmlformats.org/drawingml/2006/main" vert="horz" wrap="none" lIns="91440" tIns="45720" rIns="91440" bIns="45720" numCol="1" anchor="ctr" anchorCtr="0" compatLnSpc="1">
          <a:prstTxWarp prst="textNoShape">
            <a:avLst/>
          </a:prstTxWarp>
        </a:bodyPr>
        <a:lstStyle xmlns:a="http://schemas.openxmlformats.org/drawingml/2006/main"/>
        <a:p xmlns:a="http://schemas.openxmlformats.org/drawingml/2006/main">
          <a:r>
            <a:rPr lang="en-US" altLang="ja-JP" dirty="0" smtClean="0"/>
            <a:t>Kernel</a:t>
          </a:r>
          <a:r>
            <a:rPr lang="ja-JP" altLang="en-US" dirty="0" smtClean="0"/>
            <a:t> 自動テスト環境稼働開始</a:t>
          </a:r>
          <a:r>
            <a:rPr lang="en-US" altLang="ja-JP" dirty="0" smtClean="0"/>
            <a:t/>
          </a:r>
          <a:br>
            <a:rPr lang="en-US" altLang="ja-JP" dirty="0" smtClean="0"/>
          </a:br>
          <a:r>
            <a:rPr lang="en-US" altLang="ja-JP" dirty="0" smtClean="0"/>
            <a:t>Linux</a:t>
          </a:r>
          <a:r>
            <a:rPr lang="ja-JP" altLang="en-US" dirty="0" smtClean="0"/>
            <a:t> 品質改善活動として社外</a:t>
          </a:r>
          <a:r>
            <a:rPr lang="en-US" altLang="ja-JP" dirty="0" smtClean="0"/>
            <a:t/>
          </a:r>
          <a:br>
            <a:rPr lang="en-US" altLang="ja-JP" dirty="0" smtClean="0"/>
          </a:br>
          <a:r>
            <a:rPr lang="ja-JP" altLang="en-US" dirty="0" smtClean="0"/>
            <a:t>アピールを進める。　テストケース</a:t>
          </a:r>
          <a:r>
            <a:rPr lang="en-US" altLang="ja-JP" dirty="0" smtClean="0"/>
            <a:t/>
          </a:r>
          <a:br>
            <a:rPr lang="en-US" altLang="ja-JP" dirty="0" smtClean="0"/>
          </a:br>
          <a:r>
            <a:rPr lang="ja-JP" altLang="en-US" dirty="0" smtClean="0"/>
            <a:t>の充実など継続改善が必要</a:t>
          </a:r>
          <a:endParaRPr lang="ja-JP" dirty="0"/>
        </a:p>
      </cdr:txBody>
    </cdr:sp>
  </cdr:relSizeAnchor>
  <cdr:relSizeAnchor xmlns:cdr="http://schemas.openxmlformats.org/drawingml/2006/chartDrawing">
    <cdr:from>
      <cdr:x>0.86539</cdr:x>
      <cdr:y>0.65842</cdr:y>
    </cdr:from>
    <cdr:to>
      <cdr:x>0.93482</cdr:x>
      <cdr:y>0.75737</cdr:y>
    </cdr:to>
    <cdr:pic>
      <cdr:nvPicPr>
        <cdr:cNvPr id="11" name="chart"/>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7715304" y="3929089"/>
          <a:ext cx="619048" cy="590476"/>
        </a:xfrm>
        <a:prstGeom xmlns:a="http://schemas.openxmlformats.org/drawingml/2006/main" prst="rect">
          <a:avLst/>
        </a:prstGeom>
      </cdr:spPr>
    </cdr:pic>
  </cdr:relSizeAnchor>
  <cdr:relSizeAnchor xmlns:cdr="http://schemas.openxmlformats.org/drawingml/2006/chartDrawing">
    <cdr:from>
      <cdr:x>0.83334</cdr:x>
      <cdr:y>0.75419</cdr:y>
    </cdr:from>
    <cdr:to>
      <cdr:x>0.97757</cdr:x>
      <cdr:y>0.79011</cdr:y>
    </cdr:to>
    <cdr:sp macro="" textlink="">
      <cdr:nvSpPr>
        <cdr:cNvPr id="12" name="テキスト ボックス 11"/>
        <cdr:cNvSpPr txBox="1"/>
      </cdr:nvSpPr>
      <cdr:spPr>
        <a:xfrm xmlns:a="http://schemas.openxmlformats.org/drawingml/2006/main">
          <a:off x="7429552" y="4500593"/>
          <a:ext cx="1285884" cy="214314"/>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US" altLang="ja-JP" sz="1100" dirty="0" smtClean="0"/>
            <a:t>Magnus </a:t>
          </a:r>
          <a:r>
            <a:rPr lang="en-US" altLang="ja-JP" sz="1100" dirty="0" err="1" smtClean="0"/>
            <a:t>Damm</a:t>
          </a:r>
          <a:endParaRPr lang="ja-JP" altLang="en-US"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ja-JP" altLang="en-US"/>
          </a:p>
        </p:txBody>
      </p:sp>
      <p:sp>
        <p:nvSpPr>
          <p:cNvPr id="3" name="日付プレースホルダ 2"/>
          <p:cNvSpPr>
            <a:spLocks noGrp="1"/>
          </p:cNvSpPr>
          <p:nvPr>
            <p:ph type="dt"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959C6798-A05B-4669-9ABC-E80519E0104E}" type="datetimeFigureOut">
              <a:rPr lang="ja-JP" altLang="en-US"/>
              <a:pPr>
                <a:defRPr/>
              </a:pPr>
              <a:t>2008/6/9</a:t>
            </a:fld>
            <a:endParaRPr lang="ja-JP" altLang="en-US"/>
          </a:p>
        </p:txBody>
      </p:sp>
      <p:sp>
        <p:nvSpPr>
          <p:cNvPr id="4" name="スライド イメージ プレースホルダ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 4"/>
          <p:cNvSpPr>
            <a:spLocks noGrp="1"/>
          </p:cNvSpPr>
          <p:nvPr>
            <p:ph type="body" sz="quarter" idx="3"/>
          </p:nvPr>
        </p:nvSpPr>
        <p:spPr>
          <a:xfrm>
            <a:off x="673100" y="4686300"/>
            <a:ext cx="5389563" cy="4440238"/>
          </a:xfrm>
          <a:prstGeom prst="rect">
            <a:avLst/>
          </a:prstGeom>
        </p:spPr>
        <p:txBody>
          <a:bodyPr vert="horz" lIns="91440" tIns="45720" rIns="91440" bIns="45720"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endParaRPr lang="ja-JP" altLang="en-US" noProof="0"/>
          </a:p>
        </p:txBody>
      </p:sp>
      <p:sp>
        <p:nvSpPr>
          <p:cNvPr id="6" name="フッター プレースホルダ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ja-JP" altLang="en-US"/>
          </a:p>
        </p:txBody>
      </p:sp>
      <p:sp>
        <p:nvSpPr>
          <p:cNvPr id="7" name="スライド番号プレースホルダ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20CA8CFD-8431-4789-837A-0C0F944FCC3D}"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pPr>
              <a:defRPr/>
            </a:pPr>
            <a:fld id="{20CA8CFD-8431-4789-837A-0C0F944FCC3D}" type="slidenum">
              <a:rPr lang="ja-JP" altLang="en-US" smtClean="0"/>
              <a:pPr>
                <a:defRPr/>
              </a:pPr>
              <a:t>9</a:t>
            </a:fld>
            <a:endParaRPr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38915" name="ノート プレースホルダ 2"/>
          <p:cNvSpPr>
            <a:spLocks noGrp="1"/>
          </p:cNvSpPr>
          <p:nvPr>
            <p:ph type="body" idx="1"/>
          </p:nvPr>
        </p:nvSpPr>
        <p:spPr bwMode="auto">
          <a:noFill/>
        </p:spPr>
        <p:txBody>
          <a:bodyPr wrap="square" numCol="1" anchor="t" anchorCtr="0" compatLnSpc="1">
            <a:prstTxWarp prst="textNoShape">
              <a:avLst/>
            </a:prstTxWarp>
          </a:bodyPr>
          <a:lstStyle/>
          <a:p>
            <a:endParaRPr lang="ja-JP" altLang="en-US" smtClean="0"/>
          </a:p>
        </p:txBody>
      </p:sp>
      <p:sp>
        <p:nvSpPr>
          <p:cNvPr id="4" name="スライド番号プレースホルダ 3"/>
          <p:cNvSpPr>
            <a:spLocks noGrp="1"/>
          </p:cNvSpPr>
          <p:nvPr>
            <p:ph type="sldNum" sz="quarter" idx="5"/>
          </p:nvPr>
        </p:nvSpPr>
        <p:spPr/>
        <p:txBody>
          <a:bodyPr/>
          <a:lstStyle/>
          <a:p>
            <a:pPr>
              <a:defRPr/>
            </a:pPr>
            <a:fld id="{1E45C346-5B93-48C7-9281-76934C67F58A}" type="slidenum">
              <a:rPr lang="ja-JP" altLang="en-US" smtClean="0"/>
              <a:pPr>
                <a:defRPr/>
              </a:pPr>
              <a:t>21</a:t>
            </a:fld>
            <a:endParaRPr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3" name="Picture 2" descr="cover_02_a4"/>
          <p:cNvPicPr>
            <a:picLocks noChangeAspect="1" noChangeArrowheads="1"/>
          </p:cNvPicPr>
          <p:nvPr/>
        </p:nvPicPr>
        <p:blipFill>
          <a:blip r:embed="rId2"/>
          <a:srcRect/>
          <a:stretch>
            <a:fillRect/>
          </a:stretch>
        </p:blipFill>
        <p:spPr bwMode="auto">
          <a:xfrm>
            <a:off x="0" y="5911850"/>
            <a:ext cx="9148763" cy="946150"/>
          </a:xfrm>
          <a:prstGeom prst="rect">
            <a:avLst/>
          </a:prstGeom>
          <a:noFill/>
          <a:ln w="9525">
            <a:noFill/>
            <a:miter lim="800000"/>
            <a:headEnd/>
            <a:tailEnd/>
          </a:ln>
        </p:spPr>
      </p:pic>
      <p:pic>
        <p:nvPicPr>
          <p:cNvPr id="4" name="Picture 3" descr="cover_01_a4"/>
          <p:cNvPicPr>
            <a:picLocks noChangeAspect="1" noChangeArrowheads="1"/>
          </p:cNvPicPr>
          <p:nvPr/>
        </p:nvPicPr>
        <p:blipFill>
          <a:blip r:embed="rId3"/>
          <a:srcRect/>
          <a:stretch>
            <a:fillRect/>
          </a:stretch>
        </p:blipFill>
        <p:spPr bwMode="auto">
          <a:xfrm>
            <a:off x="0" y="0"/>
            <a:ext cx="9148763" cy="1568450"/>
          </a:xfrm>
          <a:prstGeom prst="rect">
            <a:avLst/>
          </a:prstGeom>
          <a:noFill/>
          <a:ln w="9525">
            <a:noFill/>
            <a:miter lim="800000"/>
            <a:headEnd/>
            <a:tailEnd/>
          </a:ln>
        </p:spPr>
      </p:pic>
      <p:sp>
        <p:nvSpPr>
          <p:cNvPr id="5" name="Text Box 5"/>
          <p:cNvSpPr txBox="1">
            <a:spLocks noChangeArrowheads="1"/>
          </p:cNvSpPr>
          <p:nvPr/>
        </p:nvSpPr>
        <p:spPr bwMode="auto">
          <a:xfrm>
            <a:off x="481013" y="6480175"/>
            <a:ext cx="3165475" cy="214313"/>
          </a:xfrm>
          <a:prstGeom prst="rect">
            <a:avLst/>
          </a:prstGeom>
          <a:noFill/>
          <a:ln w="9525">
            <a:noFill/>
            <a:miter lim="800000"/>
            <a:headEnd/>
            <a:tailEnd/>
          </a:ln>
          <a:effectLst/>
        </p:spPr>
        <p:txBody>
          <a:bodyPr>
            <a:spAutoFit/>
          </a:bodyPr>
          <a:lstStyle/>
          <a:p>
            <a:pPr>
              <a:spcBef>
                <a:spcPct val="50000"/>
              </a:spcBef>
              <a:defRPr/>
            </a:pPr>
            <a:r>
              <a:rPr lang="en-US" altLang="ja-JP" sz="800" dirty="0">
                <a:ea typeface="Osaka"/>
                <a:cs typeface="Osaka"/>
              </a:rPr>
              <a:t>©2008. Renesas Solutions Corp., All rights reserved.</a:t>
            </a:r>
          </a:p>
        </p:txBody>
      </p:sp>
      <p:sp>
        <p:nvSpPr>
          <p:cNvPr id="8198" name="Rectangle 6"/>
          <p:cNvSpPr>
            <a:spLocks noGrp="1" noChangeArrowheads="1"/>
          </p:cNvSpPr>
          <p:nvPr>
            <p:ph type="ctrTitle"/>
          </p:nvPr>
        </p:nvSpPr>
        <p:spPr>
          <a:xfrm>
            <a:off x="498475" y="1798638"/>
            <a:ext cx="8329613" cy="647700"/>
          </a:xfrm>
        </p:spPr>
        <p:txBody>
          <a:bodyPr/>
          <a:lstStyle>
            <a:lvl1pPr>
              <a:defRPr sz="2400">
                <a:solidFill>
                  <a:schemeClr val="accent2">
                    <a:lumMod val="50000"/>
                  </a:schemeClr>
                </a:solidFill>
                <a:latin typeface="+mj-lt"/>
              </a:defRPr>
            </a:lvl1pPr>
          </a:lstStyle>
          <a:p>
            <a:r>
              <a:rPr lang="ja-JP" altLang="en-US" dirty="0" smtClean="0"/>
              <a:t>マスタ タイトルの書式設定</a:t>
            </a:r>
            <a:endParaRPr lang="en-US" altLang="ja-JP" dirty="0"/>
          </a:p>
        </p:txBody>
      </p:sp>
      <p:sp>
        <p:nvSpPr>
          <p:cNvPr id="6" name="Rectangle 4"/>
          <p:cNvSpPr>
            <a:spLocks noGrp="1" noChangeArrowheads="1"/>
          </p:cNvSpPr>
          <p:nvPr>
            <p:ph type="dt" sz="half" idx="10"/>
          </p:nvPr>
        </p:nvSpPr>
        <p:spPr bwMode="auto">
          <a:xfrm>
            <a:off x="498475" y="5473700"/>
            <a:ext cx="1063625" cy="331788"/>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kumimoji="1" sz="1400">
                <a:latin typeface="Arial" charset="0"/>
                <a:ea typeface="ＭＳ Ｐゴシック" pitchFamily="50" charset="-128"/>
              </a:defRPr>
            </a:lvl1pPr>
          </a:lstStyle>
          <a:p>
            <a:pPr>
              <a:defRPr/>
            </a:pPr>
            <a:endParaRPr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1"/>
            <a:ext cx="8307387" cy="454006"/>
          </a:xfrm>
        </p:spPr>
        <p:txBody>
          <a:bodyPr/>
          <a:lstStyle>
            <a:lvl1pPr algn="l">
              <a:defRPr sz="2400">
                <a:solidFill>
                  <a:schemeClr val="accent2">
                    <a:lumMod val="50000"/>
                  </a:schemeClr>
                </a:solidFill>
                <a:latin typeface="+mn-lt"/>
              </a:defRPr>
            </a:lvl1pPr>
          </a:lstStyle>
          <a:p>
            <a:r>
              <a:rPr lang="ja-JP" altLang="en-US" dirty="0" smtClean="0"/>
              <a:t>マスタ タイトルの書式設定</a:t>
            </a:r>
            <a:endParaRPr lang="ja-JP" altLang="en-US" dirty="0"/>
          </a:p>
        </p:txBody>
      </p:sp>
      <p:sp>
        <p:nvSpPr>
          <p:cNvPr id="3" name="コンテンツ プレースホルダ 2"/>
          <p:cNvSpPr>
            <a:spLocks noGrp="1"/>
          </p:cNvSpPr>
          <p:nvPr>
            <p:ph idx="1"/>
          </p:nvPr>
        </p:nvSpPr>
        <p:spPr>
          <a:xfrm>
            <a:off x="285720" y="1142984"/>
            <a:ext cx="8643997" cy="5214973"/>
          </a:xfrm>
        </p:spPr>
        <p:txBody>
          <a:bodyPr/>
          <a:lstStyle>
            <a:lvl1pPr>
              <a:buFontTx/>
              <a:buBlip>
                <a:blip r:embed="rId2"/>
              </a:buBlip>
              <a:defRPr sz="2000" b="0">
                <a:solidFill>
                  <a:schemeClr val="accent2">
                    <a:lumMod val="50000"/>
                  </a:schemeClr>
                </a:solidFill>
                <a:latin typeface="+mj-lt"/>
              </a:defRPr>
            </a:lvl1pPr>
            <a:lvl2pPr>
              <a:buFontTx/>
              <a:buBlip>
                <a:blip r:embed="rId2"/>
              </a:buBlip>
              <a:defRPr sz="2000" b="0">
                <a:solidFill>
                  <a:schemeClr val="accent2">
                    <a:lumMod val="50000"/>
                  </a:schemeClr>
                </a:solidFill>
                <a:latin typeface="+mj-lt"/>
              </a:defRPr>
            </a:lvl2pPr>
            <a:lvl3pPr>
              <a:buFontTx/>
              <a:buBlip>
                <a:blip r:embed="rId2"/>
              </a:buBlip>
              <a:defRPr sz="2000" b="0">
                <a:solidFill>
                  <a:schemeClr val="accent2">
                    <a:lumMod val="50000"/>
                  </a:schemeClr>
                </a:solidFill>
                <a:latin typeface="+mj-lt"/>
              </a:defRPr>
            </a:lvl3pPr>
            <a:lvl4pPr>
              <a:buFontTx/>
              <a:buBlip>
                <a:blip r:embed="rId2"/>
              </a:buBlip>
              <a:defRPr sz="2000" b="0">
                <a:solidFill>
                  <a:schemeClr val="accent2">
                    <a:lumMod val="50000"/>
                  </a:schemeClr>
                </a:solidFill>
                <a:latin typeface="+mj-lt"/>
              </a:defRPr>
            </a:lvl4pPr>
            <a:lvl5pPr>
              <a:buFontTx/>
              <a:buBlip>
                <a:blip r:embed="rId2"/>
              </a:buBlip>
              <a:defRPr sz="2000" b="0">
                <a:solidFill>
                  <a:schemeClr val="accent2">
                    <a:lumMod val="50000"/>
                  </a:schemeClr>
                </a:solidFill>
                <a:latin typeface="+mj-lt"/>
              </a:defRPr>
            </a:lvl5p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ja-JP" altLang="en-US" dirty="0"/>
          </a:p>
        </p:txBody>
      </p:sp>
      <p:sp>
        <p:nvSpPr>
          <p:cNvPr id="4" name="Rectangle 6"/>
          <p:cNvSpPr>
            <a:spLocks noGrp="1" noChangeArrowheads="1"/>
          </p:cNvSpPr>
          <p:nvPr>
            <p:ph type="sldNum" sz="quarter" idx="10"/>
          </p:nvPr>
        </p:nvSpPr>
        <p:spPr>
          <a:ln/>
        </p:spPr>
        <p:txBody>
          <a:bodyPr/>
          <a:lstStyle>
            <a:lvl1pPr>
              <a:defRPr/>
            </a:lvl1pPr>
          </a:lstStyle>
          <a:p>
            <a:pPr>
              <a:defRPr/>
            </a:pPr>
            <a:fld id="{71064272-DE7B-4843-93F6-7D809BBBB62B}" type="slidenum">
              <a:rPr lang="ja-JP" altLang="en-US"/>
              <a:pPr>
                <a:defRPr/>
              </a:pPr>
              <a:t>&lt;#&gt;</a:t>
            </a:fld>
            <a:endParaRPr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Rectangle 6"/>
          <p:cNvSpPr>
            <a:spLocks noGrp="1" noChangeArrowheads="1"/>
          </p:cNvSpPr>
          <p:nvPr>
            <p:ph type="sldNum" sz="quarter" idx="10"/>
          </p:nvPr>
        </p:nvSpPr>
        <p:spPr>
          <a:ln/>
        </p:spPr>
        <p:txBody>
          <a:bodyPr/>
          <a:lstStyle>
            <a:lvl1pPr>
              <a:defRPr/>
            </a:lvl1pPr>
          </a:lstStyle>
          <a:p>
            <a:pPr>
              <a:defRPr/>
            </a:pPr>
            <a:fld id="{0BF25BA9-58D9-4C86-BAFA-A764332A196A}" type="slidenum">
              <a:rPr lang="ja-JP" altLang="en-US"/>
              <a:pPr>
                <a:defRPr/>
              </a:pPr>
              <a:t>&lt;#&gt;</a:t>
            </a:fld>
            <a:endParaRPr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68313" y="1052513"/>
            <a:ext cx="4076700"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pPr>
              <a:defRPr/>
            </a:pPr>
            <a:fld id="{A7052FB9-93D7-4345-852C-A6C77E39175F}" type="slidenum">
              <a:rPr lang="ja-JP" altLang="en-US"/>
              <a:pPr>
                <a:defRPr/>
              </a:pPr>
              <a:t>&lt;#&gt;</a:t>
            </a:fld>
            <a:endParaRPr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6"/>
          <p:cNvSpPr>
            <a:spLocks noGrp="1" noChangeArrowheads="1"/>
          </p:cNvSpPr>
          <p:nvPr>
            <p:ph type="sldNum" sz="quarter" idx="10"/>
          </p:nvPr>
        </p:nvSpPr>
        <p:spPr>
          <a:ln/>
        </p:spPr>
        <p:txBody>
          <a:bodyPr/>
          <a:lstStyle>
            <a:lvl1pPr>
              <a:defRPr/>
            </a:lvl1pPr>
          </a:lstStyle>
          <a:p>
            <a:pPr>
              <a:defRPr/>
            </a:pPr>
            <a:fld id="{46B8CA73-D033-4F95-B0B6-DAF13662019D}" type="slidenum">
              <a:rPr lang="ja-JP" altLang="en-US"/>
              <a:pPr>
                <a:defRPr/>
              </a:pPr>
              <a:t>&lt;#&gt;</a:t>
            </a:fld>
            <a:endParaRPr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Rectangle 6"/>
          <p:cNvSpPr>
            <a:spLocks noGrp="1" noChangeArrowheads="1"/>
          </p:cNvSpPr>
          <p:nvPr>
            <p:ph type="sldNum" sz="quarter" idx="10"/>
          </p:nvPr>
        </p:nvSpPr>
        <p:spPr>
          <a:ln/>
        </p:spPr>
        <p:txBody>
          <a:bodyPr/>
          <a:lstStyle>
            <a:lvl1pPr>
              <a:defRPr/>
            </a:lvl1pPr>
          </a:lstStyle>
          <a:p>
            <a:pPr>
              <a:defRPr/>
            </a:pPr>
            <a:fld id="{5396F422-BBC8-4EEE-9AC4-BB3816F30ECE}" type="slidenum">
              <a:rPr lang="ja-JP" altLang="en-US"/>
              <a:pPr>
                <a:defRPr/>
              </a:pPr>
              <a:t>&lt;#&gt;</a:t>
            </a:fld>
            <a:endParaRPr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4C35F100-3AD3-4B4C-89B1-D565B0F684D1}" type="slidenum">
              <a:rPr lang="ja-JP" altLang="en-US"/>
              <a:pPr>
                <a:defRPr/>
              </a:pPr>
              <a:t>&lt;#&gt;</a:t>
            </a:fld>
            <a:endParaRPr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pPr>
              <a:defRPr/>
            </a:pPr>
            <a:fld id="{F78F417E-7979-4FA7-AFC5-5BB9E36B1525}" type="slidenum">
              <a:rPr lang="ja-JP" altLang="en-US"/>
              <a:pPr>
                <a:defRPr/>
              </a:pPr>
              <a:t>&lt;#&gt;</a:t>
            </a:fld>
            <a:endParaRPr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smtClean="0"/>
              <a:t>アイコンをクリックして図を追加</a:t>
            </a:r>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pPr>
              <a:defRPr/>
            </a:pPr>
            <a:fld id="{0FF98509-E2DB-4585-9FE5-F9920AE26109}" type="slidenum">
              <a:rPr lang="ja-JP" altLang="en-US"/>
              <a:pPr>
                <a:defRPr/>
              </a:pPr>
              <a:t>&lt;#&gt;</a:t>
            </a:fld>
            <a:endParaRPr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pPr>
              <a:defRPr/>
            </a:pPr>
            <a:fld id="{E537B806-5FCB-41FA-96E0-73ED3C3B9A99}" type="slidenum">
              <a:rPr lang="ja-JP" altLang="en-US"/>
              <a:pPr>
                <a:defRPr/>
              </a:pPr>
              <a:t>&lt;#&gt;</a:t>
            </a:fld>
            <a:endParaRPr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99250" y="260350"/>
            <a:ext cx="2076450" cy="5759450"/>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68313" y="260350"/>
            <a:ext cx="6078537" cy="5759450"/>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pPr>
              <a:defRPr/>
            </a:pPr>
            <a:fld id="{750FCBED-DF1B-4DE5-BAF0-B568F305B3C8}" type="slidenum">
              <a:rPr lang="ja-JP" altLang="en-US"/>
              <a:pPr>
                <a:defRPr/>
              </a:pPr>
              <a:t>&lt;#&gt;</a:t>
            </a:fld>
            <a:endParaRPr lang="ja-JP"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タイトル、テキスト、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pPr>
              <a:defRPr/>
            </a:pPr>
            <a:fld id="{8EC3E01B-0AAC-4C15-A760-B6D7F3A9A6F7}" type="slidenum">
              <a:rPr lang="ja-JP" altLang="en-US"/>
              <a:pPr>
                <a:defRPr/>
              </a:pPr>
              <a:t>&lt;#&gt;</a:t>
            </a:fld>
            <a:endParaRPr lang="ja-JP"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タイトル、テキスト、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quarter" idx="2"/>
          </p:nvPr>
        </p:nvSpPr>
        <p:spPr>
          <a:xfrm>
            <a:off x="4697413" y="1052513"/>
            <a:ext cx="4078287" cy="240665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コンテンツ プレースホルダ 4"/>
          <p:cNvSpPr>
            <a:spLocks noGrp="1"/>
          </p:cNvSpPr>
          <p:nvPr>
            <p:ph sz="quarter" idx="3"/>
          </p:nvPr>
        </p:nvSpPr>
        <p:spPr>
          <a:xfrm>
            <a:off x="4697413" y="3611563"/>
            <a:ext cx="4078287" cy="240823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6" name="Rectangle 6"/>
          <p:cNvSpPr>
            <a:spLocks noGrp="1" noChangeArrowheads="1"/>
          </p:cNvSpPr>
          <p:nvPr>
            <p:ph type="sldNum" sz="quarter" idx="10"/>
          </p:nvPr>
        </p:nvSpPr>
        <p:spPr>
          <a:ln/>
        </p:spPr>
        <p:txBody>
          <a:bodyPr/>
          <a:lstStyle>
            <a:lvl1pPr>
              <a:defRPr/>
            </a:lvl1pPr>
          </a:lstStyle>
          <a:p>
            <a:pPr>
              <a:defRPr/>
            </a:pPr>
            <a:fld id="{B594E4F7-D06D-493C-80B0-9BBE8ECCD84E}" type="slidenum">
              <a:rPr lang="ja-JP" altLang="en-US"/>
              <a:pPr>
                <a:defRPr/>
              </a:pPr>
              <a:t>&lt;#&gt;</a:t>
            </a:fld>
            <a:endParaRPr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bar_a4"/>
          <p:cNvPicPr>
            <a:picLocks noChangeAspect="1" noChangeArrowheads="1"/>
          </p:cNvPicPr>
          <p:nvPr/>
        </p:nvPicPr>
        <p:blipFill>
          <a:blip r:embed="rId15"/>
          <a:srcRect/>
          <a:stretch>
            <a:fillRect/>
          </a:stretch>
        </p:blipFill>
        <p:spPr bwMode="auto">
          <a:xfrm>
            <a:off x="0" y="6459538"/>
            <a:ext cx="9148763" cy="398462"/>
          </a:xfrm>
          <a:prstGeom prst="rect">
            <a:avLst/>
          </a:prstGeom>
          <a:noFill/>
          <a:ln w="9525">
            <a:noFill/>
            <a:miter lim="800000"/>
            <a:headEnd/>
            <a:tailEnd/>
          </a:ln>
        </p:spPr>
      </p:pic>
      <p:sp>
        <p:nvSpPr>
          <p:cNvPr id="7172" name="Rectangle 4"/>
          <p:cNvSpPr>
            <a:spLocks noChangeArrowheads="1"/>
          </p:cNvSpPr>
          <p:nvPr/>
        </p:nvSpPr>
        <p:spPr bwMode="auto">
          <a:xfrm>
            <a:off x="0" y="0"/>
            <a:ext cx="9147175" cy="76200"/>
          </a:xfrm>
          <a:prstGeom prst="rect">
            <a:avLst/>
          </a:prstGeom>
          <a:solidFill>
            <a:srgbClr val="FF0022"/>
          </a:solidFill>
          <a:ln w="9525">
            <a:noFill/>
            <a:miter lim="800000"/>
            <a:headEnd/>
            <a:tailEnd/>
          </a:ln>
          <a:effectLst/>
        </p:spPr>
        <p:txBody>
          <a:bodyPr wrap="none" anchor="ctr"/>
          <a:lstStyle/>
          <a:p>
            <a:pPr algn="ctr" fontAlgn="auto">
              <a:spcBef>
                <a:spcPts val="0"/>
              </a:spcBef>
              <a:spcAft>
                <a:spcPts val="0"/>
              </a:spcAft>
              <a:defRPr/>
            </a:pPr>
            <a:endParaRPr lang="ja-JP" altLang="ja-JP">
              <a:latin typeface="Arial" charset="0"/>
            </a:endParaRPr>
          </a:p>
        </p:txBody>
      </p:sp>
      <p:sp>
        <p:nvSpPr>
          <p:cNvPr id="7173" name="Text Box 5"/>
          <p:cNvSpPr txBox="1">
            <a:spLocks noChangeArrowheads="1"/>
          </p:cNvSpPr>
          <p:nvPr/>
        </p:nvSpPr>
        <p:spPr bwMode="auto">
          <a:xfrm>
            <a:off x="2214563" y="6553200"/>
            <a:ext cx="3165475" cy="214313"/>
          </a:xfrm>
          <a:prstGeom prst="rect">
            <a:avLst/>
          </a:prstGeom>
          <a:noFill/>
          <a:ln w="9525">
            <a:noFill/>
            <a:miter lim="800000"/>
            <a:headEnd/>
            <a:tailEnd/>
          </a:ln>
          <a:effectLst/>
        </p:spPr>
        <p:txBody>
          <a:bodyPr>
            <a:spAutoFit/>
          </a:bodyPr>
          <a:lstStyle/>
          <a:p>
            <a:pPr>
              <a:spcBef>
                <a:spcPct val="50000"/>
              </a:spcBef>
              <a:defRPr/>
            </a:pPr>
            <a:r>
              <a:rPr lang="en-US" altLang="ja-JP" sz="800" dirty="0">
                <a:ea typeface="Osaka"/>
                <a:cs typeface="Osaka"/>
              </a:rPr>
              <a:t>©2008. Renesas Solutions Corp., All rights reserved.</a:t>
            </a:r>
          </a:p>
        </p:txBody>
      </p:sp>
      <p:sp>
        <p:nvSpPr>
          <p:cNvPr id="7174" name="Rectangle 6"/>
          <p:cNvSpPr>
            <a:spLocks noGrp="1" noChangeArrowheads="1"/>
          </p:cNvSpPr>
          <p:nvPr>
            <p:ph type="sldNum" sz="quarter" idx="4"/>
          </p:nvPr>
        </p:nvSpPr>
        <p:spPr bwMode="auto">
          <a:xfrm>
            <a:off x="66675" y="6524625"/>
            <a:ext cx="496888" cy="279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kumimoji="1" sz="1400">
                <a:latin typeface="Arial" charset="0"/>
                <a:ea typeface="ＭＳ Ｐゴシック" pitchFamily="50" charset="-128"/>
              </a:defRPr>
            </a:lvl1pPr>
          </a:lstStyle>
          <a:p>
            <a:pPr>
              <a:defRPr/>
            </a:pPr>
            <a:fld id="{C0CBB7E2-24C7-4B5C-9F17-BEB1FCCB9A80}" type="slidenum">
              <a:rPr lang="ja-JP" altLang="en-US"/>
              <a:pPr>
                <a:defRPr/>
              </a:pPr>
              <a:t>&lt;#&gt;</a:t>
            </a:fld>
            <a:endParaRPr lang="ja-JP" altLang="en-US"/>
          </a:p>
        </p:txBody>
      </p:sp>
      <p:sp>
        <p:nvSpPr>
          <p:cNvPr id="2054" name="Rectangle 7"/>
          <p:cNvSpPr>
            <a:spLocks noGrp="1" noChangeArrowheads="1"/>
          </p:cNvSpPr>
          <p:nvPr>
            <p:ph type="title"/>
          </p:nvPr>
        </p:nvSpPr>
        <p:spPr bwMode="auto">
          <a:xfrm>
            <a:off x="468313" y="260350"/>
            <a:ext cx="8307387" cy="525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dirty="0" smtClean="0"/>
              <a:t>Text title</a:t>
            </a:r>
          </a:p>
        </p:txBody>
      </p:sp>
      <p:sp>
        <p:nvSpPr>
          <p:cNvPr id="2055" name="Rectangle 8"/>
          <p:cNvSpPr>
            <a:spLocks noGrp="1" noChangeArrowheads="1"/>
          </p:cNvSpPr>
          <p:nvPr>
            <p:ph type="body" idx="1"/>
          </p:nvPr>
        </p:nvSpPr>
        <p:spPr bwMode="auto">
          <a:xfrm>
            <a:off x="468313" y="857250"/>
            <a:ext cx="8307387" cy="51625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dirty="0" smtClean="0"/>
              <a:t>Text</a:t>
            </a:r>
          </a:p>
        </p:txBody>
      </p:sp>
      <p:sp>
        <p:nvSpPr>
          <p:cNvPr id="8" name="正方形/長方形 7"/>
          <p:cNvSpPr/>
          <p:nvPr userDrawn="1"/>
        </p:nvSpPr>
        <p:spPr bwMode="auto">
          <a:xfrm>
            <a:off x="785813" y="6462713"/>
            <a:ext cx="1357312" cy="395287"/>
          </a:xfrm>
          <a:prstGeom prst="rect">
            <a:avLst/>
          </a:prstGeom>
          <a:solidFill>
            <a:schemeClr val="tx1">
              <a:lumMod val="85000"/>
              <a:lumOff val="15000"/>
            </a:schemeClr>
          </a:solidFill>
          <a:ln w="9525" cap="flat" cmpd="sng" algn="ctr">
            <a:noFill/>
            <a:prstDash val="solid"/>
            <a:round/>
            <a:headEnd type="none" w="med" len="med"/>
            <a:tailEnd type="none" w="med" len="med"/>
          </a:ln>
          <a:effectLst/>
        </p:spPr>
        <p:txBody>
          <a:bodyPr wrap="none" anchor="ctr"/>
          <a:lstStyle/>
          <a:p>
            <a:pPr algn="ctr" eaLnBrk="0" hangingPunct="0">
              <a:defRPr/>
            </a:pPr>
            <a:r>
              <a:rPr kumimoji="0" lang="en-US" altLang="ja-JP" sz="1600" dirty="0">
                <a:solidFill>
                  <a:schemeClr val="bg1"/>
                </a:solidFill>
                <a:latin typeface="Tahoma" pitchFamily="34" charset="0"/>
                <a:cs typeface="Tahoma" pitchFamily="34" charset="0"/>
              </a:rPr>
              <a:t>confidential</a:t>
            </a:r>
            <a:endParaRPr kumimoji="0" lang="ja-JP" altLang="en-US" sz="1600" dirty="0">
              <a:solidFill>
                <a:schemeClr val="bg1"/>
              </a:solidFill>
              <a:latin typeface="Tahoma" pitchFamily="34" charset="0"/>
              <a:cs typeface="Tahoma" pitchFamily="34" charset="0"/>
            </a:endParaRPr>
          </a:p>
        </p:txBody>
      </p:sp>
      <p:sp>
        <p:nvSpPr>
          <p:cNvPr id="9" name="Text Box 5"/>
          <p:cNvSpPr txBox="1">
            <a:spLocks noChangeArrowheads="1"/>
          </p:cNvSpPr>
          <p:nvPr userDrawn="1"/>
        </p:nvSpPr>
        <p:spPr bwMode="auto">
          <a:xfrm>
            <a:off x="5943600" y="6286500"/>
            <a:ext cx="3165475" cy="215900"/>
          </a:xfrm>
          <a:prstGeom prst="rect">
            <a:avLst/>
          </a:prstGeom>
          <a:noFill/>
          <a:ln w="9525">
            <a:noFill/>
            <a:miter lim="800000"/>
            <a:headEnd/>
            <a:tailEnd/>
          </a:ln>
          <a:effectLst/>
        </p:spPr>
        <p:txBody>
          <a:bodyPr>
            <a:spAutoFit/>
          </a:bodyPr>
          <a:lstStyle/>
          <a:p>
            <a:pPr algn="r">
              <a:spcBef>
                <a:spcPct val="50000"/>
              </a:spcBef>
              <a:defRPr/>
            </a:pPr>
            <a:r>
              <a:rPr lang="en-US" altLang="ja-JP" sz="800" dirty="0" smtClean="0">
                <a:ea typeface="Osaka"/>
                <a:cs typeface="Osaka"/>
              </a:rPr>
              <a:t>2008-6-10 </a:t>
            </a:r>
            <a:r>
              <a:rPr lang="en-US" altLang="ja-JP" sz="800" dirty="0">
                <a:ea typeface="Osaka"/>
                <a:cs typeface="Osaka"/>
              </a:rPr>
              <a:t>S</a:t>
            </a:r>
            <a:r>
              <a:rPr lang="ja-JP" altLang="en-US" sz="800" dirty="0">
                <a:ea typeface="Osaka"/>
                <a:cs typeface="Osaka"/>
              </a:rPr>
              <a:t>統本</a:t>
            </a:r>
            <a:r>
              <a:rPr lang="en-US" altLang="ja-JP" sz="800" dirty="0">
                <a:ea typeface="Osaka"/>
                <a:cs typeface="Osaka"/>
              </a:rPr>
              <a:t>-</a:t>
            </a:r>
            <a:r>
              <a:rPr lang="ja-JP" altLang="en-US" sz="800" dirty="0">
                <a:ea typeface="Osaka"/>
                <a:cs typeface="Osaka"/>
              </a:rPr>
              <a:t> </a:t>
            </a:r>
            <a:r>
              <a:rPr lang="en-US" altLang="ja-JP" sz="800" dirty="0">
                <a:ea typeface="Osaka"/>
                <a:cs typeface="Osaka"/>
              </a:rPr>
              <a:t>RSO </a:t>
            </a:r>
            <a:r>
              <a:rPr lang="ja-JP" altLang="en-US" sz="800" dirty="0">
                <a:ea typeface="Osaka"/>
                <a:cs typeface="Osaka"/>
              </a:rPr>
              <a:t>連絡会議報告資料</a:t>
            </a:r>
            <a:endParaRPr lang="en-US" altLang="ja-JP" sz="800" dirty="0">
              <a:ea typeface="Osaka"/>
              <a:cs typeface="Osaka"/>
            </a:endParaRPr>
          </a:p>
        </p:txBody>
      </p:sp>
    </p:spTree>
  </p:cSld>
  <p:clrMap bg1="lt1" tx1="dk1" bg2="lt2" tx2="dk2" accent1="accent1" accent2="accent2" accent3="accent3" accent4="accent4" accent5="accent5" accent6="accent6" hlink="hlink" folHlink="folHlink"/>
  <p:sldLayoutIdLst>
    <p:sldLayoutId id="2147483715"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hf hdr="0" ftr="0" dt="0"/>
  <p:txStyles>
    <p:titleStyle>
      <a:lvl1pPr algn="l" rtl="0" eaLnBrk="0" fontAlgn="base" hangingPunct="0">
        <a:spcBef>
          <a:spcPct val="0"/>
        </a:spcBef>
        <a:spcAft>
          <a:spcPct val="0"/>
        </a:spcAft>
        <a:defRPr kumimoji="1" sz="2400">
          <a:solidFill>
            <a:schemeClr val="accent2">
              <a:lumMod val="50000"/>
            </a:schemeClr>
          </a:solidFill>
          <a:latin typeface="+mn-lt"/>
          <a:ea typeface="+mj-ea"/>
          <a:cs typeface="+mj-cs"/>
        </a:defRPr>
      </a:lvl1pPr>
      <a:lvl2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2pPr>
      <a:lvl3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3pPr>
      <a:lvl4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4pPr>
      <a:lvl5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5pPr>
      <a:lvl6pPr marL="4572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6pPr>
      <a:lvl7pPr marL="9144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7pPr>
      <a:lvl8pPr marL="13716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8pPr>
      <a:lvl9pPr marL="18288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9pPr>
    </p:titleStyle>
    <p:bodyStyle>
      <a:lvl1pPr marL="342900" indent="-342900" algn="l" rtl="0" eaLnBrk="0" fontAlgn="base" hangingPunct="0">
        <a:spcBef>
          <a:spcPct val="20000"/>
        </a:spcBef>
        <a:spcAft>
          <a:spcPct val="0"/>
        </a:spcAft>
        <a:buClr>
          <a:schemeClr val="accent2"/>
        </a:buClr>
        <a:buBlip>
          <a:blip r:embed="rId16"/>
        </a:buBlip>
        <a:defRPr kumimoji="1" sz="2400">
          <a:solidFill>
            <a:schemeClr val="accent2">
              <a:lumMod val="50000"/>
            </a:schemeClr>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Times New Roman" pitchFamily="18" charset="0"/>
          <a:ea typeface="+mn-ea"/>
        </a:defRPr>
      </a:lvl2pPr>
      <a:lvl3pPr marL="1143000" indent="-228600" algn="l" rtl="0" eaLnBrk="0" fontAlgn="base" hangingPunct="0">
        <a:spcBef>
          <a:spcPct val="20000"/>
        </a:spcBef>
        <a:spcAft>
          <a:spcPct val="0"/>
        </a:spcAft>
        <a:buChar char="•"/>
        <a:defRPr kumimoji="1" sz="2400">
          <a:solidFill>
            <a:schemeClr val="tx1"/>
          </a:solidFill>
          <a:latin typeface="Times New Roman" pitchFamily="18" charset="0"/>
          <a:ea typeface="+mn-ea"/>
        </a:defRPr>
      </a:lvl3pPr>
      <a:lvl4pPr marL="1600200" indent="-228600" algn="l" rtl="0" eaLnBrk="0" fontAlgn="base" hangingPunct="0">
        <a:spcBef>
          <a:spcPct val="20000"/>
        </a:spcBef>
        <a:spcAft>
          <a:spcPct val="0"/>
        </a:spcAft>
        <a:buChar char="–"/>
        <a:defRPr kumimoji="1" sz="2000">
          <a:solidFill>
            <a:schemeClr val="tx1"/>
          </a:solidFill>
          <a:latin typeface="Times New Roman" pitchFamily="18" charset="0"/>
          <a:ea typeface="+mn-ea"/>
        </a:defRPr>
      </a:lvl4pPr>
      <a:lvl5pPr marL="2057400" indent="-228600" algn="l" rtl="0" eaLnBrk="0" fontAlgn="base" hangingPunct="0">
        <a:spcBef>
          <a:spcPct val="20000"/>
        </a:spcBef>
        <a:spcAft>
          <a:spcPct val="0"/>
        </a:spcAft>
        <a:buChar char="»"/>
        <a:defRPr kumimoji="1" sz="2000">
          <a:solidFill>
            <a:schemeClr val="tx1"/>
          </a:solidFill>
          <a:latin typeface="Times New Roman" pitchFamily="18" charset="0"/>
          <a:ea typeface="+mn-ea"/>
        </a:defRPr>
      </a:lvl5pPr>
      <a:lvl6pPr marL="25146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6pPr>
      <a:lvl7pPr marL="29718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7pPr>
      <a:lvl8pPr marL="34290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8pPr>
      <a:lvl9pPr marL="38862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4.xml"/><Relationship Id="rId2" Type="http://schemas.openxmlformats.org/officeDocument/2006/relationships/image" Target="../media/image12.jpeg"/><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pPr eaLnBrk="1" hangingPunct="1">
              <a:defRPr/>
            </a:pPr>
            <a:r>
              <a:rPr lang="en-US" altLang="ja-JP" dirty="0" smtClean="0"/>
              <a:t>Linux </a:t>
            </a:r>
            <a:r>
              <a:rPr lang="ja-JP" altLang="en-US" dirty="0" smtClean="0"/>
              <a:t>サポート戦略 </a:t>
            </a:r>
            <a:r>
              <a:rPr lang="en-US" altLang="ja-JP" dirty="0" smtClean="0"/>
              <a:t>Update</a:t>
            </a:r>
            <a:r>
              <a:rPr lang="ja-JP" altLang="en-US" dirty="0" smtClean="0"/>
              <a:t> </a:t>
            </a:r>
            <a:r>
              <a:rPr lang="en-US" altLang="ja-JP" dirty="0" smtClean="0"/>
              <a:t>(2008-6)</a:t>
            </a:r>
            <a:br>
              <a:rPr lang="en-US" altLang="ja-JP" dirty="0" smtClean="0"/>
            </a:br>
            <a:r>
              <a:rPr lang="ja-JP" altLang="en-US" dirty="0" smtClean="0"/>
              <a:t>－ </a:t>
            </a:r>
            <a:r>
              <a:rPr lang="en-US" altLang="ja-JP" dirty="0" smtClean="0"/>
              <a:t>Linux</a:t>
            </a:r>
            <a:r>
              <a:rPr lang="ja-JP" altLang="en-US" dirty="0" smtClean="0"/>
              <a:t> 対応の戦略技術化提案 －</a:t>
            </a:r>
          </a:p>
        </p:txBody>
      </p:sp>
      <p:sp>
        <p:nvSpPr>
          <p:cNvPr id="3" name="サブタイトル 2"/>
          <p:cNvSpPr>
            <a:spLocks noGrp="1"/>
          </p:cNvSpPr>
          <p:nvPr>
            <p:ph type="subTitle" idx="4294967295"/>
          </p:nvPr>
        </p:nvSpPr>
        <p:spPr>
          <a:xfrm>
            <a:off x="814388" y="5286375"/>
            <a:ext cx="8329612" cy="500063"/>
          </a:xfrm>
        </p:spPr>
        <p:txBody>
          <a:bodyPr/>
          <a:lstStyle/>
          <a:p>
            <a:pPr eaLnBrk="1" hangingPunct="1">
              <a:buFontTx/>
              <a:buNone/>
              <a:defRPr/>
            </a:pPr>
            <a:r>
              <a:rPr lang="en-US" altLang="ja-JP" sz="2000" dirty="0" smtClean="0"/>
              <a:t>RSO</a:t>
            </a:r>
            <a:r>
              <a:rPr lang="ja-JP" altLang="en-US" sz="2000" dirty="0" smtClean="0"/>
              <a:t> </a:t>
            </a:r>
            <a:r>
              <a:rPr lang="en-US" altLang="ja-JP" sz="2000" dirty="0" smtClean="0"/>
              <a:t>SB</a:t>
            </a:r>
            <a:r>
              <a:rPr lang="ja-JP" altLang="en-US" sz="2000" dirty="0" smtClean="0"/>
              <a:t>本</a:t>
            </a:r>
            <a:r>
              <a:rPr lang="en-US" altLang="ja-JP" sz="2000" dirty="0" smtClean="0"/>
              <a:t>S</a:t>
            </a:r>
            <a:r>
              <a:rPr lang="ja-JP" altLang="en-US" sz="2000" dirty="0" smtClean="0"/>
              <a:t>推　 宗像尚郎 （ </a:t>
            </a:r>
            <a:r>
              <a:rPr lang="en-US" altLang="ja-JP" sz="2000" dirty="0" smtClean="0">
                <a:solidFill>
                  <a:schemeClr val="accent6">
                    <a:lumMod val="50000"/>
                  </a:schemeClr>
                </a:solidFill>
              </a:rPr>
              <a:t>munakata.hisao@renesas.com </a:t>
            </a:r>
            <a:r>
              <a:rPr lang="ja-JP" altLang="en-US" sz="2000" dirty="0" smtClean="0"/>
              <a:t>）　</a:t>
            </a:r>
            <a:endParaRPr lang="ja-JP" altLang="en-US" sz="2000" dirty="0"/>
          </a:p>
        </p:txBody>
      </p:sp>
      <p:sp>
        <p:nvSpPr>
          <p:cNvPr id="5" name="正方形/長方形 4"/>
          <p:cNvSpPr/>
          <p:nvPr/>
        </p:nvSpPr>
        <p:spPr>
          <a:xfrm>
            <a:off x="500034" y="4068553"/>
            <a:ext cx="7929618" cy="923330"/>
          </a:xfrm>
          <a:prstGeom prst="rect">
            <a:avLst/>
          </a:prstGeom>
          <a:ln>
            <a:solidFill>
              <a:schemeClr val="accent2">
                <a:lumMod val="50000"/>
              </a:schemeClr>
            </a:solidFill>
          </a:ln>
        </p:spPr>
        <p:txBody>
          <a:bodyPr wrap="square">
            <a:spAutoFit/>
          </a:bodyPr>
          <a:lstStyle/>
          <a:p>
            <a:pPr>
              <a:buFont typeface="Arial" pitchFamily="34" charset="0"/>
              <a:buChar char="•"/>
              <a:defRPr/>
            </a:pPr>
            <a:r>
              <a:rPr lang="ja-JP" altLang="en-US" dirty="0">
                <a:solidFill>
                  <a:schemeClr val="tx2">
                    <a:lumMod val="75000"/>
                  </a:schemeClr>
                </a:solidFill>
              </a:rPr>
              <a:t>　</a:t>
            </a:r>
            <a:r>
              <a:rPr lang="ja-JP" altLang="en-US" dirty="0" smtClean="0">
                <a:solidFill>
                  <a:schemeClr val="accent2">
                    <a:lumMod val="50000"/>
                  </a:schemeClr>
                </a:solidFill>
              </a:rPr>
              <a:t>ルネサスは何故これまで </a:t>
            </a:r>
            <a:r>
              <a:rPr lang="en-US" altLang="ja-JP" dirty="0" smtClean="0">
                <a:solidFill>
                  <a:schemeClr val="accent2">
                    <a:lumMod val="50000"/>
                  </a:schemeClr>
                </a:solidFill>
              </a:rPr>
              <a:t>Linux</a:t>
            </a:r>
            <a:r>
              <a:rPr lang="ja-JP" altLang="en-US" dirty="0" smtClean="0">
                <a:solidFill>
                  <a:schemeClr val="accent2">
                    <a:lumMod val="50000"/>
                  </a:schemeClr>
                </a:solidFill>
              </a:rPr>
              <a:t> サポートに消極的だったのか</a:t>
            </a:r>
            <a:endParaRPr lang="en-US" altLang="ja-JP" dirty="0">
              <a:solidFill>
                <a:schemeClr val="accent2">
                  <a:lumMod val="50000"/>
                </a:schemeClr>
              </a:solidFill>
            </a:endParaRPr>
          </a:p>
          <a:p>
            <a:pPr>
              <a:buFont typeface="Arial" pitchFamily="34" charset="0"/>
              <a:buChar char="•"/>
              <a:defRPr/>
            </a:pPr>
            <a:r>
              <a:rPr lang="ja-JP" altLang="en-US" dirty="0">
                <a:solidFill>
                  <a:schemeClr val="accent2">
                    <a:lumMod val="50000"/>
                  </a:schemeClr>
                </a:solidFill>
              </a:rPr>
              <a:t>　</a:t>
            </a:r>
            <a:r>
              <a:rPr lang="ja-JP" altLang="en-US" dirty="0" smtClean="0">
                <a:solidFill>
                  <a:schemeClr val="accent2">
                    <a:lumMod val="50000"/>
                  </a:schemeClr>
                </a:solidFill>
              </a:rPr>
              <a:t>積極的に </a:t>
            </a:r>
            <a:r>
              <a:rPr lang="en-US" altLang="ja-JP" dirty="0" smtClean="0">
                <a:solidFill>
                  <a:schemeClr val="accent2">
                    <a:lumMod val="50000"/>
                  </a:schemeClr>
                </a:solidFill>
              </a:rPr>
              <a:t>Linux</a:t>
            </a:r>
            <a:r>
              <a:rPr lang="ja-JP" altLang="en-US" dirty="0" smtClean="0">
                <a:solidFill>
                  <a:schemeClr val="accent2">
                    <a:lumMod val="50000"/>
                  </a:schemeClr>
                </a:solidFill>
              </a:rPr>
              <a:t> 対応をルネサス強みとしてアピールするために</a:t>
            </a:r>
            <a:endParaRPr lang="en-US" altLang="ja-JP" dirty="0" smtClean="0">
              <a:solidFill>
                <a:schemeClr val="accent2">
                  <a:lumMod val="50000"/>
                </a:schemeClr>
              </a:solidFill>
            </a:endParaRPr>
          </a:p>
          <a:p>
            <a:pPr>
              <a:buFont typeface="Arial" pitchFamily="34" charset="0"/>
              <a:buChar char="•"/>
              <a:defRPr/>
            </a:pPr>
            <a:r>
              <a:rPr lang="ja-JP" altLang="en-US" dirty="0" smtClean="0">
                <a:solidFill>
                  <a:schemeClr val="accent2">
                    <a:lumMod val="50000"/>
                  </a:schemeClr>
                </a:solidFill>
              </a:rPr>
              <a:t>　携帯プラットフォーム、デジタル家電プラットフォーム への対応</a:t>
            </a:r>
            <a:endParaRPr lang="en-US" altLang="ja-JP"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solidFill>
                  <a:srgbClr val="FF0000"/>
                </a:solidFill>
              </a:rPr>
              <a:t>Sky</a:t>
            </a:r>
            <a:r>
              <a:rPr kumimoji="1" lang="ja-JP" altLang="en-US" dirty="0" smtClean="0">
                <a:solidFill>
                  <a:srgbClr val="FF0000"/>
                </a:solidFill>
              </a:rPr>
              <a:t> </a:t>
            </a:r>
            <a:r>
              <a:rPr kumimoji="1" lang="en-US" altLang="ja-JP" dirty="0" smtClean="0">
                <a:solidFill>
                  <a:srgbClr val="FF0000"/>
                </a:solidFill>
              </a:rPr>
              <a:t>=</a:t>
            </a:r>
            <a:r>
              <a:rPr kumimoji="1" lang="ja-JP" altLang="en-US" dirty="0" smtClean="0">
                <a:solidFill>
                  <a:srgbClr val="FF0000"/>
                </a:solidFill>
              </a:rPr>
              <a:t> </a:t>
            </a:r>
            <a:r>
              <a:rPr kumimoji="1" lang="en-US" altLang="ja-JP" u="sng" dirty="0" smtClean="0">
                <a:solidFill>
                  <a:srgbClr val="FF0000"/>
                </a:solidFill>
              </a:rPr>
              <a:t>Linux</a:t>
            </a:r>
            <a:r>
              <a:rPr kumimoji="1" lang="ja-JP" altLang="en-US" u="sng" dirty="0" smtClean="0">
                <a:solidFill>
                  <a:srgbClr val="FF0000"/>
                </a:solidFill>
              </a:rPr>
              <a:t> </a:t>
            </a:r>
            <a:r>
              <a:rPr kumimoji="1" lang="en-US" altLang="ja-JP" u="sng" dirty="0" smtClean="0">
                <a:solidFill>
                  <a:srgbClr val="FF0000"/>
                </a:solidFill>
              </a:rPr>
              <a:t>+</a:t>
            </a:r>
            <a:r>
              <a:rPr kumimoji="1" lang="ja-JP" altLang="en-US" u="sng" dirty="0" smtClean="0">
                <a:solidFill>
                  <a:srgbClr val="FF0000"/>
                </a:solidFill>
              </a:rPr>
              <a:t> </a:t>
            </a:r>
            <a:r>
              <a:rPr kumimoji="1" lang="en-US" altLang="ja-JP" u="sng" dirty="0" smtClean="0">
                <a:solidFill>
                  <a:srgbClr val="FF0000"/>
                </a:solidFill>
              </a:rPr>
              <a:t>BD</a:t>
            </a:r>
            <a:r>
              <a:rPr kumimoji="1" lang="ja-JP" altLang="en-US" u="sng" dirty="0" smtClean="0">
                <a:solidFill>
                  <a:srgbClr val="FF0000"/>
                </a:solidFill>
              </a:rPr>
              <a:t> </a:t>
            </a:r>
            <a:r>
              <a:rPr kumimoji="1" lang="en-US" altLang="ja-JP" u="sng" dirty="0" smtClean="0">
                <a:solidFill>
                  <a:srgbClr val="FF0000"/>
                </a:solidFill>
              </a:rPr>
              <a:t>Java</a:t>
            </a:r>
            <a:r>
              <a:rPr kumimoji="1" lang="ja-JP" altLang="en-US" u="sng" dirty="0" smtClean="0">
                <a:solidFill>
                  <a:srgbClr val="FF0000"/>
                </a:solidFill>
              </a:rPr>
              <a:t> </a:t>
            </a:r>
            <a:r>
              <a:rPr kumimoji="1" lang="en-US" altLang="ja-JP" u="sng" dirty="0" smtClean="0">
                <a:solidFill>
                  <a:srgbClr val="FF0000"/>
                </a:solidFill>
              </a:rPr>
              <a:t>+</a:t>
            </a:r>
            <a:r>
              <a:rPr kumimoji="1" lang="ja-JP" altLang="en-US" u="sng" dirty="0" smtClean="0">
                <a:solidFill>
                  <a:srgbClr val="FF0000"/>
                </a:solidFill>
              </a:rPr>
              <a:t> </a:t>
            </a:r>
            <a:r>
              <a:rPr kumimoji="1" lang="en-US" altLang="ja-JP" u="sng" dirty="0" smtClean="0">
                <a:solidFill>
                  <a:srgbClr val="FF0000"/>
                </a:solidFill>
              </a:rPr>
              <a:t>HD</a:t>
            </a:r>
            <a:r>
              <a:rPr lang="ja-JP" altLang="en-US" u="sng" dirty="0" smtClean="0">
                <a:solidFill>
                  <a:srgbClr val="FF0000"/>
                </a:solidFill>
              </a:rPr>
              <a:t> </a:t>
            </a:r>
            <a:r>
              <a:rPr lang="ja-JP" altLang="en-US" dirty="0" smtClean="0"/>
              <a:t>　・・・・・ その実力は </a:t>
            </a:r>
            <a:r>
              <a:rPr lang="en-US" altLang="ja-JP" dirty="0" smtClean="0"/>
              <a:t>?</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2</a:t>
            </a:fld>
            <a:endParaRPr lang="ja-JP" altLang="en-US"/>
          </a:p>
        </p:txBody>
      </p:sp>
      <p:pic>
        <p:nvPicPr>
          <p:cNvPr id="1026" name="Picture 2"/>
          <p:cNvPicPr>
            <a:picLocks noChangeAspect="1" noChangeArrowheads="1"/>
          </p:cNvPicPr>
          <p:nvPr/>
        </p:nvPicPr>
        <p:blipFill>
          <a:blip r:embed="rId2"/>
          <a:srcRect/>
          <a:stretch>
            <a:fillRect/>
          </a:stretch>
        </p:blipFill>
        <p:spPr bwMode="auto">
          <a:xfrm>
            <a:off x="1428728" y="3857628"/>
            <a:ext cx="5495925" cy="2295525"/>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a:srcRect/>
          <a:stretch>
            <a:fillRect/>
          </a:stretch>
        </p:blipFill>
        <p:spPr bwMode="auto">
          <a:xfrm>
            <a:off x="1428728" y="857232"/>
            <a:ext cx="5419725" cy="2771775"/>
          </a:xfrm>
          <a:prstGeom prst="rect">
            <a:avLst/>
          </a:prstGeom>
          <a:noFill/>
          <a:ln w="9525">
            <a:noFill/>
            <a:miter lim="800000"/>
            <a:headEnd/>
            <a:tailEnd/>
          </a:ln>
          <a:effectLst/>
        </p:spPr>
      </p:pic>
      <p:sp>
        <p:nvSpPr>
          <p:cNvPr id="10" name="角丸四角形 9"/>
          <p:cNvSpPr/>
          <p:nvPr/>
        </p:nvSpPr>
        <p:spPr bwMode="auto">
          <a:xfrm>
            <a:off x="3643306" y="5786454"/>
            <a:ext cx="1928826" cy="285752"/>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1" name="角丸四角形 10"/>
          <p:cNvSpPr/>
          <p:nvPr/>
        </p:nvSpPr>
        <p:spPr bwMode="auto">
          <a:xfrm>
            <a:off x="2619364" y="2166929"/>
            <a:ext cx="3929090" cy="285752"/>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0"/>
          </p:nvPr>
        </p:nvSpPr>
        <p:spPr/>
        <p:txBody>
          <a:bodyPr/>
          <a:lstStyle/>
          <a:p>
            <a:pPr>
              <a:defRPr/>
            </a:pPr>
            <a:fld id="{4C35F100-3AD3-4B4C-89B1-D565B0F684D1}" type="slidenum">
              <a:rPr lang="ja-JP" altLang="en-US" smtClean="0"/>
              <a:pPr>
                <a:defRPr/>
              </a:pPr>
              <a:t>3</a:t>
            </a:fld>
            <a:endParaRPr lang="ja-JP" altLang="en-US"/>
          </a:p>
        </p:txBody>
      </p:sp>
      <p:pic>
        <p:nvPicPr>
          <p:cNvPr id="3" name="図 2" descr="BD_bench.JPG"/>
          <p:cNvPicPr>
            <a:picLocks noChangeAspect="1"/>
          </p:cNvPicPr>
          <p:nvPr/>
        </p:nvPicPr>
        <p:blipFill>
          <a:blip r:embed="rId2"/>
          <a:stretch>
            <a:fillRect/>
          </a:stretch>
        </p:blipFill>
        <p:spPr>
          <a:xfrm>
            <a:off x="108514" y="642918"/>
            <a:ext cx="8821204" cy="5357850"/>
          </a:xfrm>
          <a:prstGeom prst="rect">
            <a:avLst/>
          </a:prstGeom>
        </p:spPr>
      </p:pic>
      <p:sp>
        <p:nvSpPr>
          <p:cNvPr id="4" name="テキスト ボックス 3"/>
          <p:cNvSpPr txBox="1"/>
          <p:nvPr/>
        </p:nvSpPr>
        <p:spPr>
          <a:xfrm>
            <a:off x="214282" y="5907305"/>
            <a:ext cx="6429420" cy="307777"/>
          </a:xfrm>
          <a:prstGeom prst="rect">
            <a:avLst/>
          </a:prstGeom>
          <a:noFill/>
        </p:spPr>
        <p:txBody>
          <a:bodyPr wrap="square" rtlCol="0">
            <a:spAutoFit/>
          </a:bodyPr>
          <a:lstStyle/>
          <a:p>
            <a:r>
              <a:rPr lang="en-US" altLang="ja-JP" sz="1400" u="sng" dirty="0" smtClean="0">
                <a:solidFill>
                  <a:srgbClr val="FF0000"/>
                </a:solidFill>
              </a:rPr>
              <a:t>RSO/S</a:t>
            </a:r>
            <a:r>
              <a:rPr lang="ja-JP" altLang="en-US" sz="1400" u="sng" dirty="0" smtClean="0">
                <a:solidFill>
                  <a:srgbClr val="FF0000"/>
                </a:solidFill>
              </a:rPr>
              <a:t>推 から日立</a:t>
            </a:r>
            <a:r>
              <a:rPr lang="en-US" altLang="ja-JP" sz="1400" u="sng" dirty="0" smtClean="0">
                <a:solidFill>
                  <a:srgbClr val="FF0000"/>
                </a:solidFill>
              </a:rPr>
              <a:t>/</a:t>
            </a:r>
            <a:r>
              <a:rPr lang="ja-JP" altLang="en-US" sz="1400" u="sng" dirty="0" smtClean="0">
                <a:solidFill>
                  <a:srgbClr val="FF0000"/>
                </a:solidFill>
              </a:rPr>
              <a:t>組込研 への依頼研で </a:t>
            </a:r>
            <a:r>
              <a:rPr lang="en-US" altLang="ja-JP" sz="1400" dirty="0" smtClean="0"/>
              <a:t>Sky</a:t>
            </a:r>
            <a:r>
              <a:rPr lang="ja-JP" altLang="en-US" sz="1400" dirty="0" smtClean="0"/>
              <a:t>ベンチマークを行った結果</a:t>
            </a:r>
            <a:endParaRPr kumimoji="1" lang="ja-JP" altLang="en-US" sz="1400" dirty="0"/>
          </a:p>
        </p:txBody>
      </p:sp>
      <p:sp>
        <p:nvSpPr>
          <p:cNvPr id="5" name="タイトル 1"/>
          <p:cNvSpPr txBox="1">
            <a:spLocks/>
          </p:cNvSpPr>
          <p:nvPr/>
        </p:nvSpPr>
        <p:spPr>
          <a:xfrm>
            <a:off x="468313" y="260351"/>
            <a:ext cx="8307387" cy="454006"/>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1" lang="en-US" altLang="ja-JP" sz="2400" b="0" i="0" u="none" strike="noStrike" kern="0" cap="none" spc="0" normalizeH="0" baseline="0" noProof="0" dirty="0" smtClean="0">
                <a:ln>
                  <a:noFill/>
                </a:ln>
                <a:solidFill>
                  <a:schemeClr val="accent2">
                    <a:lumMod val="50000"/>
                  </a:schemeClr>
                </a:solidFill>
                <a:effectLst/>
                <a:uLnTx/>
                <a:uFillTx/>
                <a:latin typeface="+mn-lt"/>
                <a:ea typeface="+mj-ea"/>
                <a:cs typeface="+mj-cs"/>
              </a:rPr>
              <a:t>BDJ</a:t>
            </a:r>
            <a:r>
              <a:rPr kumimoji="1" lang="ja-JP" altLang="en-US" sz="2400" b="0" i="0" u="none" strike="noStrike" kern="0" cap="none" spc="0" normalizeH="0" baseline="0" noProof="0" dirty="0" smtClean="0">
                <a:ln>
                  <a:noFill/>
                </a:ln>
                <a:solidFill>
                  <a:schemeClr val="accent2">
                    <a:lumMod val="50000"/>
                  </a:schemeClr>
                </a:solidFill>
                <a:effectLst/>
                <a:uLnTx/>
                <a:uFillTx/>
                <a:latin typeface="+mn-lt"/>
                <a:ea typeface="+mj-ea"/>
                <a:cs typeface="+mj-cs"/>
              </a:rPr>
              <a:t> 性能解析ソフトによる性能分析 （ブレークダウン）</a:t>
            </a:r>
            <a:endParaRPr kumimoji="1" lang="ja-JP" altLang="en-US" sz="2400" b="0" i="0" u="none" strike="noStrike" kern="0" cap="none" spc="0" normalizeH="0" baseline="0" noProof="0" dirty="0">
              <a:ln>
                <a:noFill/>
              </a:ln>
              <a:solidFill>
                <a:schemeClr val="accent2">
                  <a:lumMod val="50000"/>
                </a:schemeClr>
              </a:solidFill>
              <a:effectLst/>
              <a:uLnTx/>
              <a:uFillTx/>
              <a:latin typeface="+mn-lt"/>
              <a:ea typeface="+mj-ea"/>
              <a:cs typeface="+mj-cs"/>
            </a:endParaRPr>
          </a:p>
        </p:txBody>
      </p:sp>
      <p:sp>
        <p:nvSpPr>
          <p:cNvPr id="6" name="角丸四角形 5"/>
          <p:cNvSpPr/>
          <p:nvPr/>
        </p:nvSpPr>
        <p:spPr bwMode="auto">
          <a:xfrm>
            <a:off x="1071538" y="2357430"/>
            <a:ext cx="6715172" cy="2071702"/>
          </a:xfrm>
          <a:prstGeom prst="roundRect">
            <a:avLst>
              <a:gd name="adj" fmla="val 12858"/>
            </a:avLst>
          </a:prstGeom>
          <a:ln>
            <a:headEnd type="none" w="med" len="med"/>
            <a:tailEnd type="none" w="med" len="med"/>
          </a:ln>
        </p:spPr>
        <p:style>
          <a:lnRef idx="0">
            <a:schemeClr val="accent5"/>
          </a:lnRef>
          <a:fillRef idx="3">
            <a:schemeClr val="accent5"/>
          </a:fillRef>
          <a:effectRef idx="3">
            <a:schemeClr val="accent5"/>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tx1"/>
                </a:solidFill>
                <a:effectLst/>
                <a:ea typeface="ＭＳ Ｐゴシック" pitchFamily="50" charset="-128"/>
              </a:rPr>
              <a:t>Sky</a:t>
            </a:r>
            <a:r>
              <a:rPr kumimoji="0" lang="ja-JP" altLang="en-US" sz="2400" b="0" i="0" u="none" strike="noStrike" cap="none" normalizeH="0" baseline="0" dirty="0" smtClean="0">
                <a:ln>
                  <a:noFill/>
                </a:ln>
                <a:solidFill>
                  <a:schemeClr val="tx1"/>
                </a:solidFill>
                <a:effectLst/>
                <a:ea typeface="ＭＳ Ｐゴシック" pitchFamily="50" charset="-128"/>
              </a:rPr>
              <a:t> </a:t>
            </a:r>
            <a:r>
              <a:rPr kumimoji="0" lang="en-US" altLang="ja-JP" sz="2400" b="0" i="0" u="none" strike="noStrike" cap="none" normalizeH="0" baseline="0" dirty="0" err="1" smtClean="0">
                <a:ln>
                  <a:noFill/>
                </a:ln>
                <a:solidFill>
                  <a:schemeClr val="tx1"/>
                </a:solidFill>
                <a:effectLst/>
                <a:ea typeface="ＭＳ Ｐゴシック" pitchFamily="50" charset="-128"/>
              </a:rPr>
              <a:t>BDJava</a:t>
            </a:r>
            <a:r>
              <a:rPr kumimoji="0" lang="ja-JP" altLang="en-US" sz="2400" b="0" i="0" u="none" strike="noStrike" cap="none" normalizeH="0" baseline="0" dirty="0" smtClean="0">
                <a:ln>
                  <a:noFill/>
                </a:ln>
                <a:solidFill>
                  <a:schemeClr val="tx1"/>
                </a:solidFill>
                <a:effectLst/>
                <a:ea typeface="ＭＳ Ｐゴシック" pitchFamily="50" charset="-128"/>
              </a:rPr>
              <a:t> ベンチマークでは一部の項目で</a:t>
            </a:r>
            <a:r>
              <a:rPr kumimoji="0" lang="en-US" altLang="ja-JP" sz="2400" b="0" i="0" u="none" strike="noStrike" cap="none" normalizeH="0" baseline="0" dirty="0" smtClean="0">
                <a:ln>
                  <a:noFill/>
                </a:ln>
                <a:solidFill>
                  <a:schemeClr val="tx1"/>
                </a:solidFill>
                <a:effectLst/>
                <a:ea typeface="ＭＳ Ｐゴシック" pitchFamily="50" charset="-128"/>
              </a:rPr>
              <a:t/>
            </a:r>
            <a:br>
              <a:rPr kumimoji="0" lang="en-US" altLang="ja-JP" sz="2400" b="0" i="0" u="none" strike="noStrike" cap="none" normalizeH="0" baseline="0" dirty="0" smtClean="0">
                <a:ln>
                  <a:noFill/>
                </a:ln>
                <a:solidFill>
                  <a:schemeClr val="tx1"/>
                </a:solidFill>
                <a:effectLst/>
                <a:ea typeface="ＭＳ Ｐゴシック" pitchFamily="50" charset="-128"/>
              </a:rPr>
            </a:br>
            <a:r>
              <a:rPr kumimoji="0" lang="en-US" altLang="ja-JP" sz="2400" b="0" i="0" u="none" strike="noStrike" cap="none" normalizeH="0" baseline="0" dirty="0" smtClean="0">
                <a:ln>
                  <a:noFill/>
                </a:ln>
                <a:solidFill>
                  <a:schemeClr val="tx1"/>
                </a:solidFill>
                <a:effectLst/>
                <a:ea typeface="ＭＳ Ｐゴシック" pitchFamily="50" charset="-128"/>
              </a:rPr>
              <a:t>Panasonic</a:t>
            </a:r>
            <a:r>
              <a:rPr kumimoji="0" lang="ja-JP" altLang="en-US" sz="2400" b="0" i="0" u="none" strike="noStrike" cap="none" normalizeH="0" baseline="0" dirty="0" smtClean="0">
                <a:ln>
                  <a:noFill/>
                </a:ln>
                <a:solidFill>
                  <a:schemeClr val="tx1"/>
                </a:solidFill>
                <a:effectLst/>
                <a:ea typeface="ＭＳ Ｐゴシック" pitchFamily="50" charset="-128"/>
              </a:rPr>
              <a:t> を上回る性能を達成しているが</a:t>
            </a:r>
            <a:r>
              <a:rPr kumimoji="0" lang="en-US" altLang="ja-JP" sz="2400" b="0" i="0" u="none" strike="noStrike" cap="none" normalizeH="0" baseline="0" dirty="0" smtClean="0">
                <a:ln>
                  <a:noFill/>
                </a:ln>
                <a:solidFill>
                  <a:schemeClr val="tx1"/>
                </a:solidFill>
                <a:effectLst/>
                <a:ea typeface="ＭＳ Ｐゴシック" pitchFamily="50" charset="-128"/>
              </a:rPr>
              <a:t/>
            </a:r>
            <a:br>
              <a:rPr kumimoji="0" lang="en-US" altLang="ja-JP" sz="2400" b="0" i="0" u="none" strike="noStrike" cap="none" normalizeH="0" baseline="0" dirty="0" smtClean="0">
                <a:ln>
                  <a:noFill/>
                </a:ln>
                <a:solidFill>
                  <a:schemeClr val="tx1"/>
                </a:solidFill>
                <a:effectLst/>
                <a:ea typeface="ＭＳ Ｐゴシック" pitchFamily="50" charset="-128"/>
              </a:rPr>
            </a:br>
            <a:r>
              <a:rPr kumimoji="0" lang="ja-JP" altLang="en-US" sz="2400" b="0" i="0" u="none" strike="noStrike" cap="none" normalizeH="0" baseline="0" dirty="0" smtClean="0">
                <a:ln>
                  <a:noFill/>
                </a:ln>
                <a:solidFill>
                  <a:schemeClr val="tx1"/>
                </a:solidFill>
                <a:effectLst/>
                <a:ea typeface="ＭＳ Ｐゴシック" pitchFamily="50" charset="-128"/>
              </a:rPr>
              <a:t>システム全体としての実効性能で負けている</a:t>
            </a:r>
            <a:endParaRPr kumimoji="0" lang="en-US" altLang="ja-JP" sz="2400" b="0" i="0" u="none" strike="noStrike" cap="none" normalizeH="0" baseline="0" dirty="0" smtClean="0">
              <a:ln>
                <a:noFill/>
              </a:ln>
              <a:solidFill>
                <a:schemeClr val="tx1"/>
              </a:solidFill>
              <a:effectLst/>
              <a:ea typeface="ＭＳ Ｐゴシック" pitchFamily="50" charset="-128"/>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tx1"/>
                </a:solidFill>
                <a:ea typeface="ＭＳ Ｐゴシック" pitchFamily="50" charset="-128"/>
              </a:rPr>
              <a:t>↓</a:t>
            </a:r>
            <a:endParaRPr kumimoji="0" lang="en-US" altLang="ja-JP" sz="2400" dirty="0" smtClean="0">
              <a:solidFill>
                <a:schemeClr val="tx1"/>
              </a:solidFill>
              <a:ea typeface="ＭＳ Ｐゴシック" pitchFamily="50" charset="-128"/>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rgbClr val="FF0000"/>
                </a:solidFill>
                <a:effectLst/>
                <a:ea typeface="ＭＳ Ｐゴシック" pitchFamily="50" charset="-128"/>
              </a:rPr>
              <a:t>デバイス＋ソフト の全体システム最適化が課題</a:t>
            </a:r>
          </a:p>
        </p:txBody>
      </p:sp>
      <p:sp>
        <p:nvSpPr>
          <p:cNvPr id="7" name="角丸四角形 6"/>
          <p:cNvSpPr/>
          <p:nvPr/>
        </p:nvSpPr>
        <p:spPr bwMode="auto">
          <a:xfrm>
            <a:off x="142844" y="1081071"/>
            <a:ext cx="8786874" cy="714380"/>
          </a:xfrm>
          <a:prstGeom prst="roundRect">
            <a:avLst/>
          </a:prstGeom>
          <a:noFill/>
          <a:ln w="19050"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par>
                                <p:cTn id="8" presetID="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ppt_x"/>
                                          </p:val>
                                        </p:tav>
                                        <p:tav tm="100000">
                                          <p:val>
                                            <p:strVal val="#ppt_x"/>
                                          </p:val>
                                        </p:tav>
                                      </p:tavLst>
                                    </p:anim>
                                    <p:anim calcmode="lin" valueType="num">
                                      <p:cBhvr additive="base">
                                        <p:cTn id="11"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Sky</a:t>
            </a:r>
            <a:r>
              <a:rPr lang="ja-JP" altLang="en-US" dirty="0" smtClean="0"/>
              <a:t> 障害解析 ⇒ </a:t>
            </a:r>
            <a:r>
              <a:rPr lang="en-US" altLang="ja-JP" dirty="0" smtClean="0"/>
              <a:t>Linux</a:t>
            </a:r>
            <a:r>
              <a:rPr lang="ja-JP" altLang="en-US" dirty="0" smtClean="0"/>
              <a:t> 特有の解析困難性がある</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4</a:t>
            </a:fld>
            <a:endParaRPr lang="ja-JP" altLang="en-US"/>
          </a:p>
        </p:txBody>
      </p:sp>
      <p:pic>
        <p:nvPicPr>
          <p:cNvPr id="4" name="図 3" descr="staterring.JPG"/>
          <p:cNvPicPr>
            <a:picLocks noChangeAspect="1"/>
          </p:cNvPicPr>
          <p:nvPr/>
        </p:nvPicPr>
        <p:blipFill>
          <a:blip r:embed="rId2"/>
          <a:stretch>
            <a:fillRect/>
          </a:stretch>
        </p:blipFill>
        <p:spPr>
          <a:xfrm>
            <a:off x="1214414" y="790557"/>
            <a:ext cx="6500826" cy="4492390"/>
          </a:xfrm>
          <a:prstGeom prst="rect">
            <a:avLst/>
          </a:prstGeom>
          <a:ln>
            <a:solidFill>
              <a:srgbClr val="002060"/>
            </a:solidFill>
          </a:ln>
          <a:effectLst>
            <a:outerShdw blurRad="50800" dist="63500" dir="2700000" algn="tl" rotWithShape="0">
              <a:prstClr val="black">
                <a:alpha val="40000"/>
              </a:prstClr>
            </a:outerShdw>
          </a:effectLst>
        </p:spPr>
      </p:pic>
      <p:sp>
        <p:nvSpPr>
          <p:cNvPr id="8" name="角丸四角形 7"/>
          <p:cNvSpPr/>
          <p:nvPr/>
        </p:nvSpPr>
        <p:spPr bwMode="auto">
          <a:xfrm>
            <a:off x="3643306" y="3024185"/>
            <a:ext cx="5143536" cy="2000264"/>
          </a:xfrm>
          <a:prstGeom prst="roundRect">
            <a:avLst>
              <a:gd name="adj" fmla="val 8223"/>
            </a:avLst>
          </a:prstGeom>
          <a:noFill/>
          <a:ln w="38100" cap="flat" cmpd="sng" algn="ctr">
            <a:solidFill>
              <a:srgbClr val="FF0000"/>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9" name="テキスト ボックス 8"/>
          <p:cNvSpPr txBox="1"/>
          <p:nvPr/>
        </p:nvSpPr>
        <p:spPr>
          <a:xfrm>
            <a:off x="7820048" y="2610145"/>
            <a:ext cx="1000132" cy="830997"/>
          </a:xfrm>
          <a:prstGeom prst="rect">
            <a:avLst/>
          </a:prstGeom>
          <a:noFill/>
        </p:spPr>
        <p:txBody>
          <a:bodyPr wrap="square" rtlCol="0">
            <a:spAutoFit/>
          </a:bodyPr>
          <a:lstStyle/>
          <a:p>
            <a:r>
              <a:rPr kumimoji="1" lang="en-US" altLang="ja-JP" sz="2400" dirty="0" smtClean="0">
                <a:solidFill>
                  <a:srgbClr val="FF0000"/>
                </a:solidFill>
              </a:rPr>
              <a:t>Linux</a:t>
            </a:r>
            <a:r>
              <a:rPr kumimoji="1" lang="ja-JP" altLang="en-US" sz="2400" dirty="0" smtClean="0">
                <a:solidFill>
                  <a:srgbClr val="FF0000"/>
                </a:solidFill>
              </a:rPr>
              <a:t> 介在 </a:t>
            </a:r>
            <a:endParaRPr kumimoji="1" lang="ja-JP" altLang="en-US" sz="2400" dirty="0">
              <a:solidFill>
                <a:srgbClr val="FF0000"/>
              </a:solidFill>
            </a:endParaRPr>
          </a:p>
        </p:txBody>
      </p:sp>
      <p:sp>
        <p:nvSpPr>
          <p:cNvPr id="10" name="角丸四角形 9"/>
          <p:cNvSpPr/>
          <p:nvPr/>
        </p:nvSpPr>
        <p:spPr bwMode="auto">
          <a:xfrm>
            <a:off x="214282" y="5376875"/>
            <a:ext cx="8643998" cy="928694"/>
          </a:xfrm>
          <a:prstGeom prst="roundRect">
            <a:avLst/>
          </a:prstGeom>
          <a:solidFill>
            <a:schemeClr val="accent2">
              <a:lumMod val="75000"/>
            </a:schemeClr>
          </a:solidFill>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vert="horz" wrap="none" lIns="18000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Linux </a:t>
            </a:r>
            <a:r>
              <a:rPr kumimoji="0" lang="en-US" altLang="ja-JP" sz="2000" dirty="0" smtClean="0">
                <a:solidFill>
                  <a:schemeClr val="bg1"/>
                </a:solidFill>
                <a:latin typeface="Tahoma" pitchFamily="34" charset="0"/>
                <a:ea typeface="ＭＳ Ｐゴシック" pitchFamily="50" charset="-128"/>
                <a:cs typeface="Tahoma" pitchFamily="34" charset="0"/>
              </a:rPr>
              <a:t>OS</a:t>
            </a:r>
            <a:r>
              <a:rPr kumimoji="0" lang="ja-JP" altLang="en-US" sz="2000" dirty="0" smtClean="0">
                <a:solidFill>
                  <a:schemeClr val="bg1"/>
                </a:solidFill>
                <a:latin typeface="Tahoma" pitchFamily="34" charset="0"/>
                <a:ea typeface="ＭＳ Ｐゴシック" pitchFamily="50" charset="-128"/>
                <a:cs typeface="Tahoma" pitchFamily="34" charset="0"/>
              </a:rPr>
              <a:t> 関連の基盤技術は</a:t>
            </a: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、汎用マイコン拡販インフラだけにとどまらず</a:t>
            </a:r>
            <a: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
            </a:r>
            <a:b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b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大規模システム</a:t>
            </a:r>
            <a:r>
              <a:rPr kumimoji="0" lang="ja-JP" altLang="en-US" sz="2000" dirty="0" smtClean="0">
                <a:solidFill>
                  <a:schemeClr val="bg1"/>
                </a:solidFill>
                <a:latin typeface="Tahoma" pitchFamily="34" charset="0"/>
                <a:ea typeface="ＭＳ Ｐゴシック" pitchFamily="50" charset="-128"/>
                <a:cs typeface="Tahoma" pitchFamily="34" charset="0"/>
              </a:rPr>
              <a:t>ソリューション</a:t>
            </a: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 中核技術であることに注目する必要がある。　</a:t>
            </a:r>
            <a: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
            </a:r>
            <a:b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br>
            <a:r>
              <a:rPr kumimoji="0" lang="en-US" altLang="ja-JP" sz="2000" dirty="0" smtClean="0">
                <a:solidFill>
                  <a:srgbClr val="FFFF00"/>
                </a:solidFill>
                <a:latin typeface="Tahoma" pitchFamily="34" charset="0"/>
                <a:ea typeface="ＭＳ Ｐゴシック" pitchFamily="50" charset="-128"/>
                <a:cs typeface="Tahoma" pitchFamily="34" charset="0"/>
              </a:rPr>
              <a:t>OS</a:t>
            </a:r>
            <a:r>
              <a:rPr kumimoji="0" lang="ja-JP" altLang="en-US" sz="2000" dirty="0" smtClean="0">
                <a:solidFill>
                  <a:srgbClr val="FFFF00"/>
                </a:solidFill>
                <a:latin typeface="Tahoma" pitchFamily="34" charset="0"/>
                <a:ea typeface="ＭＳ Ｐゴシック" pitchFamily="50" charset="-128"/>
                <a:cs typeface="Tahoma" pitchFamily="34" charset="0"/>
              </a:rPr>
              <a:t> </a:t>
            </a:r>
            <a:r>
              <a:rPr kumimoji="0" lang="en-US" altLang="ja-JP" sz="2000" dirty="0" smtClean="0">
                <a:solidFill>
                  <a:srgbClr val="FFFF00"/>
                </a:solidFill>
                <a:latin typeface="Tahoma" pitchFamily="34" charset="0"/>
                <a:ea typeface="ＭＳ Ｐゴシック" pitchFamily="50" charset="-128"/>
                <a:cs typeface="Tahoma" pitchFamily="34" charset="0"/>
              </a:rPr>
              <a:t>kernel</a:t>
            </a:r>
            <a:r>
              <a:rPr kumimoji="0" lang="ja-JP" altLang="en-US" sz="2000" dirty="0" smtClean="0">
                <a:solidFill>
                  <a:srgbClr val="FFFF00"/>
                </a:solidFill>
                <a:latin typeface="Tahoma" pitchFamily="34" charset="0"/>
                <a:ea typeface="ＭＳ Ｐゴシック" pitchFamily="50" charset="-128"/>
                <a:cs typeface="Tahoma" pitchFamily="34" charset="0"/>
              </a:rPr>
              <a:t> レベルでの挙動解析、最適化技術がなければ 問題解決できない</a:t>
            </a:r>
            <a:endParaRPr kumimoji="0" lang="ja-JP" altLang="en-US" sz="2400" b="0" i="0" u="none" strike="noStrike" cap="none" normalizeH="0" baseline="0" dirty="0" smtClean="0">
              <a:ln>
                <a:noFill/>
              </a:ln>
              <a:solidFill>
                <a:srgbClr val="FFFF00"/>
              </a:solidFill>
              <a:effectLst/>
              <a:latin typeface="Tahoma" pitchFamily="34" charset="0"/>
              <a:ea typeface="ＭＳ Ｐゴシック" pitchFamily="50" charset="-128"/>
              <a:cs typeface="Tahoma" pitchFamily="34" charset="0"/>
            </a:endParaRPr>
          </a:p>
        </p:txBody>
      </p:sp>
      <p:sp>
        <p:nvSpPr>
          <p:cNvPr id="11" name="角丸四角形 10"/>
          <p:cNvSpPr/>
          <p:nvPr/>
        </p:nvSpPr>
        <p:spPr bwMode="auto">
          <a:xfrm>
            <a:off x="857224" y="1500174"/>
            <a:ext cx="7072362" cy="1071570"/>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14400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mn-lt"/>
              </a:rPr>
              <a:t>Linux</a:t>
            </a:r>
            <a:r>
              <a:rPr kumimoji="0" lang="ja-JP" altLang="en-US" sz="2400" dirty="0" smtClean="0">
                <a:solidFill>
                  <a:schemeClr val="bg1"/>
                </a:solidFill>
                <a:latin typeface="+mn-lt"/>
              </a:rPr>
              <a:t> </a:t>
            </a:r>
            <a:r>
              <a:rPr kumimoji="0" lang="en-US" altLang="ja-JP" sz="2400" dirty="0" smtClean="0">
                <a:solidFill>
                  <a:schemeClr val="bg1"/>
                </a:solidFill>
                <a:latin typeface="+mn-lt"/>
              </a:rPr>
              <a:t>OS</a:t>
            </a:r>
            <a:r>
              <a:rPr kumimoji="0" lang="ja-JP" altLang="en-US" sz="2400" dirty="0" smtClean="0">
                <a:solidFill>
                  <a:schemeClr val="bg1"/>
                </a:solidFill>
                <a:latin typeface="+mn-lt"/>
              </a:rPr>
              <a:t> </a:t>
            </a:r>
            <a:r>
              <a:rPr kumimoji="0" lang="en-US" altLang="ja-JP" sz="2400" dirty="0" smtClean="0">
                <a:solidFill>
                  <a:schemeClr val="bg1"/>
                </a:solidFill>
                <a:latin typeface="+mn-lt"/>
              </a:rPr>
              <a:t>kernel</a:t>
            </a:r>
            <a:r>
              <a:rPr kumimoji="0" lang="ja-JP" altLang="en-US" sz="2400" dirty="0" smtClean="0">
                <a:solidFill>
                  <a:schemeClr val="bg1"/>
                </a:solidFill>
                <a:latin typeface="+mn-lt"/>
              </a:rPr>
              <a:t> 技術が既に </a:t>
            </a:r>
            <a:r>
              <a:rPr kumimoji="0" lang="en-US" altLang="ja-JP" sz="2400" dirty="0" smtClean="0">
                <a:solidFill>
                  <a:schemeClr val="bg1"/>
                </a:solidFill>
                <a:latin typeface="+mn-lt"/>
              </a:rPr>
              <a:t>S</a:t>
            </a:r>
            <a:r>
              <a:rPr kumimoji="0" lang="ja-JP" altLang="en-US" sz="2400" dirty="0" smtClean="0">
                <a:solidFill>
                  <a:schemeClr val="bg1"/>
                </a:solidFill>
                <a:latin typeface="+mn-lt"/>
              </a:rPr>
              <a:t>統本 にとって極めて</a:t>
            </a:r>
            <a:r>
              <a:rPr kumimoji="0" lang="en-US" altLang="ja-JP" sz="2400" dirty="0" smtClean="0">
                <a:solidFill>
                  <a:schemeClr val="bg1"/>
                </a:solidFill>
                <a:latin typeface="+mn-lt"/>
              </a:rPr>
              <a:t/>
            </a:r>
            <a:br>
              <a:rPr kumimoji="0" lang="en-US" altLang="ja-JP" sz="2400" dirty="0" smtClean="0">
                <a:solidFill>
                  <a:schemeClr val="bg1"/>
                </a:solidFill>
                <a:latin typeface="+mn-lt"/>
              </a:rPr>
            </a:br>
            <a:r>
              <a:rPr kumimoji="0" lang="ja-JP" altLang="en-US" sz="2400" dirty="0" smtClean="0">
                <a:solidFill>
                  <a:schemeClr val="bg1"/>
                </a:solidFill>
                <a:latin typeface="+mn-lt"/>
              </a:rPr>
              <a:t>重要な戦略技術になっていることを認知してください</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title"/>
          </p:nvPr>
        </p:nvSpPr>
        <p:spPr>
          <a:xfrm>
            <a:off x="285720" y="3000375"/>
            <a:ext cx="8501122" cy="454025"/>
          </a:xfrm>
        </p:spPr>
        <p:txBody>
          <a:bodyPr/>
          <a:lstStyle/>
          <a:p>
            <a:pPr eaLnBrk="1" hangingPunct="1"/>
            <a:r>
              <a:rPr lang="ja-JP" altLang="en-US" dirty="0" smtClean="0"/>
              <a:t>ルネサスが </a:t>
            </a:r>
            <a:r>
              <a:rPr lang="en-US" altLang="ja-JP" dirty="0" smtClean="0"/>
              <a:t>Linux</a:t>
            </a:r>
            <a:r>
              <a:rPr lang="ja-JP" altLang="en-US" dirty="0" smtClean="0"/>
              <a:t> サポートにこれまで消極的だったのは何故か</a:t>
            </a:r>
            <a:r>
              <a:rPr lang="en-US" altLang="ja-JP" dirty="0" smtClean="0">
                <a:solidFill>
                  <a:schemeClr val="tx2">
                    <a:lumMod val="75000"/>
                  </a:schemeClr>
                </a:solidFill>
              </a:rPr>
              <a:t/>
            </a:r>
            <a:br>
              <a:rPr lang="en-US" altLang="ja-JP" dirty="0" smtClean="0">
                <a:solidFill>
                  <a:schemeClr val="tx2">
                    <a:lumMod val="75000"/>
                  </a:schemeClr>
                </a:solidFill>
              </a:rPr>
            </a:br>
            <a:endParaRPr lang="ja-JP" altLang="en-US" dirty="0" smtClean="0"/>
          </a:p>
        </p:txBody>
      </p:sp>
      <p:sp>
        <p:nvSpPr>
          <p:cNvPr id="5123" name="スライド番号プレースホルダ 3"/>
          <p:cNvSpPr>
            <a:spLocks noGrp="1"/>
          </p:cNvSpPr>
          <p:nvPr>
            <p:ph type="sldNum" sz="quarter" idx="10"/>
          </p:nvPr>
        </p:nvSpPr>
        <p:spPr>
          <a:noFill/>
        </p:spPr>
        <p:txBody>
          <a:bodyPr/>
          <a:lstStyle/>
          <a:p>
            <a:pPr fontAlgn="base">
              <a:spcBef>
                <a:spcPct val="0"/>
              </a:spcBef>
              <a:spcAft>
                <a:spcPct val="0"/>
              </a:spcAft>
            </a:pPr>
            <a:fld id="{76B98B33-6F9B-46D9-A0A9-414077352EB6}" type="slidenum">
              <a:rPr lang="ja-JP" altLang="en-US" smtClean="0">
                <a:latin typeface="Arial" pitchFamily="34" charset="0"/>
              </a:rPr>
              <a:pPr fontAlgn="base">
                <a:spcBef>
                  <a:spcPct val="0"/>
                </a:spcBef>
                <a:spcAft>
                  <a:spcPct val="0"/>
                </a:spcAft>
              </a:pPr>
              <a:t>5</a:t>
            </a:fld>
            <a:endParaRPr lang="ja-JP" altLang="en-US" smtClean="0">
              <a:latin typeface="Arial" pitchFamily="34" charset="0"/>
            </a:endParaRPr>
          </a:p>
        </p:txBody>
      </p:sp>
      <p:sp>
        <p:nvSpPr>
          <p:cNvPr id="4" name="正方形/長方形 3"/>
          <p:cNvSpPr/>
          <p:nvPr/>
        </p:nvSpPr>
        <p:spPr>
          <a:xfrm>
            <a:off x="500034" y="4068553"/>
            <a:ext cx="7929618" cy="923330"/>
          </a:xfrm>
          <a:prstGeom prst="rect">
            <a:avLst/>
          </a:prstGeom>
          <a:ln>
            <a:solidFill>
              <a:schemeClr val="accent2">
                <a:lumMod val="50000"/>
              </a:schemeClr>
            </a:solidFill>
          </a:ln>
        </p:spPr>
        <p:txBody>
          <a:bodyPr wrap="square">
            <a:spAutoFit/>
          </a:bodyPr>
          <a:lstStyle/>
          <a:p>
            <a:pPr>
              <a:buFont typeface="Arial" pitchFamily="34" charset="0"/>
              <a:buChar char="•"/>
              <a:defRPr/>
            </a:pPr>
            <a:r>
              <a:rPr lang="ja-JP" altLang="en-US" dirty="0">
                <a:solidFill>
                  <a:schemeClr val="tx2">
                    <a:lumMod val="75000"/>
                  </a:schemeClr>
                </a:solidFill>
              </a:rPr>
              <a:t>　</a:t>
            </a:r>
            <a:r>
              <a:rPr lang="ja-JP" altLang="en-US" dirty="0" smtClean="0">
                <a:solidFill>
                  <a:schemeClr val="accent2">
                    <a:lumMod val="50000"/>
                  </a:schemeClr>
                </a:solidFill>
              </a:rPr>
              <a:t>適切な “顧客をガイド” が行われてきたか </a:t>
            </a:r>
            <a:endParaRPr lang="en-US" altLang="ja-JP" dirty="0" smtClean="0">
              <a:solidFill>
                <a:schemeClr val="accent2">
                  <a:lumMod val="50000"/>
                </a:schemeClr>
              </a:solidFill>
            </a:endParaRPr>
          </a:p>
          <a:p>
            <a:pPr>
              <a:buFont typeface="Arial" pitchFamily="34" charset="0"/>
              <a:buChar char="•"/>
              <a:defRPr/>
            </a:pPr>
            <a:r>
              <a:rPr lang="ja-JP" altLang="en-US" dirty="0" smtClean="0">
                <a:solidFill>
                  <a:schemeClr val="accent2">
                    <a:lumMod val="50000"/>
                  </a:schemeClr>
                </a:solidFill>
              </a:rPr>
              <a:t>　</a:t>
            </a:r>
            <a:r>
              <a:rPr lang="en-US" altLang="ja-JP" dirty="0" smtClean="0">
                <a:solidFill>
                  <a:schemeClr val="accent2">
                    <a:lumMod val="50000"/>
                  </a:schemeClr>
                </a:solidFill>
              </a:rPr>
              <a:t>Linux</a:t>
            </a:r>
            <a:r>
              <a:rPr lang="ja-JP" altLang="en-US" dirty="0" smtClean="0">
                <a:solidFill>
                  <a:schemeClr val="accent2">
                    <a:lumMod val="50000"/>
                  </a:schemeClr>
                </a:solidFill>
              </a:rPr>
              <a:t> </a:t>
            </a:r>
            <a:r>
              <a:rPr lang="en-US" altLang="ja-JP" dirty="0" smtClean="0">
                <a:solidFill>
                  <a:schemeClr val="accent2">
                    <a:lumMod val="50000"/>
                  </a:schemeClr>
                </a:solidFill>
              </a:rPr>
              <a:t>OS</a:t>
            </a:r>
            <a:r>
              <a:rPr lang="ja-JP" altLang="en-US" dirty="0" smtClean="0">
                <a:solidFill>
                  <a:schemeClr val="accent2">
                    <a:lumMod val="50000"/>
                  </a:schemeClr>
                </a:solidFill>
              </a:rPr>
              <a:t> に対して “技術的に正しい理解” ができているか</a:t>
            </a:r>
            <a:endParaRPr lang="en-US" altLang="ja-JP" dirty="0">
              <a:solidFill>
                <a:schemeClr val="accent2">
                  <a:lumMod val="50000"/>
                </a:schemeClr>
              </a:solidFill>
            </a:endParaRPr>
          </a:p>
          <a:p>
            <a:pPr>
              <a:buFont typeface="Arial" pitchFamily="34" charset="0"/>
              <a:buChar char="•"/>
              <a:defRPr/>
            </a:pPr>
            <a:r>
              <a:rPr lang="ja-JP" altLang="en-US" dirty="0">
                <a:solidFill>
                  <a:schemeClr val="accent2">
                    <a:lumMod val="50000"/>
                  </a:schemeClr>
                </a:solidFill>
              </a:rPr>
              <a:t>　</a:t>
            </a:r>
            <a:r>
              <a:rPr lang="en-US" altLang="ja-JP" dirty="0" smtClean="0">
                <a:solidFill>
                  <a:schemeClr val="accent2">
                    <a:lumMod val="50000"/>
                  </a:schemeClr>
                </a:solidFill>
              </a:rPr>
              <a:t>Linux</a:t>
            </a:r>
            <a:r>
              <a:rPr lang="ja-JP" altLang="en-US" dirty="0" smtClean="0">
                <a:solidFill>
                  <a:schemeClr val="accent2">
                    <a:lumMod val="50000"/>
                  </a:schemeClr>
                </a:solidFill>
              </a:rPr>
              <a:t> 対応力をルネサスの差別性としてアピールしていくために</a:t>
            </a:r>
            <a:endParaRPr lang="en-US" altLang="ja-JP" dirty="0" smtClean="0">
              <a:solidFill>
                <a:schemeClr val="accent2">
                  <a:lumMod val="50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ルネサスが </a:t>
            </a:r>
            <a:r>
              <a:rPr kumimoji="1" lang="en-US" altLang="ja-JP" dirty="0" smtClean="0"/>
              <a:t>Linux</a:t>
            </a:r>
            <a:r>
              <a:rPr kumimoji="1" lang="ja-JP" altLang="en-US" dirty="0" smtClean="0"/>
              <a:t> 対応に消極的になってきた原因は </a:t>
            </a:r>
            <a:r>
              <a:rPr kumimoji="1" lang="en-US" altLang="ja-JP" dirty="0" smtClean="0"/>
              <a:t>?</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6</a:t>
            </a:fld>
            <a:endParaRPr lang="ja-JP" altLang="en-US"/>
          </a:p>
        </p:txBody>
      </p:sp>
      <p:graphicFrame>
        <p:nvGraphicFramePr>
          <p:cNvPr id="4" name="図表 3"/>
          <p:cNvGraphicFramePr/>
          <p:nvPr/>
        </p:nvGraphicFramePr>
        <p:xfrm>
          <a:off x="500034" y="714356"/>
          <a:ext cx="7358114" cy="4786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角丸四角形吹き出し 4"/>
          <p:cNvSpPr/>
          <p:nvPr/>
        </p:nvSpPr>
        <p:spPr bwMode="auto">
          <a:xfrm>
            <a:off x="6143636" y="857232"/>
            <a:ext cx="2500330" cy="1285884"/>
          </a:xfrm>
          <a:prstGeom prst="wedgeRoundRectCallout">
            <a:avLst>
              <a:gd name="adj1" fmla="val -71627"/>
              <a:gd name="adj2" fmla="val 30056"/>
              <a:gd name="adj3" fmla="val 16667"/>
            </a:avLst>
          </a:prstGeom>
          <a:solidFill>
            <a:srgbClr val="FFFF66"/>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36000" tIns="45720" rIns="91440" bIns="45720" numCol="1" rtlCol="0" anchor="ctr" anchorCtr="0" compatLnSpc="1">
            <a:prstTxWarp prst="textNoShape">
              <a:avLst/>
            </a:prstTxWarp>
          </a:bodyPr>
          <a:lstStyle/>
          <a:p>
            <a:pPr eaLnBrk="0" hangingPunct="0">
              <a:buFont typeface="Wingdings" pitchFamily="2" charset="2"/>
              <a:buChar char="l"/>
            </a:pPr>
            <a:r>
              <a:rPr kumimoji="0" lang="ja-JP" altLang="en-US" sz="2000" dirty="0" smtClean="0">
                <a:solidFill>
                  <a:srgbClr val="002060"/>
                </a:solidFill>
                <a:latin typeface="Times New Roman" pitchFamily="18" charset="0"/>
              </a:rPr>
              <a:t> </a:t>
            </a:r>
            <a:r>
              <a:rPr kumimoji="0" lang="ja-JP" altLang="en-US" sz="2000" dirty="0" smtClean="0">
                <a:solidFill>
                  <a:srgbClr val="002060"/>
                </a:solidFill>
                <a:latin typeface="+mn-lt"/>
              </a:rPr>
              <a:t>責任の所在</a:t>
            </a:r>
            <a:endParaRPr kumimoji="0" lang="en-US" altLang="ja-JP" sz="2000" dirty="0" smtClean="0">
              <a:solidFill>
                <a:srgbClr val="002060"/>
              </a:solidFill>
              <a:latin typeface="+mn-lt"/>
            </a:endParaRPr>
          </a:p>
          <a:p>
            <a:pPr eaLnBrk="0" hangingPunct="0">
              <a:buFont typeface="Wingdings" pitchFamily="2" charset="2"/>
              <a:buChar char="l"/>
            </a:pPr>
            <a:r>
              <a:rPr kumimoji="0" lang="ja-JP" altLang="en-US" sz="2000" dirty="0" smtClean="0">
                <a:solidFill>
                  <a:srgbClr val="002060"/>
                </a:solidFill>
                <a:latin typeface="+mn-lt"/>
              </a:rPr>
              <a:t> ドキュメント不備</a:t>
            </a:r>
            <a:endParaRPr kumimoji="0" lang="en-US" altLang="ja-JP" sz="2000" dirty="0" smtClean="0">
              <a:solidFill>
                <a:srgbClr val="002060"/>
              </a:solidFill>
              <a:latin typeface="+mn-lt"/>
            </a:endParaRPr>
          </a:p>
          <a:p>
            <a:pPr eaLnBrk="0" hangingPunct="0">
              <a:buFont typeface="Wingdings" pitchFamily="2" charset="2"/>
              <a:buChar char="l"/>
            </a:pPr>
            <a:r>
              <a:rPr kumimoji="0" lang="ja-JP" altLang="en-US" sz="2000" dirty="0" smtClean="0">
                <a:solidFill>
                  <a:srgbClr val="002060"/>
                </a:solidFill>
                <a:latin typeface="+mn-lt"/>
              </a:rPr>
              <a:t> </a:t>
            </a:r>
            <a:r>
              <a:rPr kumimoji="0" lang="en-US" altLang="ja-JP" sz="2000" dirty="0" smtClean="0">
                <a:solidFill>
                  <a:srgbClr val="002060"/>
                </a:solidFill>
                <a:latin typeface="+mn-lt"/>
              </a:rPr>
              <a:t>GPL</a:t>
            </a:r>
            <a:r>
              <a:rPr kumimoji="0" lang="ja-JP" altLang="en-US" sz="2000" dirty="0" smtClean="0">
                <a:solidFill>
                  <a:srgbClr val="002060"/>
                </a:solidFill>
                <a:latin typeface="+mn-lt"/>
              </a:rPr>
              <a:t>ﾗｲｾﾝｽの扱い</a:t>
            </a:r>
            <a:endParaRPr kumimoji="0" lang="ja-JP" altLang="en-US" sz="2000" b="0" i="0" u="none" strike="noStrike" cap="none" normalizeH="0" baseline="0" dirty="0" smtClean="0">
              <a:ln>
                <a:noFill/>
              </a:ln>
              <a:solidFill>
                <a:schemeClr val="tx1"/>
              </a:solidFill>
              <a:effectLst/>
              <a:latin typeface="+mn-lt"/>
              <a:ea typeface="ＭＳ Ｐゴシック" pitchFamily="50" charset="-128"/>
            </a:endParaRPr>
          </a:p>
        </p:txBody>
      </p:sp>
      <p:sp>
        <p:nvSpPr>
          <p:cNvPr id="6" name="角丸四角形吹き出し 5"/>
          <p:cNvSpPr/>
          <p:nvPr/>
        </p:nvSpPr>
        <p:spPr bwMode="auto">
          <a:xfrm>
            <a:off x="6786578" y="2285992"/>
            <a:ext cx="2214578" cy="1285884"/>
          </a:xfrm>
          <a:prstGeom prst="wedgeRoundRectCallout">
            <a:avLst>
              <a:gd name="adj1" fmla="val -62198"/>
              <a:gd name="adj2" fmla="val 93019"/>
              <a:gd name="adj3" fmla="val 16667"/>
            </a:avLst>
          </a:prstGeom>
          <a:solidFill>
            <a:srgbClr val="FFFF66"/>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36000" tIns="45720" rIns="91440" bIns="45720" numCol="1" rtlCol="0" anchor="ctr" anchorCtr="0" compatLnSpc="1">
            <a:prstTxWarp prst="textNoShape">
              <a:avLst/>
            </a:prstTxWarp>
          </a:bodyPr>
          <a:lstStyle/>
          <a:p>
            <a:pPr eaLnBrk="0" hangingPunct="0">
              <a:buFont typeface="Wingdings" pitchFamily="2" charset="2"/>
              <a:buChar char="l"/>
            </a:pPr>
            <a:r>
              <a:rPr kumimoji="0" lang="ja-JP" altLang="en-US" sz="2000" dirty="0" smtClean="0">
                <a:solidFill>
                  <a:srgbClr val="002060"/>
                </a:solidFill>
                <a:latin typeface="Times New Roman" pitchFamily="18" charset="0"/>
              </a:rPr>
              <a:t> </a:t>
            </a:r>
            <a:r>
              <a:rPr kumimoji="0" lang="ja-JP" altLang="en-US" sz="2000" dirty="0" smtClean="0">
                <a:solidFill>
                  <a:srgbClr val="002060"/>
                </a:solidFill>
                <a:latin typeface="+mj-ea"/>
                <a:ea typeface="+mj-ea"/>
              </a:rPr>
              <a:t>ｻﾎﾟｰﾄ費用回収</a:t>
            </a:r>
            <a:endParaRPr kumimoji="0" lang="en-US" altLang="ja-JP" sz="2000" dirty="0" smtClean="0">
              <a:solidFill>
                <a:srgbClr val="002060"/>
              </a:solidFill>
              <a:latin typeface="+mj-ea"/>
              <a:ea typeface="+mj-ea"/>
            </a:endParaRPr>
          </a:p>
          <a:p>
            <a:pPr eaLnBrk="0" hangingPunct="0">
              <a:buFont typeface="Wingdings" pitchFamily="2" charset="2"/>
              <a:buChar char="l"/>
            </a:pPr>
            <a:r>
              <a:rPr kumimoji="0" lang="ja-JP" altLang="en-US" sz="2000" dirty="0" smtClean="0">
                <a:solidFill>
                  <a:srgbClr val="002060"/>
                </a:solidFill>
                <a:latin typeface="+mj-ea"/>
                <a:ea typeface="+mj-ea"/>
              </a:rPr>
              <a:t> ミドル提供方法</a:t>
            </a:r>
            <a:endParaRPr kumimoji="0" lang="en-US" altLang="ja-JP" sz="2000" dirty="0" smtClean="0">
              <a:solidFill>
                <a:srgbClr val="002060"/>
              </a:solidFill>
              <a:latin typeface="+mj-ea"/>
              <a:ea typeface="+mj-ea"/>
            </a:endParaRPr>
          </a:p>
          <a:p>
            <a:pPr eaLnBrk="0" hangingPunct="0">
              <a:buFont typeface="Wingdings" pitchFamily="2" charset="2"/>
              <a:buChar char="l"/>
            </a:pPr>
            <a:r>
              <a:rPr kumimoji="0" lang="ja-JP" altLang="en-US" sz="2000" dirty="0" smtClean="0">
                <a:solidFill>
                  <a:srgbClr val="002060"/>
                </a:solidFill>
                <a:latin typeface="+mj-ea"/>
                <a:ea typeface="+mj-ea"/>
              </a:rPr>
              <a:t> 組み合わせ検証</a:t>
            </a:r>
            <a:endParaRPr kumimoji="0" lang="ja-JP" altLang="en-US" sz="2000" b="0" i="0" u="none" strike="noStrike" cap="none" normalizeH="0" baseline="0" dirty="0" smtClean="0">
              <a:ln>
                <a:noFill/>
              </a:ln>
              <a:solidFill>
                <a:schemeClr val="tx1"/>
              </a:solidFill>
              <a:effectLst/>
              <a:latin typeface="+mj-ea"/>
              <a:ea typeface="+mj-ea"/>
            </a:endParaRPr>
          </a:p>
        </p:txBody>
      </p:sp>
      <p:sp>
        <p:nvSpPr>
          <p:cNvPr id="7" name="角丸四角形吹き出し 6"/>
          <p:cNvSpPr/>
          <p:nvPr/>
        </p:nvSpPr>
        <p:spPr bwMode="auto">
          <a:xfrm>
            <a:off x="214282" y="1071546"/>
            <a:ext cx="2071702" cy="1285884"/>
          </a:xfrm>
          <a:prstGeom prst="wedgeRoundRectCallout">
            <a:avLst>
              <a:gd name="adj1" fmla="val 46533"/>
              <a:gd name="adj2" fmla="val 86352"/>
              <a:gd name="adj3" fmla="val 16667"/>
            </a:avLst>
          </a:prstGeom>
          <a:solidFill>
            <a:srgbClr val="FFFF66"/>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3600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Wingdings" pitchFamily="2" charset="2"/>
              <a:buChar char="l"/>
              <a:tabLst/>
            </a:pPr>
            <a:r>
              <a:rPr kumimoji="0" lang="ja-JP" altLang="en-US" sz="2000" b="0" i="0" u="none" strike="noStrike" cap="none" normalizeH="0" baseline="0" dirty="0" smtClean="0">
                <a:ln>
                  <a:noFill/>
                </a:ln>
                <a:solidFill>
                  <a:srgbClr val="002060"/>
                </a:solidFill>
                <a:effectLst/>
                <a:latin typeface="Times New Roman" pitchFamily="18" charset="0"/>
                <a:ea typeface="ＭＳ Ｐゴシック" pitchFamily="50" charset="-128"/>
              </a:rPr>
              <a:t> </a:t>
            </a:r>
            <a:r>
              <a:rPr kumimoji="0" lang="ja-JP" altLang="en-US" sz="2000" b="0" i="0" u="none" strike="noStrike" cap="none" normalizeH="0" baseline="0" dirty="0" smtClean="0">
                <a:ln>
                  <a:noFill/>
                </a:ln>
                <a:solidFill>
                  <a:srgbClr val="002060"/>
                </a:solidFill>
                <a:effectLst/>
                <a:latin typeface="+mn-lt"/>
                <a:ea typeface="ＭＳ Ｐゴシック" pitchFamily="50" charset="-128"/>
              </a:rPr>
              <a:t>リアルタイム性</a:t>
            </a:r>
            <a:endParaRPr kumimoji="0" lang="en-US" altLang="ja-JP" sz="2000" dirty="0" smtClean="0">
              <a:solidFill>
                <a:srgbClr val="002060"/>
              </a:solidFill>
              <a:latin typeface="+mn-lt"/>
            </a:endParaRPr>
          </a:p>
          <a:p>
            <a:pPr marL="0" marR="0" indent="0" algn="l" defTabSz="914400" rtl="0" eaLnBrk="0" fontAlgn="base" latinLnBrk="0" hangingPunct="0">
              <a:lnSpc>
                <a:spcPct val="100000"/>
              </a:lnSpc>
              <a:spcBef>
                <a:spcPct val="0"/>
              </a:spcBef>
              <a:spcAft>
                <a:spcPct val="0"/>
              </a:spcAft>
              <a:buClrTx/>
              <a:buSzTx/>
              <a:buFont typeface="Wingdings" pitchFamily="2" charset="2"/>
              <a:buChar char="l"/>
              <a:tabLst/>
            </a:pPr>
            <a:r>
              <a:rPr kumimoji="0" lang="ja-JP" altLang="en-US" sz="2000" b="0" i="0" u="none" strike="noStrike" cap="none" normalizeH="0" baseline="0" dirty="0" smtClean="0">
                <a:ln>
                  <a:noFill/>
                </a:ln>
                <a:solidFill>
                  <a:srgbClr val="002060"/>
                </a:solidFill>
                <a:effectLst/>
                <a:latin typeface="+mn-lt"/>
                <a:ea typeface="ＭＳ Ｐゴシック" pitchFamily="50" charset="-128"/>
              </a:rPr>
              <a:t> メモリー消費量</a:t>
            </a:r>
            <a:endParaRPr kumimoji="0" lang="en-US" altLang="ja-JP" sz="2000" b="0" i="0" u="none" strike="noStrike" cap="none" normalizeH="0" baseline="0" dirty="0" smtClean="0">
              <a:ln>
                <a:noFill/>
              </a:ln>
              <a:solidFill>
                <a:srgbClr val="002060"/>
              </a:solidFill>
              <a:effectLst/>
              <a:latin typeface="+mn-lt"/>
              <a:ea typeface="ＭＳ Ｐゴシック" pitchFamily="50" charset="-128"/>
            </a:endParaRPr>
          </a:p>
          <a:p>
            <a:pPr marL="0" marR="0" indent="0" algn="l" defTabSz="914400" rtl="0" eaLnBrk="0" fontAlgn="base" latinLnBrk="0" hangingPunct="0">
              <a:lnSpc>
                <a:spcPct val="100000"/>
              </a:lnSpc>
              <a:spcBef>
                <a:spcPct val="0"/>
              </a:spcBef>
              <a:spcAft>
                <a:spcPct val="0"/>
              </a:spcAft>
              <a:buClrTx/>
              <a:buSzTx/>
              <a:buFont typeface="Wingdings" pitchFamily="2" charset="2"/>
              <a:buChar char="l"/>
              <a:tabLst/>
            </a:pPr>
            <a:r>
              <a:rPr kumimoji="0" lang="ja-JP" altLang="en-US" sz="2000" b="0" i="0" u="none" strike="noStrike" cap="none" normalizeH="0" baseline="0" dirty="0" smtClean="0">
                <a:ln>
                  <a:noFill/>
                </a:ln>
                <a:solidFill>
                  <a:srgbClr val="002060"/>
                </a:solidFill>
                <a:effectLst/>
                <a:latin typeface="+mn-lt"/>
                <a:ea typeface="ＭＳ Ｐゴシック" pitchFamily="50" charset="-128"/>
              </a:rPr>
              <a:t> バージョン追随</a:t>
            </a:r>
          </a:p>
        </p:txBody>
      </p:sp>
      <p:sp>
        <p:nvSpPr>
          <p:cNvPr id="8" name="角丸四角形 7"/>
          <p:cNvSpPr/>
          <p:nvPr/>
        </p:nvSpPr>
        <p:spPr bwMode="auto">
          <a:xfrm>
            <a:off x="214282" y="5572140"/>
            <a:ext cx="8643998" cy="642942"/>
          </a:xfrm>
          <a:prstGeom prst="roundRect">
            <a:avLst/>
          </a:prstGeom>
          <a:solidFill>
            <a:srgbClr val="00206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ts val="2100"/>
              </a:lnSpc>
              <a:spcBef>
                <a:spcPct val="0"/>
              </a:spcBef>
              <a:spcAft>
                <a:spcPct val="0"/>
              </a:spcAft>
              <a:buClrTx/>
              <a:buSzTx/>
              <a:buFontTx/>
              <a:buNone/>
              <a:tabLst/>
            </a:pPr>
            <a:r>
              <a:rPr kumimoji="0" lang="en-US" altLang="ja-JP" sz="2000" b="0" i="0" u="none" strike="noStrike" cap="none" normalizeH="0" baseline="0" dirty="0" smtClean="0">
                <a:ln>
                  <a:noFill/>
                </a:ln>
                <a:solidFill>
                  <a:schemeClr val="bg1"/>
                </a:solidFill>
                <a:effectLst/>
                <a:latin typeface="+mn-lt"/>
                <a:ea typeface="ＭＳ Ｐゴシック" pitchFamily="50" charset="-128"/>
              </a:rPr>
              <a:t>Linux</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 の文化は他の組み込み機器向け</a:t>
            </a:r>
            <a:r>
              <a:rPr kumimoji="0" lang="en-US" altLang="ja-JP" sz="2000" b="0" i="0" u="none" strike="noStrike" cap="none" normalizeH="0" baseline="0" dirty="0" smtClean="0">
                <a:ln>
                  <a:noFill/>
                </a:ln>
                <a:solidFill>
                  <a:schemeClr val="bg1"/>
                </a:solidFill>
                <a:effectLst/>
                <a:latin typeface="+mn-lt"/>
                <a:ea typeface="ＭＳ Ｐゴシック" pitchFamily="50" charset="-128"/>
              </a:rPr>
              <a:t>OS</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とは相当違うので従来の延長線の</a:t>
            </a:r>
            <a:r>
              <a:rPr kumimoji="0" lang="en-US" altLang="ja-JP" sz="2000" b="0" i="0" u="none" strike="noStrike" cap="none" normalizeH="0" baseline="0" dirty="0" smtClean="0">
                <a:ln>
                  <a:noFill/>
                </a:ln>
                <a:solidFill>
                  <a:schemeClr val="bg1"/>
                </a:solidFill>
                <a:effectLst/>
                <a:latin typeface="+mn-lt"/>
                <a:ea typeface="ＭＳ Ｐゴシック" pitchFamily="50" charset="-128"/>
              </a:rPr>
              <a:t/>
            </a:r>
            <a:br>
              <a:rPr kumimoji="0" lang="en-US" altLang="ja-JP" sz="2000" b="0" i="0" u="none" strike="noStrike" cap="none" normalizeH="0" baseline="0" dirty="0" smtClean="0">
                <a:ln>
                  <a:noFill/>
                </a:ln>
                <a:solidFill>
                  <a:schemeClr val="bg1"/>
                </a:solidFill>
                <a:effectLst/>
                <a:latin typeface="+mn-lt"/>
                <a:ea typeface="ＭＳ Ｐゴシック" pitchFamily="50" charset="-128"/>
              </a:rPr>
            </a:br>
            <a:r>
              <a:rPr kumimoji="0" lang="ja-JP" altLang="en-US" sz="2000" b="0" i="0" u="none" strike="noStrike" cap="none" normalizeH="0" baseline="0" dirty="0" smtClean="0">
                <a:ln>
                  <a:noFill/>
                </a:ln>
                <a:solidFill>
                  <a:schemeClr val="bg1"/>
                </a:solidFill>
                <a:effectLst/>
                <a:latin typeface="+mn-lt"/>
                <a:ea typeface="ＭＳ Ｐゴシック" pitchFamily="50" charset="-128"/>
              </a:rPr>
              <a:t>顧客提案は難しい → </a:t>
            </a:r>
            <a:r>
              <a:rPr kumimoji="0" lang="ja-JP" altLang="en-US" sz="2000" b="0" i="0" u="none" strike="noStrike" cap="none" normalizeH="0" baseline="0" dirty="0" smtClean="0">
                <a:ln>
                  <a:noFill/>
                </a:ln>
                <a:solidFill>
                  <a:srgbClr val="FFFF00"/>
                </a:solidFill>
                <a:effectLst/>
                <a:latin typeface="+mn-lt"/>
                <a:ea typeface="ＭＳ Ｐゴシック" pitchFamily="50" charset="-128"/>
              </a:rPr>
              <a:t>できれば他の </a:t>
            </a:r>
            <a:r>
              <a:rPr kumimoji="0" lang="en-US" altLang="ja-JP" sz="2000" b="0" i="0" u="none" strike="noStrike" cap="none" normalizeH="0" baseline="0" dirty="0" smtClean="0">
                <a:ln>
                  <a:noFill/>
                </a:ln>
                <a:solidFill>
                  <a:srgbClr val="FFFF00"/>
                </a:solidFill>
                <a:effectLst/>
                <a:latin typeface="+mn-lt"/>
                <a:ea typeface="ＭＳ Ｐゴシック" pitchFamily="50" charset="-128"/>
              </a:rPr>
              <a:t>OS</a:t>
            </a:r>
            <a:r>
              <a:rPr kumimoji="0" lang="ja-JP" altLang="en-US" sz="2000" b="0" i="0" u="none" strike="noStrike" cap="none" normalizeH="0" baseline="0" dirty="0" smtClean="0">
                <a:ln>
                  <a:noFill/>
                </a:ln>
                <a:solidFill>
                  <a:srgbClr val="FFFF00"/>
                </a:solidFill>
                <a:effectLst/>
                <a:latin typeface="+mn-lt"/>
                <a:ea typeface="ＭＳ Ｐゴシック" pitchFamily="50" charset="-128"/>
              </a:rPr>
              <a:t> で行きたいという気持ち</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は理解できる</a:t>
            </a:r>
          </a:p>
        </p:txBody>
      </p:sp>
      <p:sp>
        <p:nvSpPr>
          <p:cNvPr id="9" name="円/楕円 8"/>
          <p:cNvSpPr/>
          <p:nvPr/>
        </p:nvSpPr>
        <p:spPr bwMode="auto">
          <a:xfrm>
            <a:off x="3428992" y="2714620"/>
            <a:ext cx="1571636" cy="1000132"/>
          </a:xfrm>
          <a:prstGeom prst="ellipse">
            <a:avLst/>
          </a:prstGeom>
          <a:solidFill>
            <a:srgbClr val="00206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rPr>
              <a:t>消極的</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直角三角形 12"/>
          <p:cNvSpPr/>
          <p:nvPr/>
        </p:nvSpPr>
        <p:spPr bwMode="auto">
          <a:xfrm>
            <a:off x="2928926" y="1500175"/>
            <a:ext cx="5572164" cy="4127542"/>
          </a:xfrm>
          <a:prstGeom prst="rtTriangle">
            <a:avLst/>
          </a:prstGeom>
          <a:solidFill>
            <a:srgbClr val="FFFFCC"/>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39938" name="Rectangle 2"/>
          <p:cNvSpPr>
            <a:spLocks noGrp="1" noChangeArrowheads="1"/>
          </p:cNvSpPr>
          <p:nvPr>
            <p:ph type="title"/>
          </p:nvPr>
        </p:nvSpPr>
        <p:spPr/>
        <p:txBody>
          <a:bodyPr/>
          <a:lstStyle/>
          <a:p>
            <a:r>
              <a:rPr lang="en-US" altLang="ja-JP" dirty="0" err="1" smtClean="0"/>
              <a:t>uITRON</a:t>
            </a:r>
            <a:r>
              <a:rPr lang="ja-JP" altLang="en-US" dirty="0" smtClean="0"/>
              <a:t> 系を使ってきた顧客の</a:t>
            </a:r>
            <a:r>
              <a:rPr lang="ja-JP" altLang="en-US" sz="2400" dirty="0" smtClean="0"/>
              <a:t>期待とのギャップ </a:t>
            </a:r>
          </a:p>
        </p:txBody>
      </p:sp>
      <p:sp>
        <p:nvSpPr>
          <p:cNvPr id="39940" name="Rectangle 4"/>
          <p:cNvSpPr>
            <a:spLocks noChangeArrowheads="1"/>
          </p:cNvSpPr>
          <p:nvPr/>
        </p:nvSpPr>
        <p:spPr bwMode="auto">
          <a:xfrm>
            <a:off x="1116013" y="1428736"/>
            <a:ext cx="1800225" cy="4214842"/>
          </a:xfrm>
          <a:prstGeom prst="rect">
            <a:avLst/>
          </a:prstGeom>
          <a:solidFill>
            <a:srgbClr val="33CCCC"/>
          </a:solidFill>
          <a:ln w="9525">
            <a:noFill/>
            <a:miter lim="800000"/>
            <a:headEnd/>
            <a:tailEnd/>
          </a:ln>
          <a:effectLst/>
        </p:spPr>
        <p:txBody>
          <a:bodyPr wrap="none" anchor="ctr"/>
          <a:lstStyle/>
          <a:p>
            <a:pPr algn="ctr"/>
            <a:endParaRPr lang="ja-JP" altLang="en-US"/>
          </a:p>
        </p:txBody>
      </p:sp>
      <p:sp>
        <p:nvSpPr>
          <p:cNvPr id="39941" name="Rectangle 5"/>
          <p:cNvSpPr>
            <a:spLocks noChangeArrowheads="1"/>
          </p:cNvSpPr>
          <p:nvPr/>
        </p:nvSpPr>
        <p:spPr bwMode="auto">
          <a:xfrm>
            <a:off x="6443663" y="3987815"/>
            <a:ext cx="2057427" cy="1644650"/>
          </a:xfrm>
          <a:prstGeom prst="rect">
            <a:avLst/>
          </a:prstGeom>
          <a:solidFill>
            <a:srgbClr val="002060"/>
          </a:solidFill>
          <a:ln w="9525">
            <a:noFill/>
            <a:miter lim="800000"/>
            <a:headEnd/>
            <a:tailEnd/>
          </a:ln>
          <a:effectLst/>
        </p:spPr>
        <p:txBody>
          <a:bodyPr wrap="none" anchor="ctr"/>
          <a:lstStyle/>
          <a:p>
            <a:pPr algn="ctr"/>
            <a:r>
              <a:rPr lang="en-US" altLang="ja-JP">
                <a:solidFill>
                  <a:schemeClr val="bg1"/>
                </a:solidFill>
                <a:latin typeface="Century Gothic" pitchFamily="34" charset="0"/>
              </a:rPr>
              <a:t>Technology</a:t>
            </a:r>
            <a:br>
              <a:rPr lang="en-US" altLang="ja-JP">
                <a:solidFill>
                  <a:schemeClr val="bg1"/>
                </a:solidFill>
                <a:latin typeface="Century Gothic" pitchFamily="34" charset="0"/>
              </a:rPr>
            </a:br>
            <a:r>
              <a:rPr lang="en-US" altLang="ja-JP">
                <a:solidFill>
                  <a:schemeClr val="bg1"/>
                </a:solidFill>
                <a:latin typeface="Century Gothic" pitchFamily="34" charset="0"/>
              </a:rPr>
              <a:t>elements</a:t>
            </a:r>
          </a:p>
        </p:txBody>
      </p:sp>
      <p:sp>
        <p:nvSpPr>
          <p:cNvPr id="39942" name="Line 6"/>
          <p:cNvSpPr>
            <a:spLocks noChangeShapeType="1"/>
          </p:cNvSpPr>
          <p:nvPr/>
        </p:nvSpPr>
        <p:spPr bwMode="auto">
          <a:xfrm>
            <a:off x="2916238" y="5643578"/>
            <a:ext cx="3527425" cy="0"/>
          </a:xfrm>
          <a:prstGeom prst="line">
            <a:avLst/>
          </a:prstGeom>
          <a:noFill/>
          <a:ln w="28575">
            <a:solidFill>
              <a:srgbClr val="FF0000"/>
            </a:solidFill>
            <a:prstDash val="sysDash"/>
            <a:round/>
            <a:headEnd type="none" w="med" len="med"/>
            <a:tailEnd type="arrow" w="med" len="med"/>
          </a:ln>
          <a:effectLst/>
        </p:spPr>
        <p:txBody>
          <a:bodyPr/>
          <a:lstStyle/>
          <a:p>
            <a:endParaRPr lang="ja-JP" altLang="en-US"/>
          </a:p>
        </p:txBody>
      </p:sp>
      <p:sp>
        <p:nvSpPr>
          <p:cNvPr id="39943" name="Line 7"/>
          <p:cNvSpPr>
            <a:spLocks noChangeShapeType="1"/>
          </p:cNvSpPr>
          <p:nvPr/>
        </p:nvSpPr>
        <p:spPr bwMode="auto">
          <a:xfrm>
            <a:off x="2928927" y="1500174"/>
            <a:ext cx="3509974" cy="2586051"/>
          </a:xfrm>
          <a:prstGeom prst="line">
            <a:avLst/>
          </a:prstGeom>
          <a:noFill/>
          <a:ln w="28575">
            <a:solidFill>
              <a:srgbClr val="FF0000"/>
            </a:solidFill>
            <a:prstDash val="sysDash"/>
            <a:round/>
            <a:headEnd type="none" w="med" len="med"/>
            <a:tailEnd type="arrow" w="med" len="med"/>
          </a:ln>
          <a:effectLst/>
        </p:spPr>
        <p:txBody>
          <a:bodyPr/>
          <a:lstStyle/>
          <a:p>
            <a:endParaRPr lang="ja-JP" altLang="en-US"/>
          </a:p>
        </p:txBody>
      </p:sp>
      <p:sp>
        <p:nvSpPr>
          <p:cNvPr id="39944" name="Rectangle 8"/>
          <p:cNvSpPr>
            <a:spLocks noChangeArrowheads="1"/>
          </p:cNvSpPr>
          <p:nvPr/>
        </p:nvSpPr>
        <p:spPr bwMode="auto">
          <a:xfrm>
            <a:off x="6453188" y="1500174"/>
            <a:ext cx="2057427" cy="2432082"/>
          </a:xfrm>
          <a:prstGeom prst="rect">
            <a:avLst/>
          </a:prstGeom>
          <a:solidFill>
            <a:srgbClr val="33CC33"/>
          </a:solidFill>
          <a:ln w="9525">
            <a:noFill/>
            <a:miter lim="800000"/>
            <a:headEnd/>
            <a:tailEnd/>
          </a:ln>
          <a:effectLst/>
        </p:spPr>
        <p:txBody>
          <a:bodyPr wrap="none" anchor="ctr"/>
          <a:lstStyle/>
          <a:p>
            <a:pPr algn="ctr"/>
            <a:r>
              <a:rPr lang="ja-JP" altLang="en-US" dirty="0" smtClean="0"/>
              <a:t>お客様側の</a:t>
            </a:r>
            <a:r>
              <a:rPr lang="en-US" altLang="ja-JP" dirty="0" smtClean="0"/>
              <a:t/>
            </a:r>
            <a:br>
              <a:rPr lang="en-US" altLang="ja-JP" dirty="0" smtClean="0"/>
            </a:br>
            <a:r>
              <a:rPr lang="ja-JP" altLang="en-US" dirty="0" smtClean="0"/>
              <a:t>経 験・知 識</a:t>
            </a:r>
            <a:r>
              <a:rPr lang="ja-JP" altLang="en-US" dirty="0"/>
              <a:t/>
            </a:r>
            <a:br>
              <a:rPr lang="ja-JP" altLang="en-US" dirty="0"/>
            </a:br>
            <a:r>
              <a:rPr lang="ja-JP" altLang="en-US" dirty="0"/>
              <a:t>専任</a:t>
            </a:r>
            <a:r>
              <a:rPr lang="ja-JP" altLang="en-US" dirty="0" smtClean="0"/>
              <a:t>サポート</a:t>
            </a:r>
            <a:r>
              <a:rPr lang="en-US" altLang="ja-JP" dirty="0" smtClean="0"/>
              <a:t/>
            </a:r>
            <a:br>
              <a:rPr lang="en-US" altLang="ja-JP" dirty="0" smtClean="0"/>
            </a:br>
            <a:r>
              <a:rPr lang="ja-JP" altLang="en-US" dirty="0" smtClean="0"/>
              <a:t>で賄う部分</a:t>
            </a:r>
            <a:endParaRPr lang="ja-JP" altLang="en-US" dirty="0"/>
          </a:p>
        </p:txBody>
      </p:sp>
      <p:sp>
        <p:nvSpPr>
          <p:cNvPr id="39945" name="Text Box 9"/>
          <p:cNvSpPr txBox="1">
            <a:spLocks noChangeArrowheads="1"/>
          </p:cNvSpPr>
          <p:nvPr/>
        </p:nvSpPr>
        <p:spPr bwMode="auto">
          <a:xfrm>
            <a:off x="539750" y="5597525"/>
            <a:ext cx="2879725" cy="701675"/>
          </a:xfrm>
          <a:prstGeom prst="rect">
            <a:avLst/>
          </a:prstGeom>
          <a:noFill/>
          <a:ln w="9525">
            <a:noFill/>
            <a:miter lim="800000"/>
            <a:headEnd/>
            <a:tailEnd/>
          </a:ln>
          <a:effectLst/>
        </p:spPr>
        <p:txBody>
          <a:bodyPr>
            <a:spAutoFit/>
          </a:bodyPr>
          <a:lstStyle/>
          <a:p>
            <a:pPr algn="ctr">
              <a:spcBef>
                <a:spcPct val="50000"/>
              </a:spcBef>
            </a:pPr>
            <a:r>
              <a:rPr lang="ja-JP" altLang="en-US" sz="2000" dirty="0">
                <a:latin typeface="Tahoma" pitchFamily="34" charset="0"/>
              </a:rPr>
              <a:t>お客様の期待</a:t>
            </a:r>
            <a:br>
              <a:rPr lang="ja-JP" altLang="en-US" sz="2000" dirty="0">
                <a:latin typeface="Tahoma" pitchFamily="34" charset="0"/>
              </a:rPr>
            </a:br>
            <a:r>
              <a:rPr lang="en-US" altLang="ja-JP" sz="2000" dirty="0">
                <a:latin typeface="Tahoma" pitchFamily="34" charset="0"/>
              </a:rPr>
              <a:t> Immediate Solution</a:t>
            </a:r>
          </a:p>
        </p:txBody>
      </p:sp>
      <p:sp>
        <p:nvSpPr>
          <p:cNvPr id="39946" name="Text Box 10"/>
          <p:cNvSpPr txBox="1">
            <a:spLocks noChangeArrowheads="1"/>
          </p:cNvSpPr>
          <p:nvPr/>
        </p:nvSpPr>
        <p:spPr bwMode="auto">
          <a:xfrm>
            <a:off x="5959475" y="5559425"/>
            <a:ext cx="2879725" cy="701675"/>
          </a:xfrm>
          <a:prstGeom prst="rect">
            <a:avLst/>
          </a:prstGeom>
          <a:noFill/>
          <a:ln w="9525">
            <a:noFill/>
            <a:miter lim="800000"/>
            <a:headEnd/>
            <a:tailEnd/>
          </a:ln>
          <a:effectLst/>
        </p:spPr>
        <p:txBody>
          <a:bodyPr>
            <a:spAutoFit/>
          </a:bodyPr>
          <a:lstStyle/>
          <a:p>
            <a:pPr algn="ctr">
              <a:spcBef>
                <a:spcPct val="50000"/>
              </a:spcBef>
            </a:pPr>
            <a:r>
              <a:rPr lang="ja-JP" altLang="en-US" sz="2000" dirty="0" smtClean="0">
                <a:latin typeface="Tahoma" pitchFamily="34" charset="0"/>
              </a:rPr>
              <a:t>　ルネサス</a:t>
            </a:r>
            <a:r>
              <a:rPr lang="ja-JP" altLang="en-US" sz="2000" dirty="0">
                <a:latin typeface="Tahoma" pitchFamily="34" charset="0"/>
              </a:rPr>
              <a:t>の提供物</a:t>
            </a:r>
            <a:br>
              <a:rPr lang="ja-JP" altLang="en-US" sz="2000" dirty="0">
                <a:latin typeface="Tahoma" pitchFamily="34" charset="0"/>
              </a:rPr>
            </a:br>
            <a:r>
              <a:rPr lang="en-US" altLang="ja-JP" sz="2000" dirty="0">
                <a:latin typeface="Tahoma" pitchFamily="34" charset="0"/>
              </a:rPr>
              <a:t> Core Technology</a:t>
            </a:r>
          </a:p>
        </p:txBody>
      </p:sp>
      <p:sp>
        <p:nvSpPr>
          <p:cNvPr id="39947" name="Oval 11"/>
          <p:cNvSpPr>
            <a:spLocks noChangeArrowheads="1"/>
          </p:cNvSpPr>
          <p:nvPr/>
        </p:nvSpPr>
        <p:spPr bwMode="auto">
          <a:xfrm>
            <a:off x="3203575" y="1684353"/>
            <a:ext cx="2879725" cy="3311525"/>
          </a:xfrm>
          <a:prstGeom prst="ellipse">
            <a:avLst/>
          </a:prstGeom>
          <a:solidFill>
            <a:srgbClr val="FFFF66"/>
          </a:solidFill>
          <a:ln w="9525">
            <a:noFill/>
            <a:round/>
            <a:headEnd/>
            <a:tailEnd/>
          </a:ln>
          <a:effectLst/>
        </p:spPr>
        <p:txBody>
          <a:bodyPr wrap="none" tIns="154800" anchor="ctr"/>
          <a:lstStyle/>
          <a:p>
            <a:pPr algn="ctr"/>
            <a:r>
              <a:rPr lang="ja-JP" altLang="en-US" dirty="0" smtClean="0"/>
              <a:t>ルネサスの </a:t>
            </a:r>
            <a:r>
              <a:rPr lang="en-US" altLang="ja-JP" dirty="0" smtClean="0"/>
              <a:t>Linux </a:t>
            </a:r>
            <a:r>
              <a:rPr lang="ja-JP" altLang="en-US" dirty="0" smtClean="0"/>
              <a:t>は</a:t>
            </a:r>
            <a:r>
              <a:rPr lang="en-US" altLang="ja-JP" dirty="0" smtClean="0"/>
              <a:t/>
            </a:r>
            <a:br>
              <a:rPr lang="en-US" altLang="ja-JP" dirty="0" smtClean="0"/>
            </a:br>
            <a:r>
              <a:rPr lang="en-US" altLang="ja-JP" dirty="0" smtClean="0"/>
              <a:t>100%</a:t>
            </a:r>
            <a:r>
              <a:rPr lang="ja-JP" altLang="en-US" dirty="0" smtClean="0"/>
              <a:t>標</a:t>
            </a:r>
            <a:r>
              <a:rPr lang="ja-JP" altLang="en-US" dirty="0"/>
              <a:t>準テクノロジを</a:t>
            </a:r>
            <a:br>
              <a:rPr lang="ja-JP" altLang="en-US" dirty="0"/>
            </a:br>
            <a:r>
              <a:rPr lang="ja-JP" altLang="en-US" dirty="0"/>
              <a:t>応用した</a:t>
            </a:r>
            <a:r>
              <a:rPr lang="ja-JP" altLang="en-US" dirty="0" smtClean="0"/>
              <a:t>ものである</a:t>
            </a:r>
            <a:r>
              <a:rPr lang="ja-JP" altLang="en-US" dirty="0"/>
              <a:t/>
            </a:r>
            <a:br>
              <a:rPr lang="ja-JP" altLang="en-US" dirty="0"/>
            </a:br>
            <a:r>
              <a:rPr lang="ja-JP" altLang="en-US" dirty="0"/>
              <a:t>↓</a:t>
            </a:r>
            <a:br>
              <a:rPr lang="ja-JP" altLang="en-US" dirty="0"/>
            </a:br>
            <a:r>
              <a:rPr lang="en-US" altLang="ja-JP" dirty="0" err="1" smtClean="0">
                <a:solidFill>
                  <a:srgbClr val="FF0000"/>
                </a:solidFill>
              </a:rPr>
              <a:t>uITRON</a:t>
            </a:r>
            <a:r>
              <a:rPr lang="ja-JP" altLang="en-US" dirty="0" smtClean="0">
                <a:solidFill>
                  <a:srgbClr val="FF0000"/>
                </a:solidFill>
              </a:rPr>
              <a:t> などと同じ</a:t>
            </a:r>
            <a:endParaRPr lang="en-US" altLang="ja-JP" dirty="0" smtClean="0">
              <a:solidFill>
                <a:srgbClr val="FF0000"/>
              </a:solidFill>
            </a:endParaRPr>
          </a:p>
          <a:p>
            <a:pPr algn="ctr"/>
            <a:r>
              <a:rPr lang="ja-JP" altLang="en-US" dirty="0" smtClean="0">
                <a:solidFill>
                  <a:srgbClr val="FF0000"/>
                </a:solidFill>
              </a:rPr>
              <a:t>フルサポートは本来</a:t>
            </a:r>
            <a:endParaRPr lang="en-US" altLang="ja-JP" dirty="0" smtClean="0">
              <a:solidFill>
                <a:srgbClr val="FF0000"/>
              </a:solidFill>
            </a:endParaRPr>
          </a:p>
          <a:p>
            <a:pPr algn="ctr"/>
            <a:r>
              <a:rPr lang="ja-JP" altLang="en-US" dirty="0" smtClean="0">
                <a:solidFill>
                  <a:srgbClr val="FF0000"/>
                </a:solidFill>
              </a:rPr>
              <a:t>必要がないもの。</a:t>
            </a:r>
            <a:r>
              <a:rPr lang="en-US" altLang="ja-JP" dirty="0" smtClean="0">
                <a:solidFill>
                  <a:srgbClr val="FF0000"/>
                </a:solidFill>
              </a:rPr>
              <a:t/>
            </a:r>
            <a:br>
              <a:rPr lang="en-US" altLang="ja-JP" dirty="0" smtClean="0">
                <a:solidFill>
                  <a:srgbClr val="FF0000"/>
                </a:solidFill>
              </a:rPr>
            </a:br>
            <a:r>
              <a:rPr lang="ja-JP" altLang="en-US" u="sng" dirty="0" smtClean="0">
                <a:solidFill>
                  <a:srgbClr val="FF0000"/>
                </a:solidFill>
              </a:rPr>
              <a:t>同じサポートをしたら</a:t>
            </a:r>
            <a:r>
              <a:rPr lang="en-US" altLang="ja-JP" u="sng" dirty="0" smtClean="0">
                <a:solidFill>
                  <a:srgbClr val="FF0000"/>
                </a:solidFill>
              </a:rPr>
              <a:t/>
            </a:r>
            <a:br>
              <a:rPr lang="en-US" altLang="ja-JP" u="sng" dirty="0" smtClean="0">
                <a:solidFill>
                  <a:srgbClr val="FF0000"/>
                </a:solidFill>
              </a:rPr>
            </a:br>
            <a:r>
              <a:rPr lang="ja-JP" altLang="en-US" u="sng" dirty="0" smtClean="0">
                <a:solidFill>
                  <a:srgbClr val="FF0000"/>
                </a:solidFill>
              </a:rPr>
              <a:t>負担過多で破たん</a:t>
            </a:r>
            <a:endParaRPr lang="en-US" altLang="ja-JP" u="sng" dirty="0">
              <a:solidFill>
                <a:srgbClr val="FF0000"/>
              </a:solidFill>
            </a:endParaRPr>
          </a:p>
        </p:txBody>
      </p:sp>
      <p:sp>
        <p:nvSpPr>
          <p:cNvPr id="39948" name="Text Box 12"/>
          <p:cNvSpPr txBox="1">
            <a:spLocks noChangeArrowheads="1"/>
          </p:cNvSpPr>
          <p:nvPr/>
        </p:nvSpPr>
        <p:spPr bwMode="auto">
          <a:xfrm>
            <a:off x="1561109" y="1538303"/>
            <a:ext cx="923330" cy="4176713"/>
          </a:xfrm>
          <a:prstGeom prst="rect">
            <a:avLst/>
          </a:prstGeom>
          <a:noFill/>
          <a:ln w="9525">
            <a:noFill/>
            <a:miter lim="800000"/>
            <a:headEnd/>
            <a:tailEnd/>
          </a:ln>
          <a:effectLst/>
        </p:spPr>
        <p:txBody>
          <a:bodyPr vert="eaVert">
            <a:spAutoFit/>
          </a:bodyPr>
          <a:lstStyle/>
          <a:p>
            <a:pPr>
              <a:spcBef>
                <a:spcPct val="50000"/>
              </a:spcBef>
            </a:pPr>
            <a:r>
              <a:rPr lang="en-US" altLang="ja-JP" sz="2400" dirty="0">
                <a:solidFill>
                  <a:srgbClr val="FFFF66"/>
                </a:solidFill>
                <a:latin typeface="Century Gothic" pitchFamily="34" charset="0"/>
              </a:rPr>
              <a:t>System Integration Support</a:t>
            </a:r>
            <a:br>
              <a:rPr lang="en-US" altLang="ja-JP" sz="2400" dirty="0">
                <a:solidFill>
                  <a:srgbClr val="FFFF66"/>
                </a:solidFill>
                <a:latin typeface="Century Gothic" pitchFamily="34" charset="0"/>
              </a:rPr>
            </a:br>
            <a:r>
              <a:rPr lang="en-US" altLang="ja-JP" sz="2400" dirty="0">
                <a:solidFill>
                  <a:srgbClr val="FFFF66"/>
                </a:solidFill>
                <a:latin typeface="Century Gothic" pitchFamily="34" charset="0"/>
              </a:rPr>
              <a:t>Solution Consulting</a:t>
            </a:r>
          </a:p>
        </p:txBody>
      </p:sp>
      <p:sp>
        <p:nvSpPr>
          <p:cNvPr id="14" name="テキスト ボックス 13"/>
          <p:cNvSpPr txBox="1"/>
          <p:nvPr/>
        </p:nvSpPr>
        <p:spPr>
          <a:xfrm>
            <a:off x="3286116" y="5186947"/>
            <a:ext cx="2714644" cy="369332"/>
          </a:xfrm>
          <a:prstGeom prst="rect">
            <a:avLst/>
          </a:prstGeom>
          <a:noFill/>
        </p:spPr>
        <p:txBody>
          <a:bodyPr wrap="square" rtlCol="0">
            <a:spAutoFit/>
          </a:bodyPr>
          <a:lstStyle/>
          <a:p>
            <a:r>
              <a:rPr kumimoji="1" lang="ja-JP" altLang="en-US" dirty="0" smtClean="0">
                <a:solidFill>
                  <a:srgbClr val="FF0000"/>
                </a:solidFill>
              </a:rPr>
              <a:t>ルネサスのサポート範囲</a:t>
            </a:r>
            <a:endParaRPr kumimoji="1" lang="ja-JP" altLang="en-US" dirty="0">
              <a:solidFill>
                <a:srgbClr val="FF0000"/>
              </a:solidFill>
            </a:endParaRPr>
          </a:p>
        </p:txBody>
      </p:sp>
      <p:sp>
        <p:nvSpPr>
          <p:cNvPr id="16" name="角丸四角形 15"/>
          <p:cNvSpPr/>
          <p:nvPr/>
        </p:nvSpPr>
        <p:spPr bwMode="auto">
          <a:xfrm>
            <a:off x="1014388" y="1042971"/>
            <a:ext cx="2033601" cy="357190"/>
          </a:xfrm>
          <a:prstGeom prst="roundRect">
            <a:avLst/>
          </a:prstGeom>
          <a:noFill/>
          <a:ln w="12700" cap="flat" cmpd="sng" algn="ctr">
            <a:solidFill>
              <a:schemeClr val="accent2">
                <a:lumMod val="75000"/>
              </a:scheme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err="1" smtClean="0">
                <a:ln>
                  <a:noFill/>
                </a:ln>
                <a:solidFill>
                  <a:schemeClr val="tx1"/>
                </a:solidFill>
                <a:effectLst/>
                <a:latin typeface="+mn-lt"/>
                <a:ea typeface="ＭＳ Ｐゴシック" pitchFamily="50" charset="-128"/>
              </a:rPr>
              <a:t>uITRON</a:t>
            </a:r>
            <a:r>
              <a:rPr kumimoji="0" lang="ja-JP" altLang="en-US" b="0" i="0" u="none" strike="noStrike" cap="none" normalizeH="0" baseline="0" dirty="0" err="1" smtClean="0">
                <a:ln>
                  <a:noFill/>
                </a:ln>
                <a:solidFill>
                  <a:schemeClr val="tx1"/>
                </a:solidFill>
                <a:effectLst/>
                <a:latin typeface="+mn-lt"/>
                <a:ea typeface="ＭＳ Ｐゴシック" pitchFamily="50" charset="-128"/>
              </a:rPr>
              <a:t>、</a:t>
            </a:r>
            <a:r>
              <a:rPr kumimoji="0" lang="en-US" altLang="ja-JP" b="0" i="0" u="none" strike="noStrike" cap="none" normalizeH="0" baseline="0" dirty="0" err="1" smtClean="0">
                <a:ln>
                  <a:noFill/>
                </a:ln>
                <a:solidFill>
                  <a:schemeClr val="tx1"/>
                </a:solidFill>
                <a:effectLst/>
                <a:latin typeface="+mn-lt"/>
                <a:ea typeface="ＭＳ Ｐゴシック" pitchFamily="50" charset="-128"/>
              </a:rPr>
              <a:t>Symbian</a:t>
            </a:r>
            <a:endParaRPr kumimoji="0" lang="ja-JP" altLang="en-US" sz="2400" b="0" i="0" u="none" strike="noStrike" cap="none" normalizeH="0" baseline="0" dirty="0" smtClean="0">
              <a:ln>
                <a:noFill/>
              </a:ln>
              <a:solidFill>
                <a:schemeClr val="tx1"/>
              </a:solidFill>
              <a:effectLst/>
              <a:latin typeface="+mn-lt"/>
              <a:ea typeface="ＭＳ Ｐゴシック" pitchFamily="50" charset="-128"/>
            </a:endParaRPr>
          </a:p>
        </p:txBody>
      </p:sp>
      <p:sp>
        <p:nvSpPr>
          <p:cNvPr id="17" name="角丸四角形 16"/>
          <p:cNvSpPr/>
          <p:nvPr/>
        </p:nvSpPr>
        <p:spPr bwMode="auto">
          <a:xfrm>
            <a:off x="6457963" y="1090596"/>
            <a:ext cx="2033601" cy="357190"/>
          </a:xfrm>
          <a:prstGeom prst="roundRect">
            <a:avLst/>
          </a:prstGeom>
          <a:noFill/>
          <a:ln w="12700" cap="flat" cmpd="sng" algn="ctr">
            <a:solidFill>
              <a:schemeClr val="accent2">
                <a:lumMod val="75000"/>
              </a:scheme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dirty="0" smtClean="0">
                <a:latin typeface="+mn-lt"/>
              </a:rPr>
              <a:t>Linux</a:t>
            </a:r>
            <a:r>
              <a:rPr kumimoji="0" lang="ja-JP" altLang="en-US" dirty="0" smtClean="0">
                <a:latin typeface="+mn-lt"/>
              </a:rPr>
              <a:t> </a:t>
            </a:r>
            <a:endParaRPr kumimoji="0" lang="ja-JP" altLang="en-US" sz="2400" b="0" i="0" u="none" strike="noStrike" cap="none" normalizeH="0" baseline="0" dirty="0" smtClean="0">
              <a:ln>
                <a:noFill/>
              </a:ln>
              <a:solidFill>
                <a:schemeClr val="tx1"/>
              </a:solidFill>
              <a:effectLst/>
              <a:latin typeface="+mn-lt"/>
              <a:ea typeface="ＭＳ Ｐゴシック" pitchFamily="50" charset="-128"/>
            </a:endParaRPr>
          </a:p>
        </p:txBody>
      </p:sp>
      <p:sp>
        <p:nvSpPr>
          <p:cNvPr id="18" name="角丸四角形 17"/>
          <p:cNvSpPr/>
          <p:nvPr/>
        </p:nvSpPr>
        <p:spPr bwMode="auto">
          <a:xfrm>
            <a:off x="7429520" y="214290"/>
            <a:ext cx="1500198" cy="571504"/>
          </a:xfrm>
          <a:prstGeom prst="roundRect">
            <a:avLst/>
          </a:prstGeom>
          <a:solidFill>
            <a:schemeClr val="accent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Times New Roman" pitchFamily="18" charset="0"/>
              </a:rPr>
              <a:t>顧客ガイド</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
        <p:nvSpPr>
          <p:cNvPr id="19" name="角丸四角形 18"/>
          <p:cNvSpPr/>
          <p:nvPr/>
        </p:nvSpPr>
        <p:spPr bwMode="auto">
          <a:xfrm>
            <a:off x="3286116" y="857232"/>
            <a:ext cx="2857520" cy="714380"/>
          </a:xfrm>
          <a:prstGeom prst="roundRect">
            <a:avLst/>
          </a:prstGeom>
          <a:solidFill>
            <a:srgbClr val="FF00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72000" tIns="45720" rIns="91440" bIns="45720" numCol="1" rtlCol="0" anchor="ctr" anchorCtr="0" compatLnSpc="1">
            <a:prstTxWarp prst="textNoShape">
              <a:avLst/>
            </a:prstTxWarp>
          </a:bodyPr>
          <a:lstStyle/>
          <a:p>
            <a:pPr marL="0" marR="0" indent="0" algn="l" defTabSz="914400" rtl="0" eaLnBrk="0" fontAlgn="base" latinLnBrk="0" hangingPunct="0">
              <a:lnSpc>
                <a:spcPts val="2100"/>
              </a:lnSpc>
              <a:spcBef>
                <a:spcPct val="0"/>
              </a:spcBef>
              <a:spcAft>
                <a:spcPct val="0"/>
              </a:spcAft>
              <a:buClrTx/>
              <a:buSzTx/>
              <a:buFontTx/>
              <a:buNone/>
              <a:tabLst/>
            </a:pPr>
            <a:r>
              <a:rPr kumimoji="0" lang="en-US" altLang="ja-JP" sz="2000" b="0" i="0" u="none" strike="noStrike" cap="none" normalizeH="0" baseline="0" dirty="0" smtClean="0">
                <a:ln>
                  <a:noFill/>
                </a:ln>
                <a:solidFill>
                  <a:schemeClr val="bg1"/>
                </a:solidFill>
                <a:effectLst/>
                <a:latin typeface="+mn-lt"/>
                <a:ea typeface="ＭＳ Ｐゴシック" pitchFamily="50" charset="-128"/>
              </a:rPr>
              <a:t>Linux</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 の導入でサポート</a:t>
            </a:r>
            <a:r>
              <a:rPr kumimoji="0" lang="en-US" altLang="ja-JP" sz="2000" b="0" i="0" u="none" strike="noStrike" cap="none" normalizeH="0" baseline="0" dirty="0" smtClean="0">
                <a:ln>
                  <a:noFill/>
                </a:ln>
                <a:solidFill>
                  <a:schemeClr val="bg1"/>
                </a:solidFill>
                <a:effectLst/>
                <a:latin typeface="+mn-lt"/>
                <a:ea typeface="ＭＳ Ｐゴシック" pitchFamily="50" charset="-128"/>
              </a:rPr>
              <a:t/>
            </a:r>
            <a:br>
              <a:rPr kumimoji="0" lang="en-US" altLang="ja-JP" sz="2000" b="0" i="0" u="none" strike="noStrike" cap="none" normalizeH="0" baseline="0" dirty="0" smtClean="0">
                <a:ln>
                  <a:noFill/>
                </a:ln>
                <a:solidFill>
                  <a:schemeClr val="bg1"/>
                </a:solidFill>
                <a:effectLst/>
                <a:latin typeface="+mn-lt"/>
                <a:ea typeface="ＭＳ Ｐゴシック" pitchFamily="50" charset="-128"/>
              </a:rPr>
            </a:br>
            <a:r>
              <a:rPr kumimoji="0" lang="ja-JP" altLang="en-US" sz="2000" dirty="0" smtClean="0">
                <a:solidFill>
                  <a:schemeClr val="bg1"/>
                </a:solidFill>
                <a:latin typeface="+mn-lt"/>
              </a:rPr>
              <a:t>負荷が減らないと不味い</a:t>
            </a:r>
            <a:endParaRPr kumimoji="0" lang="ja-JP" altLang="en-US" sz="2000" b="0" i="0" u="none" strike="noStrike" cap="none" normalizeH="0" baseline="0" dirty="0" smtClean="0">
              <a:ln>
                <a:noFill/>
              </a:ln>
              <a:solidFill>
                <a:schemeClr val="bg1"/>
              </a:solidFill>
              <a:effectLst/>
              <a:latin typeface="+mn-lt"/>
              <a:ea typeface="ＭＳ Ｐゴシック"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正方形/長方形 5"/>
          <p:cNvSpPr/>
          <p:nvPr/>
        </p:nvSpPr>
        <p:spPr bwMode="auto">
          <a:xfrm>
            <a:off x="395288" y="1071546"/>
            <a:ext cx="7929618" cy="5072098"/>
          </a:xfrm>
          <a:prstGeom prst="rect">
            <a:avLst/>
          </a:prstGeom>
          <a:solidFill>
            <a:srgbClr val="FFFFCC"/>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44036" name="AutoShape 4"/>
          <p:cNvSpPr>
            <a:spLocks noChangeArrowheads="1"/>
          </p:cNvSpPr>
          <p:nvPr/>
        </p:nvSpPr>
        <p:spPr bwMode="auto">
          <a:xfrm>
            <a:off x="566768" y="5286388"/>
            <a:ext cx="7577131" cy="649286"/>
          </a:xfrm>
          <a:prstGeom prst="roundRect">
            <a:avLst>
              <a:gd name="adj" fmla="val 16667"/>
            </a:avLst>
          </a:prstGeom>
          <a:solidFill>
            <a:srgbClr val="FFFF00"/>
          </a:solidFill>
          <a:ln w="9525">
            <a:noFill/>
            <a:round/>
            <a:headEnd/>
            <a:tailEnd/>
          </a:ln>
          <a:effectLst/>
        </p:spPr>
        <p:txBody>
          <a:bodyPr wrap="none" tIns="288000" anchor="ctr"/>
          <a:lstStyle/>
          <a:p>
            <a:r>
              <a:rPr lang="ja-JP" altLang="en-US" dirty="0" smtClean="0">
                <a:solidFill>
                  <a:srgbClr val="FF3300"/>
                </a:solidFill>
              </a:rPr>
              <a:t>結果としてほぼ全ての質問への回答に調査や解析作業が必要になります。</a:t>
            </a:r>
            <a:br>
              <a:rPr lang="ja-JP" altLang="en-US" dirty="0" smtClean="0">
                <a:solidFill>
                  <a:srgbClr val="FF3300"/>
                </a:solidFill>
              </a:rPr>
            </a:br>
            <a:r>
              <a:rPr lang="ja-JP" altLang="en-US" dirty="0" smtClean="0">
                <a:solidFill>
                  <a:srgbClr val="FF3300"/>
                </a:solidFill>
              </a:rPr>
              <a:t>過去の知識・経験の積み重ねによる無償の即時サポートは困難なのです。</a:t>
            </a:r>
          </a:p>
          <a:p>
            <a:endParaRPr lang="ja-JP" altLang="en-US" dirty="0"/>
          </a:p>
        </p:txBody>
      </p:sp>
      <p:sp>
        <p:nvSpPr>
          <p:cNvPr id="44034" name="Rectangle 2"/>
          <p:cNvSpPr>
            <a:spLocks noGrp="1" noChangeArrowheads="1"/>
          </p:cNvSpPr>
          <p:nvPr>
            <p:ph type="title"/>
          </p:nvPr>
        </p:nvSpPr>
        <p:spPr>
          <a:xfrm>
            <a:off x="465138" y="363538"/>
            <a:ext cx="8307387" cy="149225"/>
          </a:xfrm>
        </p:spPr>
        <p:txBody>
          <a:bodyPr/>
          <a:lstStyle/>
          <a:p>
            <a:r>
              <a:rPr lang="ja-JP" altLang="en-US" sz="2400" dirty="0" smtClean="0">
                <a:latin typeface="Century Gothic" pitchFamily="34" charset="0"/>
              </a:rPr>
              <a:t>最近の国内顧客への 説明内容 </a:t>
            </a:r>
            <a:r>
              <a:rPr lang="ja-JP" altLang="en-US" dirty="0" smtClean="0">
                <a:latin typeface="Century Gothic" pitchFamily="34" charset="0"/>
              </a:rPr>
              <a:t>①</a:t>
            </a:r>
            <a:r>
              <a:rPr lang="en-US" altLang="ja-JP" sz="2400" dirty="0" smtClean="0">
                <a:latin typeface="Century Gothic" pitchFamily="34" charset="0"/>
              </a:rPr>
              <a:t/>
            </a:r>
            <a:br>
              <a:rPr lang="en-US" altLang="ja-JP" sz="2400" dirty="0" smtClean="0">
                <a:latin typeface="Century Gothic" pitchFamily="34" charset="0"/>
              </a:rPr>
            </a:br>
            <a:endParaRPr lang="ja-JP" altLang="en-US" sz="2400" dirty="0" smtClean="0">
              <a:latin typeface="Century Gothic" pitchFamily="34" charset="0"/>
            </a:endParaRPr>
          </a:p>
        </p:txBody>
      </p:sp>
      <p:graphicFrame>
        <p:nvGraphicFramePr>
          <p:cNvPr id="10" name="図表 9"/>
          <p:cNvGraphicFramePr/>
          <p:nvPr/>
        </p:nvGraphicFramePr>
        <p:xfrm>
          <a:off x="485776" y="1142984"/>
          <a:ext cx="7429552" cy="4001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3"/>
          <p:cNvSpPr txBox="1">
            <a:spLocks noChangeArrowheads="1"/>
          </p:cNvSpPr>
          <p:nvPr/>
        </p:nvSpPr>
        <p:spPr>
          <a:xfrm>
            <a:off x="571472" y="1535131"/>
            <a:ext cx="7572428" cy="4608513"/>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
                <a:schemeClr val="accent2"/>
              </a:buClr>
              <a:buSzTx/>
              <a:buFont typeface="Times New Roman" pitchFamily="18" charset="0"/>
              <a:buNone/>
              <a:tabLst/>
              <a:defRPr/>
            </a:pP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① 提供しているプログラムの </a:t>
            </a:r>
            <a:r>
              <a:rPr kumimoji="1" lang="en-US" altLang="ja-JP" b="0" i="0" u="none" strike="noStrike" kern="0" cap="none" spc="0" normalizeH="0" baseline="0" noProof="0" dirty="0" smtClean="0">
                <a:ln>
                  <a:noFill/>
                </a:ln>
                <a:solidFill>
                  <a:srgbClr val="FF3300"/>
                </a:solidFill>
                <a:effectLst/>
                <a:uLnTx/>
                <a:uFillTx/>
                <a:latin typeface="+mn-lt"/>
                <a:ea typeface="+mn-ea"/>
                <a:cs typeface="+mn-cs"/>
              </a:rPr>
              <a:t>99.999% </a:t>
            </a:r>
            <a:r>
              <a:rPr kumimoji="1" lang="ja-JP" altLang="en-US" b="0" i="0" u="none" strike="noStrike" kern="0" cap="none" spc="0" normalizeH="0" baseline="0" noProof="0" dirty="0" smtClean="0">
                <a:ln>
                  <a:noFill/>
                </a:ln>
                <a:solidFill>
                  <a:srgbClr val="FF3300"/>
                </a:solidFill>
                <a:effectLst/>
                <a:uLnTx/>
                <a:uFillTx/>
                <a:latin typeface="+mn-lt"/>
                <a:ea typeface="+mn-ea"/>
                <a:cs typeface="+mn-cs"/>
              </a:rPr>
              <a:t>は、ルネサスが書いたものではなく</a:t>
            </a: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
            </a:r>
            <a:b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b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お問い合わせに対して、ひとつひとつ解析して回答する必要があります</a:t>
            </a:r>
          </a:p>
          <a:p>
            <a:pPr marL="342900" marR="0" lvl="0" indent="-342900" algn="l" defTabSz="914400" rtl="0" eaLnBrk="0" fontAlgn="base" latinLnBrk="0" hangingPunct="0">
              <a:lnSpc>
                <a:spcPct val="100000"/>
              </a:lnSpc>
              <a:spcBef>
                <a:spcPct val="20000"/>
              </a:spcBef>
              <a:spcAft>
                <a:spcPct val="0"/>
              </a:spcAft>
              <a:buClr>
                <a:schemeClr val="accent2"/>
              </a:buClr>
              <a:buSzTx/>
              <a:buFont typeface="Times New Roman" pitchFamily="18" charset="0"/>
              <a:buNone/>
              <a:tabLst/>
              <a:defRPr/>
            </a:pP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　</a:t>
            </a:r>
            <a:r>
              <a:rPr kumimoji="1" lang="en-US" altLang="ja-JP" b="0" i="0" u="none" strike="noStrike" kern="0" cap="none" spc="0" normalizeH="0" baseline="0" noProof="0" dirty="0" smtClean="0">
                <a:ln>
                  <a:noFill/>
                </a:ln>
                <a:solidFill>
                  <a:schemeClr val="accent2">
                    <a:lumMod val="50000"/>
                  </a:schemeClr>
                </a:solidFill>
                <a:effectLst/>
                <a:uLnTx/>
                <a:uFillTx/>
                <a:latin typeface="+mn-lt"/>
                <a:ea typeface="+mn-ea"/>
                <a:cs typeface="+mn-cs"/>
              </a:rPr>
              <a:t>- </a:t>
            </a: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膨大なコード量 （ </a:t>
            </a:r>
            <a:r>
              <a:rPr kumimoji="1" lang="en-US" altLang="ja-JP" b="0" i="0" u="none" strike="noStrike" kern="0" cap="none" spc="0" normalizeH="0" baseline="0" noProof="0" dirty="0" smtClean="0">
                <a:ln>
                  <a:noFill/>
                </a:ln>
                <a:solidFill>
                  <a:schemeClr val="accent2">
                    <a:lumMod val="50000"/>
                  </a:schemeClr>
                </a:solidFill>
                <a:effectLst/>
                <a:uLnTx/>
                <a:uFillTx/>
                <a:latin typeface="+mn-lt"/>
                <a:ea typeface="+mn-ea"/>
                <a:cs typeface="+mn-cs"/>
              </a:rPr>
              <a:t>kernel 2.6.24 </a:t>
            </a: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では </a:t>
            </a:r>
            <a:r>
              <a:rPr kumimoji="1" lang="en-US" altLang="ja-JP" b="0" i="0" u="none" strike="noStrike" kern="0" cap="none" spc="0" normalizeH="0" baseline="0" noProof="0" dirty="0" smtClean="0">
                <a:ln>
                  <a:noFill/>
                </a:ln>
                <a:solidFill>
                  <a:schemeClr val="accent2">
                    <a:lumMod val="50000"/>
                  </a:schemeClr>
                </a:solidFill>
                <a:effectLst/>
                <a:uLnTx/>
                <a:uFillTx/>
                <a:latin typeface="+mn-lt"/>
                <a:ea typeface="+mn-ea"/>
                <a:cs typeface="+mn-cs"/>
              </a:rPr>
              <a:t>800</a:t>
            </a: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万行以上 ）</a:t>
            </a:r>
          </a:p>
          <a:p>
            <a:pPr marL="342900" marR="0" lvl="0" indent="-342900" algn="l" defTabSz="914400" rtl="0" eaLnBrk="0" fontAlgn="base" latinLnBrk="0" hangingPunct="0">
              <a:lnSpc>
                <a:spcPct val="100000"/>
              </a:lnSpc>
              <a:spcBef>
                <a:spcPct val="20000"/>
              </a:spcBef>
              <a:spcAft>
                <a:spcPct val="0"/>
              </a:spcAft>
              <a:buClr>
                <a:schemeClr val="accent2"/>
              </a:buClr>
              <a:buSzTx/>
              <a:buFont typeface="Times New Roman" pitchFamily="18" charset="0"/>
              <a:buNone/>
              <a:tabLst/>
              <a:defRPr/>
            </a:pP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　</a:t>
            </a:r>
            <a:r>
              <a:rPr kumimoji="1" lang="en-US" altLang="ja-JP" b="0" i="0" u="none" strike="noStrike" kern="0" cap="none" spc="0" normalizeH="0" baseline="0" noProof="0" dirty="0" smtClean="0">
                <a:ln>
                  <a:noFill/>
                </a:ln>
                <a:solidFill>
                  <a:schemeClr val="accent2">
                    <a:lumMod val="50000"/>
                  </a:schemeClr>
                </a:solidFill>
                <a:effectLst/>
                <a:uLnTx/>
                <a:uFillTx/>
                <a:latin typeface="+mn-lt"/>
                <a:ea typeface="+mn-ea"/>
                <a:cs typeface="+mn-cs"/>
              </a:rPr>
              <a:t>- </a:t>
            </a: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バージョン毎に </a:t>
            </a:r>
            <a:r>
              <a:rPr kumimoji="1" lang="en-US" altLang="ja-JP" b="0" i="0" u="none" strike="noStrike" kern="0" cap="none" spc="0" normalizeH="0" baseline="0" noProof="0" dirty="0" smtClean="0">
                <a:ln>
                  <a:noFill/>
                </a:ln>
                <a:solidFill>
                  <a:schemeClr val="accent2">
                    <a:lumMod val="50000"/>
                  </a:schemeClr>
                </a:solidFill>
                <a:effectLst/>
                <a:uLnTx/>
                <a:uFillTx/>
                <a:latin typeface="+mn-lt"/>
                <a:ea typeface="+mn-ea"/>
                <a:cs typeface="+mn-cs"/>
              </a:rPr>
              <a:t>kernel </a:t>
            </a: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内部の挙動、ドライバー</a:t>
            </a:r>
            <a:r>
              <a:rPr kumimoji="1" lang="en-US" altLang="ja-JP" b="0" i="0" u="none" strike="noStrike" kern="0" cap="none" spc="0" normalizeH="0" baseline="0" noProof="0" dirty="0" smtClean="0">
                <a:ln>
                  <a:noFill/>
                </a:ln>
                <a:solidFill>
                  <a:schemeClr val="accent2">
                    <a:lumMod val="50000"/>
                  </a:schemeClr>
                </a:solidFill>
                <a:effectLst/>
                <a:uLnTx/>
                <a:uFillTx/>
                <a:latin typeface="+mn-lt"/>
                <a:ea typeface="+mn-ea"/>
                <a:cs typeface="+mn-cs"/>
              </a:rPr>
              <a:t>ABI </a:t>
            </a: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の変更への対応</a:t>
            </a:r>
            <a:b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b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 </a:t>
            </a:r>
            <a:r>
              <a:rPr kumimoji="1" lang="en-US" altLang="ja-JP" b="0" i="0" u="none" strike="noStrike" kern="0" cap="none" spc="0" normalizeH="0" baseline="0" noProof="0" dirty="0" smtClean="0">
                <a:ln>
                  <a:noFill/>
                </a:ln>
                <a:solidFill>
                  <a:schemeClr val="accent2">
                    <a:lumMod val="50000"/>
                  </a:schemeClr>
                </a:solidFill>
                <a:effectLst/>
                <a:uLnTx/>
                <a:uFillTx/>
                <a:latin typeface="+mn-lt"/>
                <a:ea typeface="+mn-ea"/>
                <a:cs typeface="+mn-cs"/>
              </a:rPr>
              <a:t>( </a:t>
            </a: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ドライバー層については、過去の検討結果の再利用が困難です。</a:t>
            </a:r>
            <a:b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b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　 ユーザーアプリケーション、ミドルウエアの一貫性は保たれています ）</a:t>
            </a:r>
          </a:p>
          <a:p>
            <a:pPr marL="342900" marR="0" lvl="0" indent="-342900" algn="l" defTabSz="914400" rtl="0" eaLnBrk="0" fontAlgn="base" latinLnBrk="0" hangingPunct="0">
              <a:lnSpc>
                <a:spcPct val="100000"/>
              </a:lnSpc>
              <a:spcBef>
                <a:spcPct val="20000"/>
              </a:spcBef>
              <a:spcAft>
                <a:spcPct val="0"/>
              </a:spcAft>
              <a:buClr>
                <a:schemeClr val="accent2"/>
              </a:buClr>
              <a:buSzTx/>
              <a:buFont typeface="Times New Roman" pitchFamily="18" charset="0"/>
              <a:buNone/>
              <a:tabLst/>
              <a:defRPr/>
            </a:pP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② </a:t>
            </a:r>
            <a:r>
              <a:rPr kumimoji="1" lang="en-US" altLang="ja-JP" b="0" i="0" u="none" strike="noStrike" kern="0" cap="none" spc="0" normalizeH="0" baseline="0" noProof="0" dirty="0" smtClean="0">
                <a:ln>
                  <a:noFill/>
                </a:ln>
                <a:solidFill>
                  <a:schemeClr val="accent2">
                    <a:lumMod val="50000"/>
                  </a:schemeClr>
                </a:solidFill>
                <a:effectLst/>
                <a:uLnTx/>
                <a:uFillTx/>
                <a:latin typeface="+mn-lt"/>
                <a:ea typeface="+mn-ea"/>
                <a:cs typeface="+mn-cs"/>
              </a:rPr>
              <a:t>Linux </a:t>
            </a:r>
            <a:r>
              <a:rPr kumimoji="1" lang="ja-JP" altLang="en-US" b="0" i="0" u="none" strike="noStrike" kern="0" cap="none" spc="0" normalizeH="0" baseline="0" noProof="0" dirty="0" err="1" smtClean="0">
                <a:ln>
                  <a:noFill/>
                </a:ln>
                <a:solidFill>
                  <a:schemeClr val="accent2">
                    <a:lumMod val="50000"/>
                  </a:schemeClr>
                </a:solidFill>
                <a:effectLst/>
                <a:uLnTx/>
                <a:uFillTx/>
                <a:latin typeface="+mn-lt"/>
                <a:ea typeface="+mn-ea"/>
                <a:cs typeface="+mn-cs"/>
              </a:rPr>
              <a:t>には</a:t>
            </a: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いわゆる </a:t>
            </a:r>
            <a:r>
              <a:rPr lang="ja-JP" altLang="en-US" kern="0" dirty="0" smtClean="0">
                <a:solidFill>
                  <a:srgbClr val="FF3300"/>
                </a:solidFill>
                <a:latin typeface="+mn-lt"/>
                <a:ea typeface="+mn-ea"/>
              </a:rPr>
              <a:t>ドキュメント</a:t>
            </a:r>
            <a:r>
              <a:rPr kumimoji="1" lang="ja-JP" altLang="en-US" b="0" i="0" u="none" strike="noStrike" kern="0" cap="none" spc="0" normalizeH="0" baseline="0" noProof="0" dirty="0" smtClean="0">
                <a:ln>
                  <a:noFill/>
                </a:ln>
                <a:solidFill>
                  <a:srgbClr val="FF3300"/>
                </a:solidFill>
                <a:effectLst/>
                <a:uLnTx/>
                <a:uFillTx/>
                <a:latin typeface="+mn-lt"/>
                <a:ea typeface="+mn-ea"/>
                <a:cs typeface="+mn-cs"/>
              </a:rPr>
              <a:t>という</a:t>
            </a:r>
            <a:r>
              <a:rPr lang="ja-JP" altLang="en-US" kern="0" dirty="0" smtClean="0">
                <a:solidFill>
                  <a:srgbClr val="FF3300"/>
                </a:solidFill>
                <a:latin typeface="+mn-lt"/>
                <a:ea typeface="+mn-ea"/>
              </a:rPr>
              <a:t>概念</a:t>
            </a:r>
            <a:r>
              <a:rPr kumimoji="1" lang="ja-JP" altLang="en-US" b="0" i="0" u="none" strike="noStrike" kern="0" cap="none" spc="0" normalizeH="0" baseline="0" noProof="0" dirty="0" smtClean="0">
                <a:ln>
                  <a:noFill/>
                </a:ln>
                <a:solidFill>
                  <a:srgbClr val="FF3300"/>
                </a:solidFill>
                <a:effectLst/>
                <a:uLnTx/>
                <a:uFillTx/>
                <a:latin typeface="+mn-lt"/>
                <a:ea typeface="+mn-ea"/>
                <a:cs typeface="+mn-cs"/>
              </a:rPr>
              <a:t>はなく、課題に応じてソース</a:t>
            </a:r>
            <a:br>
              <a:rPr kumimoji="1" lang="ja-JP" altLang="en-US" b="0" i="0" u="none" strike="noStrike" kern="0" cap="none" spc="0" normalizeH="0" baseline="0" noProof="0" dirty="0" smtClean="0">
                <a:ln>
                  <a:noFill/>
                </a:ln>
                <a:solidFill>
                  <a:srgbClr val="FF3300"/>
                </a:solidFill>
                <a:effectLst/>
                <a:uLnTx/>
                <a:uFillTx/>
                <a:latin typeface="+mn-lt"/>
                <a:ea typeface="+mn-ea"/>
                <a:cs typeface="+mn-cs"/>
              </a:rPr>
            </a:br>
            <a:r>
              <a:rPr kumimoji="1" lang="ja-JP" altLang="en-US" b="0" i="0" u="none" strike="noStrike" kern="0" cap="none" spc="0" normalizeH="0" baseline="0" noProof="0" dirty="0" smtClean="0">
                <a:ln>
                  <a:noFill/>
                </a:ln>
                <a:solidFill>
                  <a:srgbClr val="FF3300"/>
                </a:solidFill>
                <a:effectLst/>
                <a:uLnTx/>
                <a:uFillTx/>
                <a:latin typeface="+mn-lt"/>
                <a:ea typeface="+mn-ea"/>
                <a:cs typeface="+mn-cs"/>
              </a:rPr>
              <a:t>コードや 関連メーリングリストでの議論、投稿されたパッチを調査して</a:t>
            </a:r>
            <a:br>
              <a:rPr kumimoji="1" lang="ja-JP" altLang="en-US" b="0" i="0" u="none" strike="noStrike" kern="0" cap="none" spc="0" normalizeH="0" baseline="0" noProof="0" dirty="0" smtClean="0">
                <a:ln>
                  <a:noFill/>
                </a:ln>
                <a:solidFill>
                  <a:srgbClr val="FF3300"/>
                </a:solidFill>
                <a:effectLst/>
                <a:uLnTx/>
                <a:uFillTx/>
                <a:latin typeface="+mn-lt"/>
                <a:ea typeface="+mn-ea"/>
                <a:cs typeface="+mn-cs"/>
              </a:rPr>
            </a:br>
            <a:r>
              <a:rPr kumimoji="1" lang="ja-JP" altLang="en-US" b="0" i="0" u="none" strike="noStrike" kern="0" cap="none" spc="0" normalizeH="0" baseline="0" noProof="0" dirty="0" smtClean="0">
                <a:ln>
                  <a:noFill/>
                </a:ln>
                <a:solidFill>
                  <a:srgbClr val="FF3300"/>
                </a:solidFill>
                <a:effectLst/>
                <a:uLnTx/>
                <a:uFillTx/>
                <a:latin typeface="+mn-lt"/>
                <a:ea typeface="+mn-ea"/>
                <a:cs typeface="+mn-cs"/>
              </a:rPr>
              <a:t>課題の解決を行う</a:t>
            </a: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必要が多く発生します。</a:t>
            </a:r>
          </a:p>
          <a:p>
            <a:pPr marL="342900" marR="0" lvl="0" indent="-342900" algn="l" defTabSz="914400" rtl="0" eaLnBrk="0" fontAlgn="base" latinLnBrk="0" hangingPunct="0">
              <a:lnSpc>
                <a:spcPct val="100000"/>
              </a:lnSpc>
              <a:spcBef>
                <a:spcPct val="20000"/>
              </a:spcBef>
              <a:spcAft>
                <a:spcPct val="0"/>
              </a:spcAft>
              <a:buClr>
                <a:schemeClr val="accent2"/>
              </a:buClr>
              <a:buSzTx/>
              <a:buFont typeface="Times New Roman" pitchFamily="18" charset="0"/>
              <a:buNone/>
              <a:tabLst/>
              <a:defRPr/>
            </a:pP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③デモシステムして我々から提供した</a:t>
            </a:r>
            <a:r>
              <a:rPr kumimoji="1" lang="ja-JP" altLang="en-US" b="0" i="0" u="none" strike="noStrike" kern="0" cap="none" spc="0" normalizeH="0" baseline="0" noProof="0" dirty="0" err="1" smtClean="0">
                <a:ln>
                  <a:noFill/>
                </a:ln>
                <a:solidFill>
                  <a:schemeClr val="accent2">
                    <a:lumMod val="50000"/>
                  </a:schemeClr>
                </a:solidFill>
                <a:effectLst/>
                <a:uLnTx/>
                <a:uFillTx/>
                <a:latin typeface="+mn-lt"/>
                <a:ea typeface="+mn-ea"/>
                <a:cs typeface="+mn-cs"/>
              </a:rPr>
              <a:t>も</a:t>
            </a: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ミドルウエア、ライブラリ の使い方</a:t>
            </a:r>
            <a:b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br>
            <a:r>
              <a:rPr kumimoji="1" lang="ja-JP" altLang="en-US" b="0" i="0" u="none" strike="noStrike" kern="0" cap="none" spc="0" normalizeH="0" baseline="0" noProof="0" dirty="0" smtClean="0">
                <a:ln>
                  <a:noFill/>
                </a:ln>
                <a:solidFill>
                  <a:schemeClr val="accent2">
                    <a:lumMod val="50000"/>
                  </a:schemeClr>
                </a:solidFill>
                <a:effectLst/>
                <a:uLnTx/>
                <a:uFillTx/>
                <a:latin typeface="+mn-lt"/>
                <a:ea typeface="+mn-ea"/>
                <a:cs typeface="+mn-cs"/>
              </a:rPr>
              <a:t>（パラメータなど） を変更したい場合はソフトの挙動が変わるので </a:t>
            </a:r>
            <a:r>
              <a:rPr kumimoji="1" lang="en-US" altLang="ja-JP" b="0" i="0" u="none" strike="noStrike" kern="0" cap="none" spc="0" normalizeH="0" baseline="0" noProof="0" dirty="0" smtClean="0">
                <a:ln>
                  <a:noFill/>
                </a:ln>
                <a:solidFill>
                  <a:schemeClr val="accent2">
                    <a:lumMod val="50000"/>
                  </a:schemeClr>
                </a:solidFill>
                <a:effectLst/>
                <a:uLnTx/>
                <a:uFillTx/>
                <a:latin typeface="+mn-lt"/>
                <a:ea typeface="+mn-ea"/>
                <a:cs typeface="+mn-cs"/>
              </a:rPr>
              <a:t/>
            </a:r>
            <a:br>
              <a:rPr kumimoji="1" lang="en-US" altLang="ja-JP" b="0" i="0" u="none" strike="noStrike" kern="0" cap="none" spc="0" normalizeH="0" baseline="0" noProof="0" dirty="0" smtClean="0">
                <a:ln>
                  <a:noFill/>
                </a:ln>
                <a:solidFill>
                  <a:schemeClr val="accent2">
                    <a:lumMod val="50000"/>
                  </a:schemeClr>
                </a:solidFill>
                <a:effectLst/>
                <a:uLnTx/>
                <a:uFillTx/>
                <a:latin typeface="+mn-lt"/>
                <a:ea typeface="+mn-ea"/>
                <a:cs typeface="+mn-cs"/>
              </a:rPr>
            </a:br>
            <a:r>
              <a:rPr lang="ja-JP" altLang="en-US" kern="0" dirty="0" smtClean="0">
                <a:solidFill>
                  <a:srgbClr val="FF3300"/>
                </a:solidFill>
                <a:latin typeface="+mn-lt"/>
                <a:ea typeface="+mn-ea"/>
              </a:rPr>
              <a:t>個別に</a:t>
            </a:r>
            <a:r>
              <a:rPr kumimoji="1" lang="ja-JP" altLang="en-US" b="0" i="0" u="none" strike="noStrike" kern="0" cap="none" spc="0" normalizeH="0" baseline="0" noProof="0" dirty="0" smtClean="0">
                <a:ln>
                  <a:noFill/>
                </a:ln>
                <a:solidFill>
                  <a:srgbClr val="FF3300"/>
                </a:solidFill>
                <a:effectLst/>
                <a:uLnTx/>
                <a:uFillTx/>
                <a:latin typeface="+mn-lt"/>
                <a:ea typeface="+mn-ea"/>
                <a:cs typeface="+mn-cs"/>
              </a:rPr>
              <a:t>動作検証しないと使い方、性能などを回答することができません。</a:t>
            </a:r>
          </a:p>
        </p:txBody>
      </p:sp>
      <p:sp>
        <p:nvSpPr>
          <p:cNvPr id="8" name="角丸四角形 7"/>
          <p:cNvSpPr/>
          <p:nvPr/>
        </p:nvSpPr>
        <p:spPr bwMode="auto">
          <a:xfrm>
            <a:off x="7429520" y="214290"/>
            <a:ext cx="1500198" cy="571504"/>
          </a:xfrm>
          <a:prstGeom prst="roundRect">
            <a:avLst/>
          </a:prstGeom>
          <a:solidFill>
            <a:schemeClr val="accent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Times New Roman" pitchFamily="18" charset="0"/>
              </a:rPr>
              <a:t>顧客ガイド</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ChangeArrowheads="1"/>
          </p:cNvSpPr>
          <p:nvPr/>
        </p:nvSpPr>
        <p:spPr bwMode="auto">
          <a:xfrm>
            <a:off x="179388" y="1771650"/>
            <a:ext cx="8569325" cy="2160588"/>
          </a:xfrm>
          <a:prstGeom prst="rect">
            <a:avLst/>
          </a:prstGeom>
          <a:solidFill>
            <a:srgbClr val="FFFDA1"/>
          </a:solidFill>
          <a:ln w="9525">
            <a:noFill/>
            <a:miter lim="800000"/>
            <a:headEnd/>
            <a:tailEnd/>
          </a:ln>
          <a:effectLst/>
        </p:spPr>
        <p:txBody>
          <a:bodyPr wrap="none" anchor="ctr"/>
          <a:lstStyle/>
          <a:p>
            <a:endParaRPr lang="ja-JP" altLang="en-US"/>
          </a:p>
        </p:txBody>
      </p:sp>
      <p:sp>
        <p:nvSpPr>
          <p:cNvPr id="41987" name="Rectangle 3"/>
          <p:cNvSpPr>
            <a:spLocks noChangeArrowheads="1"/>
          </p:cNvSpPr>
          <p:nvPr/>
        </p:nvSpPr>
        <p:spPr bwMode="auto">
          <a:xfrm>
            <a:off x="395288" y="1052513"/>
            <a:ext cx="6048375" cy="4540250"/>
          </a:xfrm>
          <a:prstGeom prst="rect">
            <a:avLst/>
          </a:prstGeom>
          <a:solidFill>
            <a:srgbClr val="3740F7"/>
          </a:solidFill>
          <a:ln w="9525">
            <a:noFill/>
            <a:miter lim="800000"/>
            <a:headEnd/>
            <a:tailEnd/>
          </a:ln>
          <a:effectLst/>
        </p:spPr>
        <p:txBody>
          <a:bodyPr wrap="none" tIns="82800"/>
          <a:lstStyle/>
          <a:p>
            <a:r>
              <a:rPr lang="ja-JP" altLang="en-US" sz="1800">
                <a:latin typeface="Arial" pitchFamily="34" charset="0"/>
              </a:rPr>
              <a:t>  </a:t>
            </a:r>
            <a:r>
              <a:rPr lang="en-US" altLang="ja-JP" sz="1800">
                <a:solidFill>
                  <a:schemeClr val="bg1"/>
                </a:solidFill>
                <a:latin typeface="Arial" pitchFamily="34" charset="0"/>
              </a:rPr>
              <a:t>Device Driver</a:t>
            </a:r>
            <a:br>
              <a:rPr lang="en-US" altLang="ja-JP" sz="1800">
                <a:solidFill>
                  <a:schemeClr val="bg1"/>
                </a:solidFill>
                <a:latin typeface="Arial" pitchFamily="34" charset="0"/>
              </a:rPr>
            </a:br>
            <a:r>
              <a:rPr lang="en-US" altLang="ja-JP" sz="1800">
                <a:solidFill>
                  <a:schemeClr val="bg1"/>
                </a:solidFill>
                <a:latin typeface="Arial" pitchFamily="34" charset="0"/>
              </a:rPr>
              <a:t> </a:t>
            </a:r>
            <a:r>
              <a:rPr lang="ja-JP" altLang="en-US" sz="1800">
                <a:solidFill>
                  <a:schemeClr val="bg1"/>
                </a:solidFill>
                <a:latin typeface="Arial" pitchFamily="34" charset="0"/>
              </a:rPr>
              <a:t>（ その他のデバイス、顧客開発ボード上のデバイス ）</a:t>
            </a:r>
          </a:p>
        </p:txBody>
      </p:sp>
      <p:sp>
        <p:nvSpPr>
          <p:cNvPr id="41988" name="Rectangle 4"/>
          <p:cNvSpPr>
            <a:spLocks noChangeArrowheads="1"/>
          </p:cNvSpPr>
          <p:nvPr/>
        </p:nvSpPr>
        <p:spPr bwMode="auto">
          <a:xfrm>
            <a:off x="525463" y="1771650"/>
            <a:ext cx="5526087" cy="3662363"/>
          </a:xfrm>
          <a:prstGeom prst="rect">
            <a:avLst/>
          </a:prstGeom>
          <a:solidFill>
            <a:srgbClr val="6D63F3"/>
          </a:solidFill>
          <a:ln w="9525">
            <a:noFill/>
            <a:miter lim="800000"/>
            <a:headEnd/>
            <a:tailEnd/>
          </a:ln>
          <a:effectLst/>
        </p:spPr>
        <p:txBody>
          <a:bodyPr wrap="none" tIns="82800"/>
          <a:lstStyle/>
          <a:p>
            <a:r>
              <a:rPr lang="ja-JP" altLang="en-US" sz="1800" dirty="0">
                <a:latin typeface="Arial" pitchFamily="34" charset="0"/>
              </a:rPr>
              <a:t>  </a:t>
            </a:r>
            <a:r>
              <a:rPr lang="en-US" altLang="ja-JP" sz="1800" dirty="0">
                <a:solidFill>
                  <a:srgbClr val="FFFF00"/>
                </a:solidFill>
                <a:latin typeface="Arial" pitchFamily="34" charset="0"/>
              </a:rPr>
              <a:t>Device Driver</a:t>
            </a:r>
            <a:br>
              <a:rPr lang="en-US" altLang="ja-JP" sz="1800" dirty="0">
                <a:solidFill>
                  <a:srgbClr val="FFFF00"/>
                </a:solidFill>
                <a:latin typeface="Arial" pitchFamily="34" charset="0"/>
              </a:rPr>
            </a:br>
            <a:r>
              <a:rPr lang="en-US" altLang="ja-JP" sz="1800" dirty="0">
                <a:solidFill>
                  <a:srgbClr val="FFFF00"/>
                </a:solidFill>
                <a:latin typeface="Arial" pitchFamily="34" charset="0"/>
              </a:rPr>
              <a:t> </a:t>
            </a:r>
            <a:r>
              <a:rPr lang="ja-JP" altLang="en-US" sz="1800" dirty="0">
                <a:solidFill>
                  <a:srgbClr val="FFFF00"/>
                </a:solidFill>
                <a:latin typeface="Arial" pitchFamily="34" charset="0"/>
              </a:rPr>
              <a:t>（ 標準レファレンスボード</a:t>
            </a:r>
            <a:r>
              <a:rPr lang="ja-JP" altLang="en-US" sz="1800" baseline="30000" dirty="0">
                <a:solidFill>
                  <a:srgbClr val="FFFF00"/>
                </a:solidFill>
                <a:latin typeface="Arial" pitchFamily="34" charset="0"/>
              </a:rPr>
              <a:t>*</a:t>
            </a:r>
            <a:r>
              <a:rPr lang="en-US" altLang="ja-JP" sz="1800" baseline="30000" dirty="0">
                <a:solidFill>
                  <a:srgbClr val="FFFF00"/>
                </a:solidFill>
                <a:latin typeface="Arial" pitchFamily="34" charset="0"/>
              </a:rPr>
              <a:t>2</a:t>
            </a:r>
            <a:r>
              <a:rPr lang="ja-JP" altLang="en-US" sz="1800" dirty="0">
                <a:solidFill>
                  <a:srgbClr val="FFFF00"/>
                </a:solidFill>
                <a:latin typeface="Arial" pitchFamily="34" charset="0"/>
              </a:rPr>
              <a:t>上のデバイスの一部 </a:t>
            </a:r>
            <a:r>
              <a:rPr lang="ja-JP" altLang="en-US" sz="1800" baseline="30000" dirty="0">
                <a:solidFill>
                  <a:srgbClr val="FFFF00"/>
                </a:solidFill>
                <a:latin typeface="Arial" pitchFamily="34" charset="0"/>
              </a:rPr>
              <a:t>*</a:t>
            </a:r>
            <a:r>
              <a:rPr lang="en-US" altLang="ja-JP" sz="1800" baseline="30000" dirty="0">
                <a:solidFill>
                  <a:srgbClr val="FFFF00"/>
                </a:solidFill>
                <a:latin typeface="Arial" pitchFamily="34" charset="0"/>
              </a:rPr>
              <a:t>1</a:t>
            </a:r>
            <a:r>
              <a:rPr lang="en-US" altLang="ja-JP" sz="1800" dirty="0">
                <a:solidFill>
                  <a:srgbClr val="FFFF00"/>
                </a:solidFill>
                <a:latin typeface="Arial" pitchFamily="34" charset="0"/>
              </a:rPr>
              <a:t> </a:t>
            </a:r>
            <a:r>
              <a:rPr lang="ja-JP" altLang="en-US" sz="1800" dirty="0">
                <a:solidFill>
                  <a:srgbClr val="FFFF00"/>
                </a:solidFill>
                <a:latin typeface="Arial" pitchFamily="34" charset="0"/>
              </a:rPr>
              <a:t>）</a:t>
            </a:r>
          </a:p>
        </p:txBody>
      </p:sp>
      <p:sp>
        <p:nvSpPr>
          <p:cNvPr id="41989" name="Rectangle 5"/>
          <p:cNvSpPr>
            <a:spLocks noChangeArrowheads="1"/>
          </p:cNvSpPr>
          <p:nvPr/>
        </p:nvSpPr>
        <p:spPr bwMode="auto">
          <a:xfrm>
            <a:off x="663575" y="2492375"/>
            <a:ext cx="4968875" cy="2798763"/>
          </a:xfrm>
          <a:prstGeom prst="rect">
            <a:avLst/>
          </a:prstGeom>
          <a:solidFill>
            <a:srgbClr val="7D8EE3"/>
          </a:solidFill>
          <a:ln w="9525">
            <a:noFill/>
            <a:miter lim="800000"/>
            <a:headEnd/>
            <a:tailEnd/>
          </a:ln>
          <a:effectLst/>
        </p:spPr>
        <p:txBody>
          <a:bodyPr wrap="none" tIns="82800"/>
          <a:lstStyle/>
          <a:p>
            <a:r>
              <a:rPr lang="ja-JP" altLang="en-US" sz="1800" dirty="0">
                <a:latin typeface="Arial" pitchFamily="34" charset="0"/>
              </a:rPr>
              <a:t>  </a:t>
            </a:r>
            <a:r>
              <a:rPr lang="en-US" altLang="ja-JP" sz="1800" dirty="0">
                <a:solidFill>
                  <a:srgbClr val="FFFF00"/>
                </a:solidFill>
                <a:latin typeface="Arial" pitchFamily="34" charset="0"/>
              </a:rPr>
              <a:t>Device Driver</a:t>
            </a:r>
            <a:br>
              <a:rPr lang="en-US" altLang="ja-JP" sz="1800" dirty="0">
                <a:solidFill>
                  <a:srgbClr val="FFFF00"/>
                </a:solidFill>
                <a:latin typeface="Arial" pitchFamily="34" charset="0"/>
              </a:rPr>
            </a:br>
            <a:r>
              <a:rPr lang="en-US" altLang="ja-JP" sz="1800" dirty="0">
                <a:solidFill>
                  <a:srgbClr val="FFFF00"/>
                </a:solidFill>
                <a:latin typeface="Arial" pitchFamily="34" charset="0"/>
              </a:rPr>
              <a:t> </a:t>
            </a:r>
            <a:r>
              <a:rPr lang="ja-JP" altLang="en-US" sz="1800" dirty="0">
                <a:solidFill>
                  <a:srgbClr val="FFFF00"/>
                </a:solidFill>
                <a:latin typeface="Arial" pitchFamily="34" charset="0"/>
              </a:rPr>
              <a:t>（ </a:t>
            </a:r>
            <a:r>
              <a:rPr lang="en-US" altLang="ja-JP" sz="1800" dirty="0">
                <a:solidFill>
                  <a:srgbClr val="FFFF00"/>
                </a:solidFill>
                <a:latin typeface="Arial" pitchFamily="34" charset="0"/>
              </a:rPr>
              <a:t>CPU </a:t>
            </a:r>
            <a:r>
              <a:rPr lang="ja-JP" altLang="en-US" sz="1800" dirty="0">
                <a:solidFill>
                  <a:srgbClr val="FFFF00"/>
                </a:solidFill>
                <a:latin typeface="Arial" pitchFamily="34" charset="0"/>
              </a:rPr>
              <a:t>内蔵機能の一部 </a:t>
            </a:r>
            <a:r>
              <a:rPr lang="ja-JP" altLang="en-US" sz="1800" baseline="30000" dirty="0">
                <a:solidFill>
                  <a:srgbClr val="FFFF00"/>
                </a:solidFill>
                <a:latin typeface="Arial" pitchFamily="34" charset="0"/>
              </a:rPr>
              <a:t>*</a:t>
            </a:r>
            <a:r>
              <a:rPr lang="en-US" altLang="ja-JP" sz="1800" baseline="30000" dirty="0">
                <a:solidFill>
                  <a:srgbClr val="FFFF00"/>
                </a:solidFill>
                <a:latin typeface="Arial" pitchFamily="34" charset="0"/>
              </a:rPr>
              <a:t>1</a:t>
            </a:r>
            <a:r>
              <a:rPr lang="en-US" altLang="ja-JP" sz="1800" dirty="0">
                <a:solidFill>
                  <a:srgbClr val="FFFF00"/>
                </a:solidFill>
                <a:latin typeface="Arial" pitchFamily="34" charset="0"/>
              </a:rPr>
              <a:t> </a:t>
            </a:r>
            <a:r>
              <a:rPr lang="ja-JP" altLang="en-US" sz="1800" dirty="0">
                <a:solidFill>
                  <a:srgbClr val="FFFF00"/>
                </a:solidFill>
                <a:latin typeface="Arial" pitchFamily="34" charset="0"/>
              </a:rPr>
              <a:t>）</a:t>
            </a:r>
          </a:p>
        </p:txBody>
      </p:sp>
      <p:sp>
        <p:nvSpPr>
          <p:cNvPr id="41990" name="Rectangle 6"/>
          <p:cNvSpPr>
            <a:spLocks noChangeArrowheads="1"/>
          </p:cNvSpPr>
          <p:nvPr/>
        </p:nvSpPr>
        <p:spPr bwMode="auto">
          <a:xfrm>
            <a:off x="788988" y="3211513"/>
            <a:ext cx="4032250" cy="1944687"/>
          </a:xfrm>
          <a:prstGeom prst="rect">
            <a:avLst/>
          </a:prstGeom>
          <a:solidFill>
            <a:srgbClr val="86DAC6"/>
          </a:solidFill>
          <a:ln w="9525">
            <a:noFill/>
            <a:miter lim="800000"/>
            <a:headEnd/>
            <a:tailEnd/>
          </a:ln>
          <a:effectLst/>
        </p:spPr>
        <p:txBody>
          <a:bodyPr wrap="none" tIns="82800"/>
          <a:lstStyle/>
          <a:p>
            <a:r>
              <a:rPr lang="ja-JP" altLang="en-US" sz="1800" dirty="0">
                <a:solidFill>
                  <a:schemeClr val="accent2">
                    <a:lumMod val="50000"/>
                  </a:schemeClr>
                </a:solidFill>
                <a:latin typeface="Arial" pitchFamily="34" charset="0"/>
              </a:rPr>
              <a:t>   </a:t>
            </a:r>
            <a:r>
              <a:rPr lang="en-US" altLang="ja-JP" sz="1800" dirty="0">
                <a:solidFill>
                  <a:schemeClr val="accent2">
                    <a:lumMod val="50000"/>
                  </a:schemeClr>
                </a:solidFill>
                <a:latin typeface="Arial" pitchFamily="34" charset="0"/>
              </a:rPr>
              <a:t>OS kernel core</a:t>
            </a:r>
            <a:br>
              <a:rPr lang="en-US" altLang="ja-JP" sz="1800" dirty="0">
                <a:solidFill>
                  <a:schemeClr val="accent2">
                    <a:lumMod val="50000"/>
                  </a:schemeClr>
                </a:solidFill>
                <a:latin typeface="Arial" pitchFamily="34" charset="0"/>
              </a:rPr>
            </a:br>
            <a:r>
              <a:rPr lang="en-US" altLang="ja-JP" sz="1800" dirty="0">
                <a:solidFill>
                  <a:schemeClr val="accent2">
                    <a:lumMod val="50000"/>
                  </a:schemeClr>
                </a:solidFill>
                <a:latin typeface="Arial" pitchFamily="34" charset="0"/>
              </a:rPr>
              <a:t>  </a:t>
            </a:r>
            <a:r>
              <a:rPr lang="ja-JP" altLang="en-US" sz="1800" dirty="0">
                <a:solidFill>
                  <a:schemeClr val="accent2">
                    <a:lumMod val="50000"/>
                  </a:schemeClr>
                </a:solidFill>
                <a:latin typeface="Arial" pitchFamily="34" charset="0"/>
              </a:rPr>
              <a:t>（ </a:t>
            </a:r>
            <a:r>
              <a:rPr lang="en-US" altLang="ja-JP" sz="1800" dirty="0" err="1" smtClean="0">
                <a:solidFill>
                  <a:schemeClr val="accent2">
                    <a:lumMod val="50000"/>
                  </a:schemeClr>
                </a:solidFill>
                <a:latin typeface="Arial" pitchFamily="34" charset="0"/>
              </a:rPr>
              <a:t>SuperH</a:t>
            </a:r>
            <a:r>
              <a:rPr lang="ja-JP" altLang="en-US" sz="1800" dirty="0" smtClean="0">
                <a:solidFill>
                  <a:schemeClr val="accent2">
                    <a:lumMod val="50000"/>
                  </a:schemeClr>
                </a:solidFill>
                <a:latin typeface="Arial" pitchFamily="34" charset="0"/>
              </a:rPr>
              <a:t> アーキテクチャ依存</a:t>
            </a:r>
            <a:r>
              <a:rPr lang="ja-JP" altLang="en-US" sz="1800" dirty="0">
                <a:solidFill>
                  <a:schemeClr val="accent2">
                    <a:lumMod val="50000"/>
                  </a:schemeClr>
                </a:solidFill>
                <a:latin typeface="Arial" pitchFamily="34" charset="0"/>
              </a:rPr>
              <a:t>部分 ）</a:t>
            </a:r>
          </a:p>
        </p:txBody>
      </p:sp>
      <p:sp>
        <p:nvSpPr>
          <p:cNvPr id="41991" name="Rectangle 7"/>
          <p:cNvSpPr>
            <a:spLocks noGrp="1" noChangeArrowheads="1"/>
          </p:cNvSpPr>
          <p:nvPr>
            <p:ph type="title"/>
          </p:nvPr>
        </p:nvSpPr>
        <p:spPr>
          <a:xfrm>
            <a:off x="465138" y="363538"/>
            <a:ext cx="8307387" cy="149225"/>
          </a:xfrm>
        </p:spPr>
        <p:txBody>
          <a:bodyPr/>
          <a:lstStyle/>
          <a:p>
            <a:r>
              <a:rPr lang="en-US" altLang="ja-JP" dirty="0" smtClean="0"/>
              <a:t>Linux</a:t>
            </a:r>
            <a:r>
              <a:rPr lang="ja-JP" altLang="en-US" dirty="0" smtClean="0"/>
              <a:t> ソフトウエア構成とルネサスの守備範囲</a:t>
            </a:r>
            <a:endParaRPr lang="ja-JP" altLang="en-US" sz="2400" dirty="0" smtClean="0"/>
          </a:p>
        </p:txBody>
      </p:sp>
      <p:sp>
        <p:nvSpPr>
          <p:cNvPr id="41992" name="Rectangle 8"/>
          <p:cNvSpPr>
            <a:spLocks noChangeArrowheads="1"/>
          </p:cNvSpPr>
          <p:nvPr/>
        </p:nvSpPr>
        <p:spPr bwMode="auto">
          <a:xfrm>
            <a:off x="933450" y="3951288"/>
            <a:ext cx="2952750" cy="1008062"/>
          </a:xfrm>
          <a:prstGeom prst="rect">
            <a:avLst/>
          </a:prstGeom>
          <a:solidFill>
            <a:schemeClr val="accent1"/>
          </a:solidFill>
          <a:ln w="9525">
            <a:noFill/>
            <a:miter lim="800000"/>
            <a:headEnd/>
            <a:tailEnd/>
          </a:ln>
          <a:effectLst/>
        </p:spPr>
        <p:txBody>
          <a:bodyPr wrap="none" anchor="ctr"/>
          <a:lstStyle/>
          <a:p>
            <a:pPr algn="ctr"/>
            <a:r>
              <a:rPr lang="en-US" altLang="ja-JP" sz="1800">
                <a:latin typeface="Arial" pitchFamily="34" charset="0"/>
              </a:rPr>
              <a:t>OS kernel core</a:t>
            </a:r>
            <a:br>
              <a:rPr lang="en-US" altLang="ja-JP" sz="1800">
                <a:latin typeface="Arial" pitchFamily="34" charset="0"/>
              </a:rPr>
            </a:br>
            <a:r>
              <a:rPr lang="ja-JP" altLang="en-US" sz="1800">
                <a:latin typeface="Arial" pitchFamily="34" charset="0"/>
              </a:rPr>
              <a:t>（ </a:t>
            </a:r>
            <a:r>
              <a:rPr lang="en-US" altLang="ja-JP" sz="1800">
                <a:latin typeface="Arial" pitchFamily="34" charset="0"/>
              </a:rPr>
              <a:t>CPU </a:t>
            </a:r>
            <a:r>
              <a:rPr lang="ja-JP" altLang="en-US" sz="1800">
                <a:latin typeface="Arial" pitchFamily="34" charset="0"/>
              </a:rPr>
              <a:t>非依存部分 ）</a:t>
            </a:r>
          </a:p>
        </p:txBody>
      </p:sp>
      <p:sp>
        <p:nvSpPr>
          <p:cNvPr id="41993" name="Line 9"/>
          <p:cNvSpPr>
            <a:spLocks noChangeShapeType="1"/>
          </p:cNvSpPr>
          <p:nvPr/>
        </p:nvSpPr>
        <p:spPr bwMode="auto">
          <a:xfrm flipV="1">
            <a:off x="179388" y="3932238"/>
            <a:ext cx="8569325" cy="25400"/>
          </a:xfrm>
          <a:prstGeom prst="line">
            <a:avLst/>
          </a:prstGeom>
          <a:noFill/>
          <a:ln w="57150">
            <a:solidFill>
              <a:srgbClr val="FF00FF"/>
            </a:solidFill>
            <a:prstDash val="sysDot"/>
            <a:round/>
            <a:headEnd/>
            <a:tailEnd/>
          </a:ln>
          <a:effectLst/>
        </p:spPr>
        <p:txBody>
          <a:bodyPr/>
          <a:lstStyle/>
          <a:p>
            <a:endParaRPr lang="ja-JP" altLang="en-US"/>
          </a:p>
        </p:txBody>
      </p:sp>
      <p:sp>
        <p:nvSpPr>
          <p:cNvPr id="41994" name="Line 10"/>
          <p:cNvSpPr>
            <a:spLocks noChangeShapeType="1"/>
          </p:cNvSpPr>
          <p:nvPr/>
        </p:nvSpPr>
        <p:spPr bwMode="auto">
          <a:xfrm>
            <a:off x="179388" y="1771650"/>
            <a:ext cx="8424862" cy="0"/>
          </a:xfrm>
          <a:prstGeom prst="line">
            <a:avLst/>
          </a:prstGeom>
          <a:noFill/>
          <a:ln w="57150">
            <a:solidFill>
              <a:srgbClr val="FF00FF"/>
            </a:solidFill>
            <a:prstDash val="sysDot"/>
            <a:round/>
            <a:headEnd/>
            <a:tailEnd/>
          </a:ln>
          <a:effectLst/>
        </p:spPr>
        <p:txBody>
          <a:bodyPr/>
          <a:lstStyle/>
          <a:p>
            <a:endParaRPr lang="ja-JP" altLang="en-US"/>
          </a:p>
        </p:txBody>
      </p:sp>
      <p:sp>
        <p:nvSpPr>
          <p:cNvPr id="41995" name="Line 11"/>
          <p:cNvSpPr>
            <a:spLocks noChangeShapeType="1"/>
          </p:cNvSpPr>
          <p:nvPr/>
        </p:nvSpPr>
        <p:spPr bwMode="auto">
          <a:xfrm>
            <a:off x="6659563" y="1835150"/>
            <a:ext cx="0" cy="2087563"/>
          </a:xfrm>
          <a:prstGeom prst="line">
            <a:avLst/>
          </a:prstGeom>
          <a:noFill/>
          <a:ln w="57150">
            <a:solidFill>
              <a:srgbClr val="FF0000"/>
            </a:solidFill>
            <a:round/>
            <a:headEnd type="triangle" w="med" len="med"/>
            <a:tailEnd type="triangle" w="med" len="med"/>
          </a:ln>
          <a:effectLst/>
        </p:spPr>
        <p:txBody>
          <a:bodyPr/>
          <a:lstStyle/>
          <a:p>
            <a:endParaRPr lang="ja-JP" altLang="en-US"/>
          </a:p>
        </p:txBody>
      </p:sp>
      <p:sp>
        <p:nvSpPr>
          <p:cNvPr id="41996" name="Text Box 12"/>
          <p:cNvSpPr txBox="1">
            <a:spLocks noChangeArrowheads="1"/>
          </p:cNvSpPr>
          <p:nvPr/>
        </p:nvSpPr>
        <p:spPr bwMode="auto">
          <a:xfrm>
            <a:off x="6659563" y="2000240"/>
            <a:ext cx="2232025" cy="835025"/>
          </a:xfrm>
          <a:prstGeom prst="rect">
            <a:avLst/>
          </a:prstGeom>
          <a:noFill/>
          <a:ln w="9525">
            <a:noFill/>
            <a:miter lim="800000"/>
            <a:headEnd/>
            <a:tailEnd/>
          </a:ln>
          <a:effectLst/>
        </p:spPr>
        <p:txBody>
          <a:bodyPr>
            <a:spAutoFit/>
          </a:bodyPr>
          <a:lstStyle/>
          <a:p>
            <a:pPr>
              <a:lnSpc>
                <a:spcPct val="90000"/>
              </a:lnSpc>
              <a:spcBef>
                <a:spcPct val="50000"/>
              </a:spcBef>
            </a:pPr>
            <a:r>
              <a:rPr lang="ja-JP" altLang="en-US" sz="1800" dirty="0">
                <a:solidFill>
                  <a:srgbClr val="FF3300"/>
                </a:solidFill>
                <a:latin typeface="Tahoma" pitchFamily="34" charset="0"/>
              </a:rPr>
              <a:t>ルネサスが主体的に整備を推進している領域 （＝標準</a:t>
            </a:r>
            <a:r>
              <a:rPr lang="en-US" altLang="ja-JP" sz="1800" dirty="0">
                <a:solidFill>
                  <a:srgbClr val="FF3300"/>
                </a:solidFill>
                <a:latin typeface="Tahoma" pitchFamily="34" charset="0"/>
              </a:rPr>
              <a:t>BSP</a:t>
            </a:r>
            <a:r>
              <a:rPr lang="ja-JP" altLang="en-US" sz="1800" dirty="0">
                <a:solidFill>
                  <a:srgbClr val="FF3300"/>
                </a:solidFill>
                <a:latin typeface="Tahoma" pitchFamily="34" charset="0"/>
              </a:rPr>
              <a:t>）</a:t>
            </a:r>
          </a:p>
        </p:txBody>
      </p:sp>
      <p:sp>
        <p:nvSpPr>
          <p:cNvPr id="41997" name="Text Box 13"/>
          <p:cNvSpPr txBox="1">
            <a:spLocks noChangeArrowheads="1"/>
          </p:cNvSpPr>
          <p:nvPr/>
        </p:nvSpPr>
        <p:spPr bwMode="auto">
          <a:xfrm>
            <a:off x="179388" y="5589588"/>
            <a:ext cx="8713787" cy="581025"/>
          </a:xfrm>
          <a:prstGeom prst="rect">
            <a:avLst/>
          </a:prstGeom>
          <a:noFill/>
          <a:ln w="9525">
            <a:noFill/>
            <a:miter lim="800000"/>
            <a:headEnd/>
            <a:tailEnd/>
          </a:ln>
          <a:effectLst/>
        </p:spPr>
        <p:txBody>
          <a:bodyPr>
            <a:spAutoFit/>
          </a:bodyPr>
          <a:lstStyle/>
          <a:p>
            <a:pPr>
              <a:spcBef>
                <a:spcPct val="50000"/>
              </a:spcBef>
            </a:pPr>
            <a:r>
              <a:rPr lang="en-US" altLang="ja-JP" sz="1600">
                <a:solidFill>
                  <a:srgbClr val="FF0000"/>
                </a:solidFill>
                <a:latin typeface="Arial" pitchFamily="34" charset="0"/>
              </a:rPr>
              <a:t>1: </a:t>
            </a:r>
            <a:r>
              <a:rPr lang="ja-JP" altLang="en-US" sz="1600">
                <a:solidFill>
                  <a:srgbClr val="FF0000"/>
                </a:solidFill>
                <a:latin typeface="Arial" pitchFamily="34" charset="0"/>
              </a:rPr>
              <a:t>標準</a:t>
            </a:r>
            <a:r>
              <a:rPr lang="en-US" altLang="ja-JP" sz="1600">
                <a:solidFill>
                  <a:srgbClr val="FF0000"/>
                </a:solidFill>
                <a:latin typeface="Arial" pitchFamily="34" charset="0"/>
              </a:rPr>
              <a:t>BSP </a:t>
            </a:r>
            <a:r>
              <a:rPr lang="ja-JP" altLang="en-US" sz="1600">
                <a:solidFill>
                  <a:srgbClr val="FF0000"/>
                </a:solidFill>
                <a:latin typeface="Arial" pitchFamily="34" charset="0"/>
              </a:rPr>
              <a:t>で 必ずしも全ての </a:t>
            </a:r>
            <a:r>
              <a:rPr lang="en-US" altLang="ja-JP" sz="1600">
                <a:solidFill>
                  <a:srgbClr val="FF0000"/>
                </a:solidFill>
                <a:latin typeface="Arial" pitchFamily="34" charset="0"/>
              </a:rPr>
              <a:t>CPU </a:t>
            </a:r>
            <a:r>
              <a:rPr lang="ja-JP" altLang="en-US" sz="1600">
                <a:solidFill>
                  <a:srgbClr val="FF0000"/>
                </a:solidFill>
                <a:latin typeface="Arial" pitchFamily="34" charset="0"/>
              </a:rPr>
              <a:t>内機能、ボードの周辺デバイスがサポートされるわけではない。</a:t>
            </a:r>
            <a:br>
              <a:rPr lang="ja-JP" altLang="en-US" sz="1600">
                <a:solidFill>
                  <a:srgbClr val="FF0000"/>
                </a:solidFill>
                <a:latin typeface="Arial" pitchFamily="34" charset="0"/>
              </a:rPr>
            </a:br>
            <a:r>
              <a:rPr lang="en-US" altLang="ja-JP" sz="1600">
                <a:solidFill>
                  <a:srgbClr val="FF0000"/>
                </a:solidFill>
                <a:latin typeface="Arial" pitchFamily="34" charset="0"/>
              </a:rPr>
              <a:t>2: </a:t>
            </a:r>
            <a:r>
              <a:rPr lang="ja-JP" altLang="en-US" sz="1600">
                <a:solidFill>
                  <a:srgbClr val="FF0000"/>
                </a:solidFill>
                <a:latin typeface="Arial" pitchFamily="34" charset="0"/>
              </a:rPr>
              <a:t>標準レファレンスボードはルネサスが独自で選定したもの。 </a:t>
            </a:r>
            <a:r>
              <a:rPr lang="en-US" altLang="ja-JP" sz="1600">
                <a:solidFill>
                  <a:srgbClr val="FF0000"/>
                </a:solidFill>
                <a:latin typeface="Arial" pitchFamily="34" charset="0"/>
              </a:rPr>
              <a:t>CPU </a:t>
            </a:r>
            <a:r>
              <a:rPr lang="ja-JP" altLang="en-US" sz="1600">
                <a:solidFill>
                  <a:srgbClr val="FF0000"/>
                </a:solidFill>
                <a:latin typeface="Arial" pitchFamily="34" charset="0"/>
              </a:rPr>
              <a:t>の全機能が使われてはいない。</a:t>
            </a:r>
          </a:p>
        </p:txBody>
      </p:sp>
      <p:sp>
        <p:nvSpPr>
          <p:cNvPr id="15" name="角丸四角形 14"/>
          <p:cNvSpPr/>
          <p:nvPr/>
        </p:nvSpPr>
        <p:spPr bwMode="auto">
          <a:xfrm>
            <a:off x="7429520" y="214290"/>
            <a:ext cx="1500198" cy="571504"/>
          </a:xfrm>
          <a:prstGeom prst="roundRect">
            <a:avLst/>
          </a:prstGeom>
          <a:solidFill>
            <a:schemeClr val="accent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Times New Roman" pitchFamily="18" charset="0"/>
              </a:rPr>
              <a:t>顧客ガイド</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
        <p:nvSpPr>
          <p:cNvPr id="16" name="円/楕円 15"/>
          <p:cNvSpPr/>
          <p:nvPr/>
        </p:nvSpPr>
        <p:spPr bwMode="auto">
          <a:xfrm>
            <a:off x="6786578" y="2938460"/>
            <a:ext cx="1857388" cy="785818"/>
          </a:xfrm>
          <a:prstGeom prst="ellipse">
            <a:avLst/>
          </a:prstGeom>
          <a:solidFill>
            <a:srgbClr val="FF00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rPr>
              <a:t>ここに注力</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正方形/長方形 5"/>
          <p:cNvSpPr/>
          <p:nvPr/>
        </p:nvSpPr>
        <p:spPr bwMode="auto">
          <a:xfrm>
            <a:off x="395288" y="1071546"/>
            <a:ext cx="7929618" cy="5072098"/>
          </a:xfrm>
          <a:prstGeom prst="rect">
            <a:avLst/>
          </a:prstGeom>
          <a:solidFill>
            <a:srgbClr val="FFFFCC"/>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44036" name="AutoShape 4"/>
          <p:cNvSpPr>
            <a:spLocks noChangeArrowheads="1"/>
          </p:cNvSpPr>
          <p:nvPr/>
        </p:nvSpPr>
        <p:spPr bwMode="auto">
          <a:xfrm>
            <a:off x="566769" y="5075255"/>
            <a:ext cx="7391422" cy="792162"/>
          </a:xfrm>
          <a:prstGeom prst="roundRect">
            <a:avLst>
              <a:gd name="adj" fmla="val 16667"/>
            </a:avLst>
          </a:prstGeom>
          <a:solidFill>
            <a:srgbClr val="0066FF"/>
          </a:solidFill>
          <a:ln w="9525">
            <a:noFill/>
            <a:round/>
            <a:headEnd/>
            <a:tailEnd/>
          </a:ln>
          <a:effectLst/>
        </p:spPr>
        <p:txBody>
          <a:bodyPr wrap="none" anchor="ctr"/>
          <a:lstStyle/>
          <a:p>
            <a:endParaRPr lang="ja-JP" altLang="en-US"/>
          </a:p>
        </p:txBody>
      </p:sp>
      <p:sp>
        <p:nvSpPr>
          <p:cNvPr id="44034" name="Rectangle 2"/>
          <p:cNvSpPr>
            <a:spLocks noGrp="1" noChangeArrowheads="1"/>
          </p:cNvSpPr>
          <p:nvPr>
            <p:ph type="title"/>
          </p:nvPr>
        </p:nvSpPr>
        <p:spPr>
          <a:xfrm>
            <a:off x="465138" y="363538"/>
            <a:ext cx="8307387" cy="149225"/>
          </a:xfrm>
        </p:spPr>
        <p:txBody>
          <a:bodyPr/>
          <a:lstStyle/>
          <a:p>
            <a:r>
              <a:rPr lang="ja-JP" altLang="en-US" sz="2400" dirty="0" smtClean="0">
                <a:latin typeface="Century Gothic" pitchFamily="34" charset="0"/>
              </a:rPr>
              <a:t>最近の国内顧客への 説明内容 ②</a:t>
            </a:r>
            <a:r>
              <a:rPr lang="en-US" altLang="ja-JP" sz="2400" dirty="0" smtClean="0">
                <a:latin typeface="Century Gothic" pitchFamily="34" charset="0"/>
              </a:rPr>
              <a:t/>
            </a:r>
            <a:br>
              <a:rPr lang="en-US" altLang="ja-JP" sz="2400" dirty="0" smtClean="0">
                <a:latin typeface="Century Gothic" pitchFamily="34" charset="0"/>
              </a:rPr>
            </a:br>
            <a:endParaRPr lang="ja-JP" altLang="en-US" sz="2400" dirty="0" smtClean="0">
              <a:latin typeface="Century Gothic" pitchFamily="34" charset="0"/>
            </a:endParaRPr>
          </a:p>
        </p:txBody>
      </p:sp>
      <p:sp>
        <p:nvSpPr>
          <p:cNvPr id="44035" name="Text Box 3"/>
          <p:cNvSpPr txBox="1">
            <a:spLocks noChangeArrowheads="1"/>
          </p:cNvSpPr>
          <p:nvPr/>
        </p:nvSpPr>
        <p:spPr bwMode="auto">
          <a:xfrm>
            <a:off x="647732" y="1643050"/>
            <a:ext cx="8424862" cy="4239622"/>
          </a:xfrm>
          <a:prstGeom prst="rect">
            <a:avLst/>
          </a:prstGeom>
          <a:noFill/>
          <a:ln w="9525">
            <a:noFill/>
            <a:miter lim="800000"/>
            <a:headEnd/>
            <a:tailEnd/>
          </a:ln>
          <a:effectLst/>
        </p:spPr>
        <p:txBody>
          <a:bodyPr wrap="square">
            <a:spAutoFit/>
          </a:bodyPr>
          <a:lstStyle/>
          <a:p>
            <a:pPr>
              <a:spcBef>
                <a:spcPct val="50000"/>
              </a:spcBef>
            </a:pPr>
            <a:r>
              <a:rPr lang="ja-JP" altLang="en-US" sz="2000" dirty="0">
                <a:solidFill>
                  <a:schemeClr val="accent2">
                    <a:lumMod val="75000"/>
                  </a:schemeClr>
                </a:solidFill>
                <a:latin typeface="Arial" pitchFamily="34" charset="0"/>
              </a:rPr>
              <a:t>① </a:t>
            </a:r>
            <a:r>
              <a:rPr lang="en-US" altLang="ja-JP" sz="2000" dirty="0">
                <a:solidFill>
                  <a:schemeClr val="accent2">
                    <a:lumMod val="75000"/>
                  </a:schemeClr>
                </a:solidFill>
                <a:latin typeface="Arial" pitchFamily="34" charset="0"/>
              </a:rPr>
              <a:t>SuperH </a:t>
            </a:r>
            <a:r>
              <a:rPr lang="en-US" altLang="ja-JP" sz="2000" dirty="0" smtClean="0">
                <a:solidFill>
                  <a:schemeClr val="accent2">
                    <a:lumMod val="75000"/>
                  </a:schemeClr>
                </a:solidFill>
                <a:latin typeface="Arial" pitchFamily="34" charset="0"/>
              </a:rPr>
              <a:t>CPU</a:t>
            </a:r>
            <a:r>
              <a:rPr lang="ja-JP" altLang="en-US" sz="2000" dirty="0" smtClean="0">
                <a:solidFill>
                  <a:schemeClr val="accent2">
                    <a:lumMod val="75000"/>
                  </a:schemeClr>
                </a:solidFill>
              </a:rPr>
              <a:t>や弊社</a:t>
            </a:r>
            <a:r>
              <a:rPr lang="ja-JP" altLang="en-US" sz="2000" dirty="0" smtClean="0">
                <a:solidFill>
                  <a:schemeClr val="accent2">
                    <a:lumMod val="75000"/>
                  </a:schemeClr>
                </a:solidFill>
                <a:latin typeface="Arial" pitchFamily="34" charset="0"/>
              </a:rPr>
              <a:t>標準</a:t>
            </a:r>
            <a:r>
              <a:rPr lang="ja-JP" altLang="en-US" sz="2000" dirty="0">
                <a:solidFill>
                  <a:schemeClr val="accent2">
                    <a:lumMod val="75000"/>
                  </a:schemeClr>
                </a:solidFill>
                <a:latin typeface="Arial" pitchFamily="34" charset="0"/>
              </a:rPr>
              <a:t>レファレンスボード固有で</a:t>
            </a:r>
            <a:r>
              <a:rPr lang="ja-JP" altLang="en-US" sz="2000" dirty="0" smtClean="0">
                <a:solidFill>
                  <a:schemeClr val="accent2">
                    <a:lumMod val="75000"/>
                  </a:schemeClr>
                </a:solidFill>
                <a:latin typeface="Arial" pitchFamily="34" charset="0"/>
              </a:rPr>
              <a:t>ない</a:t>
            </a:r>
            <a:r>
              <a:rPr lang="en-US" altLang="ja-JP" sz="2000" dirty="0" smtClean="0">
                <a:solidFill>
                  <a:schemeClr val="accent2">
                    <a:lumMod val="75000"/>
                  </a:schemeClr>
                </a:solidFill>
                <a:latin typeface="Arial" pitchFamily="34" charset="0"/>
              </a:rPr>
              <a:t/>
            </a:r>
            <a:br>
              <a:rPr lang="en-US" altLang="ja-JP" sz="2000" dirty="0" smtClean="0">
                <a:solidFill>
                  <a:schemeClr val="accent2">
                    <a:lumMod val="75000"/>
                  </a:schemeClr>
                </a:solidFill>
                <a:latin typeface="Arial" pitchFamily="34" charset="0"/>
              </a:rPr>
            </a:br>
            <a:r>
              <a:rPr lang="ja-JP" altLang="en-US" sz="2000" dirty="0" smtClean="0">
                <a:solidFill>
                  <a:schemeClr val="accent2">
                    <a:lumMod val="75000"/>
                  </a:schemeClr>
                </a:solidFill>
                <a:latin typeface="Arial" pitchFamily="34" charset="0"/>
              </a:rPr>
              <a:t>　  </a:t>
            </a:r>
            <a:r>
              <a:rPr lang="ja-JP" altLang="en-US" sz="2000" u="sng" dirty="0" smtClean="0">
                <a:solidFill>
                  <a:schemeClr val="accent2">
                    <a:lumMod val="75000"/>
                  </a:schemeClr>
                </a:solidFill>
                <a:latin typeface="Arial" pitchFamily="34" charset="0"/>
              </a:rPr>
              <a:t>一般的な </a:t>
            </a:r>
            <a:r>
              <a:rPr lang="en-US" altLang="ja-JP" sz="2000" u="sng" dirty="0" smtClean="0">
                <a:solidFill>
                  <a:schemeClr val="accent2">
                    <a:lumMod val="75000"/>
                  </a:schemeClr>
                </a:solidFill>
                <a:latin typeface="Arial" pitchFamily="34" charset="0"/>
              </a:rPr>
              <a:t>Linux </a:t>
            </a:r>
            <a:r>
              <a:rPr lang="ja-JP" altLang="en-US" sz="2000" u="sng" dirty="0">
                <a:solidFill>
                  <a:schemeClr val="accent2">
                    <a:lumMod val="75000"/>
                  </a:schemeClr>
                </a:solidFill>
                <a:latin typeface="Arial" pitchFamily="34" charset="0"/>
              </a:rPr>
              <a:t>の操作、</a:t>
            </a:r>
            <a:r>
              <a:rPr lang="ja-JP" altLang="en-US" sz="2000" u="sng" dirty="0" smtClean="0">
                <a:solidFill>
                  <a:schemeClr val="accent2">
                    <a:lumMod val="75000"/>
                  </a:schemeClr>
                </a:solidFill>
                <a:latin typeface="Arial" pitchFamily="34" charset="0"/>
              </a:rPr>
              <a:t>プログラミング関連のノウハウ</a:t>
            </a:r>
            <a:r>
              <a:rPr lang="ja-JP" altLang="en-US" sz="2000" dirty="0" smtClean="0">
                <a:solidFill>
                  <a:schemeClr val="accent2">
                    <a:lumMod val="75000"/>
                  </a:schemeClr>
                </a:solidFill>
                <a:latin typeface="Arial" pitchFamily="34" charset="0"/>
              </a:rPr>
              <a:t>提供</a:t>
            </a:r>
            <a:endParaRPr lang="ja-JP" altLang="en-US" sz="2000" dirty="0">
              <a:solidFill>
                <a:schemeClr val="accent2">
                  <a:lumMod val="75000"/>
                </a:schemeClr>
              </a:solidFill>
              <a:latin typeface="Arial" pitchFamily="34" charset="0"/>
            </a:endParaRPr>
          </a:p>
          <a:p>
            <a:pPr>
              <a:spcBef>
                <a:spcPct val="50000"/>
              </a:spcBef>
            </a:pPr>
            <a:endParaRPr lang="ja-JP" altLang="en-US" sz="700" dirty="0">
              <a:solidFill>
                <a:schemeClr val="accent2">
                  <a:lumMod val="75000"/>
                </a:schemeClr>
              </a:solidFill>
              <a:latin typeface="Arial" pitchFamily="34" charset="0"/>
            </a:endParaRPr>
          </a:p>
          <a:p>
            <a:pPr>
              <a:spcBef>
                <a:spcPct val="50000"/>
              </a:spcBef>
            </a:pPr>
            <a:r>
              <a:rPr lang="ja-JP" altLang="en-US" sz="2000" dirty="0">
                <a:solidFill>
                  <a:schemeClr val="accent2">
                    <a:lumMod val="75000"/>
                  </a:schemeClr>
                </a:solidFill>
                <a:latin typeface="Arial" pitchFamily="34" charset="0"/>
              </a:rPr>
              <a:t>② お客様の個別のシステム設計に関する、コンサルティングや</a:t>
            </a:r>
            <a:br>
              <a:rPr lang="ja-JP" altLang="en-US" sz="2000" dirty="0">
                <a:solidFill>
                  <a:schemeClr val="accent2">
                    <a:lumMod val="75000"/>
                  </a:schemeClr>
                </a:solidFill>
                <a:latin typeface="Arial" pitchFamily="34" charset="0"/>
              </a:rPr>
            </a:br>
            <a:r>
              <a:rPr lang="ja-JP" altLang="en-US" sz="2000" dirty="0">
                <a:solidFill>
                  <a:schemeClr val="accent2">
                    <a:lumMod val="75000"/>
                  </a:schemeClr>
                </a:solidFill>
                <a:latin typeface="Arial" pitchFamily="34" charset="0"/>
              </a:rPr>
              <a:t>　　プログラム開発支援活動　（ </a:t>
            </a:r>
            <a:r>
              <a:rPr lang="en-US" altLang="ja-JP" sz="2000" u="sng" dirty="0">
                <a:solidFill>
                  <a:schemeClr val="accent2">
                    <a:lumMod val="75000"/>
                  </a:schemeClr>
                </a:solidFill>
                <a:latin typeface="Arial" pitchFamily="34" charset="0"/>
              </a:rPr>
              <a:t>BSP </a:t>
            </a:r>
            <a:r>
              <a:rPr lang="ja-JP" altLang="en-US" sz="2000" u="sng" dirty="0">
                <a:solidFill>
                  <a:schemeClr val="accent2">
                    <a:lumMod val="75000"/>
                  </a:schemeClr>
                </a:solidFill>
                <a:latin typeface="Arial" pitchFamily="34" charset="0"/>
              </a:rPr>
              <a:t>のカスタマイズ </a:t>
            </a:r>
            <a:r>
              <a:rPr lang="ja-JP" altLang="en-US" sz="2000" dirty="0">
                <a:solidFill>
                  <a:schemeClr val="accent2">
                    <a:lumMod val="75000"/>
                  </a:schemeClr>
                </a:solidFill>
                <a:latin typeface="Arial" pitchFamily="34" charset="0"/>
              </a:rPr>
              <a:t>など）</a:t>
            </a:r>
          </a:p>
          <a:p>
            <a:pPr>
              <a:spcBef>
                <a:spcPct val="50000"/>
              </a:spcBef>
            </a:pPr>
            <a:endParaRPr lang="ja-JP" altLang="en-US" sz="500" dirty="0">
              <a:solidFill>
                <a:schemeClr val="accent2">
                  <a:lumMod val="75000"/>
                </a:schemeClr>
              </a:solidFill>
              <a:latin typeface="Arial" pitchFamily="34" charset="0"/>
            </a:endParaRPr>
          </a:p>
          <a:p>
            <a:pPr>
              <a:spcBef>
                <a:spcPct val="50000"/>
              </a:spcBef>
            </a:pPr>
            <a:r>
              <a:rPr lang="ja-JP" altLang="en-US" sz="2000" dirty="0">
                <a:solidFill>
                  <a:schemeClr val="accent2">
                    <a:lumMod val="75000"/>
                  </a:schemeClr>
                </a:solidFill>
                <a:latin typeface="Arial" pitchFamily="34" charset="0"/>
              </a:rPr>
              <a:t>③ </a:t>
            </a:r>
            <a:r>
              <a:rPr lang="en-US" altLang="ja-JP" sz="2000" dirty="0">
                <a:solidFill>
                  <a:schemeClr val="accent2">
                    <a:lumMod val="75000"/>
                  </a:schemeClr>
                </a:solidFill>
                <a:latin typeface="Arial" pitchFamily="34" charset="0"/>
              </a:rPr>
              <a:t>Linux kernel core</a:t>
            </a:r>
            <a:r>
              <a:rPr lang="ja-JP" altLang="en-US" sz="2000" dirty="0" err="1">
                <a:solidFill>
                  <a:schemeClr val="accent2">
                    <a:lumMod val="75000"/>
                  </a:schemeClr>
                </a:solidFill>
                <a:latin typeface="Arial" pitchFamily="34" charset="0"/>
              </a:rPr>
              <a:t>、</a:t>
            </a:r>
            <a:r>
              <a:rPr lang="en-US" altLang="ja-JP" sz="2000" dirty="0">
                <a:solidFill>
                  <a:schemeClr val="accent2">
                    <a:lumMod val="75000"/>
                  </a:schemeClr>
                </a:solidFill>
                <a:latin typeface="Arial" pitchFamily="34" charset="0"/>
              </a:rPr>
              <a:t>kernel </a:t>
            </a:r>
            <a:r>
              <a:rPr lang="ja-JP" altLang="en-US" sz="2000" dirty="0">
                <a:solidFill>
                  <a:schemeClr val="accent2">
                    <a:lumMod val="75000"/>
                  </a:schemeClr>
                </a:solidFill>
                <a:latin typeface="Arial" pitchFamily="34" charset="0"/>
              </a:rPr>
              <a:t>に</a:t>
            </a:r>
            <a:r>
              <a:rPr lang="ja-JP" altLang="en-US" sz="2000" dirty="0" smtClean="0">
                <a:solidFill>
                  <a:schemeClr val="accent2">
                    <a:lumMod val="75000"/>
                  </a:schemeClr>
                </a:solidFill>
                <a:latin typeface="Arial" pitchFamily="34" charset="0"/>
              </a:rPr>
              <a:t>含まれる</a:t>
            </a:r>
            <a:r>
              <a:rPr lang="ja-JP" altLang="en-US" sz="2000" u="sng" dirty="0" smtClean="0">
                <a:solidFill>
                  <a:schemeClr val="accent2">
                    <a:lumMod val="75000"/>
                  </a:schemeClr>
                </a:solidFill>
                <a:latin typeface="Arial" pitchFamily="34" charset="0"/>
              </a:rPr>
              <a:t>標準デバイス以外の</a:t>
            </a:r>
            <a:r>
              <a:rPr lang="en-US" altLang="ja-JP" sz="2000" u="sng" dirty="0" smtClean="0">
                <a:solidFill>
                  <a:schemeClr val="accent2">
                    <a:lumMod val="75000"/>
                  </a:schemeClr>
                </a:solidFill>
                <a:latin typeface="Arial" pitchFamily="34" charset="0"/>
              </a:rPr>
              <a:t/>
            </a:r>
            <a:br>
              <a:rPr lang="en-US" altLang="ja-JP" sz="2000" u="sng" dirty="0" smtClean="0">
                <a:solidFill>
                  <a:schemeClr val="accent2">
                    <a:lumMod val="75000"/>
                  </a:schemeClr>
                </a:solidFill>
                <a:latin typeface="Arial" pitchFamily="34" charset="0"/>
              </a:rPr>
            </a:br>
            <a:r>
              <a:rPr lang="ja-JP" altLang="en-US" sz="2000" dirty="0" smtClean="0">
                <a:solidFill>
                  <a:schemeClr val="accent2">
                    <a:lumMod val="75000"/>
                  </a:schemeClr>
                </a:solidFill>
                <a:latin typeface="Arial" pitchFamily="34" charset="0"/>
              </a:rPr>
              <a:t>　　</a:t>
            </a:r>
            <a:r>
              <a:rPr lang="ja-JP" altLang="en-US" sz="2000" u="sng" dirty="0" smtClean="0">
                <a:solidFill>
                  <a:schemeClr val="accent2">
                    <a:lumMod val="75000"/>
                  </a:schemeClr>
                </a:solidFill>
                <a:latin typeface="Arial" pitchFamily="34" charset="0"/>
              </a:rPr>
              <a:t>デバイスドライバー の検討検証、</a:t>
            </a:r>
            <a:r>
              <a:rPr lang="ja-JP" altLang="en-US" sz="2000" u="sng" dirty="0">
                <a:solidFill>
                  <a:schemeClr val="accent2">
                    <a:lumMod val="75000"/>
                  </a:schemeClr>
                </a:solidFill>
                <a:latin typeface="Arial" pitchFamily="34" charset="0"/>
              </a:rPr>
              <a:t>新規開発</a:t>
            </a:r>
            <a:r>
              <a:rPr lang="ja-JP" altLang="en-US" sz="2000" dirty="0">
                <a:solidFill>
                  <a:schemeClr val="accent2">
                    <a:lumMod val="75000"/>
                  </a:schemeClr>
                </a:solidFill>
                <a:latin typeface="Arial" pitchFamily="34" charset="0"/>
              </a:rPr>
              <a:t>の受託</a:t>
            </a:r>
          </a:p>
          <a:p>
            <a:pPr>
              <a:spcBef>
                <a:spcPct val="50000"/>
              </a:spcBef>
            </a:pPr>
            <a:endParaRPr lang="ja-JP" altLang="en-US" sz="500" dirty="0">
              <a:solidFill>
                <a:schemeClr val="accent2">
                  <a:lumMod val="75000"/>
                </a:schemeClr>
              </a:solidFill>
              <a:latin typeface="Arial" pitchFamily="34" charset="0"/>
            </a:endParaRPr>
          </a:p>
          <a:p>
            <a:pPr>
              <a:spcBef>
                <a:spcPct val="50000"/>
              </a:spcBef>
            </a:pPr>
            <a:r>
              <a:rPr lang="ja-JP" altLang="en-US" sz="2000" dirty="0">
                <a:solidFill>
                  <a:schemeClr val="accent2">
                    <a:lumMod val="75000"/>
                  </a:schemeClr>
                </a:solidFill>
                <a:latin typeface="Arial" pitchFamily="34" charset="0"/>
              </a:rPr>
              <a:t>④ </a:t>
            </a:r>
            <a:r>
              <a:rPr lang="en-US" altLang="ja-JP" sz="2000" dirty="0">
                <a:solidFill>
                  <a:schemeClr val="accent2">
                    <a:lumMod val="75000"/>
                  </a:schemeClr>
                </a:solidFill>
                <a:latin typeface="Arial" pitchFamily="34" charset="0"/>
              </a:rPr>
              <a:t>Linux </a:t>
            </a:r>
            <a:r>
              <a:rPr lang="ja-JP" altLang="en-US" sz="2000" u="sng" dirty="0">
                <a:solidFill>
                  <a:schemeClr val="accent2">
                    <a:lumMod val="75000"/>
                  </a:schemeClr>
                </a:solidFill>
                <a:latin typeface="Arial" pitchFamily="34" charset="0"/>
              </a:rPr>
              <a:t>アプリケーションプログラムの開発</a:t>
            </a:r>
            <a:r>
              <a:rPr lang="ja-JP" altLang="en-US" sz="2000" dirty="0">
                <a:solidFill>
                  <a:schemeClr val="accent2">
                    <a:lumMod val="75000"/>
                  </a:schemeClr>
                </a:solidFill>
                <a:latin typeface="Arial" pitchFamily="34" charset="0"/>
              </a:rPr>
              <a:t>、開発支援</a:t>
            </a:r>
            <a:endParaRPr lang="ja-JP" altLang="en-US" sz="2400" dirty="0">
              <a:solidFill>
                <a:schemeClr val="accent2">
                  <a:lumMod val="75000"/>
                </a:schemeClr>
              </a:solidFill>
              <a:latin typeface="Arial" pitchFamily="34" charset="0"/>
            </a:endParaRPr>
          </a:p>
          <a:p>
            <a:pPr>
              <a:spcBef>
                <a:spcPct val="50000"/>
              </a:spcBef>
            </a:pPr>
            <a:endParaRPr lang="ja-JP" altLang="en-US" sz="1200" dirty="0">
              <a:latin typeface="Arial" pitchFamily="34" charset="0"/>
            </a:endParaRPr>
          </a:p>
          <a:p>
            <a:pPr>
              <a:spcBef>
                <a:spcPct val="50000"/>
              </a:spcBef>
            </a:pPr>
            <a:r>
              <a:rPr lang="ja-JP" altLang="en-US" sz="2400" dirty="0">
                <a:solidFill>
                  <a:schemeClr val="bg1"/>
                </a:solidFill>
                <a:latin typeface="Arial" pitchFamily="34" charset="0"/>
              </a:rPr>
              <a:t> </a:t>
            </a:r>
            <a:r>
              <a:rPr lang="ja-JP" altLang="en-US" sz="2000" dirty="0">
                <a:solidFill>
                  <a:schemeClr val="bg1"/>
                </a:solidFill>
                <a:latin typeface="Arial" pitchFamily="34" charset="0"/>
              </a:rPr>
              <a:t>本当に困ったときには御相談にのりますが、原則として上記の</a:t>
            </a:r>
            <a:br>
              <a:rPr lang="ja-JP" altLang="en-US" sz="2000" dirty="0">
                <a:solidFill>
                  <a:schemeClr val="bg1"/>
                </a:solidFill>
                <a:latin typeface="Arial" pitchFamily="34" charset="0"/>
              </a:rPr>
            </a:br>
            <a:r>
              <a:rPr lang="ja-JP" altLang="en-US" sz="2000" dirty="0">
                <a:solidFill>
                  <a:schemeClr val="bg1"/>
                </a:solidFill>
                <a:latin typeface="Arial" pitchFamily="34" charset="0"/>
              </a:rPr>
              <a:t> 内容についてはお客様内で解決できる仕掛けを考えて頂きたい</a:t>
            </a:r>
          </a:p>
        </p:txBody>
      </p:sp>
      <p:graphicFrame>
        <p:nvGraphicFramePr>
          <p:cNvPr id="9" name="図表 8"/>
          <p:cNvGraphicFramePr/>
          <p:nvPr/>
        </p:nvGraphicFramePr>
        <p:xfrm>
          <a:off x="485776" y="1142984"/>
          <a:ext cx="7429552" cy="4001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5" name="角丸四角形 34"/>
          <p:cNvSpPr/>
          <p:nvPr/>
        </p:nvSpPr>
        <p:spPr bwMode="auto">
          <a:xfrm>
            <a:off x="7429520" y="214290"/>
            <a:ext cx="1500198" cy="571504"/>
          </a:xfrm>
          <a:prstGeom prst="roundRect">
            <a:avLst/>
          </a:prstGeom>
          <a:solidFill>
            <a:schemeClr val="accent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Times New Roman" pitchFamily="18" charset="0"/>
              </a:rPr>
              <a:t>顧客ガイド</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90" name="Rectangle 14"/>
          <p:cNvSpPr>
            <a:spLocks noChangeArrowheads="1"/>
          </p:cNvSpPr>
          <p:nvPr/>
        </p:nvSpPr>
        <p:spPr bwMode="auto">
          <a:xfrm>
            <a:off x="6643702" y="1071546"/>
            <a:ext cx="2286016" cy="4714908"/>
          </a:xfrm>
          <a:prstGeom prst="rect">
            <a:avLst/>
          </a:prstGeom>
          <a:solidFill>
            <a:srgbClr val="FFFF00"/>
          </a:solidFill>
          <a:ln w="9525">
            <a:noFill/>
            <a:miter lim="800000"/>
            <a:headEnd/>
            <a:tailEnd/>
          </a:ln>
          <a:effectLst/>
        </p:spPr>
        <p:txBody>
          <a:bodyPr wrap="none" anchor="ctr"/>
          <a:lstStyle/>
          <a:p>
            <a:endParaRPr lang="ja-JP" altLang="en-US"/>
          </a:p>
        </p:txBody>
      </p:sp>
      <p:sp>
        <p:nvSpPr>
          <p:cNvPr id="24578" name="Rectangle 2"/>
          <p:cNvSpPr>
            <a:spLocks noChangeArrowheads="1"/>
          </p:cNvSpPr>
          <p:nvPr/>
        </p:nvSpPr>
        <p:spPr bwMode="auto">
          <a:xfrm>
            <a:off x="322263" y="1103313"/>
            <a:ext cx="5905500" cy="4824412"/>
          </a:xfrm>
          <a:prstGeom prst="rect">
            <a:avLst/>
          </a:prstGeom>
          <a:solidFill>
            <a:schemeClr val="accent2"/>
          </a:solidFill>
          <a:ln w="9525">
            <a:noFill/>
            <a:miter lim="800000"/>
            <a:headEnd/>
            <a:tailEnd/>
          </a:ln>
          <a:effectLst/>
        </p:spPr>
        <p:txBody>
          <a:bodyPr wrap="none" tIns="118800"/>
          <a:lstStyle/>
          <a:p>
            <a:r>
              <a:rPr lang="ja-JP" altLang="en-US" sz="1800">
                <a:latin typeface="Arial" pitchFamily="34" charset="0"/>
              </a:rPr>
              <a:t>  </a:t>
            </a:r>
            <a:r>
              <a:rPr lang="en-US" altLang="ja-JP" sz="1800">
                <a:solidFill>
                  <a:schemeClr val="bg1"/>
                </a:solidFill>
                <a:latin typeface="Arial" pitchFamily="34" charset="0"/>
              </a:rPr>
              <a:t>Application ( custom or opensource )</a:t>
            </a:r>
            <a:br>
              <a:rPr lang="en-US" altLang="ja-JP" sz="1800">
                <a:solidFill>
                  <a:schemeClr val="bg1"/>
                </a:solidFill>
                <a:latin typeface="Arial" pitchFamily="34" charset="0"/>
              </a:rPr>
            </a:br>
            <a:r>
              <a:rPr lang="en-US" altLang="ja-JP" sz="1800">
                <a:solidFill>
                  <a:schemeClr val="bg1"/>
                </a:solidFill>
                <a:latin typeface="Arial" pitchFamily="34" charset="0"/>
              </a:rPr>
              <a:t> </a:t>
            </a:r>
          </a:p>
        </p:txBody>
      </p:sp>
      <p:sp>
        <p:nvSpPr>
          <p:cNvPr id="24579" name="Rectangle 3"/>
          <p:cNvSpPr>
            <a:spLocks noChangeArrowheads="1"/>
          </p:cNvSpPr>
          <p:nvPr/>
        </p:nvSpPr>
        <p:spPr bwMode="auto">
          <a:xfrm>
            <a:off x="466725" y="1603375"/>
            <a:ext cx="5400675" cy="4181475"/>
          </a:xfrm>
          <a:prstGeom prst="rect">
            <a:avLst/>
          </a:prstGeom>
          <a:solidFill>
            <a:srgbClr val="3740F7"/>
          </a:solidFill>
          <a:ln w="9525">
            <a:noFill/>
            <a:miter lim="800000"/>
            <a:headEnd/>
            <a:tailEnd/>
          </a:ln>
          <a:effectLst/>
        </p:spPr>
        <p:txBody>
          <a:bodyPr wrap="none" tIns="82800"/>
          <a:lstStyle/>
          <a:p>
            <a:r>
              <a:rPr lang="ja-JP" altLang="en-US" sz="1800">
                <a:latin typeface="Arial" pitchFamily="34" charset="0"/>
              </a:rPr>
              <a:t>  </a:t>
            </a:r>
            <a:r>
              <a:rPr lang="en-US" altLang="ja-JP" sz="1800">
                <a:solidFill>
                  <a:schemeClr val="bg1"/>
                </a:solidFill>
                <a:latin typeface="Arial" pitchFamily="34" charset="0"/>
              </a:rPr>
              <a:t>Device Driver</a:t>
            </a:r>
            <a:br>
              <a:rPr lang="en-US" altLang="ja-JP" sz="1800">
                <a:solidFill>
                  <a:schemeClr val="bg1"/>
                </a:solidFill>
                <a:latin typeface="Arial" pitchFamily="34" charset="0"/>
              </a:rPr>
            </a:br>
            <a:r>
              <a:rPr lang="en-US" altLang="ja-JP" sz="1800">
                <a:solidFill>
                  <a:schemeClr val="bg1"/>
                </a:solidFill>
                <a:latin typeface="Arial" pitchFamily="34" charset="0"/>
              </a:rPr>
              <a:t> </a:t>
            </a:r>
            <a:r>
              <a:rPr lang="ja-JP" altLang="en-US" sz="1800">
                <a:solidFill>
                  <a:schemeClr val="bg1"/>
                </a:solidFill>
                <a:latin typeface="Arial" pitchFamily="34" charset="0"/>
              </a:rPr>
              <a:t>（ 標準レファレンスボード以外のデバイスドライバー ）</a:t>
            </a:r>
          </a:p>
        </p:txBody>
      </p:sp>
      <p:sp>
        <p:nvSpPr>
          <p:cNvPr id="24580" name="Rectangle 4"/>
          <p:cNvSpPr>
            <a:spLocks noChangeArrowheads="1"/>
          </p:cNvSpPr>
          <p:nvPr/>
        </p:nvSpPr>
        <p:spPr bwMode="auto">
          <a:xfrm>
            <a:off x="596900" y="2322513"/>
            <a:ext cx="4838700" cy="3317875"/>
          </a:xfrm>
          <a:prstGeom prst="rect">
            <a:avLst/>
          </a:prstGeom>
          <a:solidFill>
            <a:srgbClr val="6D63F3"/>
          </a:solidFill>
          <a:ln w="9525">
            <a:noFill/>
            <a:miter lim="800000"/>
            <a:headEnd/>
            <a:tailEnd/>
          </a:ln>
          <a:effectLst/>
        </p:spPr>
        <p:txBody>
          <a:bodyPr wrap="none" tIns="82800"/>
          <a:lstStyle/>
          <a:p>
            <a:r>
              <a:rPr lang="ja-JP" altLang="en-US" sz="1800">
                <a:latin typeface="Arial" pitchFamily="34" charset="0"/>
              </a:rPr>
              <a:t>  </a:t>
            </a:r>
            <a:r>
              <a:rPr lang="en-US" altLang="ja-JP" sz="1800">
                <a:solidFill>
                  <a:schemeClr val="bg1"/>
                </a:solidFill>
                <a:latin typeface="Arial" pitchFamily="34" charset="0"/>
              </a:rPr>
              <a:t>Device Driver</a:t>
            </a:r>
            <a:br>
              <a:rPr lang="en-US" altLang="ja-JP" sz="1800">
                <a:solidFill>
                  <a:schemeClr val="bg1"/>
                </a:solidFill>
                <a:latin typeface="Arial" pitchFamily="34" charset="0"/>
              </a:rPr>
            </a:br>
            <a:r>
              <a:rPr lang="en-US" altLang="ja-JP" sz="1800">
                <a:solidFill>
                  <a:schemeClr val="bg1"/>
                </a:solidFill>
                <a:latin typeface="Arial" pitchFamily="34" charset="0"/>
              </a:rPr>
              <a:t> </a:t>
            </a:r>
            <a:r>
              <a:rPr lang="ja-JP" altLang="en-US" sz="1800">
                <a:solidFill>
                  <a:schemeClr val="bg1"/>
                </a:solidFill>
                <a:latin typeface="Arial" pitchFamily="34" charset="0"/>
              </a:rPr>
              <a:t>（ 製品でも使う標準レファレンス上のデバイス ）</a:t>
            </a:r>
          </a:p>
        </p:txBody>
      </p:sp>
      <p:sp>
        <p:nvSpPr>
          <p:cNvPr id="24581" name="Rectangle 5"/>
          <p:cNvSpPr>
            <a:spLocks noChangeArrowheads="1"/>
          </p:cNvSpPr>
          <p:nvPr/>
        </p:nvSpPr>
        <p:spPr bwMode="auto">
          <a:xfrm>
            <a:off x="735013" y="3043238"/>
            <a:ext cx="4268787" cy="2452687"/>
          </a:xfrm>
          <a:prstGeom prst="rect">
            <a:avLst/>
          </a:prstGeom>
          <a:solidFill>
            <a:srgbClr val="7D8EE3"/>
          </a:solidFill>
          <a:ln w="9525">
            <a:noFill/>
            <a:miter lim="800000"/>
            <a:headEnd/>
            <a:tailEnd/>
          </a:ln>
          <a:effectLst/>
        </p:spPr>
        <p:txBody>
          <a:bodyPr wrap="none" tIns="82800"/>
          <a:lstStyle/>
          <a:p>
            <a:r>
              <a:rPr lang="ja-JP" altLang="en-US" sz="1800">
                <a:latin typeface="Arial" pitchFamily="34" charset="0"/>
              </a:rPr>
              <a:t>  </a:t>
            </a:r>
            <a:r>
              <a:rPr lang="en-US" altLang="ja-JP" sz="1800">
                <a:latin typeface="Arial" pitchFamily="34" charset="0"/>
              </a:rPr>
              <a:t>Device Driver</a:t>
            </a:r>
            <a:br>
              <a:rPr lang="en-US" altLang="ja-JP" sz="1800">
                <a:latin typeface="Arial" pitchFamily="34" charset="0"/>
              </a:rPr>
            </a:br>
            <a:r>
              <a:rPr lang="en-US" altLang="ja-JP" sz="1800">
                <a:latin typeface="Arial" pitchFamily="34" charset="0"/>
              </a:rPr>
              <a:t> </a:t>
            </a:r>
            <a:r>
              <a:rPr lang="ja-JP" altLang="en-US" sz="1800">
                <a:latin typeface="Arial" pitchFamily="34" charset="0"/>
              </a:rPr>
              <a:t>（ </a:t>
            </a:r>
            <a:r>
              <a:rPr lang="en-US" altLang="ja-JP" sz="1800">
                <a:latin typeface="Arial" pitchFamily="34" charset="0"/>
              </a:rPr>
              <a:t>CPU </a:t>
            </a:r>
            <a:r>
              <a:rPr lang="ja-JP" altLang="en-US" sz="1800">
                <a:latin typeface="Arial" pitchFamily="34" charset="0"/>
              </a:rPr>
              <a:t>内蔵機能の一部 </a:t>
            </a:r>
            <a:r>
              <a:rPr lang="ja-JP" altLang="en-US" sz="1800" baseline="30000">
                <a:latin typeface="Arial" pitchFamily="34" charset="0"/>
              </a:rPr>
              <a:t>*</a:t>
            </a:r>
            <a:r>
              <a:rPr lang="en-US" altLang="ja-JP" sz="1800" baseline="30000">
                <a:latin typeface="Arial" pitchFamily="34" charset="0"/>
              </a:rPr>
              <a:t>1</a:t>
            </a:r>
            <a:r>
              <a:rPr lang="en-US" altLang="ja-JP" sz="1800">
                <a:latin typeface="Arial" pitchFamily="34" charset="0"/>
              </a:rPr>
              <a:t> </a:t>
            </a:r>
            <a:r>
              <a:rPr lang="ja-JP" altLang="en-US" sz="1800">
                <a:latin typeface="Arial" pitchFamily="34" charset="0"/>
              </a:rPr>
              <a:t>）</a:t>
            </a:r>
          </a:p>
        </p:txBody>
      </p:sp>
      <p:sp>
        <p:nvSpPr>
          <p:cNvPr id="24582" name="Rectangle 6"/>
          <p:cNvSpPr>
            <a:spLocks noChangeArrowheads="1"/>
          </p:cNvSpPr>
          <p:nvPr/>
        </p:nvSpPr>
        <p:spPr bwMode="auto">
          <a:xfrm>
            <a:off x="860425" y="3762375"/>
            <a:ext cx="3638550" cy="1589088"/>
          </a:xfrm>
          <a:prstGeom prst="rect">
            <a:avLst/>
          </a:prstGeom>
          <a:solidFill>
            <a:srgbClr val="86DAC6"/>
          </a:solidFill>
          <a:ln w="9525">
            <a:noFill/>
            <a:miter lim="800000"/>
            <a:headEnd/>
            <a:tailEnd/>
          </a:ln>
          <a:effectLst/>
        </p:spPr>
        <p:txBody>
          <a:bodyPr wrap="none" tIns="82800"/>
          <a:lstStyle/>
          <a:p>
            <a:r>
              <a:rPr lang="ja-JP" altLang="en-US" sz="1800" dirty="0">
                <a:latin typeface="Arial" pitchFamily="34" charset="0"/>
              </a:rPr>
              <a:t>   </a:t>
            </a:r>
            <a:r>
              <a:rPr lang="en-US" altLang="ja-JP" sz="1800" dirty="0">
                <a:latin typeface="Arial" pitchFamily="34" charset="0"/>
              </a:rPr>
              <a:t>OS kernel core</a:t>
            </a:r>
            <a:br>
              <a:rPr lang="en-US" altLang="ja-JP" sz="1800" dirty="0">
                <a:latin typeface="Arial" pitchFamily="34" charset="0"/>
              </a:rPr>
            </a:br>
            <a:r>
              <a:rPr lang="en-US" altLang="ja-JP" sz="1800" dirty="0">
                <a:latin typeface="Arial" pitchFamily="34" charset="0"/>
              </a:rPr>
              <a:t>  </a:t>
            </a:r>
            <a:r>
              <a:rPr lang="ja-JP" altLang="en-US" sz="1800" dirty="0">
                <a:latin typeface="Arial" pitchFamily="34" charset="0"/>
              </a:rPr>
              <a:t>（ </a:t>
            </a:r>
            <a:r>
              <a:rPr lang="en-US" altLang="ja-JP" sz="1800" dirty="0">
                <a:latin typeface="Arial" pitchFamily="34" charset="0"/>
              </a:rPr>
              <a:t>CPU </a:t>
            </a:r>
            <a:r>
              <a:rPr lang="ja-JP" altLang="en-US" sz="1800" dirty="0">
                <a:latin typeface="Arial" pitchFamily="34" charset="0"/>
              </a:rPr>
              <a:t>依存部分 ）</a:t>
            </a:r>
          </a:p>
        </p:txBody>
      </p:sp>
      <p:sp>
        <p:nvSpPr>
          <p:cNvPr id="24583" name="Rectangle 7"/>
          <p:cNvSpPr>
            <a:spLocks noGrp="1" noChangeArrowheads="1"/>
          </p:cNvSpPr>
          <p:nvPr>
            <p:ph type="title"/>
          </p:nvPr>
        </p:nvSpPr>
        <p:spPr>
          <a:xfrm>
            <a:off x="250825" y="184150"/>
            <a:ext cx="8307388" cy="149225"/>
          </a:xfrm>
        </p:spPr>
        <p:txBody>
          <a:bodyPr/>
          <a:lstStyle/>
          <a:p>
            <a:r>
              <a:rPr lang="ja-JP" altLang="en-US" sz="2400" dirty="0" smtClean="0">
                <a:latin typeface="Century Gothic" pitchFamily="34" charset="0"/>
              </a:rPr>
              <a:t>システムインテグレータ </a:t>
            </a:r>
            <a:r>
              <a:rPr lang="ja-JP" altLang="en-US" dirty="0" smtClean="0">
                <a:latin typeface="Century Gothic" pitchFamily="34" charset="0"/>
              </a:rPr>
              <a:t>との共同サポートが重要</a:t>
            </a:r>
            <a:r>
              <a:rPr lang="en-US" altLang="ja-JP" dirty="0" smtClean="0">
                <a:latin typeface="Century Gothic" pitchFamily="34" charset="0"/>
              </a:rPr>
              <a:t/>
            </a:r>
            <a:br>
              <a:rPr lang="en-US" altLang="ja-JP" dirty="0" smtClean="0">
                <a:latin typeface="Century Gothic" pitchFamily="34" charset="0"/>
              </a:rPr>
            </a:br>
            <a:r>
              <a:rPr lang="ja-JP" altLang="en-US" sz="1800" dirty="0" smtClean="0">
                <a:latin typeface="Century Gothic" pitchFamily="34" charset="0"/>
              </a:rPr>
              <a:t>（ </a:t>
            </a:r>
            <a:r>
              <a:rPr lang="en-US" altLang="ja-JP" sz="1800" dirty="0" err="1" smtClean="0">
                <a:latin typeface="Century Gothic" pitchFamily="34" charset="0"/>
              </a:rPr>
              <a:t>uITRON</a:t>
            </a:r>
            <a:r>
              <a:rPr lang="ja-JP" altLang="en-US" sz="1800" dirty="0" smtClean="0">
                <a:latin typeface="Century Gothic" pitchFamily="34" charset="0"/>
              </a:rPr>
              <a:t> のノリで全部サポートしようとすると破綻する ）</a:t>
            </a:r>
            <a:endParaRPr lang="ja-JP" altLang="en-US" sz="2400" dirty="0" smtClean="0">
              <a:latin typeface="Century Gothic" pitchFamily="34" charset="0"/>
            </a:endParaRPr>
          </a:p>
        </p:txBody>
      </p:sp>
      <p:sp>
        <p:nvSpPr>
          <p:cNvPr id="24584" name="Rectangle 8"/>
          <p:cNvSpPr>
            <a:spLocks noChangeArrowheads="1"/>
          </p:cNvSpPr>
          <p:nvPr/>
        </p:nvSpPr>
        <p:spPr bwMode="auto">
          <a:xfrm>
            <a:off x="1004888" y="4502150"/>
            <a:ext cx="2952750" cy="706438"/>
          </a:xfrm>
          <a:prstGeom prst="rect">
            <a:avLst/>
          </a:prstGeom>
          <a:solidFill>
            <a:schemeClr val="accent1"/>
          </a:solidFill>
          <a:ln w="9525">
            <a:noFill/>
            <a:miter lim="800000"/>
            <a:headEnd/>
            <a:tailEnd/>
          </a:ln>
          <a:effectLst/>
        </p:spPr>
        <p:txBody>
          <a:bodyPr wrap="none" anchor="ctr"/>
          <a:lstStyle/>
          <a:p>
            <a:pPr algn="ctr"/>
            <a:r>
              <a:rPr lang="en-US" altLang="ja-JP" sz="1800">
                <a:latin typeface="Arial" pitchFamily="34" charset="0"/>
              </a:rPr>
              <a:t>OS kernel core</a:t>
            </a:r>
            <a:br>
              <a:rPr lang="en-US" altLang="ja-JP" sz="1800">
                <a:latin typeface="Arial" pitchFamily="34" charset="0"/>
              </a:rPr>
            </a:br>
            <a:r>
              <a:rPr lang="ja-JP" altLang="en-US" sz="1800">
                <a:latin typeface="Arial" pitchFamily="34" charset="0"/>
              </a:rPr>
              <a:t>（ </a:t>
            </a:r>
            <a:r>
              <a:rPr lang="en-US" altLang="ja-JP" sz="1800">
                <a:latin typeface="Arial" pitchFamily="34" charset="0"/>
              </a:rPr>
              <a:t>CPU </a:t>
            </a:r>
            <a:r>
              <a:rPr lang="ja-JP" altLang="en-US" sz="1800">
                <a:latin typeface="Arial" pitchFamily="34" charset="0"/>
              </a:rPr>
              <a:t>非依存部分 ）</a:t>
            </a:r>
          </a:p>
        </p:txBody>
      </p:sp>
      <p:sp>
        <p:nvSpPr>
          <p:cNvPr id="24585" name="AutoShape 9"/>
          <p:cNvSpPr>
            <a:spLocks noChangeArrowheads="1"/>
          </p:cNvSpPr>
          <p:nvPr/>
        </p:nvSpPr>
        <p:spPr bwMode="auto">
          <a:xfrm>
            <a:off x="3994150" y="4143380"/>
            <a:ext cx="4826000" cy="936625"/>
          </a:xfrm>
          <a:prstGeom prst="leftArrow">
            <a:avLst>
              <a:gd name="adj1" fmla="val 60343"/>
              <a:gd name="adj2" fmla="val 106748"/>
            </a:avLst>
          </a:prstGeom>
          <a:solidFill>
            <a:srgbClr val="FF3300"/>
          </a:solidFill>
          <a:ln w="9525">
            <a:noFill/>
            <a:miter lim="800000"/>
            <a:headEnd/>
            <a:tailEnd/>
          </a:ln>
          <a:effectLst/>
        </p:spPr>
        <p:txBody>
          <a:bodyPr wrap="none" anchor="ctr"/>
          <a:lstStyle/>
          <a:p>
            <a:pPr algn="ctr"/>
            <a:r>
              <a:rPr lang="ja-JP" altLang="en-US" dirty="0" smtClean="0">
                <a:solidFill>
                  <a:schemeClr val="bg1"/>
                </a:solidFill>
              </a:rPr>
              <a:t>カーネルの最適化、チューニング</a:t>
            </a:r>
            <a:endParaRPr lang="en-US" altLang="ja-JP" sz="1800" dirty="0">
              <a:solidFill>
                <a:schemeClr val="bg1"/>
              </a:solidFill>
              <a:latin typeface="Arial" pitchFamily="34" charset="0"/>
            </a:endParaRPr>
          </a:p>
        </p:txBody>
      </p:sp>
      <p:sp>
        <p:nvSpPr>
          <p:cNvPr id="24586" name="AutoShape 10"/>
          <p:cNvSpPr>
            <a:spLocks noChangeArrowheads="1"/>
          </p:cNvSpPr>
          <p:nvPr/>
        </p:nvSpPr>
        <p:spPr bwMode="auto">
          <a:xfrm>
            <a:off x="5002213" y="3135317"/>
            <a:ext cx="3817937" cy="936625"/>
          </a:xfrm>
          <a:prstGeom prst="leftArrow">
            <a:avLst>
              <a:gd name="adj1" fmla="val 60343"/>
              <a:gd name="adj2" fmla="val 84451"/>
            </a:avLst>
          </a:prstGeom>
          <a:solidFill>
            <a:srgbClr val="FF3300"/>
          </a:solidFill>
          <a:ln w="9525">
            <a:noFill/>
            <a:miter lim="800000"/>
            <a:headEnd/>
            <a:tailEnd/>
          </a:ln>
          <a:effectLst/>
        </p:spPr>
        <p:txBody>
          <a:bodyPr wrap="none" anchor="ctr"/>
          <a:lstStyle/>
          <a:p>
            <a:pPr algn="ctr"/>
            <a:r>
              <a:rPr lang="ja-JP" altLang="en-US" dirty="0" smtClean="0">
                <a:solidFill>
                  <a:schemeClr val="bg1"/>
                </a:solidFill>
              </a:rPr>
              <a:t>ドライバー改造、チューニング</a:t>
            </a:r>
            <a:endParaRPr lang="en-US" altLang="ja-JP" sz="1800" dirty="0">
              <a:solidFill>
                <a:schemeClr val="bg1"/>
              </a:solidFill>
              <a:latin typeface="Arial" pitchFamily="34" charset="0"/>
            </a:endParaRPr>
          </a:p>
        </p:txBody>
      </p:sp>
      <p:sp>
        <p:nvSpPr>
          <p:cNvPr id="24587" name="AutoShape 11"/>
          <p:cNvSpPr>
            <a:spLocks noChangeArrowheads="1"/>
          </p:cNvSpPr>
          <p:nvPr/>
        </p:nvSpPr>
        <p:spPr bwMode="auto">
          <a:xfrm>
            <a:off x="5505450" y="2163763"/>
            <a:ext cx="3314700" cy="936625"/>
          </a:xfrm>
          <a:prstGeom prst="leftArrow">
            <a:avLst>
              <a:gd name="adj1" fmla="val 60343"/>
              <a:gd name="adj2" fmla="val 83543"/>
            </a:avLst>
          </a:prstGeom>
          <a:solidFill>
            <a:srgbClr val="FF3300"/>
          </a:solidFill>
          <a:ln w="9525">
            <a:noFill/>
            <a:miter lim="800000"/>
            <a:headEnd/>
            <a:tailEnd/>
          </a:ln>
          <a:effectLst/>
        </p:spPr>
        <p:txBody>
          <a:bodyPr wrap="none" anchor="ctr"/>
          <a:lstStyle/>
          <a:p>
            <a:pPr algn="ctr"/>
            <a:r>
              <a:rPr lang="ja-JP" altLang="en-US" dirty="0" smtClean="0">
                <a:solidFill>
                  <a:schemeClr val="bg1"/>
                </a:solidFill>
              </a:rPr>
              <a:t>新規ドライバー開発</a:t>
            </a:r>
            <a:endParaRPr lang="en-US" altLang="ja-JP" sz="1800" dirty="0">
              <a:solidFill>
                <a:schemeClr val="bg1"/>
              </a:solidFill>
              <a:latin typeface="Arial" pitchFamily="34" charset="0"/>
            </a:endParaRPr>
          </a:p>
        </p:txBody>
      </p:sp>
      <p:sp>
        <p:nvSpPr>
          <p:cNvPr id="24588" name="AutoShape 12"/>
          <p:cNvSpPr>
            <a:spLocks noChangeArrowheads="1"/>
          </p:cNvSpPr>
          <p:nvPr/>
        </p:nvSpPr>
        <p:spPr bwMode="auto">
          <a:xfrm>
            <a:off x="6203950" y="1200150"/>
            <a:ext cx="2616200" cy="936625"/>
          </a:xfrm>
          <a:prstGeom prst="leftArrow">
            <a:avLst>
              <a:gd name="adj1" fmla="val 60343"/>
              <a:gd name="adj2" fmla="val 65938"/>
            </a:avLst>
          </a:prstGeom>
          <a:solidFill>
            <a:srgbClr val="FF3300"/>
          </a:solidFill>
          <a:ln w="9525">
            <a:noFill/>
            <a:miter lim="800000"/>
            <a:headEnd/>
            <a:tailEnd/>
          </a:ln>
          <a:effectLst/>
        </p:spPr>
        <p:txBody>
          <a:bodyPr wrap="none" anchor="ctr"/>
          <a:lstStyle/>
          <a:p>
            <a:pPr algn="ctr"/>
            <a:r>
              <a:rPr lang="ja-JP" altLang="en-US" dirty="0" smtClean="0">
                <a:solidFill>
                  <a:schemeClr val="bg1"/>
                </a:solidFill>
              </a:rPr>
              <a:t>アプリの組み合わせ</a:t>
            </a:r>
            <a:endParaRPr lang="en-US" altLang="ja-JP" sz="1800" dirty="0">
              <a:solidFill>
                <a:schemeClr val="bg1"/>
              </a:solidFill>
              <a:latin typeface="Arial" pitchFamily="34" charset="0"/>
            </a:endParaRPr>
          </a:p>
        </p:txBody>
      </p:sp>
      <p:sp>
        <p:nvSpPr>
          <p:cNvPr id="16" name="角丸四角形 15"/>
          <p:cNvSpPr/>
          <p:nvPr/>
        </p:nvSpPr>
        <p:spPr bwMode="auto">
          <a:xfrm>
            <a:off x="7429520" y="214290"/>
            <a:ext cx="1500198" cy="571504"/>
          </a:xfrm>
          <a:prstGeom prst="roundRect">
            <a:avLst/>
          </a:prstGeom>
          <a:solidFill>
            <a:schemeClr val="accent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Times New Roman" pitchFamily="18" charset="0"/>
              </a:rPr>
              <a:t>ｻﾎﾟｰﾄ体制</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
        <p:nvSpPr>
          <p:cNvPr id="17" name="角丸四角形 16"/>
          <p:cNvSpPr/>
          <p:nvPr/>
        </p:nvSpPr>
        <p:spPr bwMode="auto">
          <a:xfrm>
            <a:off x="71406" y="5967430"/>
            <a:ext cx="8715436" cy="428628"/>
          </a:xfrm>
          <a:prstGeom prst="roundRect">
            <a:avLst/>
          </a:prstGeom>
          <a:solidFill>
            <a:srgbClr val="C00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rPr>
              <a:t>ｲﾝﾃｸﾞﾚｰﾀの費用をお客さんが負担するようにガイドする事が重要</a:t>
            </a:r>
          </a:p>
        </p:txBody>
      </p:sp>
      <p:sp>
        <p:nvSpPr>
          <p:cNvPr id="18" name="テキスト ボックス 17"/>
          <p:cNvSpPr txBox="1"/>
          <p:nvPr/>
        </p:nvSpPr>
        <p:spPr>
          <a:xfrm>
            <a:off x="6681802" y="4981586"/>
            <a:ext cx="2286016" cy="738664"/>
          </a:xfrm>
          <a:prstGeom prst="rect">
            <a:avLst/>
          </a:prstGeom>
          <a:noFill/>
        </p:spPr>
        <p:txBody>
          <a:bodyPr wrap="square" rtlCol="0">
            <a:spAutoFit/>
          </a:bodyPr>
          <a:lstStyle/>
          <a:p>
            <a:r>
              <a:rPr kumimoji="1" lang="ja-JP" altLang="en-US" sz="1400" b="1" dirty="0" smtClean="0">
                <a:solidFill>
                  <a:srgbClr val="C00000"/>
                </a:solidFill>
                <a:latin typeface="+mn-lt"/>
              </a:rPr>
              <a:t>ルネサスが自ら対応せずに</a:t>
            </a:r>
            <a:r>
              <a:rPr kumimoji="1" lang="en-US" altLang="ja-JP" sz="1400" b="1" dirty="0" smtClean="0">
                <a:solidFill>
                  <a:srgbClr val="C00000"/>
                </a:solidFill>
                <a:latin typeface="+mn-lt"/>
              </a:rPr>
              <a:t/>
            </a:r>
            <a:br>
              <a:rPr kumimoji="1" lang="en-US" altLang="ja-JP" sz="1400" b="1" dirty="0" smtClean="0">
                <a:solidFill>
                  <a:srgbClr val="C00000"/>
                </a:solidFill>
                <a:latin typeface="+mn-lt"/>
              </a:rPr>
            </a:br>
            <a:r>
              <a:rPr kumimoji="1" lang="en-US" altLang="ja-JP" sz="1400" b="1" dirty="0" smtClean="0">
                <a:solidFill>
                  <a:srgbClr val="C00000"/>
                </a:solidFill>
                <a:latin typeface="+mn-lt"/>
              </a:rPr>
              <a:t>Linux</a:t>
            </a:r>
            <a:r>
              <a:rPr kumimoji="1" lang="ja-JP" altLang="en-US" sz="1400" b="1" dirty="0" smtClean="0">
                <a:solidFill>
                  <a:srgbClr val="C00000"/>
                </a:solidFill>
                <a:latin typeface="+mn-lt"/>
              </a:rPr>
              <a:t> </a:t>
            </a:r>
            <a:r>
              <a:rPr kumimoji="1" lang="en-US" altLang="ja-JP" sz="1400" b="1" dirty="0" smtClean="0">
                <a:solidFill>
                  <a:srgbClr val="C00000"/>
                </a:solidFill>
                <a:latin typeface="+mn-lt"/>
              </a:rPr>
              <a:t>SI</a:t>
            </a:r>
            <a:r>
              <a:rPr kumimoji="1" lang="ja-JP" altLang="en-US" sz="1400" b="1" dirty="0" smtClean="0">
                <a:solidFill>
                  <a:srgbClr val="C00000"/>
                </a:solidFill>
                <a:latin typeface="+mn-lt"/>
              </a:rPr>
              <a:t> 業者に委託する事が可能な開発要素</a:t>
            </a:r>
            <a:endParaRPr kumimoji="1" lang="ja-JP" altLang="en-US" b="1" dirty="0">
              <a:solidFill>
                <a:srgbClr val="C00000"/>
              </a:solidFill>
              <a:latin typeface="+mn-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正方形/長方形 43"/>
          <p:cNvSpPr/>
          <p:nvPr/>
        </p:nvSpPr>
        <p:spPr bwMode="auto">
          <a:xfrm>
            <a:off x="142844" y="928670"/>
            <a:ext cx="3500462" cy="4429156"/>
          </a:xfrm>
          <a:prstGeom prst="rect">
            <a:avLst/>
          </a:prstGeom>
          <a:solidFill>
            <a:srgbClr val="FFFF99"/>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43" name="正方形/長方形 42"/>
          <p:cNvSpPr/>
          <p:nvPr/>
        </p:nvSpPr>
        <p:spPr bwMode="auto">
          <a:xfrm>
            <a:off x="3786182" y="928670"/>
            <a:ext cx="5000660" cy="4429156"/>
          </a:xfrm>
          <a:prstGeom prst="rect">
            <a:avLst/>
          </a:prstGeom>
          <a:solidFill>
            <a:srgbClr val="FFFF99"/>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40" name="角丸四角形 39"/>
          <p:cNvSpPr/>
          <p:nvPr/>
        </p:nvSpPr>
        <p:spPr bwMode="auto">
          <a:xfrm>
            <a:off x="4643437" y="2024052"/>
            <a:ext cx="1138247" cy="1571636"/>
          </a:xfrm>
          <a:prstGeom prst="roundRect">
            <a:avLst>
              <a:gd name="adj" fmla="val 8788"/>
            </a:avLst>
          </a:prstGeom>
          <a:solidFill>
            <a:schemeClr val="accent2">
              <a:lumMod val="40000"/>
              <a:lumOff val="6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cxnSp>
        <p:nvCxnSpPr>
          <p:cNvPr id="33" name="直線コネクタ 32"/>
          <p:cNvCxnSpPr/>
          <p:nvPr/>
        </p:nvCxnSpPr>
        <p:spPr bwMode="auto">
          <a:xfrm>
            <a:off x="4000496" y="2471731"/>
            <a:ext cx="3133755" cy="13"/>
          </a:xfrm>
          <a:prstGeom prst="line">
            <a:avLst/>
          </a:prstGeom>
          <a:solidFill>
            <a:schemeClr val="accent1"/>
          </a:solidFill>
          <a:ln w="38100" cap="flat" cmpd="sng" algn="ctr">
            <a:solidFill>
              <a:srgbClr val="FF0000"/>
            </a:solidFill>
            <a:prstDash val="sysDash"/>
            <a:round/>
            <a:headEnd type="none" w="med" len="med"/>
            <a:tailEnd type="none" w="med" len="med"/>
          </a:ln>
          <a:effectLst/>
        </p:spPr>
      </p:cxnSp>
      <p:cxnSp>
        <p:nvCxnSpPr>
          <p:cNvPr id="34" name="直線コネクタ 33"/>
          <p:cNvCxnSpPr/>
          <p:nvPr/>
        </p:nvCxnSpPr>
        <p:spPr bwMode="auto">
          <a:xfrm flipV="1">
            <a:off x="4000496" y="4090992"/>
            <a:ext cx="3000405" cy="7949"/>
          </a:xfrm>
          <a:prstGeom prst="line">
            <a:avLst/>
          </a:prstGeom>
          <a:solidFill>
            <a:schemeClr val="accent1"/>
          </a:solidFill>
          <a:ln w="38100" cap="flat" cmpd="sng" algn="ctr">
            <a:solidFill>
              <a:srgbClr val="FF0000"/>
            </a:solidFill>
            <a:prstDash val="sysDash"/>
            <a:round/>
            <a:headEnd type="none" w="med" len="med"/>
            <a:tailEnd type="none" w="med" len="med"/>
          </a:ln>
          <a:effectLst/>
        </p:spPr>
      </p:cxnSp>
      <p:sp>
        <p:nvSpPr>
          <p:cNvPr id="2" name="タイトル 1"/>
          <p:cNvSpPr>
            <a:spLocks noGrp="1"/>
          </p:cNvSpPr>
          <p:nvPr>
            <p:ph type="title"/>
          </p:nvPr>
        </p:nvSpPr>
        <p:spPr/>
        <p:txBody>
          <a:bodyPr/>
          <a:lstStyle/>
          <a:p>
            <a:r>
              <a:rPr lang="ja-JP" altLang="en-US" dirty="0" smtClean="0"/>
              <a:t>［誤解 </a:t>
            </a:r>
            <a:r>
              <a:rPr lang="en-US" altLang="ja-JP" dirty="0" smtClean="0"/>
              <a:t>1</a:t>
            </a:r>
            <a:r>
              <a:rPr lang="ja-JP" altLang="en-US" dirty="0" smtClean="0"/>
              <a:t>］ </a:t>
            </a:r>
            <a:r>
              <a:rPr kumimoji="1" lang="en-US" altLang="ja-JP" dirty="0" smtClean="0"/>
              <a:t>Linux</a:t>
            </a:r>
            <a:r>
              <a:rPr kumimoji="1" lang="ja-JP" altLang="en-US" dirty="0" smtClean="0"/>
              <a:t> はメモリー消費量が多い</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12</a:t>
            </a:fld>
            <a:endParaRPr lang="ja-JP" altLang="en-US"/>
          </a:p>
        </p:txBody>
      </p:sp>
      <p:sp>
        <p:nvSpPr>
          <p:cNvPr id="5" name="角丸四角形 4"/>
          <p:cNvSpPr/>
          <p:nvPr/>
        </p:nvSpPr>
        <p:spPr bwMode="auto">
          <a:xfrm>
            <a:off x="428596" y="1571612"/>
            <a:ext cx="2071702" cy="642942"/>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Program A</a:t>
            </a:r>
            <a:endParaRPr kumimoji="0" lang="ja-JP" altLang="en-US" sz="2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endParaRPr>
          </a:p>
        </p:txBody>
      </p:sp>
      <p:sp>
        <p:nvSpPr>
          <p:cNvPr id="6" name="角丸四角形 5"/>
          <p:cNvSpPr/>
          <p:nvPr/>
        </p:nvSpPr>
        <p:spPr bwMode="auto">
          <a:xfrm>
            <a:off x="428596" y="2285992"/>
            <a:ext cx="2071702" cy="642942"/>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Program B</a:t>
            </a:r>
            <a:endParaRPr kumimoji="0" lang="ja-JP" altLang="en-US" sz="2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endParaRPr>
          </a:p>
        </p:txBody>
      </p:sp>
      <p:sp>
        <p:nvSpPr>
          <p:cNvPr id="7" name="角丸四角形 6"/>
          <p:cNvSpPr/>
          <p:nvPr/>
        </p:nvSpPr>
        <p:spPr bwMode="auto">
          <a:xfrm>
            <a:off x="428596" y="3000372"/>
            <a:ext cx="2071702" cy="642942"/>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Program C</a:t>
            </a:r>
            <a:endParaRPr kumimoji="0" lang="ja-JP" altLang="en-US" sz="2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endParaRPr>
          </a:p>
        </p:txBody>
      </p:sp>
      <p:sp>
        <p:nvSpPr>
          <p:cNvPr id="8" name="角丸四角形 7"/>
          <p:cNvSpPr/>
          <p:nvPr/>
        </p:nvSpPr>
        <p:spPr bwMode="auto">
          <a:xfrm>
            <a:off x="428596" y="3714752"/>
            <a:ext cx="2071702" cy="642942"/>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Program D</a:t>
            </a:r>
            <a:endParaRPr kumimoji="0" lang="ja-JP" altLang="en-US" sz="2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endParaRPr>
          </a:p>
        </p:txBody>
      </p:sp>
      <p:sp>
        <p:nvSpPr>
          <p:cNvPr id="9" name="角丸四角形 8"/>
          <p:cNvSpPr/>
          <p:nvPr/>
        </p:nvSpPr>
        <p:spPr bwMode="auto">
          <a:xfrm>
            <a:off x="428596" y="4429132"/>
            <a:ext cx="2071702" cy="642942"/>
          </a:xfrm>
          <a:prstGeom prst="roundRect">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rPr>
              <a:t>Program E</a:t>
            </a:r>
            <a:endParaRPr kumimoji="0" lang="ja-JP" altLang="en-US" sz="2400" b="0" i="0" u="none" strike="noStrike" cap="none" normalizeH="0" baseline="0" dirty="0" smtClean="0">
              <a:ln>
                <a:noFill/>
              </a:ln>
              <a:solidFill>
                <a:schemeClr val="tx1"/>
              </a:solidFill>
              <a:effectLst/>
              <a:latin typeface="Tahoma" pitchFamily="34" charset="0"/>
              <a:ea typeface="ＭＳ Ｐゴシック" pitchFamily="50" charset="-128"/>
              <a:cs typeface="Tahoma" pitchFamily="34" charset="0"/>
            </a:endParaRPr>
          </a:p>
        </p:txBody>
      </p:sp>
      <p:sp>
        <p:nvSpPr>
          <p:cNvPr id="10" name="テキスト ボックス 9"/>
          <p:cNvSpPr txBox="1"/>
          <p:nvPr/>
        </p:nvSpPr>
        <p:spPr>
          <a:xfrm>
            <a:off x="176181" y="938195"/>
            <a:ext cx="2643206" cy="400110"/>
          </a:xfrm>
          <a:prstGeom prst="rect">
            <a:avLst/>
          </a:prstGeom>
          <a:noFill/>
        </p:spPr>
        <p:txBody>
          <a:bodyPr wrap="square" rtlCol="0">
            <a:spAutoFit/>
          </a:bodyPr>
          <a:lstStyle/>
          <a:p>
            <a:r>
              <a:rPr kumimoji="1" lang="en-US" altLang="ja-JP" sz="2000" dirty="0" err="1" smtClean="0">
                <a:solidFill>
                  <a:schemeClr val="accent2">
                    <a:lumMod val="75000"/>
                  </a:schemeClr>
                </a:solidFill>
                <a:latin typeface="+mn-lt"/>
              </a:rPr>
              <a:t>uITRON</a:t>
            </a:r>
            <a:r>
              <a:rPr kumimoji="1" lang="ja-JP" altLang="en-US" sz="2000" dirty="0" smtClean="0">
                <a:solidFill>
                  <a:schemeClr val="accent2">
                    <a:lumMod val="75000"/>
                  </a:schemeClr>
                </a:solidFill>
                <a:latin typeface="+mn-lt"/>
              </a:rPr>
              <a:t> リソース管理</a:t>
            </a:r>
            <a:endParaRPr kumimoji="1" lang="ja-JP" altLang="en-US" sz="2000" dirty="0">
              <a:solidFill>
                <a:schemeClr val="accent2">
                  <a:lumMod val="75000"/>
                </a:schemeClr>
              </a:solidFill>
              <a:latin typeface="+mn-lt"/>
            </a:endParaRPr>
          </a:p>
        </p:txBody>
      </p:sp>
      <p:cxnSp>
        <p:nvCxnSpPr>
          <p:cNvPr id="12" name="直線コネクタ 11"/>
          <p:cNvCxnSpPr/>
          <p:nvPr/>
        </p:nvCxnSpPr>
        <p:spPr bwMode="auto">
          <a:xfrm>
            <a:off x="285720" y="1543037"/>
            <a:ext cx="3133755" cy="13"/>
          </a:xfrm>
          <a:prstGeom prst="line">
            <a:avLst/>
          </a:prstGeom>
          <a:solidFill>
            <a:schemeClr val="accent1"/>
          </a:solidFill>
          <a:ln w="38100" cap="flat" cmpd="sng" algn="ctr">
            <a:solidFill>
              <a:srgbClr val="00B0F0"/>
            </a:solidFill>
            <a:prstDash val="sysDash"/>
            <a:round/>
            <a:headEnd type="none" w="med" len="med"/>
            <a:tailEnd type="none" w="med" len="med"/>
          </a:ln>
          <a:effectLst/>
        </p:spPr>
      </p:cxnSp>
      <p:cxnSp>
        <p:nvCxnSpPr>
          <p:cNvPr id="13" name="直線コネクタ 12"/>
          <p:cNvCxnSpPr/>
          <p:nvPr/>
        </p:nvCxnSpPr>
        <p:spPr bwMode="auto">
          <a:xfrm flipV="1">
            <a:off x="285720" y="5114925"/>
            <a:ext cx="3000405" cy="7949"/>
          </a:xfrm>
          <a:prstGeom prst="line">
            <a:avLst/>
          </a:prstGeom>
          <a:solidFill>
            <a:schemeClr val="accent1"/>
          </a:solidFill>
          <a:ln w="38100" cap="flat" cmpd="sng" algn="ctr">
            <a:solidFill>
              <a:srgbClr val="00B0F0"/>
            </a:solidFill>
            <a:prstDash val="sysDash"/>
            <a:round/>
            <a:headEnd type="none" w="med" len="med"/>
            <a:tailEnd type="none" w="med" len="med"/>
          </a:ln>
          <a:effectLst/>
        </p:spPr>
      </p:cxnSp>
      <p:cxnSp>
        <p:nvCxnSpPr>
          <p:cNvPr id="15" name="直線矢印コネクタ 14"/>
          <p:cNvCxnSpPr/>
          <p:nvPr/>
        </p:nvCxnSpPr>
        <p:spPr bwMode="auto">
          <a:xfrm rot="5400000">
            <a:off x="892943" y="3321843"/>
            <a:ext cx="3500462" cy="1588"/>
          </a:xfrm>
          <a:prstGeom prst="straightConnector1">
            <a:avLst/>
          </a:prstGeom>
          <a:solidFill>
            <a:schemeClr val="accent1"/>
          </a:solidFill>
          <a:ln w="28575" cap="flat" cmpd="sng" algn="ctr">
            <a:solidFill>
              <a:srgbClr val="00B0F0"/>
            </a:solidFill>
            <a:prstDash val="solid"/>
            <a:round/>
            <a:headEnd type="arrow"/>
            <a:tailEnd type="arrow"/>
          </a:ln>
          <a:effectLst/>
        </p:spPr>
      </p:cxnSp>
      <p:sp>
        <p:nvSpPr>
          <p:cNvPr id="17" name="テキスト ボックス 16"/>
          <p:cNvSpPr txBox="1"/>
          <p:nvPr/>
        </p:nvSpPr>
        <p:spPr>
          <a:xfrm>
            <a:off x="2690776" y="1785926"/>
            <a:ext cx="738664" cy="3143272"/>
          </a:xfrm>
          <a:prstGeom prst="rect">
            <a:avLst/>
          </a:prstGeom>
          <a:noFill/>
        </p:spPr>
        <p:txBody>
          <a:bodyPr vert="eaVert" wrap="square" rtlCol="0">
            <a:spAutoFit/>
          </a:bodyPr>
          <a:lstStyle/>
          <a:p>
            <a:pPr algn="ctr"/>
            <a:r>
              <a:rPr kumimoji="1" lang="en-US" altLang="ja-JP" dirty="0" smtClean="0">
                <a:solidFill>
                  <a:schemeClr val="accent2">
                    <a:lumMod val="75000"/>
                  </a:schemeClr>
                </a:solidFill>
              </a:rPr>
              <a:t>Static </a:t>
            </a:r>
            <a:r>
              <a:rPr lang="en-US" altLang="ja-JP" dirty="0" smtClean="0">
                <a:solidFill>
                  <a:schemeClr val="accent2">
                    <a:lumMod val="75000"/>
                  </a:schemeClr>
                </a:solidFill>
              </a:rPr>
              <a:t>memory</a:t>
            </a:r>
            <a:r>
              <a:rPr lang="ja-JP" altLang="en-US" dirty="0" smtClean="0">
                <a:solidFill>
                  <a:schemeClr val="accent2">
                    <a:lumMod val="75000"/>
                  </a:schemeClr>
                </a:solidFill>
              </a:rPr>
              <a:t> </a:t>
            </a:r>
            <a:r>
              <a:rPr lang="en-US" altLang="ja-JP" dirty="0" smtClean="0">
                <a:solidFill>
                  <a:schemeClr val="accent2">
                    <a:lumMod val="75000"/>
                  </a:schemeClr>
                </a:solidFill>
              </a:rPr>
              <a:t>allocation</a:t>
            </a:r>
            <a:br>
              <a:rPr lang="en-US" altLang="ja-JP" dirty="0" smtClean="0">
                <a:solidFill>
                  <a:schemeClr val="accent2">
                    <a:lumMod val="75000"/>
                  </a:schemeClr>
                </a:solidFill>
              </a:rPr>
            </a:br>
            <a:r>
              <a:rPr lang="ja-JP" altLang="en-US" dirty="0" smtClean="0">
                <a:solidFill>
                  <a:schemeClr val="accent2">
                    <a:lumMod val="75000"/>
                  </a:schemeClr>
                </a:solidFill>
              </a:rPr>
              <a:t>総必要量を割り当てる</a:t>
            </a:r>
            <a:endParaRPr kumimoji="1" lang="ja-JP" altLang="en-US" dirty="0">
              <a:solidFill>
                <a:schemeClr val="accent2">
                  <a:lumMod val="75000"/>
                </a:schemeClr>
              </a:solidFill>
            </a:endParaRPr>
          </a:p>
        </p:txBody>
      </p:sp>
      <p:sp>
        <p:nvSpPr>
          <p:cNvPr id="18" name="角丸四角形 17"/>
          <p:cNvSpPr/>
          <p:nvPr/>
        </p:nvSpPr>
        <p:spPr bwMode="auto">
          <a:xfrm>
            <a:off x="6357950" y="1571612"/>
            <a:ext cx="1857388" cy="642942"/>
          </a:xfrm>
          <a:prstGeom prst="roundRect">
            <a:avLst/>
          </a:prstGeom>
          <a:gradFill>
            <a:gsLst>
              <a:gs pos="0">
                <a:schemeClr val="accent6">
                  <a:lumMod val="75000"/>
                </a:schemeClr>
              </a:gs>
              <a:gs pos="39999">
                <a:srgbClr val="85C2FF"/>
              </a:gs>
              <a:gs pos="70000">
                <a:srgbClr val="C4D6EB"/>
              </a:gs>
              <a:gs pos="100000">
                <a:srgbClr val="FFEBFA"/>
              </a:gs>
            </a:gsLst>
            <a:lin ang="10800000" scaled="0"/>
          </a:gradFill>
          <a:ln>
            <a:no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accent6">
                    <a:lumMod val="75000"/>
                  </a:schemeClr>
                </a:solidFill>
                <a:effectLst/>
                <a:latin typeface="Tahoma" pitchFamily="34" charset="0"/>
                <a:ea typeface="ＭＳ Ｐゴシック" pitchFamily="50" charset="-128"/>
                <a:cs typeface="Tahoma" pitchFamily="34" charset="0"/>
              </a:rPr>
              <a:t>Program </a:t>
            </a:r>
            <a:r>
              <a:rPr kumimoji="0" lang="en-US" altLang="ja-JP" sz="24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A</a:t>
            </a:r>
            <a:endParaRPr kumimoji="0" lang="ja-JP" altLang="en-US" sz="24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endParaRPr>
          </a:p>
        </p:txBody>
      </p:sp>
      <p:sp>
        <p:nvSpPr>
          <p:cNvPr id="24" name="角丸四角形 23"/>
          <p:cNvSpPr/>
          <p:nvPr/>
        </p:nvSpPr>
        <p:spPr bwMode="auto">
          <a:xfrm>
            <a:off x="6357950" y="2285992"/>
            <a:ext cx="1857388" cy="642942"/>
          </a:xfrm>
          <a:prstGeom prst="roundRect">
            <a:avLst/>
          </a:prstGeom>
          <a:gradFill>
            <a:gsLst>
              <a:gs pos="0">
                <a:schemeClr val="accent6">
                  <a:lumMod val="75000"/>
                </a:schemeClr>
              </a:gs>
              <a:gs pos="39999">
                <a:srgbClr val="85C2FF"/>
              </a:gs>
              <a:gs pos="70000">
                <a:srgbClr val="C4D6EB"/>
              </a:gs>
              <a:gs pos="100000">
                <a:srgbClr val="FFEBFA"/>
              </a:gs>
            </a:gsLst>
            <a:lin ang="10800000" scaled="0"/>
          </a:gradFill>
          <a:ln>
            <a:no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accent6">
                    <a:lumMod val="75000"/>
                  </a:schemeClr>
                </a:solidFill>
                <a:effectLst/>
                <a:latin typeface="Tahoma" pitchFamily="34" charset="0"/>
                <a:ea typeface="ＭＳ Ｐゴシック" pitchFamily="50" charset="-128"/>
                <a:cs typeface="Tahoma" pitchFamily="34" charset="0"/>
              </a:rPr>
              <a:t>Program </a:t>
            </a:r>
            <a:r>
              <a:rPr kumimoji="0" lang="en-US" altLang="ja-JP" sz="24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B</a:t>
            </a:r>
          </a:p>
        </p:txBody>
      </p:sp>
      <p:sp>
        <p:nvSpPr>
          <p:cNvPr id="25" name="角丸四角形 24"/>
          <p:cNvSpPr/>
          <p:nvPr/>
        </p:nvSpPr>
        <p:spPr bwMode="auto">
          <a:xfrm>
            <a:off x="6357950" y="3000372"/>
            <a:ext cx="1857388" cy="642942"/>
          </a:xfrm>
          <a:prstGeom prst="roundRect">
            <a:avLst/>
          </a:prstGeom>
          <a:gradFill>
            <a:gsLst>
              <a:gs pos="0">
                <a:schemeClr val="accent6">
                  <a:lumMod val="75000"/>
                </a:schemeClr>
              </a:gs>
              <a:gs pos="39999">
                <a:srgbClr val="85C2FF"/>
              </a:gs>
              <a:gs pos="70000">
                <a:srgbClr val="C4D6EB"/>
              </a:gs>
              <a:gs pos="100000">
                <a:srgbClr val="FFEBFA"/>
              </a:gs>
            </a:gsLst>
            <a:lin ang="10800000" scaled="0"/>
          </a:gradFill>
          <a:ln>
            <a:no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accent6">
                    <a:lumMod val="75000"/>
                  </a:schemeClr>
                </a:solidFill>
                <a:effectLst/>
                <a:latin typeface="Tahoma" pitchFamily="34" charset="0"/>
                <a:ea typeface="ＭＳ Ｐゴシック" pitchFamily="50" charset="-128"/>
                <a:cs typeface="Tahoma" pitchFamily="34" charset="0"/>
              </a:rPr>
              <a:t>Program </a:t>
            </a:r>
            <a:r>
              <a:rPr kumimoji="0" lang="en-US" altLang="ja-JP" sz="24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C</a:t>
            </a:r>
            <a:endParaRPr kumimoji="0" lang="ja-JP" altLang="en-US" sz="24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endParaRPr>
          </a:p>
        </p:txBody>
      </p:sp>
      <p:sp>
        <p:nvSpPr>
          <p:cNvPr id="26" name="角丸四角形 25"/>
          <p:cNvSpPr/>
          <p:nvPr/>
        </p:nvSpPr>
        <p:spPr bwMode="auto">
          <a:xfrm>
            <a:off x="6357950" y="3714752"/>
            <a:ext cx="1857388" cy="642942"/>
          </a:xfrm>
          <a:prstGeom prst="roundRect">
            <a:avLst/>
          </a:prstGeom>
          <a:gradFill>
            <a:gsLst>
              <a:gs pos="0">
                <a:schemeClr val="accent6">
                  <a:lumMod val="75000"/>
                </a:schemeClr>
              </a:gs>
              <a:gs pos="39999">
                <a:srgbClr val="85C2FF"/>
              </a:gs>
              <a:gs pos="70000">
                <a:srgbClr val="C4D6EB"/>
              </a:gs>
              <a:gs pos="100000">
                <a:srgbClr val="FFEBFA"/>
              </a:gs>
            </a:gsLst>
            <a:lin ang="10800000" scaled="0"/>
          </a:gradFill>
          <a:ln>
            <a:no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accent6">
                    <a:lumMod val="75000"/>
                  </a:schemeClr>
                </a:solidFill>
                <a:effectLst/>
                <a:latin typeface="Tahoma" pitchFamily="34" charset="0"/>
                <a:ea typeface="ＭＳ Ｐゴシック" pitchFamily="50" charset="-128"/>
                <a:cs typeface="Tahoma" pitchFamily="34" charset="0"/>
              </a:rPr>
              <a:t>Program </a:t>
            </a:r>
            <a:r>
              <a:rPr kumimoji="0" lang="en-US" altLang="ja-JP" sz="24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D</a:t>
            </a:r>
            <a:endParaRPr kumimoji="0" lang="ja-JP" altLang="en-US" sz="24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endParaRPr>
          </a:p>
        </p:txBody>
      </p:sp>
      <p:sp>
        <p:nvSpPr>
          <p:cNvPr id="27" name="角丸四角形 26"/>
          <p:cNvSpPr/>
          <p:nvPr/>
        </p:nvSpPr>
        <p:spPr bwMode="auto">
          <a:xfrm>
            <a:off x="6357950" y="4429132"/>
            <a:ext cx="1857388" cy="642942"/>
          </a:xfrm>
          <a:prstGeom prst="roundRect">
            <a:avLst/>
          </a:prstGeom>
          <a:gradFill>
            <a:gsLst>
              <a:gs pos="0">
                <a:schemeClr val="accent6">
                  <a:lumMod val="75000"/>
                </a:schemeClr>
              </a:gs>
              <a:gs pos="39999">
                <a:srgbClr val="85C2FF"/>
              </a:gs>
              <a:gs pos="70000">
                <a:srgbClr val="C4D6EB"/>
              </a:gs>
              <a:gs pos="100000">
                <a:srgbClr val="FFEBFA"/>
              </a:gs>
            </a:gsLst>
            <a:lin ang="10800000" scaled="0"/>
          </a:gradFill>
          <a:ln>
            <a:no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accent6">
                    <a:lumMod val="75000"/>
                  </a:schemeClr>
                </a:solidFill>
                <a:effectLst/>
                <a:latin typeface="Tahoma" pitchFamily="34" charset="0"/>
                <a:ea typeface="ＭＳ Ｐゴシック" pitchFamily="50" charset="-128"/>
                <a:cs typeface="Tahoma" pitchFamily="34" charset="0"/>
              </a:rPr>
              <a:t>Program </a:t>
            </a:r>
            <a:r>
              <a:rPr kumimoji="0" lang="en-US" altLang="ja-JP" sz="24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E</a:t>
            </a:r>
            <a:endParaRPr kumimoji="0" lang="ja-JP" altLang="en-US" sz="24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endParaRPr>
          </a:p>
        </p:txBody>
      </p:sp>
      <p:grpSp>
        <p:nvGrpSpPr>
          <p:cNvPr id="51" name="グループ化 50"/>
          <p:cNvGrpSpPr/>
          <p:nvPr/>
        </p:nvGrpSpPr>
        <p:grpSpPr>
          <a:xfrm>
            <a:off x="4914903" y="2500306"/>
            <a:ext cx="1300171" cy="1571636"/>
            <a:chOff x="4357685" y="2500306"/>
            <a:chExt cx="1300171" cy="1571636"/>
          </a:xfrm>
        </p:grpSpPr>
        <p:sp>
          <p:nvSpPr>
            <p:cNvPr id="32" name="角丸四角形 31"/>
            <p:cNvSpPr/>
            <p:nvPr/>
          </p:nvSpPr>
          <p:spPr bwMode="auto">
            <a:xfrm>
              <a:off x="4357685" y="2500306"/>
              <a:ext cx="1300171" cy="1571636"/>
            </a:xfrm>
            <a:prstGeom prst="roundRect">
              <a:avLst>
                <a:gd name="adj" fmla="val 8788"/>
              </a:avLst>
            </a:prstGeom>
            <a:solidFill>
              <a:schemeClr val="accent2">
                <a:lumMod val="5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35" name="テキスト ボックス 34"/>
            <p:cNvSpPr txBox="1"/>
            <p:nvPr/>
          </p:nvSpPr>
          <p:spPr>
            <a:xfrm>
              <a:off x="4457695" y="2925545"/>
              <a:ext cx="1071570" cy="646331"/>
            </a:xfrm>
            <a:prstGeom prst="rect">
              <a:avLst/>
            </a:prstGeom>
            <a:noFill/>
          </p:spPr>
          <p:txBody>
            <a:bodyPr wrap="square" rtlCol="0">
              <a:spAutoFit/>
            </a:bodyPr>
            <a:lstStyle/>
            <a:p>
              <a:pPr algn="ctr"/>
              <a:r>
                <a:rPr kumimoji="1" lang="en-US" altLang="ja-JP" dirty="0" smtClean="0">
                  <a:solidFill>
                    <a:schemeClr val="bg1"/>
                  </a:solidFill>
                </a:rPr>
                <a:t>Memory</a:t>
              </a:r>
              <a:br>
                <a:rPr kumimoji="1" lang="en-US" altLang="ja-JP" dirty="0" smtClean="0">
                  <a:solidFill>
                    <a:schemeClr val="bg1"/>
                  </a:solidFill>
                </a:rPr>
              </a:br>
              <a:r>
                <a:rPr kumimoji="1" lang="en-US" altLang="ja-JP" dirty="0" smtClean="0">
                  <a:solidFill>
                    <a:schemeClr val="bg1"/>
                  </a:solidFill>
                </a:rPr>
                <a:t>pool</a:t>
              </a:r>
              <a:endParaRPr kumimoji="1" lang="ja-JP" altLang="en-US" dirty="0">
                <a:solidFill>
                  <a:schemeClr val="bg1"/>
                </a:solidFill>
              </a:endParaRPr>
            </a:p>
          </p:txBody>
        </p:sp>
      </p:grpSp>
      <p:cxnSp>
        <p:nvCxnSpPr>
          <p:cNvPr id="36" name="直線矢印コネクタ 35"/>
          <p:cNvCxnSpPr/>
          <p:nvPr/>
        </p:nvCxnSpPr>
        <p:spPr bwMode="auto">
          <a:xfrm rot="16200000" flipH="1">
            <a:off x="3294836" y="3277403"/>
            <a:ext cx="1557348" cy="3152"/>
          </a:xfrm>
          <a:prstGeom prst="straightConnector1">
            <a:avLst/>
          </a:prstGeom>
          <a:solidFill>
            <a:schemeClr val="accent1"/>
          </a:solidFill>
          <a:ln w="28575" cap="flat" cmpd="sng" algn="ctr">
            <a:solidFill>
              <a:srgbClr val="00B0F0"/>
            </a:solidFill>
            <a:prstDash val="solid"/>
            <a:round/>
            <a:headEnd type="arrow"/>
            <a:tailEnd type="arrow"/>
          </a:ln>
          <a:effectLst/>
        </p:spPr>
      </p:cxnSp>
      <p:sp>
        <p:nvSpPr>
          <p:cNvPr id="39" name="テキスト ボックス 38"/>
          <p:cNvSpPr txBox="1"/>
          <p:nvPr/>
        </p:nvSpPr>
        <p:spPr>
          <a:xfrm>
            <a:off x="4000507" y="2500306"/>
            <a:ext cx="671979" cy="1500198"/>
          </a:xfrm>
          <a:prstGeom prst="rect">
            <a:avLst/>
          </a:prstGeom>
          <a:noFill/>
        </p:spPr>
        <p:txBody>
          <a:bodyPr vert="eaVert" wrap="square" rtlCol="0">
            <a:spAutoFit/>
          </a:bodyPr>
          <a:lstStyle/>
          <a:p>
            <a:pPr algn="ctr">
              <a:lnSpc>
                <a:spcPts val="1900"/>
              </a:lnSpc>
            </a:pPr>
            <a:r>
              <a:rPr kumimoji="1" lang="en-US" altLang="ja-JP" dirty="0" smtClean="0">
                <a:solidFill>
                  <a:schemeClr val="accent6">
                    <a:lumMod val="75000"/>
                  </a:schemeClr>
                </a:solidFill>
              </a:rPr>
              <a:t>Dynamic </a:t>
            </a:r>
            <a:r>
              <a:rPr lang="en-US" altLang="ja-JP" dirty="0" smtClean="0">
                <a:solidFill>
                  <a:schemeClr val="accent6">
                    <a:lumMod val="75000"/>
                  </a:schemeClr>
                </a:solidFill>
              </a:rPr>
              <a:t>Allocation</a:t>
            </a:r>
            <a:endParaRPr kumimoji="1" lang="ja-JP" altLang="en-US" dirty="0">
              <a:solidFill>
                <a:schemeClr val="accent6">
                  <a:lumMod val="75000"/>
                </a:schemeClr>
              </a:solidFill>
            </a:endParaRPr>
          </a:p>
        </p:txBody>
      </p:sp>
      <p:sp>
        <p:nvSpPr>
          <p:cNvPr id="41" name="テキスト ボックス 40"/>
          <p:cNvSpPr txBox="1"/>
          <p:nvPr/>
        </p:nvSpPr>
        <p:spPr>
          <a:xfrm>
            <a:off x="4695825" y="2066915"/>
            <a:ext cx="1071570" cy="369332"/>
          </a:xfrm>
          <a:prstGeom prst="rect">
            <a:avLst/>
          </a:prstGeom>
          <a:noFill/>
        </p:spPr>
        <p:txBody>
          <a:bodyPr wrap="square" rtlCol="0">
            <a:spAutoFit/>
          </a:bodyPr>
          <a:lstStyle/>
          <a:p>
            <a:r>
              <a:rPr kumimoji="1" lang="en-US" altLang="ja-JP" dirty="0" smtClean="0"/>
              <a:t>SWAP</a:t>
            </a:r>
            <a:endParaRPr kumimoji="1" lang="ja-JP" altLang="en-US" dirty="0"/>
          </a:p>
        </p:txBody>
      </p:sp>
      <p:sp>
        <p:nvSpPr>
          <p:cNvPr id="42" name="正方形/長方形 41"/>
          <p:cNvSpPr/>
          <p:nvPr/>
        </p:nvSpPr>
        <p:spPr>
          <a:xfrm>
            <a:off x="3876671" y="966770"/>
            <a:ext cx="2252540" cy="400110"/>
          </a:xfrm>
          <a:prstGeom prst="rect">
            <a:avLst/>
          </a:prstGeom>
        </p:spPr>
        <p:txBody>
          <a:bodyPr wrap="none">
            <a:spAutoFit/>
          </a:bodyPr>
          <a:lstStyle/>
          <a:p>
            <a:r>
              <a:rPr lang="en-US" altLang="ja-JP" sz="2000" dirty="0" smtClean="0">
                <a:solidFill>
                  <a:schemeClr val="accent2">
                    <a:lumMod val="75000"/>
                  </a:schemeClr>
                </a:solidFill>
                <a:latin typeface="+mn-lt"/>
              </a:rPr>
              <a:t>Linux</a:t>
            </a:r>
            <a:r>
              <a:rPr lang="ja-JP" altLang="en-US" sz="2000" dirty="0" smtClean="0">
                <a:solidFill>
                  <a:schemeClr val="accent2">
                    <a:lumMod val="75000"/>
                  </a:schemeClr>
                </a:solidFill>
                <a:latin typeface="+mn-lt"/>
              </a:rPr>
              <a:t> リソース管理</a:t>
            </a:r>
            <a:endParaRPr lang="ja-JP" altLang="en-US" sz="2000" dirty="0">
              <a:solidFill>
                <a:schemeClr val="accent2">
                  <a:lumMod val="75000"/>
                </a:schemeClr>
              </a:solidFill>
              <a:latin typeface="+mn-lt"/>
            </a:endParaRPr>
          </a:p>
        </p:txBody>
      </p:sp>
      <p:sp>
        <p:nvSpPr>
          <p:cNvPr id="45" name="テキスト ボックス 44"/>
          <p:cNvSpPr txBox="1"/>
          <p:nvPr/>
        </p:nvSpPr>
        <p:spPr>
          <a:xfrm>
            <a:off x="3857620" y="4391032"/>
            <a:ext cx="2357454" cy="810478"/>
          </a:xfrm>
          <a:prstGeom prst="rect">
            <a:avLst/>
          </a:prstGeom>
          <a:noFill/>
        </p:spPr>
        <p:txBody>
          <a:bodyPr wrap="square" rtlCol="0">
            <a:spAutoFit/>
          </a:bodyPr>
          <a:lstStyle/>
          <a:p>
            <a:pPr>
              <a:lnSpc>
                <a:spcPts val="1400"/>
              </a:lnSpc>
            </a:pPr>
            <a:r>
              <a:rPr lang="ja-JP" altLang="en-US" sz="1400" b="1" dirty="0" smtClean="0">
                <a:solidFill>
                  <a:srgbClr val="CC0000"/>
                </a:solidFill>
                <a:latin typeface="+mn-lt"/>
              </a:rPr>
              <a:t>全てのプログラムが同時に動くことはないという特性に注目して</a:t>
            </a:r>
            <a:r>
              <a:rPr lang="ja-JP" altLang="en-US" sz="1400" b="1" dirty="0" smtClean="0">
                <a:solidFill>
                  <a:srgbClr val="CC0000"/>
                </a:solidFill>
              </a:rPr>
              <a:t>ＯＳ が</a:t>
            </a:r>
            <a:r>
              <a:rPr lang="ja-JP" altLang="en-US" sz="1400" b="1" dirty="0" smtClean="0">
                <a:solidFill>
                  <a:srgbClr val="CC0000"/>
                </a:solidFill>
                <a:latin typeface="+mn-lt"/>
              </a:rPr>
              <a:t>動的にメモリリソースを割り当てる</a:t>
            </a:r>
            <a:endParaRPr kumimoji="1" lang="ja-JP" altLang="en-US" b="1" dirty="0">
              <a:solidFill>
                <a:srgbClr val="CC0000"/>
              </a:solidFill>
              <a:latin typeface="+mn-lt"/>
            </a:endParaRPr>
          </a:p>
        </p:txBody>
      </p:sp>
      <p:sp>
        <p:nvSpPr>
          <p:cNvPr id="46" name="角丸四角形 45"/>
          <p:cNvSpPr/>
          <p:nvPr/>
        </p:nvSpPr>
        <p:spPr bwMode="auto">
          <a:xfrm>
            <a:off x="142844" y="5572140"/>
            <a:ext cx="8786874" cy="642942"/>
          </a:xfrm>
          <a:prstGeom prst="roundRect">
            <a:avLst/>
          </a:prstGeom>
          <a:solidFill>
            <a:schemeClr val="accent6"/>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ts val="2000"/>
              </a:lnSpc>
              <a:spcBef>
                <a:spcPct val="0"/>
              </a:spcBef>
              <a:spcAft>
                <a:spcPct val="0"/>
              </a:spcAft>
              <a:buClrTx/>
              <a:buSzTx/>
              <a:buFontTx/>
              <a:buNone/>
              <a:tabLst/>
            </a:pPr>
            <a:r>
              <a:rPr kumimoji="0" lang="ja-JP" altLang="en-US" b="0" i="0" u="none" strike="noStrike" cap="none" normalizeH="0" baseline="0" dirty="0" smtClean="0">
                <a:ln>
                  <a:noFill/>
                </a:ln>
                <a:solidFill>
                  <a:schemeClr val="bg1"/>
                </a:solidFill>
                <a:effectLst/>
                <a:latin typeface="+mn-lt"/>
                <a:ea typeface="ＭＳ Ｐゴシック" pitchFamily="50" charset="-128"/>
              </a:rPr>
              <a:t>プログラムが大規模になると、予測に基づき必要量のメモリー資源を動的に割り当てる</a:t>
            </a:r>
            <a:r>
              <a:rPr kumimoji="0" lang="en-US" altLang="ja-JP" dirty="0" smtClean="0">
                <a:solidFill>
                  <a:schemeClr val="bg1"/>
                </a:solidFill>
                <a:latin typeface="+mn-lt"/>
              </a:rPr>
              <a:t/>
            </a:r>
            <a:br>
              <a:rPr kumimoji="0" lang="en-US" altLang="ja-JP" dirty="0" smtClean="0">
                <a:solidFill>
                  <a:schemeClr val="bg1"/>
                </a:solidFill>
                <a:latin typeface="+mn-lt"/>
              </a:rPr>
            </a:br>
            <a:r>
              <a:rPr kumimoji="0" lang="en-US" altLang="ja-JP" dirty="0" smtClean="0">
                <a:solidFill>
                  <a:srgbClr val="FFFF00"/>
                </a:solidFill>
                <a:latin typeface="+mn-lt"/>
              </a:rPr>
              <a:t>Linux</a:t>
            </a:r>
            <a:r>
              <a:rPr kumimoji="0" lang="ja-JP" altLang="en-US" dirty="0" smtClean="0">
                <a:solidFill>
                  <a:srgbClr val="FFFF00"/>
                </a:solidFill>
                <a:latin typeface="+mn-lt"/>
              </a:rPr>
              <a:t> </a:t>
            </a:r>
            <a:r>
              <a:rPr kumimoji="0" lang="en-US" altLang="ja-JP" dirty="0" smtClean="0">
                <a:solidFill>
                  <a:srgbClr val="FFFF00"/>
                </a:solidFill>
                <a:latin typeface="+mn-lt"/>
              </a:rPr>
              <a:t>OS</a:t>
            </a:r>
            <a:r>
              <a:rPr kumimoji="0" lang="ja-JP" altLang="en-US" dirty="0" smtClean="0">
                <a:solidFill>
                  <a:srgbClr val="FFFF00"/>
                </a:solidFill>
                <a:latin typeface="+mn-lt"/>
              </a:rPr>
              <a:t> の方がメモリー効率が高くなる</a:t>
            </a:r>
            <a:r>
              <a:rPr kumimoji="0" lang="ja-JP" altLang="en-US" dirty="0" smtClean="0">
                <a:solidFill>
                  <a:schemeClr val="bg1"/>
                </a:solidFill>
                <a:latin typeface="+mn-lt"/>
              </a:rPr>
              <a:t>。 ただし枯渇した場合の対応を考える必要あり</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cxnSp>
        <p:nvCxnSpPr>
          <p:cNvPr id="48" name="直線コネクタ 47"/>
          <p:cNvCxnSpPr/>
          <p:nvPr/>
        </p:nvCxnSpPr>
        <p:spPr bwMode="auto">
          <a:xfrm>
            <a:off x="2714612" y="1643050"/>
            <a:ext cx="1285884" cy="857256"/>
          </a:xfrm>
          <a:prstGeom prst="line">
            <a:avLst/>
          </a:prstGeom>
          <a:solidFill>
            <a:schemeClr val="accent1"/>
          </a:solidFill>
          <a:ln w="57150" cap="flat" cmpd="sng" algn="ctr">
            <a:solidFill>
              <a:srgbClr val="FF0000"/>
            </a:solidFill>
            <a:prstDash val="sysDot"/>
            <a:round/>
            <a:headEnd type="none" w="med" len="med"/>
            <a:tailEnd type="none" w="med" len="med"/>
          </a:ln>
          <a:effectLst/>
        </p:spPr>
      </p:cxnSp>
      <p:cxnSp>
        <p:nvCxnSpPr>
          <p:cNvPr id="50" name="直線コネクタ 49"/>
          <p:cNvCxnSpPr/>
          <p:nvPr/>
        </p:nvCxnSpPr>
        <p:spPr bwMode="auto">
          <a:xfrm flipV="1">
            <a:off x="2643174" y="4071942"/>
            <a:ext cx="1357322" cy="1000132"/>
          </a:xfrm>
          <a:prstGeom prst="line">
            <a:avLst/>
          </a:prstGeom>
          <a:solidFill>
            <a:schemeClr val="accent1"/>
          </a:solidFill>
          <a:ln w="57150" cap="flat" cmpd="sng" algn="ctr">
            <a:solidFill>
              <a:srgbClr val="FF0000"/>
            </a:solidFill>
            <a:prstDash val="sysDot"/>
            <a:round/>
            <a:headEnd type="none" w="med" len="med"/>
            <a:tailEnd type="none" w="med" len="med"/>
          </a:ln>
          <a:effectLst/>
        </p:spPr>
      </p:cxnSp>
      <p:cxnSp>
        <p:nvCxnSpPr>
          <p:cNvPr id="38" name="直線コネクタ 37"/>
          <p:cNvCxnSpPr/>
          <p:nvPr/>
        </p:nvCxnSpPr>
        <p:spPr bwMode="auto">
          <a:xfrm>
            <a:off x="6134100" y="1543050"/>
            <a:ext cx="2509866" cy="1588"/>
          </a:xfrm>
          <a:prstGeom prst="line">
            <a:avLst/>
          </a:prstGeom>
          <a:solidFill>
            <a:schemeClr val="accent1"/>
          </a:solidFill>
          <a:ln w="38100" cap="flat" cmpd="sng" algn="ctr">
            <a:solidFill>
              <a:srgbClr val="00B0F0"/>
            </a:solidFill>
            <a:prstDash val="sysDash"/>
            <a:round/>
            <a:headEnd type="none" w="med" len="med"/>
            <a:tailEnd type="none" w="med" len="med"/>
          </a:ln>
          <a:effectLst/>
        </p:spPr>
      </p:cxnSp>
      <p:cxnSp>
        <p:nvCxnSpPr>
          <p:cNvPr id="49" name="直線コネクタ 48"/>
          <p:cNvCxnSpPr/>
          <p:nvPr/>
        </p:nvCxnSpPr>
        <p:spPr bwMode="auto">
          <a:xfrm>
            <a:off x="6143636" y="5133987"/>
            <a:ext cx="2509866" cy="1588"/>
          </a:xfrm>
          <a:prstGeom prst="line">
            <a:avLst/>
          </a:prstGeom>
          <a:solidFill>
            <a:schemeClr val="accent1"/>
          </a:solidFill>
          <a:ln w="38100" cap="flat" cmpd="sng" algn="ctr">
            <a:solidFill>
              <a:srgbClr val="00B0F0"/>
            </a:solidFill>
            <a:prstDash val="sysDash"/>
            <a:round/>
            <a:headEnd type="none" w="med" len="med"/>
            <a:tailEnd type="none" w="med" len="med"/>
          </a:ln>
          <a:effectLst/>
        </p:spPr>
      </p:cxnSp>
      <p:cxnSp>
        <p:nvCxnSpPr>
          <p:cNvPr id="52" name="直線矢印コネクタ 51"/>
          <p:cNvCxnSpPr/>
          <p:nvPr/>
        </p:nvCxnSpPr>
        <p:spPr bwMode="auto">
          <a:xfrm rot="5400000">
            <a:off x="6588139" y="3321049"/>
            <a:ext cx="3500462" cy="1588"/>
          </a:xfrm>
          <a:prstGeom prst="straightConnector1">
            <a:avLst/>
          </a:prstGeom>
          <a:solidFill>
            <a:schemeClr val="accent1"/>
          </a:solidFill>
          <a:ln w="28575" cap="flat" cmpd="sng" algn="ctr">
            <a:solidFill>
              <a:srgbClr val="00B0F0"/>
            </a:solidFill>
            <a:prstDash val="solid"/>
            <a:round/>
            <a:headEnd type="arrow"/>
            <a:tailEnd type="arrow"/>
          </a:ln>
          <a:effectLst/>
        </p:spPr>
      </p:cxnSp>
      <p:sp>
        <p:nvSpPr>
          <p:cNvPr id="53" name="テキスト ボックス 52"/>
          <p:cNvSpPr txBox="1"/>
          <p:nvPr/>
        </p:nvSpPr>
        <p:spPr>
          <a:xfrm>
            <a:off x="8315394" y="1628762"/>
            <a:ext cx="461665" cy="3433786"/>
          </a:xfrm>
          <a:prstGeom prst="rect">
            <a:avLst/>
          </a:prstGeom>
          <a:noFill/>
        </p:spPr>
        <p:txBody>
          <a:bodyPr vert="eaVert" wrap="square" rtlCol="0">
            <a:spAutoFit/>
          </a:bodyPr>
          <a:lstStyle/>
          <a:p>
            <a:pPr algn="ctr"/>
            <a:r>
              <a:rPr lang="ja-JP" altLang="en-US" dirty="0" smtClean="0">
                <a:solidFill>
                  <a:schemeClr val="accent2">
                    <a:lumMod val="75000"/>
                  </a:schemeClr>
                </a:solidFill>
              </a:rPr>
              <a:t>全プログラムの総メモリー必要量</a:t>
            </a:r>
            <a:endParaRPr kumimoji="1" lang="ja-JP" altLang="en-US" dirty="0">
              <a:solidFill>
                <a:schemeClr val="accent2">
                  <a:lumMod val="75000"/>
                </a:schemeClr>
              </a:solidFill>
            </a:endParaRPr>
          </a:p>
        </p:txBody>
      </p:sp>
      <p:sp>
        <p:nvSpPr>
          <p:cNvPr id="47" name="角丸四角形 46"/>
          <p:cNvSpPr/>
          <p:nvPr/>
        </p:nvSpPr>
        <p:spPr bwMode="auto">
          <a:xfrm>
            <a:off x="7429520" y="214290"/>
            <a:ext cx="1500198" cy="571504"/>
          </a:xfrm>
          <a:prstGeom prst="roundRect">
            <a:avLst/>
          </a:prstGeom>
          <a:solidFill>
            <a:schemeClr val="accent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rPr>
              <a:t>技術紹介</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正方形/長方形 67"/>
          <p:cNvSpPr/>
          <p:nvPr/>
        </p:nvSpPr>
        <p:spPr bwMode="auto">
          <a:xfrm>
            <a:off x="276195" y="885807"/>
            <a:ext cx="8501122" cy="2071702"/>
          </a:xfrm>
          <a:prstGeom prst="rect">
            <a:avLst/>
          </a:prstGeom>
          <a:solidFill>
            <a:srgbClr val="FFFF99"/>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 name="タイトル 1"/>
          <p:cNvSpPr>
            <a:spLocks noGrp="1"/>
          </p:cNvSpPr>
          <p:nvPr>
            <p:ph type="title"/>
          </p:nvPr>
        </p:nvSpPr>
        <p:spPr/>
        <p:txBody>
          <a:bodyPr/>
          <a:lstStyle/>
          <a:p>
            <a:r>
              <a:rPr lang="ja-JP" altLang="en-US" dirty="0" smtClean="0"/>
              <a:t>［誤解 </a:t>
            </a:r>
            <a:r>
              <a:rPr lang="en-US" altLang="ja-JP" dirty="0" smtClean="0"/>
              <a:t>2</a:t>
            </a:r>
            <a:r>
              <a:rPr lang="ja-JP" altLang="en-US" dirty="0" smtClean="0"/>
              <a:t>］　</a:t>
            </a:r>
            <a:r>
              <a:rPr kumimoji="1" lang="en-US" altLang="ja-JP" dirty="0" smtClean="0"/>
              <a:t>Linux</a:t>
            </a:r>
            <a:r>
              <a:rPr kumimoji="1" lang="ja-JP" altLang="en-US" dirty="0" smtClean="0"/>
              <a:t> はリアルタイム応答性が悪い</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13</a:t>
            </a:fld>
            <a:endParaRPr lang="ja-JP" altLang="en-US"/>
          </a:p>
        </p:txBody>
      </p:sp>
      <p:sp>
        <p:nvSpPr>
          <p:cNvPr id="46" name="角丸四角形 45"/>
          <p:cNvSpPr/>
          <p:nvPr/>
        </p:nvSpPr>
        <p:spPr bwMode="auto">
          <a:xfrm>
            <a:off x="142844" y="5572140"/>
            <a:ext cx="8786874" cy="642942"/>
          </a:xfrm>
          <a:prstGeom prst="roundRect">
            <a:avLst/>
          </a:prstGeom>
          <a:solidFill>
            <a:schemeClr val="accent6"/>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eaLnBrk="0" hangingPunct="0">
              <a:lnSpc>
                <a:spcPts val="2000"/>
              </a:lnSpc>
            </a:pPr>
            <a:r>
              <a:rPr kumimoji="0" lang="ja-JP" altLang="en-US" dirty="0" smtClean="0">
                <a:solidFill>
                  <a:schemeClr val="bg1"/>
                </a:solidFill>
                <a:latin typeface="+mn-lt"/>
              </a:rPr>
              <a:t>通常 </a:t>
            </a:r>
            <a:r>
              <a:rPr kumimoji="0" lang="en-US" altLang="ja-JP" dirty="0" smtClean="0">
                <a:solidFill>
                  <a:srgbClr val="FFFF00"/>
                </a:solidFill>
                <a:latin typeface="+mn-lt"/>
              </a:rPr>
              <a:t>Linux</a:t>
            </a:r>
            <a:r>
              <a:rPr kumimoji="0" lang="ja-JP" altLang="en-US" dirty="0" smtClean="0">
                <a:solidFill>
                  <a:srgbClr val="FFFF00"/>
                </a:solidFill>
                <a:latin typeface="+mn-lt"/>
              </a:rPr>
              <a:t> のタスク切り替え時間粒度（</a:t>
            </a:r>
            <a:r>
              <a:rPr kumimoji="0" lang="en-US" altLang="ja-JP" dirty="0" smtClean="0">
                <a:solidFill>
                  <a:srgbClr val="FFFF00"/>
                </a:solidFill>
                <a:latin typeface="+mn-lt"/>
              </a:rPr>
              <a:t>granularity</a:t>
            </a:r>
            <a:r>
              <a:rPr kumimoji="0" lang="ja-JP" altLang="en-US" dirty="0" smtClean="0">
                <a:solidFill>
                  <a:srgbClr val="FFFF00"/>
                </a:solidFill>
                <a:latin typeface="+mn-lt"/>
              </a:rPr>
              <a:t>）</a:t>
            </a:r>
            <a:r>
              <a:rPr kumimoji="0" lang="en-US" altLang="ja-JP" dirty="0" smtClean="0">
                <a:solidFill>
                  <a:srgbClr val="FFFF00"/>
                </a:solidFill>
                <a:latin typeface="+mn-lt"/>
              </a:rPr>
              <a:t> </a:t>
            </a:r>
            <a:r>
              <a:rPr kumimoji="0" lang="ja-JP" altLang="en-US" dirty="0" smtClean="0">
                <a:solidFill>
                  <a:srgbClr val="FFFF00"/>
                </a:solidFill>
                <a:latin typeface="+mn-lt"/>
              </a:rPr>
              <a:t>は </a:t>
            </a:r>
            <a:r>
              <a:rPr kumimoji="0" lang="en-US" altLang="ja-JP" dirty="0" err="1" smtClean="0">
                <a:solidFill>
                  <a:srgbClr val="FFFF00"/>
                </a:solidFill>
                <a:latin typeface="+mn-lt"/>
              </a:rPr>
              <a:t>uITRON</a:t>
            </a:r>
            <a:r>
              <a:rPr kumimoji="0" lang="ja-JP" altLang="en-US" dirty="0" smtClean="0">
                <a:solidFill>
                  <a:srgbClr val="FFFF00"/>
                </a:solidFill>
                <a:latin typeface="+mn-lt"/>
              </a:rPr>
              <a:t> より細かい</a:t>
            </a:r>
            <a:r>
              <a:rPr kumimoji="0" lang="ja-JP" altLang="en-US" dirty="0" smtClean="0">
                <a:solidFill>
                  <a:schemeClr val="bg1"/>
                </a:solidFill>
                <a:latin typeface="+mn-lt"/>
              </a:rPr>
              <a:t>が、フェアに</a:t>
            </a:r>
            <a:r>
              <a:rPr kumimoji="0" lang="en-US" altLang="ja-JP" dirty="0" smtClean="0">
                <a:solidFill>
                  <a:schemeClr val="bg1"/>
                </a:solidFill>
                <a:latin typeface="+mn-lt"/>
              </a:rPr>
              <a:t/>
            </a:r>
            <a:br>
              <a:rPr kumimoji="0" lang="en-US" altLang="ja-JP" dirty="0" smtClean="0">
                <a:solidFill>
                  <a:schemeClr val="bg1"/>
                </a:solidFill>
                <a:latin typeface="+mn-lt"/>
              </a:rPr>
            </a:br>
            <a:r>
              <a:rPr kumimoji="0" lang="en-US" altLang="ja-JP" dirty="0" smtClean="0">
                <a:solidFill>
                  <a:schemeClr val="bg1"/>
                </a:solidFill>
                <a:latin typeface="+mn-lt"/>
              </a:rPr>
              <a:t>CPU</a:t>
            </a:r>
            <a:r>
              <a:rPr kumimoji="0" lang="ja-JP" altLang="en-US" dirty="0" smtClean="0">
                <a:solidFill>
                  <a:schemeClr val="bg1"/>
                </a:solidFill>
                <a:latin typeface="+mn-lt"/>
              </a:rPr>
              <a:t> 資源を使えるようにタスクの実行順序、占有時間を自動調整する機構が介入する</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47" name="正方形/長方形 46"/>
          <p:cNvSpPr/>
          <p:nvPr/>
        </p:nvSpPr>
        <p:spPr bwMode="auto">
          <a:xfrm>
            <a:off x="704823" y="1643050"/>
            <a:ext cx="1500198" cy="1000132"/>
          </a:xfrm>
          <a:prstGeom prst="rect">
            <a:avLst/>
          </a:prstGeom>
          <a:solidFill>
            <a:schemeClr val="accent1">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49" name="正方形/長方形 48"/>
          <p:cNvSpPr/>
          <p:nvPr/>
        </p:nvSpPr>
        <p:spPr bwMode="auto">
          <a:xfrm>
            <a:off x="2228834" y="1643050"/>
            <a:ext cx="1500198" cy="1000132"/>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1" name="正方形/長方形 50"/>
          <p:cNvSpPr/>
          <p:nvPr/>
        </p:nvSpPr>
        <p:spPr bwMode="auto">
          <a:xfrm>
            <a:off x="3757607" y="1643050"/>
            <a:ext cx="1500198" cy="1000132"/>
          </a:xfrm>
          <a:prstGeom prst="rect">
            <a:avLst/>
          </a:prstGeom>
          <a:solidFill>
            <a:schemeClr val="accent1">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2" name="正方形/長方形 51"/>
          <p:cNvSpPr/>
          <p:nvPr/>
        </p:nvSpPr>
        <p:spPr bwMode="auto">
          <a:xfrm>
            <a:off x="5281618" y="1643050"/>
            <a:ext cx="1500198" cy="1000132"/>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3" name="正方形/長方形 52"/>
          <p:cNvSpPr/>
          <p:nvPr/>
        </p:nvSpPr>
        <p:spPr bwMode="auto">
          <a:xfrm>
            <a:off x="6810391" y="1643050"/>
            <a:ext cx="1500198" cy="1000132"/>
          </a:xfrm>
          <a:prstGeom prst="rect">
            <a:avLst/>
          </a:prstGeom>
          <a:solidFill>
            <a:schemeClr val="accent1">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4" name="円/楕円 53"/>
          <p:cNvSpPr/>
          <p:nvPr/>
        </p:nvSpPr>
        <p:spPr bwMode="auto">
          <a:xfrm>
            <a:off x="876274" y="1785926"/>
            <a:ext cx="1143008" cy="714380"/>
          </a:xfrm>
          <a:prstGeom prst="ellipse">
            <a:avLst/>
          </a:prstGeom>
          <a:solidFill>
            <a:schemeClr val="accent1"/>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mn-lt"/>
                <a:ea typeface="ＭＳ Ｐゴシック" pitchFamily="50" charset="-128"/>
              </a:rPr>
              <a:t>Task</a:t>
            </a:r>
            <a:r>
              <a:rPr kumimoji="0" lang="ja-JP" altLang="en-US" sz="2400" b="0" i="0" u="none" strike="noStrike" cap="none" normalizeH="0" baseline="0" dirty="0" smtClean="0">
                <a:ln>
                  <a:noFill/>
                </a:ln>
                <a:solidFill>
                  <a:schemeClr val="bg1"/>
                </a:solidFill>
                <a:effectLst/>
                <a:latin typeface="+mn-lt"/>
                <a:ea typeface="ＭＳ Ｐゴシック" pitchFamily="50" charset="-128"/>
              </a:rPr>
              <a:t> </a:t>
            </a:r>
            <a:r>
              <a:rPr kumimoji="0" lang="en-US" altLang="ja-JP" sz="2400" b="0" i="0" u="none" strike="noStrike" cap="none" normalizeH="0" baseline="0" dirty="0" smtClean="0">
                <a:ln>
                  <a:noFill/>
                </a:ln>
                <a:solidFill>
                  <a:schemeClr val="bg1"/>
                </a:solidFill>
                <a:effectLst/>
                <a:latin typeface="+mn-lt"/>
                <a:ea typeface="ＭＳ Ｐゴシック" pitchFamily="50" charset="-128"/>
              </a:rPr>
              <a:t>A</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55" name="円/楕円 54"/>
          <p:cNvSpPr/>
          <p:nvPr/>
        </p:nvSpPr>
        <p:spPr bwMode="auto">
          <a:xfrm>
            <a:off x="3919533" y="1785926"/>
            <a:ext cx="1143008" cy="714380"/>
          </a:xfrm>
          <a:prstGeom prst="ellipse">
            <a:avLst/>
          </a:prstGeom>
          <a:solidFill>
            <a:schemeClr val="accent1"/>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mn-lt"/>
                <a:ea typeface="ＭＳ Ｐゴシック" pitchFamily="50" charset="-128"/>
              </a:rPr>
              <a:t>Task</a:t>
            </a:r>
            <a:r>
              <a:rPr kumimoji="0" lang="ja-JP" altLang="en-US" sz="2400" b="0" i="0" u="none" strike="noStrike" cap="none" normalizeH="0" baseline="0" dirty="0" smtClean="0">
                <a:ln>
                  <a:noFill/>
                </a:ln>
                <a:solidFill>
                  <a:schemeClr val="bg1"/>
                </a:solidFill>
                <a:effectLst/>
                <a:latin typeface="+mn-lt"/>
                <a:ea typeface="ＭＳ Ｐゴシック" pitchFamily="50" charset="-128"/>
              </a:rPr>
              <a:t> </a:t>
            </a:r>
            <a:r>
              <a:rPr kumimoji="0" lang="en-US" altLang="ja-JP" sz="2400" dirty="0" smtClean="0">
                <a:solidFill>
                  <a:schemeClr val="bg1"/>
                </a:solidFill>
                <a:latin typeface="+mn-lt"/>
              </a:rPr>
              <a:t>C</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57" name="円/楕円 56"/>
          <p:cNvSpPr/>
          <p:nvPr/>
        </p:nvSpPr>
        <p:spPr bwMode="auto">
          <a:xfrm>
            <a:off x="2395522" y="1785926"/>
            <a:ext cx="1143008" cy="714380"/>
          </a:xfrm>
          <a:prstGeom prst="ellipse">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mn-lt"/>
                <a:ea typeface="ＭＳ Ｐゴシック" pitchFamily="50" charset="-128"/>
              </a:rPr>
              <a:t>Task</a:t>
            </a:r>
            <a:r>
              <a:rPr kumimoji="0" lang="ja-JP" altLang="en-US" sz="2400" b="0" i="0" u="none" strike="noStrike" cap="none" normalizeH="0" baseline="0" dirty="0" smtClean="0">
                <a:ln>
                  <a:noFill/>
                </a:ln>
                <a:solidFill>
                  <a:schemeClr val="bg1"/>
                </a:solidFill>
                <a:effectLst/>
                <a:latin typeface="+mn-lt"/>
                <a:ea typeface="ＭＳ Ｐゴシック" pitchFamily="50" charset="-128"/>
              </a:rPr>
              <a:t> </a:t>
            </a:r>
            <a:r>
              <a:rPr kumimoji="0" lang="en-US" altLang="ja-JP" sz="2400" dirty="0" smtClean="0">
                <a:solidFill>
                  <a:schemeClr val="bg1"/>
                </a:solidFill>
                <a:latin typeface="+mn-lt"/>
              </a:rPr>
              <a:t>B</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58" name="円/楕円 57"/>
          <p:cNvSpPr/>
          <p:nvPr/>
        </p:nvSpPr>
        <p:spPr bwMode="auto">
          <a:xfrm>
            <a:off x="5462594" y="1785926"/>
            <a:ext cx="1143008" cy="714380"/>
          </a:xfrm>
          <a:prstGeom prst="ellipse">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mn-lt"/>
                <a:ea typeface="ＭＳ Ｐゴシック" pitchFamily="50" charset="-128"/>
              </a:rPr>
              <a:t>Task</a:t>
            </a:r>
            <a:r>
              <a:rPr kumimoji="0" lang="ja-JP" altLang="en-US" sz="2400" b="0" i="0" u="none" strike="noStrike" cap="none" normalizeH="0" baseline="0" dirty="0" smtClean="0">
                <a:ln>
                  <a:noFill/>
                </a:ln>
                <a:solidFill>
                  <a:schemeClr val="bg1"/>
                </a:solidFill>
                <a:effectLst/>
                <a:latin typeface="+mn-lt"/>
                <a:ea typeface="ＭＳ Ｐゴシック" pitchFamily="50" charset="-128"/>
              </a:rPr>
              <a:t> </a:t>
            </a:r>
            <a:r>
              <a:rPr kumimoji="0" lang="en-US" altLang="ja-JP" sz="2400" dirty="0" smtClean="0">
                <a:solidFill>
                  <a:schemeClr val="bg1"/>
                </a:solidFill>
                <a:latin typeface="+mn-lt"/>
              </a:rPr>
              <a:t>D</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cxnSp>
        <p:nvCxnSpPr>
          <p:cNvPr id="60" name="直線矢印コネクタ 59"/>
          <p:cNvCxnSpPr/>
          <p:nvPr/>
        </p:nvCxnSpPr>
        <p:spPr bwMode="auto">
          <a:xfrm>
            <a:off x="6810391" y="2679751"/>
            <a:ext cx="1500198" cy="1588"/>
          </a:xfrm>
          <a:prstGeom prst="straightConnector1">
            <a:avLst/>
          </a:prstGeom>
          <a:solidFill>
            <a:schemeClr val="accent1"/>
          </a:solidFill>
          <a:ln w="9525" cap="flat" cmpd="sng" algn="ctr">
            <a:solidFill>
              <a:schemeClr val="accent2"/>
            </a:solidFill>
            <a:prstDash val="solid"/>
            <a:round/>
            <a:headEnd type="arrow"/>
            <a:tailEnd type="arrow"/>
          </a:ln>
          <a:effectLst/>
        </p:spPr>
      </p:cxnSp>
      <p:sp>
        <p:nvSpPr>
          <p:cNvPr id="61" name="テキスト ボックス 60"/>
          <p:cNvSpPr txBox="1"/>
          <p:nvPr/>
        </p:nvSpPr>
        <p:spPr>
          <a:xfrm>
            <a:off x="6934217" y="2609844"/>
            <a:ext cx="1285884" cy="400110"/>
          </a:xfrm>
          <a:prstGeom prst="rect">
            <a:avLst/>
          </a:prstGeom>
          <a:noFill/>
        </p:spPr>
        <p:txBody>
          <a:bodyPr wrap="square" rtlCol="0">
            <a:spAutoFit/>
          </a:bodyPr>
          <a:lstStyle/>
          <a:p>
            <a:r>
              <a:rPr kumimoji="1" lang="en-US" altLang="ja-JP" sz="2000" b="1" dirty="0" smtClean="0">
                <a:solidFill>
                  <a:srgbClr val="FF0000"/>
                </a:solidFill>
              </a:rPr>
              <a:t>10</a:t>
            </a:r>
            <a:r>
              <a:rPr kumimoji="1" lang="ja-JP" altLang="en-US" sz="2000" b="1" dirty="0" smtClean="0">
                <a:solidFill>
                  <a:srgbClr val="FF0000"/>
                </a:solidFill>
              </a:rPr>
              <a:t> </a:t>
            </a:r>
            <a:r>
              <a:rPr kumimoji="1" lang="en-US" altLang="ja-JP" sz="2000" b="1" dirty="0" err="1" smtClean="0">
                <a:solidFill>
                  <a:srgbClr val="FF0000"/>
                </a:solidFill>
              </a:rPr>
              <a:t>msec</a:t>
            </a:r>
            <a:endParaRPr kumimoji="1" lang="ja-JP" altLang="en-US" sz="2000" b="1" dirty="0">
              <a:solidFill>
                <a:srgbClr val="FF0000"/>
              </a:solidFill>
            </a:endParaRPr>
          </a:p>
        </p:txBody>
      </p:sp>
      <p:sp>
        <p:nvSpPr>
          <p:cNvPr id="62" name="右矢印 61"/>
          <p:cNvSpPr/>
          <p:nvPr/>
        </p:nvSpPr>
        <p:spPr bwMode="auto">
          <a:xfrm>
            <a:off x="2019283" y="1876414"/>
            <a:ext cx="381002" cy="504829"/>
          </a:xfrm>
          <a:prstGeom prst="rightArrow">
            <a:avLst/>
          </a:prstGeom>
          <a:solidFill>
            <a:srgbClr val="FFC000"/>
          </a:solidFill>
          <a:ln w="9525" cap="flat" cmpd="sng" algn="ctr">
            <a:no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1100" b="1" i="0" u="none" strike="noStrike" cap="none" normalizeH="0" baseline="0" dirty="0" smtClean="0">
                <a:ln>
                  <a:noFill/>
                </a:ln>
                <a:solidFill>
                  <a:srgbClr val="FF0000"/>
                </a:solidFill>
                <a:effectLst/>
                <a:latin typeface="Times New Roman" pitchFamily="18" charset="0"/>
                <a:ea typeface="ＭＳ Ｐゴシック" pitchFamily="50" charset="-128"/>
              </a:rPr>
              <a:t>指定</a:t>
            </a:r>
          </a:p>
        </p:txBody>
      </p:sp>
      <p:sp>
        <p:nvSpPr>
          <p:cNvPr id="67" name="テキスト ボックス 66"/>
          <p:cNvSpPr txBox="1"/>
          <p:nvPr/>
        </p:nvSpPr>
        <p:spPr>
          <a:xfrm>
            <a:off x="223808" y="1262047"/>
            <a:ext cx="8429684" cy="369332"/>
          </a:xfrm>
          <a:prstGeom prst="rect">
            <a:avLst/>
          </a:prstGeom>
          <a:noFill/>
        </p:spPr>
        <p:txBody>
          <a:bodyPr wrap="square" rtlCol="0">
            <a:spAutoFit/>
          </a:bodyPr>
          <a:lstStyle/>
          <a:p>
            <a:r>
              <a:rPr kumimoji="1" lang="ja-JP" altLang="en-US" dirty="0" smtClean="0">
                <a:solidFill>
                  <a:schemeClr val="accent2"/>
                </a:solidFill>
                <a:latin typeface="+mn-lt"/>
              </a:rPr>
              <a:t>　　　　</a:t>
            </a:r>
            <a:r>
              <a:rPr kumimoji="1" lang="ja-JP" altLang="en-US" dirty="0" smtClean="0">
                <a:solidFill>
                  <a:srgbClr val="FF0000"/>
                </a:solidFill>
                <a:latin typeface="+mn-lt"/>
              </a:rPr>
              <a:t>次タスクをプログラムで指定可能 </a:t>
            </a:r>
            <a:r>
              <a:rPr kumimoji="1" lang="ja-JP" altLang="en-US" dirty="0" smtClean="0">
                <a:solidFill>
                  <a:schemeClr val="accent2"/>
                </a:solidFill>
                <a:latin typeface="+mn-lt"/>
              </a:rPr>
              <a:t>⇒ 処理の実行順序を確定させることが可能</a:t>
            </a:r>
            <a:endParaRPr kumimoji="1" lang="ja-JP" altLang="en-US" dirty="0">
              <a:solidFill>
                <a:schemeClr val="accent2"/>
              </a:solidFill>
              <a:latin typeface="+mn-lt"/>
            </a:endParaRPr>
          </a:p>
        </p:txBody>
      </p:sp>
      <p:sp>
        <p:nvSpPr>
          <p:cNvPr id="69" name="テキスト ボックス 68"/>
          <p:cNvSpPr txBox="1"/>
          <p:nvPr/>
        </p:nvSpPr>
        <p:spPr>
          <a:xfrm>
            <a:off x="309533" y="847707"/>
            <a:ext cx="4643470" cy="400110"/>
          </a:xfrm>
          <a:prstGeom prst="rect">
            <a:avLst/>
          </a:prstGeom>
          <a:noFill/>
        </p:spPr>
        <p:txBody>
          <a:bodyPr wrap="square" rtlCol="0">
            <a:spAutoFit/>
          </a:bodyPr>
          <a:lstStyle/>
          <a:p>
            <a:r>
              <a:rPr kumimoji="1" lang="en-US" altLang="ja-JP" sz="2000" dirty="0" err="1" smtClean="0">
                <a:solidFill>
                  <a:schemeClr val="accent2">
                    <a:lumMod val="75000"/>
                  </a:schemeClr>
                </a:solidFill>
                <a:latin typeface="+mn-lt"/>
              </a:rPr>
              <a:t>uITRON</a:t>
            </a:r>
            <a:r>
              <a:rPr kumimoji="1" lang="ja-JP" altLang="en-US" sz="2000" dirty="0" smtClean="0">
                <a:solidFill>
                  <a:schemeClr val="accent2">
                    <a:lumMod val="75000"/>
                  </a:schemeClr>
                </a:solidFill>
                <a:latin typeface="+mn-lt"/>
              </a:rPr>
              <a:t> スケジューリング</a:t>
            </a:r>
            <a:endParaRPr kumimoji="1" lang="ja-JP" altLang="en-US" sz="2000" dirty="0">
              <a:solidFill>
                <a:schemeClr val="accent2">
                  <a:lumMod val="75000"/>
                </a:schemeClr>
              </a:solidFill>
              <a:latin typeface="+mn-lt"/>
            </a:endParaRPr>
          </a:p>
        </p:txBody>
      </p:sp>
      <p:sp>
        <p:nvSpPr>
          <p:cNvPr id="71" name="正方形/長方形 70"/>
          <p:cNvSpPr/>
          <p:nvPr/>
        </p:nvSpPr>
        <p:spPr bwMode="auto">
          <a:xfrm>
            <a:off x="285720" y="3071810"/>
            <a:ext cx="8501122" cy="2286016"/>
          </a:xfrm>
          <a:prstGeom prst="rect">
            <a:avLst/>
          </a:prstGeom>
          <a:solidFill>
            <a:srgbClr val="FFFF99"/>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76" name="正方形/長方形 75"/>
          <p:cNvSpPr/>
          <p:nvPr/>
        </p:nvSpPr>
        <p:spPr bwMode="auto">
          <a:xfrm>
            <a:off x="795311" y="3557594"/>
            <a:ext cx="676280" cy="80010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77" name="正方形/長方形 76"/>
          <p:cNvSpPr/>
          <p:nvPr/>
        </p:nvSpPr>
        <p:spPr bwMode="auto">
          <a:xfrm>
            <a:off x="1571604" y="3557594"/>
            <a:ext cx="714380" cy="800100"/>
          </a:xfrm>
          <a:prstGeom prst="rect">
            <a:avLst/>
          </a:prstGeom>
          <a:solidFill>
            <a:schemeClr val="accent1">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78" name="正方形/長方形 77"/>
          <p:cNvSpPr/>
          <p:nvPr/>
        </p:nvSpPr>
        <p:spPr bwMode="auto">
          <a:xfrm>
            <a:off x="2357422" y="3557594"/>
            <a:ext cx="676280" cy="80010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79" name="正方形/長方形 78"/>
          <p:cNvSpPr/>
          <p:nvPr/>
        </p:nvSpPr>
        <p:spPr bwMode="auto">
          <a:xfrm>
            <a:off x="3143240" y="3557594"/>
            <a:ext cx="714380" cy="800100"/>
          </a:xfrm>
          <a:prstGeom prst="rect">
            <a:avLst/>
          </a:prstGeom>
          <a:solidFill>
            <a:schemeClr val="accent1">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0" name="正方形/長方形 79"/>
          <p:cNvSpPr/>
          <p:nvPr/>
        </p:nvSpPr>
        <p:spPr bwMode="auto">
          <a:xfrm>
            <a:off x="3990971" y="3557594"/>
            <a:ext cx="676280" cy="80010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1" name="正方形/長方形 80"/>
          <p:cNvSpPr/>
          <p:nvPr/>
        </p:nvSpPr>
        <p:spPr bwMode="auto">
          <a:xfrm>
            <a:off x="4757739" y="3557594"/>
            <a:ext cx="714380" cy="800100"/>
          </a:xfrm>
          <a:prstGeom prst="rect">
            <a:avLst/>
          </a:prstGeom>
          <a:solidFill>
            <a:schemeClr val="accent1">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2" name="正方形/長方形 81"/>
          <p:cNvSpPr/>
          <p:nvPr/>
        </p:nvSpPr>
        <p:spPr bwMode="auto">
          <a:xfrm>
            <a:off x="5553082" y="3571876"/>
            <a:ext cx="676280" cy="80010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3" name="正方形/長方形 82"/>
          <p:cNvSpPr/>
          <p:nvPr/>
        </p:nvSpPr>
        <p:spPr bwMode="auto">
          <a:xfrm>
            <a:off x="6329375" y="3557594"/>
            <a:ext cx="714380" cy="800100"/>
          </a:xfrm>
          <a:prstGeom prst="rect">
            <a:avLst/>
          </a:prstGeom>
          <a:solidFill>
            <a:schemeClr val="accent1">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4" name="正方形/長方形 83"/>
          <p:cNvSpPr/>
          <p:nvPr/>
        </p:nvSpPr>
        <p:spPr bwMode="auto">
          <a:xfrm>
            <a:off x="7110430" y="3557594"/>
            <a:ext cx="676280" cy="80010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7" name="テキスト ボックス 86"/>
          <p:cNvSpPr txBox="1"/>
          <p:nvPr/>
        </p:nvSpPr>
        <p:spPr>
          <a:xfrm>
            <a:off x="6986605" y="3152716"/>
            <a:ext cx="928694" cy="369332"/>
          </a:xfrm>
          <a:prstGeom prst="rect">
            <a:avLst/>
          </a:prstGeom>
          <a:noFill/>
        </p:spPr>
        <p:txBody>
          <a:bodyPr wrap="square" rtlCol="0">
            <a:spAutoFit/>
          </a:bodyPr>
          <a:lstStyle/>
          <a:p>
            <a:r>
              <a:rPr kumimoji="1" lang="en-US" altLang="ja-JP" b="1" dirty="0" smtClean="0">
                <a:solidFill>
                  <a:srgbClr val="FF0000"/>
                </a:solidFill>
              </a:rPr>
              <a:t>1msec</a:t>
            </a:r>
            <a:endParaRPr kumimoji="1" lang="ja-JP" altLang="en-US" b="1" dirty="0">
              <a:solidFill>
                <a:srgbClr val="FF0000"/>
              </a:solidFill>
            </a:endParaRPr>
          </a:p>
        </p:txBody>
      </p:sp>
      <p:cxnSp>
        <p:nvCxnSpPr>
          <p:cNvPr id="89" name="直線矢印コネクタ 88"/>
          <p:cNvCxnSpPr/>
          <p:nvPr/>
        </p:nvCxnSpPr>
        <p:spPr bwMode="auto">
          <a:xfrm>
            <a:off x="7115193" y="3490913"/>
            <a:ext cx="642942" cy="1588"/>
          </a:xfrm>
          <a:prstGeom prst="straightConnector1">
            <a:avLst/>
          </a:prstGeom>
          <a:solidFill>
            <a:schemeClr val="accent1"/>
          </a:solidFill>
          <a:ln w="12700" cap="flat" cmpd="sng" algn="ctr">
            <a:solidFill>
              <a:schemeClr val="accent2"/>
            </a:solidFill>
            <a:prstDash val="solid"/>
            <a:round/>
            <a:headEnd type="arrow"/>
            <a:tailEnd type="arrow"/>
          </a:ln>
          <a:effectLst/>
        </p:spPr>
      </p:cxnSp>
      <p:cxnSp>
        <p:nvCxnSpPr>
          <p:cNvPr id="91" name="直線コネクタ 90"/>
          <p:cNvCxnSpPr/>
          <p:nvPr/>
        </p:nvCxnSpPr>
        <p:spPr bwMode="auto">
          <a:xfrm rot="16200000" flipH="1">
            <a:off x="6607983" y="3017041"/>
            <a:ext cx="714380" cy="214314"/>
          </a:xfrm>
          <a:prstGeom prst="line">
            <a:avLst/>
          </a:prstGeom>
          <a:solidFill>
            <a:schemeClr val="accent1"/>
          </a:solidFill>
          <a:ln w="38100" cap="flat" cmpd="sng" algn="ctr">
            <a:solidFill>
              <a:srgbClr val="FF0000"/>
            </a:solidFill>
            <a:prstDash val="sysDot"/>
            <a:round/>
            <a:headEnd type="none" w="med" len="med"/>
            <a:tailEnd type="none" w="med" len="med"/>
          </a:ln>
          <a:effectLst/>
        </p:spPr>
      </p:cxnSp>
      <p:cxnSp>
        <p:nvCxnSpPr>
          <p:cNvPr id="93" name="直線コネクタ 92"/>
          <p:cNvCxnSpPr/>
          <p:nvPr/>
        </p:nvCxnSpPr>
        <p:spPr bwMode="auto">
          <a:xfrm rot="5400000">
            <a:off x="7589055" y="2907491"/>
            <a:ext cx="819155" cy="433413"/>
          </a:xfrm>
          <a:prstGeom prst="line">
            <a:avLst/>
          </a:prstGeom>
          <a:solidFill>
            <a:schemeClr val="accent1"/>
          </a:solidFill>
          <a:ln w="38100" cap="flat" cmpd="sng" algn="ctr">
            <a:solidFill>
              <a:srgbClr val="FF0000"/>
            </a:solidFill>
            <a:prstDash val="sysDot"/>
            <a:round/>
            <a:headEnd type="none" w="med" len="med"/>
            <a:tailEnd type="none" w="med" len="med"/>
          </a:ln>
          <a:effectLst/>
        </p:spPr>
      </p:cxnSp>
      <p:sp>
        <p:nvSpPr>
          <p:cNvPr id="97" name="角丸四角形 96"/>
          <p:cNvSpPr/>
          <p:nvPr/>
        </p:nvSpPr>
        <p:spPr bwMode="auto">
          <a:xfrm>
            <a:off x="1285852" y="4714884"/>
            <a:ext cx="6643734" cy="500066"/>
          </a:xfrm>
          <a:prstGeom prst="roundRect">
            <a:avLst/>
          </a:prstGeom>
          <a:solidFill>
            <a:schemeClr val="accent2">
              <a:lumMod val="50000"/>
            </a:schemeClr>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hangingPunct="0"/>
            <a:r>
              <a:rPr kumimoji="0" lang="en-US" altLang="ja-JP" sz="2000" dirty="0" smtClean="0">
                <a:solidFill>
                  <a:schemeClr val="bg1"/>
                </a:solidFill>
                <a:latin typeface="+mn-lt"/>
              </a:rPr>
              <a:t>i</a:t>
            </a:r>
            <a:r>
              <a:rPr kumimoji="0" lang="en-US" altLang="ja-JP" sz="2000" b="0" i="0" u="none" strike="noStrike" cap="none" normalizeH="0" baseline="0" dirty="0" smtClean="0">
                <a:ln>
                  <a:noFill/>
                </a:ln>
                <a:solidFill>
                  <a:schemeClr val="bg1"/>
                </a:solidFill>
                <a:effectLst/>
                <a:latin typeface="+mn-lt"/>
                <a:ea typeface="ＭＳ Ｐゴシック" pitchFamily="50" charset="-128"/>
              </a:rPr>
              <a:t>ntelligent</a:t>
            </a:r>
            <a:r>
              <a:rPr kumimoji="0" lang="ja-JP" altLang="en-US" sz="2000" b="0" i="0" u="none" strike="noStrike" cap="none" normalizeH="0" baseline="0" dirty="0" smtClean="0">
                <a:ln>
                  <a:noFill/>
                </a:ln>
                <a:solidFill>
                  <a:schemeClr val="tx1"/>
                </a:solidFill>
                <a:effectLst/>
                <a:latin typeface="+mn-lt"/>
                <a:ea typeface="ＭＳ Ｐゴシック" pitchFamily="50" charset="-128"/>
              </a:rPr>
              <a:t> </a:t>
            </a:r>
            <a:r>
              <a:rPr kumimoji="0" lang="en-US" altLang="ja-JP" sz="2000" b="0" i="0" u="none" strike="noStrike" cap="none" normalizeH="0" baseline="0" dirty="0" smtClean="0">
                <a:ln>
                  <a:noFill/>
                </a:ln>
                <a:solidFill>
                  <a:schemeClr val="bg1"/>
                </a:solidFill>
                <a:effectLst/>
                <a:latin typeface="+mn-lt"/>
                <a:ea typeface="ＭＳ Ｐゴシック" pitchFamily="50" charset="-128"/>
              </a:rPr>
              <a:t>kernel</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 </a:t>
            </a:r>
            <a:r>
              <a:rPr kumimoji="0" lang="en-US" altLang="ja-JP" sz="2000" b="0" i="0" u="none" strike="noStrike" cap="none" normalizeH="0" baseline="0" dirty="0" smtClean="0">
                <a:ln>
                  <a:noFill/>
                </a:ln>
                <a:solidFill>
                  <a:schemeClr val="bg1"/>
                </a:solidFill>
                <a:effectLst/>
                <a:latin typeface="+mn-lt"/>
                <a:ea typeface="ＭＳ Ｐゴシック" pitchFamily="50" charset="-128"/>
              </a:rPr>
              <a:t>scheduler</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 （</a:t>
            </a:r>
            <a:r>
              <a:rPr kumimoji="0" lang="ja-JP" altLang="en-US" sz="2000" b="0" i="0" u="none" strike="noStrike" cap="none" normalizeH="0" baseline="0" dirty="0" smtClean="0">
                <a:ln>
                  <a:noFill/>
                </a:ln>
                <a:solidFill>
                  <a:srgbClr val="FFFF00"/>
                </a:solidFill>
                <a:effectLst/>
                <a:latin typeface="+mn-lt"/>
                <a:ea typeface="ＭＳ Ｐゴシック" pitchFamily="50" charset="-128"/>
              </a:rPr>
              <a:t>優先度</a:t>
            </a:r>
            <a:r>
              <a:rPr kumimoji="0" lang="ja-JP" altLang="en-US" sz="2000" dirty="0" smtClean="0">
                <a:solidFill>
                  <a:srgbClr val="FFFF00"/>
                </a:solidFill>
              </a:rPr>
              <a:t>自動</a:t>
            </a:r>
            <a:r>
              <a:rPr kumimoji="0" lang="ja-JP" altLang="en-US" sz="2000" b="0" i="0" u="none" strike="noStrike" cap="none" normalizeH="0" baseline="0" dirty="0" smtClean="0">
                <a:ln>
                  <a:noFill/>
                </a:ln>
                <a:solidFill>
                  <a:srgbClr val="FFFF00"/>
                </a:solidFill>
                <a:effectLst/>
                <a:latin typeface="+mn-lt"/>
                <a:ea typeface="ＭＳ Ｐゴシック" pitchFamily="50" charset="-128"/>
              </a:rPr>
              <a:t>調整あり</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a:t>
            </a:r>
          </a:p>
        </p:txBody>
      </p:sp>
      <p:sp>
        <p:nvSpPr>
          <p:cNvPr id="98" name="テキスト ボックス 97"/>
          <p:cNvSpPr txBox="1"/>
          <p:nvPr/>
        </p:nvSpPr>
        <p:spPr>
          <a:xfrm>
            <a:off x="295244" y="3057465"/>
            <a:ext cx="6491333" cy="400110"/>
          </a:xfrm>
          <a:prstGeom prst="rect">
            <a:avLst/>
          </a:prstGeom>
          <a:noFill/>
        </p:spPr>
        <p:txBody>
          <a:bodyPr wrap="square" rtlCol="0">
            <a:spAutoFit/>
          </a:bodyPr>
          <a:lstStyle/>
          <a:p>
            <a:r>
              <a:rPr lang="ja-JP" altLang="en-US" sz="2000" dirty="0" smtClean="0">
                <a:solidFill>
                  <a:schemeClr val="accent2">
                    <a:lumMod val="75000"/>
                  </a:schemeClr>
                </a:solidFill>
                <a:latin typeface="+mn-lt"/>
              </a:rPr>
              <a:t> </a:t>
            </a:r>
            <a:r>
              <a:rPr lang="en-US" altLang="ja-JP" sz="2000" dirty="0" smtClean="0">
                <a:solidFill>
                  <a:schemeClr val="accent2">
                    <a:lumMod val="75000"/>
                  </a:schemeClr>
                </a:solidFill>
                <a:latin typeface="+mn-lt"/>
              </a:rPr>
              <a:t>Linux</a:t>
            </a:r>
            <a:r>
              <a:rPr kumimoji="1" lang="ja-JP" altLang="en-US" sz="2000" dirty="0" smtClean="0">
                <a:solidFill>
                  <a:schemeClr val="accent2">
                    <a:lumMod val="75000"/>
                  </a:schemeClr>
                </a:solidFill>
                <a:latin typeface="+mn-lt"/>
              </a:rPr>
              <a:t> スケジューリング （</a:t>
            </a:r>
            <a:r>
              <a:rPr kumimoji="1" lang="ja-JP" altLang="en-US" sz="2000" dirty="0" smtClean="0">
                <a:solidFill>
                  <a:srgbClr val="FF0000"/>
                </a:solidFill>
                <a:latin typeface="+mn-lt"/>
              </a:rPr>
              <a:t>順序性を保証できない</a:t>
            </a:r>
            <a:r>
              <a:rPr kumimoji="1" lang="ja-JP" altLang="en-US" sz="2000" dirty="0" smtClean="0">
                <a:solidFill>
                  <a:schemeClr val="accent2">
                    <a:lumMod val="75000"/>
                  </a:schemeClr>
                </a:solidFill>
                <a:latin typeface="+mn-lt"/>
              </a:rPr>
              <a:t>）</a:t>
            </a:r>
            <a:endParaRPr kumimoji="1" lang="ja-JP" altLang="en-US" sz="2000" dirty="0">
              <a:solidFill>
                <a:schemeClr val="accent2">
                  <a:lumMod val="75000"/>
                </a:schemeClr>
              </a:solidFill>
              <a:latin typeface="+mn-lt"/>
            </a:endParaRPr>
          </a:p>
        </p:txBody>
      </p:sp>
      <p:cxnSp>
        <p:nvCxnSpPr>
          <p:cNvPr id="100" name="直線矢印コネクタ 99"/>
          <p:cNvCxnSpPr/>
          <p:nvPr/>
        </p:nvCxnSpPr>
        <p:spPr bwMode="auto">
          <a:xfrm rot="5400000">
            <a:off x="1285852" y="4543433"/>
            <a:ext cx="285752" cy="15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01" name="直線矢印コネクタ 100"/>
          <p:cNvCxnSpPr/>
          <p:nvPr/>
        </p:nvCxnSpPr>
        <p:spPr bwMode="auto">
          <a:xfrm rot="5400000">
            <a:off x="2113739" y="4552164"/>
            <a:ext cx="285752" cy="15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02" name="直線矢印コネクタ 101"/>
          <p:cNvCxnSpPr/>
          <p:nvPr/>
        </p:nvCxnSpPr>
        <p:spPr bwMode="auto">
          <a:xfrm rot="5400000">
            <a:off x="2856694" y="4537876"/>
            <a:ext cx="285752" cy="15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03" name="直線矢印コネクタ 102"/>
          <p:cNvCxnSpPr/>
          <p:nvPr/>
        </p:nvCxnSpPr>
        <p:spPr bwMode="auto">
          <a:xfrm rot="5400000">
            <a:off x="3690137" y="4537876"/>
            <a:ext cx="285752" cy="15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04" name="直線矢印コネクタ 103"/>
          <p:cNvCxnSpPr/>
          <p:nvPr/>
        </p:nvCxnSpPr>
        <p:spPr bwMode="auto">
          <a:xfrm rot="5400000">
            <a:off x="4501356" y="4547401"/>
            <a:ext cx="285752" cy="15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05" name="直線矢印コネクタ 104"/>
          <p:cNvCxnSpPr/>
          <p:nvPr/>
        </p:nvCxnSpPr>
        <p:spPr bwMode="auto">
          <a:xfrm rot="5400000">
            <a:off x="5306224" y="4542639"/>
            <a:ext cx="285752" cy="15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06" name="直線矢印コネクタ 105"/>
          <p:cNvCxnSpPr/>
          <p:nvPr/>
        </p:nvCxnSpPr>
        <p:spPr bwMode="auto">
          <a:xfrm rot="5400000">
            <a:off x="6071404" y="4552164"/>
            <a:ext cx="285752" cy="15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08" name="直線矢印コネクタ 107"/>
          <p:cNvCxnSpPr/>
          <p:nvPr/>
        </p:nvCxnSpPr>
        <p:spPr bwMode="auto">
          <a:xfrm rot="5400000">
            <a:off x="6877860" y="4552164"/>
            <a:ext cx="285752" cy="1588"/>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cxnSp>
        <p:nvCxnSpPr>
          <p:cNvPr id="109" name="直線矢印コネクタ 108"/>
          <p:cNvCxnSpPr/>
          <p:nvPr/>
        </p:nvCxnSpPr>
        <p:spPr bwMode="auto">
          <a:xfrm rot="5400000" flipH="1" flipV="1">
            <a:off x="1423570" y="4529545"/>
            <a:ext cx="304801" cy="8729"/>
          </a:xfrm>
          <a:prstGeom prst="straightConnector1">
            <a:avLst/>
          </a:prstGeom>
          <a:solidFill>
            <a:schemeClr val="accent1"/>
          </a:solidFill>
          <a:ln w="9525" cap="flat" cmpd="sng" algn="ctr">
            <a:solidFill>
              <a:schemeClr val="accent2"/>
            </a:solidFill>
            <a:prstDash val="solid"/>
            <a:round/>
            <a:headEnd type="none" w="med" len="med"/>
            <a:tailEnd type="arrow"/>
          </a:ln>
          <a:effectLst/>
        </p:spPr>
      </p:cxnSp>
      <p:cxnSp>
        <p:nvCxnSpPr>
          <p:cNvPr id="112" name="直線矢印コネクタ 111"/>
          <p:cNvCxnSpPr/>
          <p:nvPr/>
        </p:nvCxnSpPr>
        <p:spPr bwMode="auto">
          <a:xfrm rot="5400000" flipH="1" flipV="1">
            <a:off x="2200657" y="4524780"/>
            <a:ext cx="304801" cy="8729"/>
          </a:xfrm>
          <a:prstGeom prst="straightConnector1">
            <a:avLst/>
          </a:prstGeom>
          <a:solidFill>
            <a:schemeClr val="accent1"/>
          </a:solidFill>
          <a:ln w="9525" cap="flat" cmpd="sng" algn="ctr">
            <a:solidFill>
              <a:schemeClr val="accent2"/>
            </a:solidFill>
            <a:prstDash val="solid"/>
            <a:round/>
            <a:headEnd type="none" w="med" len="med"/>
            <a:tailEnd type="arrow"/>
          </a:ln>
          <a:effectLst/>
        </p:spPr>
      </p:cxnSp>
      <p:cxnSp>
        <p:nvCxnSpPr>
          <p:cNvPr id="113" name="直線矢印コネクタ 112"/>
          <p:cNvCxnSpPr/>
          <p:nvPr/>
        </p:nvCxnSpPr>
        <p:spPr bwMode="auto">
          <a:xfrm rot="5400000" flipH="1" flipV="1">
            <a:off x="2995204" y="4539068"/>
            <a:ext cx="304801" cy="8729"/>
          </a:xfrm>
          <a:prstGeom prst="straightConnector1">
            <a:avLst/>
          </a:prstGeom>
          <a:solidFill>
            <a:schemeClr val="accent1"/>
          </a:solidFill>
          <a:ln w="9525" cap="flat" cmpd="sng" algn="ctr">
            <a:solidFill>
              <a:schemeClr val="accent2"/>
            </a:solidFill>
            <a:prstDash val="solid"/>
            <a:round/>
            <a:headEnd type="none" w="med" len="med"/>
            <a:tailEnd type="arrow"/>
          </a:ln>
          <a:effectLst/>
        </p:spPr>
      </p:cxnSp>
      <p:cxnSp>
        <p:nvCxnSpPr>
          <p:cNvPr id="114" name="直線矢印コネクタ 113"/>
          <p:cNvCxnSpPr/>
          <p:nvPr/>
        </p:nvCxnSpPr>
        <p:spPr bwMode="auto">
          <a:xfrm rot="5400000" flipH="1" flipV="1">
            <a:off x="3842935" y="4524780"/>
            <a:ext cx="304801" cy="8729"/>
          </a:xfrm>
          <a:prstGeom prst="straightConnector1">
            <a:avLst/>
          </a:prstGeom>
          <a:solidFill>
            <a:schemeClr val="accent1"/>
          </a:solidFill>
          <a:ln w="9525" cap="flat" cmpd="sng" algn="ctr">
            <a:solidFill>
              <a:schemeClr val="accent2"/>
            </a:solidFill>
            <a:prstDash val="solid"/>
            <a:round/>
            <a:headEnd type="none" w="med" len="med"/>
            <a:tailEnd type="arrow"/>
          </a:ln>
          <a:effectLst/>
        </p:spPr>
      </p:cxnSp>
      <p:cxnSp>
        <p:nvCxnSpPr>
          <p:cNvPr id="115" name="直線矢印コネクタ 114"/>
          <p:cNvCxnSpPr/>
          <p:nvPr/>
        </p:nvCxnSpPr>
        <p:spPr bwMode="auto">
          <a:xfrm rot="5400000" flipH="1" flipV="1">
            <a:off x="4595415" y="4534305"/>
            <a:ext cx="304801" cy="8729"/>
          </a:xfrm>
          <a:prstGeom prst="straightConnector1">
            <a:avLst/>
          </a:prstGeom>
          <a:solidFill>
            <a:schemeClr val="accent1"/>
          </a:solidFill>
          <a:ln w="9525" cap="flat" cmpd="sng" algn="ctr">
            <a:solidFill>
              <a:schemeClr val="accent2"/>
            </a:solidFill>
            <a:prstDash val="solid"/>
            <a:round/>
            <a:headEnd type="none" w="med" len="med"/>
            <a:tailEnd type="arrow"/>
          </a:ln>
          <a:effectLst/>
        </p:spPr>
      </p:cxnSp>
      <p:cxnSp>
        <p:nvCxnSpPr>
          <p:cNvPr id="116" name="直線矢印コネクタ 115"/>
          <p:cNvCxnSpPr/>
          <p:nvPr/>
        </p:nvCxnSpPr>
        <p:spPr bwMode="auto">
          <a:xfrm rot="5400000" flipH="1" flipV="1">
            <a:off x="5415367" y="4515255"/>
            <a:ext cx="304801" cy="8729"/>
          </a:xfrm>
          <a:prstGeom prst="straightConnector1">
            <a:avLst/>
          </a:prstGeom>
          <a:solidFill>
            <a:schemeClr val="accent1"/>
          </a:solidFill>
          <a:ln w="9525" cap="flat" cmpd="sng" algn="ctr">
            <a:solidFill>
              <a:schemeClr val="accent2"/>
            </a:solidFill>
            <a:prstDash val="solid"/>
            <a:round/>
            <a:headEnd type="none" w="med" len="med"/>
            <a:tailEnd type="arrow"/>
          </a:ln>
          <a:effectLst/>
        </p:spPr>
      </p:cxnSp>
      <p:cxnSp>
        <p:nvCxnSpPr>
          <p:cNvPr id="117" name="直線矢印コネクタ 116"/>
          <p:cNvCxnSpPr/>
          <p:nvPr/>
        </p:nvCxnSpPr>
        <p:spPr bwMode="auto">
          <a:xfrm rot="5400000" flipH="1" flipV="1">
            <a:off x="6182135" y="4524780"/>
            <a:ext cx="304801" cy="8729"/>
          </a:xfrm>
          <a:prstGeom prst="straightConnector1">
            <a:avLst/>
          </a:prstGeom>
          <a:solidFill>
            <a:schemeClr val="accent1"/>
          </a:solidFill>
          <a:ln w="9525" cap="flat" cmpd="sng" algn="ctr">
            <a:solidFill>
              <a:schemeClr val="accent2"/>
            </a:solidFill>
            <a:prstDash val="solid"/>
            <a:round/>
            <a:headEnd type="none" w="med" len="med"/>
            <a:tailEnd type="arrow"/>
          </a:ln>
          <a:effectLst/>
        </p:spPr>
      </p:cxnSp>
      <p:cxnSp>
        <p:nvCxnSpPr>
          <p:cNvPr id="118" name="直線矢印コネクタ 117"/>
          <p:cNvCxnSpPr/>
          <p:nvPr/>
        </p:nvCxnSpPr>
        <p:spPr bwMode="auto">
          <a:xfrm rot="5400000" flipH="1" flipV="1">
            <a:off x="6987003" y="4534305"/>
            <a:ext cx="304801" cy="8729"/>
          </a:xfrm>
          <a:prstGeom prst="straightConnector1">
            <a:avLst/>
          </a:prstGeom>
          <a:solidFill>
            <a:schemeClr val="accent1"/>
          </a:solidFill>
          <a:ln w="9525" cap="flat" cmpd="sng" algn="ctr">
            <a:solidFill>
              <a:schemeClr val="accent2"/>
            </a:solidFill>
            <a:prstDash val="solid"/>
            <a:round/>
            <a:headEnd type="none" w="med" len="med"/>
            <a:tailEnd type="arrow"/>
          </a:ln>
          <a:effectLst/>
        </p:spPr>
      </p:cxnSp>
      <p:sp>
        <p:nvSpPr>
          <p:cNvPr id="119" name="円/楕円 118"/>
          <p:cNvSpPr/>
          <p:nvPr/>
        </p:nvSpPr>
        <p:spPr bwMode="auto">
          <a:xfrm>
            <a:off x="3286116" y="3667127"/>
            <a:ext cx="438153" cy="561979"/>
          </a:xfrm>
          <a:prstGeom prst="ellipse">
            <a:avLst/>
          </a:prstGeom>
          <a:solidFill>
            <a:schemeClr val="accent1"/>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mn-lt"/>
              </a:rPr>
              <a:t>E</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20" name="円/楕円 119"/>
          <p:cNvSpPr/>
          <p:nvPr/>
        </p:nvSpPr>
        <p:spPr bwMode="auto">
          <a:xfrm>
            <a:off x="1704955" y="3671889"/>
            <a:ext cx="438153" cy="561979"/>
          </a:xfrm>
          <a:prstGeom prst="ellipse">
            <a:avLst/>
          </a:prstGeom>
          <a:solidFill>
            <a:schemeClr val="accent1"/>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mn-lt"/>
              </a:rPr>
              <a:t>B</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21" name="円/楕円 120"/>
          <p:cNvSpPr/>
          <p:nvPr/>
        </p:nvSpPr>
        <p:spPr bwMode="auto">
          <a:xfrm>
            <a:off x="4891090" y="3676651"/>
            <a:ext cx="438153" cy="561979"/>
          </a:xfrm>
          <a:prstGeom prst="ellipse">
            <a:avLst/>
          </a:prstGeom>
          <a:solidFill>
            <a:schemeClr val="accent1"/>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mn-lt"/>
              </a:rPr>
              <a:t>B</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22" name="円/楕円 121"/>
          <p:cNvSpPr/>
          <p:nvPr/>
        </p:nvSpPr>
        <p:spPr bwMode="auto">
          <a:xfrm>
            <a:off x="6481776" y="3667126"/>
            <a:ext cx="438153" cy="561979"/>
          </a:xfrm>
          <a:prstGeom prst="ellipse">
            <a:avLst/>
          </a:prstGeom>
          <a:solidFill>
            <a:schemeClr val="accent1"/>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mn-lt"/>
              </a:rPr>
              <a:t>H</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23" name="円/楕円 122"/>
          <p:cNvSpPr/>
          <p:nvPr/>
        </p:nvSpPr>
        <p:spPr bwMode="auto">
          <a:xfrm>
            <a:off x="909611" y="3676651"/>
            <a:ext cx="438153" cy="561979"/>
          </a:xfrm>
          <a:prstGeom prst="ellipse">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mn-lt"/>
                <a:ea typeface="ＭＳ Ｐゴシック" pitchFamily="50" charset="-128"/>
              </a:rPr>
              <a:t>A</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24" name="円/楕円 123"/>
          <p:cNvSpPr/>
          <p:nvPr/>
        </p:nvSpPr>
        <p:spPr bwMode="auto">
          <a:xfrm>
            <a:off x="2471723" y="3667127"/>
            <a:ext cx="438153" cy="561979"/>
          </a:xfrm>
          <a:prstGeom prst="ellipse">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mn-lt"/>
              </a:rPr>
              <a:t>D</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25" name="円/楕円 124"/>
          <p:cNvSpPr/>
          <p:nvPr/>
        </p:nvSpPr>
        <p:spPr bwMode="auto">
          <a:xfrm>
            <a:off x="4110034" y="3676652"/>
            <a:ext cx="438153" cy="561979"/>
          </a:xfrm>
          <a:prstGeom prst="ellipse">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mn-lt"/>
              </a:rPr>
              <a:t>F</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26" name="円/楕円 125"/>
          <p:cNvSpPr/>
          <p:nvPr/>
        </p:nvSpPr>
        <p:spPr bwMode="auto">
          <a:xfrm>
            <a:off x="5676908" y="3667127"/>
            <a:ext cx="438153" cy="561979"/>
          </a:xfrm>
          <a:prstGeom prst="ellipse">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mn-lt"/>
                <a:ea typeface="ＭＳ Ｐゴシック" pitchFamily="50" charset="-128"/>
              </a:rPr>
              <a:t>A</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27" name="円/楕円 126"/>
          <p:cNvSpPr/>
          <p:nvPr/>
        </p:nvSpPr>
        <p:spPr bwMode="auto">
          <a:xfrm>
            <a:off x="7205681" y="3671889"/>
            <a:ext cx="438153" cy="561979"/>
          </a:xfrm>
          <a:prstGeom prst="ellipse">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mn-lt"/>
              </a:rPr>
              <a:t>D</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cxnSp>
        <p:nvCxnSpPr>
          <p:cNvPr id="133" name="直線矢印コネクタ 132"/>
          <p:cNvCxnSpPr/>
          <p:nvPr/>
        </p:nvCxnSpPr>
        <p:spPr bwMode="auto">
          <a:xfrm rot="16200000" flipH="1">
            <a:off x="3083710" y="2531260"/>
            <a:ext cx="261944" cy="200035"/>
          </a:xfrm>
          <a:prstGeom prst="straightConnector1">
            <a:avLst/>
          </a:prstGeom>
          <a:solidFill>
            <a:schemeClr val="accent1"/>
          </a:solidFill>
          <a:ln w="15875" cap="flat" cmpd="sng" algn="ctr">
            <a:solidFill>
              <a:srgbClr val="00B050"/>
            </a:solidFill>
            <a:prstDash val="solid"/>
            <a:round/>
            <a:headEnd type="none" w="med" len="med"/>
            <a:tailEnd type="arrow"/>
          </a:ln>
          <a:effectLst/>
        </p:spPr>
      </p:cxnSp>
      <p:cxnSp>
        <p:nvCxnSpPr>
          <p:cNvPr id="135" name="直線矢印コネクタ 134"/>
          <p:cNvCxnSpPr/>
          <p:nvPr/>
        </p:nvCxnSpPr>
        <p:spPr bwMode="auto">
          <a:xfrm rot="5400000" flipH="1" flipV="1">
            <a:off x="4179095" y="2521741"/>
            <a:ext cx="228595" cy="195265"/>
          </a:xfrm>
          <a:prstGeom prst="straightConnector1">
            <a:avLst/>
          </a:prstGeom>
          <a:solidFill>
            <a:schemeClr val="accent1"/>
          </a:solidFill>
          <a:ln w="15875" cap="flat" cmpd="sng" algn="ctr">
            <a:solidFill>
              <a:srgbClr val="00B050"/>
            </a:solidFill>
            <a:prstDash val="solid"/>
            <a:round/>
            <a:headEnd type="none" w="med" len="med"/>
            <a:tailEnd type="arrow"/>
          </a:ln>
          <a:effectLst/>
        </p:spPr>
      </p:cxnSp>
      <p:cxnSp>
        <p:nvCxnSpPr>
          <p:cNvPr id="137" name="直線矢印コネクタ 136"/>
          <p:cNvCxnSpPr/>
          <p:nvPr/>
        </p:nvCxnSpPr>
        <p:spPr bwMode="auto">
          <a:xfrm rot="16200000" flipH="1">
            <a:off x="4689107" y="2535600"/>
            <a:ext cx="233212" cy="181674"/>
          </a:xfrm>
          <a:prstGeom prst="straightConnector1">
            <a:avLst/>
          </a:prstGeom>
          <a:solidFill>
            <a:schemeClr val="accent1"/>
          </a:solidFill>
          <a:ln w="15875" cap="flat" cmpd="sng" algn="ctr">
            <a:solidFill>
              <a:srgbClr val="00B050"/>
            </a:solidFill>
            <a:prstDash val="solid"/>
            <a:round/>
            <a:headEnd type="none" w="med" len="med"/>
            <a:tailEnd type="arrow"/>
          </a:ln>
          <a:effectLst/>
        </p:spPr>
      </p:cxnSp>
      <p:cxnSp>
        <p:nvCxnSpPr>
          <p:cNvPr id="138" name="直線矢印コネクタ 137"/>
          <p:cNvCxnSpPr/>
          <p:nvPr/>
        </p:nvCxnSpPr>
        <p:spPr bwMode="auto">
          <a:xfrm rot="5400000" flipH="1" flipV="1">
            <a:off x="5788830" y="2536021"/>
            <a:ext cx="228595" cy="195265"/>
          </a:xfrm>
          <a:prstGeom prst="straightConnector1">
            <a:avLst/>
          </a:prstGeom>
          <a:solidFill>
            <a:schemeClr val="accent1"/>
          </a:solidFill>
          <a:ln w="15875" cap="flat" cmpd="sng" algn="ctr">
            <a:solidFill>
              <a:srgbClr val="00B050"/>
            </a:solidFill>
            <a:prstDash val="solid"/>
            <a:round/>
            <a:headEnd type="none" w="med" len="med"/>
            <a:tailEnd type="arrow"/>
          </a:ln>
          <a:effectLst/>
        </p:spPr>
      </p:cxnSp>
      <p:sp>
        <p:nvSpPr>
          <p:cNvPr id="140" name="右矢印 139"/>
          <p:cNvSpPr/>
          <p:nvPr/>
        </p:nvSpPr>
        <p:spPr bwMode="auto">
          <a:xfrm>
            <a:off x="6619890" y="1895464"/>
            <a:ext cx="381002" cy="504829"/>
          </a:xfrm>
          <a:prstGeom prst="rightArrow">
            <a:avLst/>
          </a:prstGeom>
          <a:solidFill>
            <a:srgbClr val="FFC000"/>
          </a:solidFill>
          <a:ln w="9525" cap="flat" cmpd="sng" algn="ctr">
            <a:no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1100" b="1" i="0" u="none" strike="noStrike" cap="none" normalizeH="0" baseline="0" dirty="0" smtClean="0">
                <a:ln>
                  <a:noFill/>
                </a:ln>
                <a:solidFill>
                  <a:srgbClr val="FF0000"/>
                </a:solidFill>
                <a:effectLst/>
                <a:latin typeface="Times New Roman" pitchFamily="18" charset="0"/>
                <a:ea typeface="ＭＳ Ｐゴシック" pitchFamily="50" charset="-128"/>
              </a:rPr>
              <a:t>指定</a:t>
            </a:r>
          </a:p>
        </p:txBody>
      </p:sp>
      <p:sp>
        <p:nvSpPr>
          <p:cNvPr id="56" name="円/楕円 55"/>
          <p:cNvSpPr/>
          <p:nvPr/>
        </p:nvSpPr>
        <p:spPr bwMode="auto">
          <a:xfrm>
            <a:off x="6962792" y="1785926"/>
            <a:ext cx="1143008" cy="714380"/>
          </a:xfrm>
          <a:prstGeom prst="ellipse">
            <a:avLst/>
          </a:prstGeom>
          <a:solidFill>
            <a:schemeClr val="accent1"/>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mn-lt"/>
                <a:ea typeface="ＭＳ Ｐゴシック" pitchFamily="50" charset="-128"/>
              </a:rPr>
              <a:t>Task</a:t>
            </a:r>
            <a:r>
              <a:rPr kumimoji="0" lang="ja-JP" altLang="en-US" sz="2400" b="0" i="0" u="none" strike="noStrike" cap="none" normalizeH="0" baseline="0" dirty="0" smtClean="0">
                <a:ln>
                  <a:noFill/>
                </a:ln>
                <a:solidFill>
                  <a:schemeClr val="bg1"/>
                </a:solidFill>
                <a:effectLst/>
                <a:latin typeface="+mn-lt"/>
                <a:ea typeface="ＭＳ Ｐゴシック" pitchFamily="50" charset="-128"/>
              </a:rPr>
              <a:t> </a:t>
            </a:r>
            <a:r>
              <a:rPr kumimoji="0" lang="en-US" altLang="ja-JP" sz="2400" b="0" i="0" u="none" strike="noStrike" cap="none" normalizeH="0" baseline="0" dirty="0" smtClean="0">
                <a:ln>
                  <a:noFill/>
                </a:ln>
                <a:solidFill>
                  <a:schemeClr val="bg1"/>
                </a:solidFill>
                <a:effectLst/>
                <a:latin typeface="+mn-lt"/>
                <a:ea typeface="ＭＳ Ｐゴシック" pitchFamily="50" charset="-128"/>
              </a:rPr>
              <a:t>A</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70" name="角丸四角形 69"/>
          <p:cNvSpPr/>
          <p:nvPr/>
        </p:nvSpPr>
        <p:spPr bwMode="auto">
          <a:xfrm>
            <a:off x="661960" y="1600187"/>
            <a:ext cx="3071834" cy="1071570"/>
          </a:xfrm>
          <a:prstGeom prst="roundRect">
            <a:avLst>
              <a:gd name="adj" fmla="val 10000"/>
            </a:avLst>
          </a:prstGeom>
          <a:noFill/>
          <a:ln w="28575" cap="flat" cmpd="sng" algn="ctr">
            <a:solidFill>
              <a:srgbClr val="00B0F0"/>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30" name="円/楕円 129"/>
          <p:cNvSpPr/>
          <p:nvPr/>
        </p:nvSpPr>
        <p:spPr bwMode="auto">
          <a:xfrm>
            <a:off x="3328979" y="2519356"/>
            <a:ext cx="857256" cy="357190"/>
          </a:xfrm>
          <a:prstGeom prst="ellipse">
            <a:avLst/>
          </a:prstGeom>
          <a:solidFill>
            <a:schemeClr val="accent2">
              <a:lumMod val="75000"/>
            </a:schemeClr>
          </a:solidFill>
          <a:ln w="9525" cap="flat" cmpd="sng" algn="ctr">
            <a:no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bg1"/>
                </a:solidFill>
                <a:effectLst/>
                <a:latin typeface="Tahoma" pitchFamily="34" charset="0"/>
                <a:cs typeface="Tahoma" pitchFamily="34" charset="0"/>
              </a:rPr>
              <a:t>ITRON</a:t>
            </a:r>
            <a:endParaRPr kumimoji="0" lang="ja-JP" altLang="en-US" sz="28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2" name="角丸四角形 71"/>
          <p:cNvSpPr/>
          <p:nvPr/>
        </p:nvSpPr>
        <p:spPr bwMode="auto">
          <a:xfrm>
            <a:off x="5276855" y="1600187"/>
            <a:ext cx="3071834" cy="1071570"/>
          </a:xfrm>
          <a:prstGeom prst="roundRect">
            <a:avLst>
              <a:gd name="adj" fmla="val 10000"/>
            </a:avLst>
          </a:prstGeom>
          <a:noFill/>
          <a:ln w="28575" cap="flat" cmpd="sng" algn="ctr">
            <a:solidFill>
              <a:srgbClr val="00B0F0"/>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31" name="円/楕円 130"/>
          <p:cNvSpPr/>
          <p:nvPr/>
        </p:nvSpPr>
        <p:spPr bwMode="auto">
          <a:xfrm>
            <a:off x="4929190" y="2519356"/>
            <a:ext cx="857256" cy="357190"/>
          </a:xfrm>
          <a:prstGeom prst="ellipse">
            <a:avLst/>
          </a:prstGeom>
          <a:solidFill>
            <a:schemeClr val="accent2">
              <a:lumMod val="75000"/>
            </a:schemeClr>
          </a:solidFill>
          <a:ln w="9525" cap="flat" cmpd="sng" algn="ctr">
            <a:noFill/>
            <a:prstDash val="solid"/>
            <a:round/>
            <a:headEnd type="none" w="med" len="med"/>
            <a:tailEnd type="none" w="med" len="med"/>
          </a:ln>
          <a:effectLst/>
        </p:spPr>
        <p:txBody>
          <a:bodyPr vert="horz" wrap="none" lIns="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bg1"/>
                </a:solidFill>
                <a:effectLst/>
                <a:latin typeface="Tahoma" pitchFamily="34" charset="0"/>
                <a:cs typeface="Tahoma" pitchFamily="34" charset="0"/>
              </a:rPr>
              <a:t>ITRON</a:t>
            </a:r>
            <a:endParaRPr kumimoji="0" lang="ja-JP" altLang="en-US" sz="28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3" name="テキスト ボックス 72"/>
          <p:cNvSpPr txBox="1"/>
          <p:nvPr/>
        </p:nvSpPr>
        <p:spPr>
          <a:xfrm>
            <a:off x="561948" y="2605082"/>
            <a:ext cx="2286016" cy="369332"/>
          </a:xfrm>
          <a:prstGeom prst="rect">
            <a:avLst/>
          </a:prstGeom>
          <a:noFill/>
        </p:spPr>
        <p:txBody>
          <a:bodyPr wrap="square" rtlCol="0">
            <a:spAutoFit/>
          </a:bodyPr>
          <a:lstStyle/>
          <a:p>
            <a:r>
              <a:rPr lang="en-US" altLang="ja-JP" dirty="0" smtClean="0">
                <a:solidFill>
                  <a:srgbClr val="00B0F0"/>
                </a:solidFill>
              </a:rPr>
              <a:t>d</a:t>
            </a:r>
            <a:r>
              <a:rPr kumimoji="1" lang="en-US" altLang="ja-JP" dirty="0" smtClean="0">
                <a:solidFill>
                  <a:srgbClr val="00B0F0"/>
                </a:solidFill>
              </a:rPr>
              <a:t>eterministic</a:t>
            </a:r>
            <a:endParaRPr kumimoji="1" lang="ja-JP" altLang="en-US" dirty="0">
              <a:solidFill>
                <a:srgbClr val="00B0F0"/>
              </a:solidFill>
            </a:endParaRPr>
          </a:p>
        </p:txBody>
      </p:sp>
      <p:sp>
        <p:nvSpPr>
          <p:cNvPr id="75" name="角丸四角形 74"/>
          <p:cNvSpPr/>
          <p:nvPr/>
        </p:nvSpPr>
        <p:spPr bwMode="auto">
          <a:xfrm>
            <a:off x="785786" y="3500438"/>
            <a:ext cx="1500198" cy="857256"/>
          </a:xfrm>
          <a:prstGeom prst="roundRect">
            <a:avLst>
              <a:gd name="adj" fmla="val 10000"/>
            </a:avLst>
          </a:prstGeom>
          <a:noFill/>
          <a:ln w="28575" cap="flat" cmpd="sng" algn="ctr">
            <a:solidFill>
              <a:schemeClr val="accent1">
                <a:lumMod val="50000"/>
              </a:schemeClr>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5" name="角丸四角形 84"/>
          <p:cNvSpPr/>
          <p:nvPr/>
        </p:nvSpPr>
        <p:spPr bwMode="auto">
          <a:xfrm>
            <a:off x="5538794" y="3529013"/>
            <a:ext cx="1500198" cy="857256"/>
          </a:xfrm>
          <a:prstGeom prst="roundRect">
            <a:avLst>
              <a:gd name="adj" fmla="val 10000"/>
            </a:avLst>
          </a:prstGeom>
          <a:noFill/>
          <a:ln w="28575" cap="flat" cmpd="sng" algn="ctr">
            <a:solidFill>
              <a:schemeClr val="accent1">
                <a:lumMod val="50000"/>
              </a:schemeClr>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6" name="角丸四角形 85"/>
          <p:cNvSpPr/>
          <p:nvPr/>
        </p:nvSpPr>
        <p:spPr bwMode="auto">
          <a:xfrm>
            <a:off x="7429520" y="214290"/>
            <a:ext cx="1500198" cy="571504"/>
          </a:xfrm>
          <a:prstGeom prst="roundRect">
            <a:avLst/>
          </a:prstGeom>
          <a:solidFill>
            <a:schemeClr val="accent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rPr>
              <a:t>技術紹介</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［解説 </a:t>
            </a:r>
            <a:r>
              <a:rPr lang="en-US" altLang="ja-JP" dirty="0" smtClean="0"/>
              <a:t>1</a:t>
            </a:r>
            <a:r>
              <a:rPr lang="ja-JP" altLang="en-US" dirty="0" smtClean="0"/>
              <a:t>］ プロセス優先度自動調整によるペナルティ</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14</a:t>
            </a:fld>
            <a:endParaRPr lang="ja-JP" altLang="en-US"/>
          </a:p>
        </p:txBody>
      </p:sp>
      <p:sp>
        <p:nvSpPr>
          <p:cNvPr id="46" name="角丸四角形 45"/>
          <p:cNvSpPr/>
          <p:nvPr/>
        </p:nvSpPr>
        <p:spPr bwMode="auto">
          <a:xfrm>
            <a:off x="142844" y="4929198"/>
            <a:ext cx="8786874" cy="1285884"/>
          </a:xfrm>
          <a:prstGeom prst="roundRect">
            <a:avLst/>
          </a:prstGeom>
          <a:solidFill>
            <a:schemeClr val="accent6"/>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ts val="2000"/>
              </a:lnSpc>
              <a:spcBef>
                <a:spcPct val="0"/>
              </a:spcBef>
              <a:spcAft>
                <a:spcPct val="0"/>
              </a:spcAft>
              <a:buClrTx/>
              <a:buSzTx/>
              <a:buFontTx/>
              <a:buNone/>
              <a:tabLst/>
            </a:pPr>
            <a:r>
              <a:rPr kumimoji="0" lang="en-US" altLang="ja-JP" dirty="0" smtClean="0">
                <a:solidFill>
                  <a:schemeClr val="bg1"/>
                </a:solidFill>
                <a:latin typeface="+mn-lt"/>
              </a:rPr>
              <a:t>Linux</a:t>
            </a:r>
            <a:r>
              <a:rPr kumimoji="0" lang="ja-JP" altLang="en-US" dirty="0" smtClean="0">
                <a:solidFill>
                  <a:schemeClr val="bg1"/>
                </a:solidFill>
                <a:latin typeface="+mn-lt"/>
              </a:rPr>
              <a:t> プロセスの優先度は、資源の割り当て状況に応じて自動調整される。 資源待ちが</a:t>
            </a:r>
            <a:r>
              <a:rPr kumimoji="0" lang="en-US" altLang="ja-JP" dirty="0" smtClean="0">
                <a:solidFill>
                  <a:schemeClr val="bg1"/>
                </a:solidFill>
                <a:latin typeface="+mn-lt"/>
              </a:rPr>
              <a:t/>
            </a:r>
            <a:br>
              <a:rPr kumimoji="0" lang="en-US" altLang="ja-JP" dirty="0" smtClean="0">
                <a:solidFill>
                  <a:schemeClr val="bg1"/>
                </a:solidFill>
                <a:latin typeface="+mn-lt"/>
              </a:rPr>
            </a:br>
            <a:r>
              <a:rPr kumimoji="0" lang="ja-JP" altLang="en-US" dirty="0" smtClean="0">
                <a:solidFill>
                  <a:schemeClr val="bg1"/>
                </a:solidFill>
                <a:latin typeface="+mn-lt"/>
              </a:rPr>
              <a:t>多いプロセスの優先順位は上がり、</a:t>
            </a:r>
            <a:r>
              <a:rPr kumimoji="0" lang="en-US" altLang="ja-JP" dirty="0" smtClean="0">
                <a:solidFill>
                  <a:schemeClr val="bg1"/>
                </a:solidFill>
                <a:latin typeface="+mn-lt"/>
              </a:rPr>
              <a:t>CPU</a:t>
            </a:r>
            <a:r>
              <a:rPr kumimoji="0" lang="ja-JP" altLang="en-US" dirty="0" smtClean="0">
                <a:solidFill>
                  <a:schemeClr val="bg1"/>
                </a:solidFill>
                <a:latin typeface="+mn-lt"/>
              </a:rPr>
              <a:t> を沢山消費したプロセスにはペナルティがある。</a:t>
            </a:r>
            <a:r>
              <a:rPr kumimoji="0" lang="en-US" altLang="ja-JP" dirty="0" smtClean="0">
                <a:solidFill>
                  <a:schemeClr val="bg1"/>
                </a:solidFill>
                <a:latin typeface="+mn-lt"/>
              </a:rPr>
              <a:t/>
            </a:r>
            <a:br>
              <a:rPr kumimoji="0" lang="en-US" altLang="ja-JP" dirty="0" smtClean="0">
                <a:solidFill>
                  <a:schemeClr val="bg1"/>
                </a:solidFill>
                <a:latin typeface="+mn-lt"/>
              </a:rPr>
            </a:br>
            <a:r>
              <a:rPr kumimoji="0" lang="ja-JP" altLang="en-US" dirty="0" smtClean="0">
                <a:solidFill>
                  <a:schemeClr val="bg1"/>
                </a:solidFill>
                <a:latin typeface="+mn-lt"/>
              </a:rPr>
              <a:t>上記の例では、最も優先度を高くしたい </a:t>
            </a:r>
            <a:r>
              <a:rPr kumimoji="0" lang="en-US" altLang="ja-JP" dirty="0" err="1" smtClean="0">
                <a:solidFill>
                  <a:schemeClr val="bg1"/>
                </a:solidFill>
                <a:latin typeface="+mn-lt"/>
              </a:rPr>
              <a:t>Task_C</a:t>
            </a:r>
            <a:r>
              <a:rPr kumimoji="0" lang="ja-JP" altLang="en-US" dirty="0" smtClean="0">
                <a:solidFill>
                  <a:schemeClr val="bg1"/>
                </a:solidFill>
                <a:latin typeface="+mn-lt"/>
              </a:rPr>
              <a:t> は </a:t>
            </a:r>
            <a:r>
              <a:rPr kumimoji="0" lang="en-US" altLang="ja-JP" dirty="0" smtClean="0">
                <a:solidFill>
                  <a:schemeClr val="bg1"/>
                </a:solidFill>
                <a:latin typeface="+mn-lt"/>
              </a:rPr>
              <a:t>CPU</a:t>
            </a:r>
            <a:r>
              <a:rPr kumimoji="0" lang="ja-JP" altLang="en-US" dirty="0" smtClean="0">
                <a:solidFill>
                  <a:schemeClr val="bg1"/>
                </a:solidFill>
                <a:latin typeface="+mn-lt"/>
              </a:rPr>
              <a:t>資源消費率によるペナルティを</a:t>
            </a:r>
            <a:r>
              <a:rPr kumimoji="0" lang="en-US" altLang="ja-JP" dirty="0" smtClean="0">
                <a:solidFill>
                  <a:schemeClr val="bg1"/>
                </a:solidFill>
                <a:latin typeface="+mn-lt"/>
              </a:rPr>
              <a:t/>
            </a:r>
            <a:br>
              <a:rPr kumimoji="0" lang="en-US" altLang="ja-JP" dirty="0" smtClean="0">
                <a:solidFill>
                  <a:schemeClr val="bg1"/>
                </a:solidFill>
                <a:latin typeface="+mn-lt"/>
              </a:rPr>
            </a:br>
            <a:r>
              <a:rPr kumimoji="0" lang="ja-JP" altLang="en-US" dirty="0" smtClean="0">
                <a:solidFill>
                  <a:schemeClr val="bg1"/>
                </a:solidFill>
                <a:latin typeface="+mn-lt"/>
              </a:rPr>
              <a:t>受け優先度が下がり、資源待ちとなった 他のタスク優先度が上がったため実行できない。</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37" name="角丸四角形 36"/>
          <p:cNvSpPr/>
          <p:nvPr/>
        </p:nvSpPr>
        <p:spPr bwMode="auto">
          <a:xfrm>
            <a:off x="7429520" y="214290"/>
            <a:ext cx="1500198" cy="571504"/>
          </a:xfrm>
          <a:prstGeom prst="roundRect">
            <a:avLst/>
          </a:prstGeom>
          <a:solidFill>
            <a:schemeClr val="accent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rPr>
              <a:t>技術紹介</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graphicFrame>
        <p:nvGraphicFramePr>
          <p:cNvPr id="6" name="表 5"/>
          <p:cNvGraphicFramePr>
            <a:graphicFrameLocks noGrp="1"/>
          </p:cNvGraphicFramePr>
          <p:nvPr/>
        </p:nvGraphicFramePr>
        <p:xfrm>
          <a:off x="99981" y="1329060"/>
          <a:ext cx="8929717" cy="2814320"/>
        </p:xfrm>
        <a:graphic>
          <a:graphicData uri="http://schemas.openxmlformats.org/drawingml/2006/table">
            <a:tbl>
              <a:tblPr firstRow="1" bandRow="1">
                <a:tableStyleId>{3C2FFA5D-87B4-456A-9821-1D502468CF0F}</a:tableStyleId>
              </a:tblPr>
              <a:tblGrid>
                <a:gridCol w="871192"/>
                <a:gridCol w="943791"/>
                <a:gridCol w="943791"/>
                <a:gridCol w="784551"/>
                <a:gridCol w="500066"/>
                <a:gridCol w="500066"/>
                <a:gridCol w="500066"/>
                <a:gridCol w="500066"/>
                <a:gridCol w="500066"/>
                <a:gridCol w="500066"/>
                <a:gridCol w="500066"/>
                <a:gridCol w="571504"/>
                <a:gridCol w="428628"/>
                <a:gridCol w="428628"/>
                <a:gridCol w="457170"/>
              </a:tblGrid>
              <a:tr h="370840">
                <a:tc rowSpan="3">
                  <a:txBody>
                    <a:bodyPr/>
                    <a:lstStyle/>
                    <a:p>
                      <a:r>
                        <a:rPr kumimoji="1" lang="ja-JP" altLang="en-US" dirty="0" smtClean="0"/>
                        <a:t>タスク</a:t>
                      </a:r>
                      <a:endParaRPr kumimoji="1" lang="ja-JP" altLang="en-US" dirty="0"/>
                    </a:p>
                  </a:txBody>
                  <a:tcPr anchor="ctr" anchorCtr="1"/>
                </a:tc>
                <a:tc rowSpan="3">
                  <a:txBody>
                    <a:bodyPr/>
                    <a:lstStyle/>
                    <a:p>
                      <a:r>
                        <a:rPr kumimoji="1" lang="ja-JP" altLang="en-US" dirty="0" smtClean="0"/>
                        <a:t>タスク特  性</a:t>
                      </a:r>
                      <a:endParaRPr kumimoji="1" lang="ja-JP" altLang="en-US" b="0" i="1" dirty="0"/>
                    </a:p>
                  </a:txBody>
                  <a:tcPr anchor="ctr" anchorCtr="1"/>
                </a:tc>
                <a:tc rowSpan="3">
                  <a:txBody>
                    <a:bodyPr/>
                    <a:lstStyle/>
                    <a:p>
                      <a:r>
                        <a:rPr kumimoji="1" lang="ja-JP" altLang="en-US" sz="1600" dirty="0" smtClean="0"/>
                        <a:t>初　期</a:t>
                      </a:r>
                      <a:r>
                        <a:rPr kumimoji="1" lang="en-US" altLang="ja-JP" sz="1600" dirty="0" smtClean="0"/>
                        <a:t/>
                      </a:r>
                      <a:br>
                        <a:rPr kumimoji="1" lang="en-US" altLang="ja-JP" sz="1600" dirty="0" smtClean="0"/>
                      </a:br>
                      <a:r>
                        <a:rPr kumimoji="1" lang="ja-JP" altLang="en-US" sz="1600" dirty="0" smtClean="0"/>
                        <a:t>優先度</a:t>
                      </a:r>
                      <a:endParaRPr kumimoji="1" lang="ja-JP" altLang="en-US" sz="1600" dirty="0"/>
                    </a:p>
                  </a:txBody>
                  <a:tcPr anchor="ctr" anchorCtr="1"/>
                </a:tc>
                <a:tc>
                  <a:txBody>
                    <a:bodyPr/>
                    <a:lstStyle/>
                    <a:p>
                      <a:r>
                        <a:rPr kumimoji="1" lang="ja-JP" altLang="en-US" dirty="0" smtClean="0"/>
                        <a:t>時 間</a:t>
                      </a:r>
                      <a:endParaRPr kumimoji="1" lang="ja-JP" altLang="en-US" dirty="0"/>
                    </a:p>
                  </a:txBody>
                  <a:tcPr anchor="ctr" anchorCtr="1"/>
                </a:tc>
                <a:tc gridSpan="11">
                  <a:txBody>
                    <a:bodyPr/>
                    <a:lstStyle/>
                    <a:p>
                      <a:r>
                        <a:rPr kumimoji="1" lang="ja-JP" altLang="en-US" dirty="0" smtClean="0"/>
                        <a:t>スケジューラによるタスク起動履歴</a:t>
                      </a:r>
                      <a:endParaRPr kumimoji="1" lang="ja-JP" altLang="en-US" dirty="0"/>
                    </a:p>
                  </a:txBody>
                  <a:tcPr anchor="ctr" anchorCtr="1"/>
                </a:tc>
                <a:tc hMerge="1">
                  <a:txBody>
                    <a:bodyPr/>
                    <a:lstStyle/>
                    <a:p>
                      <a:endParaRPr kumimoji="1" lang="ja-JP" altLang="en-US" dirty="0"/>
                    </a:p>
                  </a:txBody>
                  <a:tcPr anchor="ctr" anchorCtr="1"/>
                </a:tc>
                <a:tc hMerge="1">
                  <a:txBody>
                    <a:bodyPr/>
                    <a:lstStyle/>
                    <a:p>
                      <a:endParaRPr kumimoji="1" lang="ja-JP" altLang="en-US" dirty="0"/>
                    </a:p>
                  </a:txBody>
                  <a:tcPr anchor="ctr" anchorCtr="1"/>
                </a:tc>
                <a:tc hMerge="1">
                  <a:txBody>
                    <a:bodyPr/>
                    <a:lstStyle/>
                    <a:p>
                      <a:endParaRPr kumimoji="1" lang="ja-JP" altLang="en-US" dirty="0"/>
                    </a:p>
                  </a:txBody>
                  <a:tcPr anchor="ctr" anchorCtr="1"/>
                </a:tc>
                <a:tc hMerge="1">
                  <a:txBody>
                    <a:bodyPr/>
                    <a:lstStyle/>
                    <a:p>
                      <a:endParaRPr kumimoji="1" lang="ja-JP" altLang="en-US" dirty="0"/>
                    </a:p>
                  </a:txBody>
                  <a:tcPr anchor="ctr" anchorCtr="1"/>
                </a:tc>
                <a:tc hMerge="1">
                  <a:txBody>
                    <a:bodyPr/>
                    <a:lstStyle/>
                    <a:p>
                      <a:endParaRPr kumimoji="1" lang="ja-JP" altLang="en-US" dirty="0"/>
                    </a:p>
                  </a:txBody>
                  <a:tcPr anchor="ctr" anchorCtr="1"/>
                </a:tc>
                <a:tc hMerge="1">
                  <a:txBody>
                    <a:bodyPr/>
                    <a:lstStyle/>
                    <a:p>
                      <a:endParaRPr kumimoji="1" lang="ja-JP" altLang="en-US" dirty="0"/>
                    </a:p>
                  </a:txBody>
                  <a:tcPr anchor="ctr" anchorCtr="1"/>
                </a:tc>
                <a:tc hMerge="1">
                  <a:txBody>
                    <a:bodyPr/>
                    <a:lstStyle/>
                    <a:p>
                      <a:endParaRPr kumimoji="1" lang="ja-JP" altLang="en-US" dirty="0"/>
                    </a:p>
                  </a:txBody>
                  <a:tcPr anchor="ctr" anchorCtr="1"/>
                </a:tc>
                <a:tc hMerge="1">
                  <a:txBody>
                    <a:bodyPr/>
                    <a:lstStyle/>
                    <a:p>
                      <a:endParaRPr kumimoji="1" lang="ja-JP" altLang="en-US" dirty="0"/>
                    </a:p>
                  </a:txBody>
                  <a:tcPr anchor="ctr" anchorCtr="1"/>
                </a:tc>
                <a:tc hMerge="1">
                  <a:txBody>
                    <a:bodyPr/>
                    <a:lstStyle/>
                    <a:p>
                      <a:endParaRPr kumimoji="1" lang="ja-JP" altLang="en-US" dirty="0"/>
                    </a:p>
                  </a:txBody>
                  <a:tcPr anchor="ctr" anchorCtr="1"/>
                </a:tc>
                <a:tc hMerge="1">
                  <a:txBody>
                    <a:bodyPr/>
                    <a:lstStyle/>
                    <a:p>
                      <a:endParaRPr kumimoji="1" lang="ja-JP" altLang="en-US" dirty="0"/>
                    </a:p>
                  </a:txBody>
                  <a:tcPr anchor="ctr" anchorCtr="1"/>
                </a:tc>
              </a:tr>
              <a:tr h="370840">
                <a:tc vMerge="1">
                  <a:txBody>
                    <a:bodyPr/>
                    <a:lstStyle/>
                    <a:p>
                      <a:endParaRPr kumimoji="1" lang="ja-JP" altLang="en-US" dirty="0"/>
                    </a:p>
                  </a:txBody>
                  <a:tcPr/>
                </a:tc>
                <a:tc vMerge="1">
                  <a:txBody>
                    <a:bodyPr/>
                    <a:lstStyle/>
                    <a:p>
                      <a:endParaRPr kumimoji="1" lang="ja-JP" altLang="en-US" dirty="0"/>
                    </a:p>
                  </a:txBody>
                  <a:tcPr/>
                </a:tc>
                <a:tc vMerge="1">
                  <a:txBody>
                    <a:bodyPr/>
                    <a:lstStyle/>
                    <a:p>
                      <a:endParaRPr kumimoji="1" lang="ja-JP" altLang="en-US" dirty="0"/>
                    </a:p>
                  </a:txBody>
                  <a:tcPr/>
                </a:tc>
                <a:tc>
                  <a:txBody>
                    <a:bodyPr/>
                    <a:lstStyle/>
                    <a:p>
                      <a:r>
                        <a:rPr kumimoji="1" lang="ja-JP" altLang="en-US" dirty="0" smtClean="0"/>
                        <a:t>起 動</a:t>
                      </a:r>
                      <a:endParaRPr kumimoji="1" lang="ja-JP" altLang="en-US" dirty="0">
                        <a:solidFill>
                          <a:srgbClr val="FF0000"/>
                        </a:solidFill>
                      </a:endParaRPr>
                    </a:p>
                  </a:txBody>
                  <a:tcPr anchor="ctr" anchorCtr="1"/>
                </a:tc>
                <a:tc>
                  <a:txBody>
                    <a:bodyPr/>
                    <a:lstStyle/>
                    <a:p>
                      <a:r>
                        <a:rPr kumimoji="1" lang="en-US" altLang="ja-JP" dirty="0" smtClean="0">
                          <a:solidFill>
                            <a:srgbClr val="FF0000"/>
                          </a:solidFill>
                        </a:rPr>
                        <a:t>C</a:t>
                      </a:r>
                      <a:endParaRPr kumimoji="1" lang="ja-JP" altLang="en-US" dirty="0">
                        <a:solidFill>
                          <a:srgbClr val="FF0000"/>
                        </a:solidFill>
                      </a:endParaRPr>
                    </a:p>
                  </a:txBody>
                  <a:tcPr anchor="ctr" anchorCtr="1"/>
                </a:tc>
                <a:tc>
                  <a:txBody>
                    <a:bodyPr/>
                    <a:lstStyle/>
                    <a:p>
                      <a:r>
                        <a:rPr kumimoji="1" lang="en-US" altLang="ja-JP" dirty="0" smtClean="0"/>
                        <a:t>B</a:t>
                      </a:r>
                      <a:endParaRPr kumimoji="1" lang="ja-JP" altLang="en-US" dirty="0">
                        <a:solidFill>
                          <a:srgbClr val="FF0000"/>
                        </a:solidFill>
                      </a:endParaRPr>
                    </a:p>
                  </a:txBody>
                  <a:tcPr anchor="ctr" anchorCtr="1"/>
                </a:tc>
                <a:tc>
                  <a:txBody>
                    <a:bodyPr/>
                    <a:lstStyle/>
                    <a:p>
                      <a:r>
                        <a:rPr kumimoji="1" lang="en-US" altLang="ja-JP" dirty="0" smtClean="0"/>
                        <a:t>A</a:t>
                      </a:r>
                      <a:endParaRPr kumimoji="1" lang="ja-JP" altLang="en-US" dirty="0">
                        <a:solidFill>
                          <a:srgbClr val="FF0000"/>
                        </a:solidFill>
                      </a:endParaRPr>
                    </a:p>
                  </a:txBody>
                  <a:tcPr anchor="ctr" anchorCtr="1"/>
                </a:tc>
                <a:tc>
                  <a:txBody>
                    <a:bodyPr/>
                    <a:lstStyle/>
                    <a:p>
                      <a:r>
                        <a:rPr kumimoji="1" lang="en-US" altLang="ja-JP" dirty="0" smtClean="0">
                          <a:solidFill>
                            <a:srgbClr val="FF0000"/>
                          </a:solidFill>
                        </a:rPr>
                        <a:t>C</a:t>
                      </a:r>
                      <a:endParaRPr kumimoji="1" lang="ja-JP" altLang="en-US" dirty="0">
                        <a:solidFill>
                          <a:srgbClr val="FF0000"/>
                        </a:solidFill>
                      </a:endParaRPr>
                    </a:p>
                  </a:txBody>
                  <a:tcPr anchor="ctr" anchorCtr="1"/>
                </a:tc>
                <a:tc>
                  <a:txBody>
                    <a:bodyPr/>
                    <a:lstStyle/>
                    <a:p>
                      <a:r>
                        <a:rPr kumimoji="1" lang="en-US" altLang="ja-JP" dirty="0" smtClean="0"/>
                        <a:t>B</a:t>
                      </a:r>
                      <a:endParaRPr kumimoji="1" lang="ja-JP" altLang="en-US" b="0" dirty="0">
                        <a:solidFill>
                          <a:srgbClr val="FF0000"/>
                        </a:solidFill>
                      </a:endParaRPr>
                    </a:p>
                  </a:txBody>
                  <a:tcPr anchor="ctr" anchorCtr="1"/>
                </a:tc>
                <a:tc>
                  <a:txBody>
                    <a:bodyPr/>
                    <a:lstStyle/>
                    <a:p>
                      <a:r>
                        <a:rPr kumimoji="1" lang="en-US" altLang="ja-JP" dirty="0" smtClean="0"/>
                        <a:t>A</a:t>
                      </a:r>
                      <a:endParaRPr kumimoji="1" lang="ja-JP" altLang="en-US" dirty="0">
                        <a:solidFill>
                          <a:srgbClr val="FF0000"/>
                        </a:solidFill>
                      </a:endParaRPr>
                    </a:p>
                  </a:txBody>
                  <a:tcPr anchor="ctr" anchorCtr="1"/>
                </a:tc>
                <a:tc>
                  <a:txBody>
                    <a:bodyPr/>
                    <a:lstStyle/>
                    <a:p>
                      <a:r>
                        <a:rPr kumimoji="1" lang="en-US" altLang="ja-JP" dirty="0" smtClean="0">
                          <a:solidFill>
                            <a:srgbClr val="FF0000"/>
                          </a:solidFill>
                        </a:rPr>
                        <a:t>C</a:t>
                      </a:r>
                      <a:endParaRPr kumimoji="1" lang="ja-JP" altLang="en-US" dirty="0">
                        <a:solidFill>
                          <a:srgbClr val="FF0000"/>
                        </a:solidFill>
                      </a:endParaRPr>
                    </a:p>
                  </a:txBody>
                  <a:tcPr anchor="ctr" anchorCtr="1"/>
                </a:tc>
                <a:tc>
                  <a:txBody>
                    <a:bodyPr/>
                    <a:lstStyle/>
                    <a:p>
                      <a:r>
                        <a:rPr kumimoji="1" lang="en-US" altLang="ja-JP" dirty="0" smtClean="0"/>
                        <a:t>B</a:t>
                      </a:r>
                      <a:endParaRPr kumimoji="1" lang="ja-JP" altLang="en-US" dirty="0">
                        <a:solidFill>
                          <a:srgbClr val="FF0000"/>
                        </a:solidFill>
                      </a:endParaRPr>
                    </a:p>
                  </a:txBody>
                  <a:tcPr anchor="ctr" anchorCtr="1"/>
                </a:tc>
                <a:tc>
                  <a:txBody>
                    <a:bodyPr/>
                    <a:lstStyle/>
                    <a:p>
                      <a:r>
                        <a:rPr kumimoji="1" lang="en-US" altLang="ja-JP" dirty="0" smtClean="0"/>
                        <a:t>B</a:t>
                      </a:r>
                      <a:endParaRPr kumimoji="1" lang="ja-JP" altLang="en-US" dirty="0">
                        <a:solidFill>
                          <a:srgbClr val="FF0000"/>
                        </a:solidFill>
                      </a:endParaRPr>
                    </a:p>
                  </a:txBody>
                  <a:tcPr anchor="ctr" anchorCtr="1"/>
                </a:tc>
                <a:tc>
                  <a:txBody>
                    <a:bodyPr/>
                    <a:lstStyle/>
                    <a:p>
                      <a:r>
                        <a:rPr kumimoji="1" lang="en-US" altLang="ja-JP" dirty="0" smtClean="0"/>
                        <a:t>A</a:t>
                      </a:r>
                      <a:endParaRPr kumimoji="1" lang="ja-JP" altLang="en-US" dirty="0">
                        <a:solidFill>
                          <a:srgbClr val="FF0000"/>
                        </a:solidFill>
                      </a:endParaRPr>
                    </a:p>
                  </a:txBody>
                  <a:tcPr anchor="ctr" anchorCtr="1"/>
                </a:tc>
                <a:tc>
                  <a:txBody>
                    <a:bodyPr/>
                    <a:lstStyle/>
                    <a:p>
                      <a:r>
                        <a:rPr kumimoji="1" lang="en-US" altLang="ja-JP" dirty="0" smtClean="0"/>
                        <a:t>B</a:t>
                      </a:r>
                      <a:endParaRPr kumimoji="1" lang="ja-JP" altLang="en-US" dirty="0">
                        <a:solidFill>
                          <a:srgbClr val="FF0000"/>
                        </a:solidFill>
                      </a:endParaRPr>
                    </a:p>
                  </a:txBody>
                  <a:tcPr anchor="ctr" anchorCtr="1"/>
                </a:tc>
              </a:tr>
              <a:tr h="472766">
                <a:tc vMerge="1">
                  <a:txBody>
                    <a:bodyPr/>
                    <a:lstStyle/>
                    <a:p>
                      <a:endParaRPr kumimoji="1" lang="ja-JP" altLang="en-US" dirty="0"/>
                    </a:p>
                  </a:txBody>
                  <a:tcPr anchor="ctr" anchorCtr="1"/>
                </a:tc>
                <a:tc vMerge="1">
                  <a:txBody>
                    <a:bodyPr/>
                    <a:lstStyle/>
                    <a:p>
                      <a:endParaRPr kumimoji="1" lang="ja-JP" altLang="en-US" dirty="0"/>
                    </a:p>
                  </a:txBody>
                  <a:tcPr anchor="ctr" anchorCtr="1"/>
                </a:tc>
                <a:tc vMerge="1">
                  <a:txBody>
                    <a:bodyPr/>
                    <a:lstStyle/>
                    <a:p>
                      <a:endParaRPr kumimoji="1" lang="ja-JP" altLang="en-US" dirty="0"/>
                    </a:p>
                  </a:txBody>
                  <a:tcPr anchor="ctr" anchorCtr="1"/>
                </a:tc>
                <a:tc>
                  <a:txBody>
                    <a:bodyPr/>
                    <a:lstStyle/>
                    <a:p>
                      <a:r>
                        <a:rPr kumimoji="1" lang="ja-JP" altLang="en-US" dirty="0" smtClean="0"/>
                        <a:t>結 果</a:t>
                      </a:r>
                      <a:endParaRPr kumimoji="1" lang="ja-JP" altLang="en-US" dirty="0"/>
                    </a:p>
                  </a:txBody>
                  <a:tcPr anchor="ctr" anchorCtr="1"/>
                </a:tc>
                <a:tc>
                  <a:txBody>
                    <a:bodyPr/>
                    <a:lstStyle/>
                    <a:p>
                      <a:r>
                        <a:rPr kumimoji="1" lang="ja-JP" altLang="en-US" dirty="0" smtClean="0">
                          <a:solidFill>
                            <a:srgbClr val="FF0000"/>
                          </a:solidFill>
                        </a:rPr>
                        <a:t>実</a:t>
                      </a:r>
                      <a:endParaRPr kumimoji="1" lang="en-US" altLang="ja-JP" dirty="0" smtClean="0">
                        <a:solidFill>
                          <a:srgbClr val="FF0000"/>
                        </a:solidFill>
                      </a:endParaRPr>
                    </a:p>
                    <a:p>
                      <a:r>
                        <a:rPr kumimoji="1" lang="ja-JP" altLang="en-US" dirty="0" smtClean="0">
                          <a:solidFill>
                            <a:srgbClr val="FF0000"/>
                          </a:solidFill>
                        </a:rPr>
                        <a:t>行</a:t>
                      </a:r>
                      <a:endParaRPr kumimoji="1" lang="ja-JP" altLang="en-US" dirty="0">
                        <a:solidFill>
                          <a:srgbClr val="FF0000"/>
                        </a:solidFill>
                      </a:endParaRPr>
                    </a:p>
                  </a:txBody>
                  <a:tcPr anchor="ctr" anchorCtr="1"/>
                </a:tc>
                <a:tc>
                  <a:txBody>
                    <a:bodyPr/>
                    <a:lstStyle/>
                    <a:p>
                      <a:r>
                        <a:rPr kumimoji="1" lang="ja-JP" altLang="en-US" dirty="0" smtClean="0"/>
                        <a:t>資</a:t>
                      </a:r>
                      <a:endParaRPr kumimoji="1" lang="en-US" altLang="ja-JP" dirty="0" smtClean="0"/>
                    </a:p>
                    <a:p>
                      <a:r>
                        <a:rPr kumimoji="1" lang="ja-JP" altLang="en-US" dirty="0" smtClean="0"/>
                        <a:t>源</a:t>
                      </a:r>
                      <a:endParaRPr kumimoji="1" lang="en-US" altLang="ja-JP" dirty="0" smtClean="0"/>
                    </a:p>
                    <a:p>
                      <a:r>
                        <a:rPr kumimoji="1" lang="ja-JP" altLang="en-US" dirty="0" smtClean="0"/>
                        <a:t>待</a:t>
                      </a:r>
                      <a:endParaRPr kumimoji="1" lang="ja-JP" altLang="en-US" dirty="0"/>
                    </a:p>
                  </a:txBody>
                  <a:tcPr anchor="ctr" anchorCtr="1"/>
                </a:tc>
                <a:tc>
                  <a:txBody>
                    <a:bodyPr/>
                    <a:lstStyle/>
                    <a:p>
                      <a:r>
                        <a:rPr kumimoji="1" lang="ja-JP" altLang="en-US" dirty="0" smtClean="0"/>
                        <a:t>実</a:t>
                      </a:r>
                      <a:endParaRPr kumimoji="1" lang="en-US" altLang="ja-JP" dirty="0" smtClean="0"/>
                    </a:p>
                    <a:p>
                      <a:r>
                        <a:rPr kumimoji="1" lang="ja-JP" altLang="en-US" dirty="0" smtClean="0"/>
                        <a:t>行</a:t>
                      </a:r>
                      <a:endParaRPr kumimoji="1" lang="ja-JP" altLang="en-US" dirty="0"/>
                    </a:p>
                  </a:txBody>
                  <a:tcPr anchor="ctr" anchorCtr="1"/>
                </a:tc>
                <a:tc>
                  <a:txBody>
                    <a:bodyPr/>
                    <a:lstStyle/>
                    <a:p>
                      <a:r>
                        <a:rPr kumimoji="1" lang="ja-JP" altLang="en-US" dirty="0" smtClean="0">
                          <a:solidFill>
                            <a:srgbClr val="FF0000"/>
                          </a:solidFill>
                        </a:rPr>
                        <a:t>実</a:t>
                      </a:r>
                      <a:endParaRPr kumimoji="1" lang="en-US" altLang="ja-JP" dirty="0" smtClean="0">
                        <a:solidFill>
                          <a:srgbClr val="FF0000"/>
                        </a:solidFill>
                      </a:endParaRPr>
                    </a:p>
                    <a:p>
                      <a:r>
                        <a:rPr kumimoji="1" lang="ja-JP" altLang="en-US" dirty="0" smtClean="0">
                          <a:solidFill>
                            <a:srgbClr val="FF0000"/>
                          </a:solidFill>
                        </a:rPr>
                        <a:t>行</a:t>
                      </a:r>
                      <a:endParaRPr kumimoji="1" lang="ja-JP" altLang="en-US" dirty="0">
                        <a:solidFill>
                          <a:srgbClr val="FF0000"/>
                        </a:solidFill>
                      </a:endParaRP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資</a:t>
                      </a:r>
                      <a:endParaRPr kumimoji="1" lang="en-US" altLang="ja-JP" dirty="0" smtClean="0"/>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源</a:t>
                      </a:r>
                      <a:endParaRPr kumimoji="1" lang="en-US" altLang="ja-JP" dirty="0" smtClean="0"/>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待</a:t>
                      </a: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資</a:t>
                      </a:r>
                      <a:endParaRPr kumimoji="1" lang="en-US" altLang="ja-JP" dirty="0" smtClean="0"/>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源</a:t>
                      </a:r>
                      <a:endParaRPr kumimoji="1" lang="en-US" altLang="ja-JP" dirty="0" smtClean="0"/>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待</a:t>
                      </a:r>
                    </a:p>
                  </a:txBody>
                  <a:tcPr anchor="ctr" anchorCtr="1"/>
                </a:tc>
                <a:tc>
                  <a:txBody>
                    <a:bodyPr/>
                    <a:lstStyle/>
                    <a:p>
                      <a:r>
                        <a:rPr kumimoji="1" lang="ja-JP" altLang="en-US" dirty="0" smtClean="0">
                          <a:solidFill>
                            <a:srgbClr val="FF0000"/>
                          </a:solidFill>
                        </a:rPr>
                        <a:t>実</a:t>
                      </a:r>
                      <a:endParaRPr kumimoji="1" lang="en-US" altLang="ja-JP" dirty="0" smtClean="0">
                        <a:solidFill>
                          <a:srgbClr val="FF0000"/>
                        </a:solidFill>
                      </a:endParaRPr>
                    </a:p>
                    <a:p>
                      <a:r>
                        <a:rPr kumimoji="1" lang="ja-JP" altLang="en-US" dirty="0" smtClean="0">
                          <a:solidFill>
                            <a:srgbClr val="FF0000"/>
                          </a:solidFill>
                        </a:rPr>
                        <a:t>行</a:t>
                      </a:r>
                      <a:endParaRPr kumimoji="1" lang="ja-JP" altLang="en-US" dirty="0">
                        <a:solidFill>
                          <a:srgbClr val="FF0000"/>
                        </a:solidFill>
                      </a:endParaRPr>
                    </a:p>
                  </a:txBody>
                  <a:tcPr anchor="ctr" anchorCtr="1"/>
                </a:tc>
                <a:tc>
                  <a:txBody>
                    <a:bodyPr/>
                    <a:lstStyle/>
                    <a:p>
                      <a:r>
                        <a:rPr kumimoji="1" lang="ja-JP" altLang="en-US" dirty="0" smtClean="0"/>
                        <a:t>実</a:t>
                      </a:r>
                      <a:endParaRPr kumimoji="1" lang="en-US" altLang="ja-JP" dirty="0" smtClean="0"/>
                    </a:p>
                    <a:p>
                      <a:r>
                        <a:rPr kumimoji="1" lang="ja-JP" altLang="en-US" dirty="0" smtClean="0"/>
                        <a:t>行</a:t>
                      </a:r>
                      <a:endParaRPr kumimoji="1" lang="ja-JP" altLang="en-US" dirty="0"/>
                    </a:p>
                  </a:txBody>
                  <a:tcPr anchor="ctr" anchorCtr="1"/>
                </a:tc>
                <a:tc>
                  <a:txBody>
                    <a:bodyPr/>
                    <a:lstStyle/>
                    <a:p>
                      <a:r>
                        <a:rPr kumimoji="1" lang="ja-JP" altLang="en-US" dirty="0" smtClean="0"/>
                        <a:t>実行</a:t>
                      </a:r>
                      <a:endParaRPr kumimoji="1" lang="ja-JP" altLang="en-US" dirty="0"/>
                    </a:p>
                  </a:txBody>
                  <a:tcPr anchor="ctr" anchorCtr="1"/>
                </a:tc>
                <a:tc>
                  <a:txBody>
                    <a:bodyPr/>
                    <a:lstStyle/>
                    <a:p>
                      <a:r>
                        <a:rPr kumimoji="1" lang="ja-JP" altLang="en-US" dirty="0" smtClean="0"/>
                        <a:t>資</a:t>
                      </a:r>
                      <a:endParaRPr kumimoji="1" lang="en-US" altLang="ja-JP" dirty="0" smtClean="0"/>
                    </a:p>
                    <a:p>
                      <a:r>
                        <a:rPr kumimoji="1" lang="ja-JP" altLang="en-US" dirty="0" smtClean="0"/>
                        <a:t>源</a:t>
                      </a:r>
                      <a:endParaRPr kumimoji="1" lang="en-US" altLang="ja-JP" dirty="0" smtClean="0"/>
                    </a:p>
                    <a:p>
                      <a:r>
                        <a:rPr kumimoji="1" lang="ja-JP" altLang="en-US" dirty="0" smtClean="0"/>
                        <a:t>待</a:t>
                      </a:r>
                      <a:endParaRPr kumimoji="1" lang="ja-JP" altLang="en-US" dirty="0"/>
                    </a:p>
                  </a:txBody>
                  <a:tcPr anchor="ctr" anchorCtr="1"/>
                </a:tc>
                <a:tc>
                  <a:txBody>
                    <a:bodyPr/>
                    <a:lstStyle/>
                    <a:p>
                      <a:r>
                        <a:rPr kumimoji="1" lang="ja-JP" altLang="en-US" dirty="0" smtClean="0"/>
                        <a:t>資源待</a:t>
                      </a:r>
                      <a:endParaRPr kumimoji="1" lang="ja-JP" altLang="en-US" dirty="0"/>
                    </a:p>
                  </a:txBody>
                  <a:tcPr anchor="ctr" anchorCtr="1"/>
                </a:tc>
              </a:tr>
              <a:tr h="370840">
                <a:tc>
                  <a:txBody>
                    <a:bodyPr/>
                    <a:lstStyle/>
                    <a:p>
                      <a:r>
                        <a:rPr kumimoji="1" lang="en-US" altLang="ja-JP" dirty="0" smtClean="0"/>
                        <a:t>Task</a:t>
                      </a:r>
                      <a:r>
                        <a:rPr kumimoji="1" lang="ja-JP" altLang="en-US" dirty="0" smtClean="0"/>
                        <a:t> </a:t>
                      </a:r>
                      <a:r>
                        <a:rPr kumimoji="1" lang="en-US" altLang="ja-JP" dirty="0" smtClean="0"/>
                        <a:t>A</a:t>
                      </a:r>
                      <a:endParaRPr kumimoji="1" lang="ja-JP" altLang="en-US" dirty="0"/>
                    </a:p>
                  </a:txBody>
                  <a:tcPr anchor="ctr" anchorCtr="1"/>
                </a:tc>
                <a:tc>
                  <a:txBody>
                    <a:bodyPr/>
                    <a:lstStyle/>
                    <a:p>
                      <a:r>
                        <a:rPr kumimoji="1" lang="ja-JP" altLang="en-US" dirty="0" smtClean="0"/>
                        <a:t>混在型</a:t>
                      </a:r>
                      <a:endParaRPr kumimoji="1" lang="ja-JP" altLang="en-US" dirty="0"/>
                    </a:p>
                  </a:txBody>
                  <a:tcPr anchor="ctr" anchorCtr="1"/>
                </a:tc>
                <a:tc>
                  <a:txBody>
                    <a:bodyPr/>
                    <a:lstStyle/>
                    <a:p>
                      <a:r>
                        <a:rPr kumimoji="1" lang="en-US" altLang="ja-JP" dirty="0" smtClean="0"/>
                        <a:t>112</a:t>
                      </a:r>
                      <a:endParaRPr kumimoji="1" lang="ja-JP" altLang="en-US" dirty="0"/>
                    </a:p>
                  </a:txBody>
                  <a:tcPr anchor="ctr" anchorCtr="1"/>
                </a:tc>
                <a:tc rowSpan="3">
                  <a:txBody>
                    <a:bodyPr/>
                    <a:lstStyle/>
                    <a:p>
                      <a:r>
                        <a:rPr kumimoji="1" lang="ja-JP" altLang="en-US" sz="1400" dirty="0" smtClean="0"/>
                        <a:t>優</a:t>
                      </a:r>
                      <a:endParaRPr kumimoji="1" lang="en-US" altLang="ja-JP" sz="1400" dirty="0" smtClean="0"/>
                    </a:p>
                    <a:p>
                      <a:r>
                        <a:rPr kumimoji="1" lang="ja-JP" altLang="en-US" sz="1400" dirty="0" smtClean="0"/>
                        <a:t>先</a:t>
                      </a:r>
                      <a:endParaRPr kumimoji="1" lang="en-US" altLang="ja-JP" sz="1400" dirty="0" smtClean="0"/>
                    </a:p>
                    <a:p>
                      <a:r>
                        <a:rPr kumimoji="1" lang="ja-JP" altLang="en-US" sz="1400" dirty="0" smtClean="0"/>
                        <a:t>度</a:t>
                      </a:r>
                      <a:endParaRPr kumimoji="1" lang="en-US" altLang="ja-JP" sz="1400" dirty="0" smtClean="0"/>
                    </a:p>
                    <a:p>
                      <a:r>
                        <a:rPr kumimoji="1" lang="ja-JP" altLang="en-US" sz="1400" dirty="0" smtClean="0"/>
                        <a:t>調</a:t>
                      </a:r>
                      <a:endParaRPr kumimoji="1" lang="en-US" altLang="ja-JP" sz="1400" dirty="0" smtClean="0"/>
                    </a:p>
                    <a:p>
                      <a:r>
                        <a:rPr kumimoji="1" lang="ja-JP" altLang="en-US" sz="1400" dirty="0" smtClean="0"/>
                        <a:t>整</a:t>
                      </a:r>
                      <a:endParaRPr kumimoji="1" lang="ja-JP" altLang="en-US" sz="1400" dirty="0"/>
                    </a:p>
                  </a:txBody>
                  <a:tcPr anchor="ctr" anchorCtr="1"/>
                </a:tc>
                <a:tc>
                  <a:txBody>
                    <a:bodyPr/>
                    <a:lstStyle/>
                    <a:p>
                      <a:r>
                        <a:rPr kumimoji="1" lang="ja-JP" altLang="en-US" dirty="0" smtClean="0"/>
                        <a:t>←</a:t>
                      </a:r>
                      <a:endParaRPr kumimoji="1" lang="ja-JP" altLang="en-US" dirty="0"/>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a:t>
                      </a: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a:t>
                      </a: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a:t>
                      </a: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a:t>
                      </a:r>
                    </a:p>
                  </a:txBody>
                  <a:tcPr anchor="ctr" anchorCtr="1"/>
                </a:tc>
                <a:tc>
                  <a:txBody>
                    <a:bodyPr/>
                    <a:lstStyle/>
                    <a:p>
                      <a:r>
                        <a:rPr kumimoji="1" lang="en-US" altLang="ja-JP" dirty="0" smtClean="0"/>
                        <a:t>-1</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en-US" altLang="ja-JP" dirty="0" smtClean="0"/>
                        <a:t>-1</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r>
              <a:tr h="370840">
                <a:tc>
                  <a:txBody>
                    <a:bodyPr/>
                    <a:lstStyle/>
                    <a:p>
                      <a:r>
                        <a:rPr kumimoji="1" lang="en-US" altLang="ja-JP" dirty="0" smtClean="0"/>
                        <a:t>Task</a:t>
                      </a:r>
                      <a:r>
                        <a:rPr kumimoji="1" lang="ja-JP" altLang="en-US" dirty="0" smtClean="0"/>
                        <a:t> </a:t>
                      </a:r>
                      <a:r>
                        <a:rPr kumimoji="1" lang="en-US" altLang="ja-JP" dirty="0" smtClean="0"/>
                        <a:t>B</a:t>
                      </a:r>
                      <a:endParaRPr kumimoji="1" lang="ja-JP" altLang="en-US" dirty="0"/>
                    </a:p>
                  </a:txBody>
                  <a:tcPr anchor="ctr" anchorCtr="1"/>
                </a:tc>
                <a:tc>
                  <a:txBody>
                    <a:bodyPr/>
                    <a:lstStyle/>
                    <a:p>
                      <a:r>
                        <a:rPr kumimoji="1" lang="en-US" altLang="ja-JP" dirty="0" smtClean="0"/>
                        <a:t>I/O</a:t>
                      </a:r>
                      <a:r>
                        <a:rPr kumimoji="1" lang="ja-JP" altLang="en-US" dirty="0" smtClean="0"/>
                        <a:t> 型</a:t>
                      </a:r>
                      <a:endParaRPr kumimoji="1" lang="ja-JP" altLang="en-US" dirty="0"/>
                    </a:p>
                  </a:txBody>
                  <a:tcPr anchor="ctr" anchorCtr="1"/>
                </a:tc>
                <a:tc>
                  <a:txBody>
                    <a:bodyPr/>
                    <a:lstStyle/>
                    <a:p>
                      <a:r>
                        <a:rPr kumimoji="1" lang="en-US" altLang="ja-JP" dirty="0" smtClean="0"/>
                        <a:t>110</a:t>
                      </a:r>
                      <a:endParaRPr kumimoji="1" lang="ja-JP" altLang="en-US" dirty="0"/>
                    </a:p>
                  </a:txBody>
                  <a:tcPr anchor="ctr" anchorCtr="1"/>
                </a:tc>
                <a:tc vMerge="1">
                  <a:txBody>
                    <a:bodyPr/>
                    <a:lstStyle/>
                    <a:p>
                      <a:endParaRPr kumimoji="1" lang="ja-JP" altLang="en-US" dirty="0"/>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a:t>
                      </a:r>
                    </a:p>
                  </a:txBody>
                  <a:tcPr anchor="ctr" anchorCtr="1"/>
                </a:tc>
                <a:tc>
                  <a:txBody>
                    <a:bodyPr/>
                    <a:lstStyle/>
                    <a:p>
                      <a:r>
                        <a:rPr kumimoji="1" lang="en-US" altLang="ja-JP" dirty="0" smtClean="0"/>
                        <a:t>-1</a:t>
                      </a:r>
                      <a:endParaRPr kumimoji="1" lang="ja-JP" altLang="en-US" dirty="0"/>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a:t>
                      </a: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a:t>
                      </a:r>
                    </a:p>
                  </a:txBody>
                  <a:tcPr anchor="ctr" anchorCtr="1"/>
                </a:tc>
                <a:tc>
                  <a:txBody>
                    <a:bodyPr/>
                    <a:lstStyle/>
                    <a:p>
                      <a:r>
                        <a:rPr kumimoji="1" lang="en-US" altLang="ja-JP" dirty="0" smtClean="0"/>
                        <a:t>-1</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en-US" altLang="ja-JP" dirty="0" smtClean="0"/>
                        <a:t>-1</a:t>
                      </a:r>
                      <a:endParaRPr kumimoji="1" lang="ja-JP" altLang="en-US" dirty="0"/>
                    </a:p>
                  </a:txBody>
                  <a:tcPr anchor="ctr" anchorCtr="1"/>
                </a:tc>
              </a:tr>
              <a:tr h="370840">
                <a:tc>
                  <a:txBody>
                    <a:bodyPr/>
                    <a:lstStyle/>
                    <a:p>
                      <a:r>
                        <a:rPr kumimoji="1" lang="en-US" altLang="ja-JP" dirty="0" smtClean="0">
                          <a:solidFill>
                            <a:srgbClr val="FF0000"/>
                          </a:solidFill>
                        </a:rPr>
                        <a:t>Task</a:t>
                      </a:r>
                      <a:r>
                        <a:rPr kumimoji="1" lang="ja-JP" altLang="en-US" dirty="0" smtClean="0">
                          <a:solidFill>
                            <a:srgbClr val="FF0000"/>
                          </a:solidFill>
                        </a:rPr>
                        <a:t> </a:t>
                      </a:r>
                      <a:r>
                        <a:rPr kumimoji="1" lang="en-US" altLang="ja-JP" dirty="0" smtClean="0">
                          <a:solidFill>
                            <a:srgbClr val="FF0000"/>
                          </a:solidFill>
                        </a:rPr>
                        <a:t>C</a:t>
                      </a:r>
                      <a:endParaRPr kumimoji="1" lang="ja-JP" altLang="en-US" dirty="0">
                        <a:solidFill>
                          <a:srgbClr val="FF0000"/>
                        </a:solidFill>
                      </a:endParaRPr>
                    </a:p>
                  </a:txBody>
                  <a:tcPr anchor="ctr" anchorCtr="1"/>
                </a:tc>
                <a:tc>
                  <a:txBody>
                    <a:bodyPr/>
                    <a:lstStyle/>
                    <a:p>
                      <a:r>
                        <a:rPr kumimoji="1" lang="en-US" altLang="ja-JP" dirty="0" smtClean="0">
                          <a:solidFill>
                            <a:srgbClr val="FF0000"/>
                          </a:solidFill>
                        </a:rPr>
                        <a:t>CPU</a:t>
                      </a:r>
                      <a:r>
                        <a:rPr kumimoji="1" lang="ja-JP" altLang="en-US" dirty="0" smtClean="0">
                          <a:solidFill>
                            <a:srgbClr val="FF0000"/>
                          </a:solidFill>
                        </a:rPr>
                        <a:t>型</a:t>
                      </a:r>
                      <a:endParaRPr kumimoji="1" lang="ja-JP" altLang="en-US" dirty="0">
                        <a:solidFill>
                          <a:srgbClr val="FF0000"/>
                        </a:solidFill>
                      </a:endParaRPr>
                    </a:p>
                  </a:txBody>
                  <a:tcPr anchor="ctr" anchorCtr="1"/>
                </a:tc>
                <a:tc>
                  <a:txBody>
                    <a:bodyPr/>
                    <a:lstStyle/>
                    <a:p>
                      <a:r>
                        <a:rPr kumimoji="1" lang="en-US" altLang="ja-JP" dirty="0" smtClean="0">
                          <a:solidFill>
                            <a:srgbClr val="FF0000"/>
                          </a:solidFill>
                        </a:rPr>
                        <a:t>108</a:t>
                      </a:r>
                      <a:endParaRPr kumimoji="1" lang="ja-JP" altLang="en-US" dirty="0">
                        <a:solidFill>
                          <a:srgbClr val="FF0000"/>
                        </a:solidFill>
                      </a:endParaRPr>
                    </a:p>
                  </a:txBody>
                  <a:tcPr anchor="ctr" anchorCtr="1"/>
                </a:tc>
                <a:tc vMerge="1">
                  <a:txBody>
                    <a:bodyPr/>
                    <a:lstStyle/>
                    <a:p>
                      <a:endParaRPr kumimoji="1" lang="ja-JP" altLang="en-US" dirty="0"/>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a:t>
                      </a: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a:t>
                      </a: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dirty="0" smtClean="0"/>
                        <a:t>←</a:t>
                      </a: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dirty="0" smtClean="0"/>
                        <a:t>+1</a:t>
                      </a:r>
                      <a:endParaRPr kumimoji="1" lang="ja-JP" altLang="en-US" dirty="0" smtClean="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en-US" altLang="ja-JP" dirty="0" smtClean="0"/>
                        <a:t>+1</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c>
                  <a:txBody>
                    <a:bodyPr/>
                    <a:lstStyle/>
                    <a:p>
                      <a:r>
                        <a:rPr kumimoji="1" lang="ja-JP" altLang="en-US" dirty="0" smtClean="0"/>
                        <a:t>←</a:t>
                      </a:r>
                      <a:endParaRPr kumimoji="1" lang="ja-JP" altLang="en-US" dirty="0"/>
                    </a:p>
                  </a:txBody>
                  <a:tcPr anchor="ctr" anchorCtr="1"/>
                </a:tc>
              </a:tr>
            </a:tbl>
          </a:graphicData>
        </a:graphic>
      </p:graphicFrame>
      <p:sp>
        <p:nvSpPr>
          <p:cNvPr id="7" name="角丸四角形 6"/>
          <p:cNvSpPr/>
          <p:nvPr/>
        </p:nvSpPr>
        <p:spPr bwMode="auto">
          <a:xfrm>
            <a:off x="4200523" y="3757615"/>
            <a:ext cx="4357718" cy="447678"/>
          </a:xfrm>
          <a:prstGeom prst="roundRect">
            <a:avLst/>
          </a:prstGeom>
          <a:noFill/>
          <a:ln w="57150" cap="flat" cmpd="sng" algn="ctr">
            <a:solidFill>
              <a:srgbClr val="FF0000"/>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 name="テキスト ボックス 7"/>
          <p:cNvSpPr txBox="1"/>
          <p:nvPr/>
        </p:nvSpPr>
        <p:spPr>
          <a:xfrm>
            <a:off x="4305298" y="4243393"/>
            <a:ext cx="4286280" cy="579646"/>
          </a:xfrm>
          <a:prstGeom prst="rect">
            <a:avLst/>
          </a:prstGeom>
          <a:noFill/>
        </p:spPr>
        <p:txBody>
          <a:bodyPr wrap="square" rtlCol="0">
            <a:spAutoFit/>
          </a:bodyPr>
          <a:lstStyle/>
          <a:p>
            <a:pPr>
              <a:lnSpc>
                <a:spcPts val="1900"/>
              </a:lnSpc>
            </a:pPr>
            <a:r>
              <a:rPr lang="ja-JP" altLang="en-US" dirty="0" smtClean="0">
                <a:solidFill>
                  <a:srgbClr val="FF0000"/>
                </a:solidFill>
              </a:rPr>
              <a:t>自動調整による優先度の沈み込みが発生</a:t>
            </a:r>
            <a:r>
              <a:rPr lang="en-US" altLang="ja-JP" dirty="0" smtClean="0">
                <a:solidFill>
                  <a:srgbClr val="FF0000"/>
                </a:solidFill>
              </a:rPr>
              <a:t/>
            </a:r>
            <a:br>
              <a:rPr lang="en-US" altLang="ja-JP" dirty="0" smtClean="0">
                <a:solidFill>
                  <a:srgbClr val="FF0000"/>
                </a:solidFill>
              </a:rPr>
            </a:br>
            <a:r>
              <a:rPr lang="en-US" altLang="ja-JP" u="sng" dirty="0" err="1" smtClean="0">
                <a:solidFill>
                  <a:srgbClr val="FF0000"/>
                </a:solidFill>
              </a:rPr>
              <a:t>Task_C</a:t>
            </a:r>
            <a:r>
              <a:rPr lang="ja-JP" altLang="en-US" u="sng" dirty="0" smtClean="0">
                <a:solidFill>
                  <a:srgbClr val="FF0000"/>
                </a:solidFill>
              </a:rPr>
              <a:t> がスケジューリングされなくなる</a:t>
            </a:r>
            <a:r>
              <a:rPr lang="ja-JP" altLang="en-US" dirty="0" smtClean="0">
                <a:solidFill>
                  <a:srgbClr val="FF0000"/>
                </a:solidFill>
              </a:rPr>
              <a:t>。</a:t>
            </a:r>
            <a:endParaRPr kumimoji="1" lang="ja-JP" altLang="en-US" dirty="0">
              <a:solidFill>
                <a:srgbClr val="FF0000"/>
              </a:solidFill>
            </a:endParaRPr>
          </a:p>
        </p:txBody>
      </p:sp>
      <p:sp>
        <p:nvSpPr>
          <p:cNvPr id="10" name="テキスト ボックス 9"/>
          <p:cNvSpPr txBox="1"/>
          <p:nvPr/>
        </p:nvSpPr>
        <p:spPr>
          <a:xfrm>
            <a:off x="357190" y="4366447"/>
            <a:ext cx="2928926" cy="276999"/>
          </a:xfrm>
          <a:prstGeom prst="rect">
            <a:avLst/>
          </a:prstGeom>
          <a:noFill/>
        </p:spPr>
        <p:txBody>
          <a:bodyPr wrap="square" rtlCol="0">
            <a:spAutoFit/>
          </a:bodyPr>
          <a:lstStyle/>
          <a:p>
            <a:r>
              <a:rPr lang="ja-JP" altLang="en-US" sz="1200" dirty="0" smtClean="0"/>
              <a:t>優先度の数字が小さい程優先度が高い</a:t>
            </a:r>
            <a:endParaRPr kumimoji="1" lang="ja-JP" altLang="en-US" sz="1200" dirty="0"/>
          </a:p>
        </p:txBody>
      </p:sp>
      <p:cxnSp>
        <p:nvCxnSpPr>
          <p:cNvPr id="12" name="直線矢印コネクタ 11"/>
          <p:cNvCxnSpPr/>
          <p:nvPr/>
        </p:nvCxnSpPr>
        <p:spPr bwMode="auto">
          <a:xfrm rot="16200000" flipV="1">
            <a:off x="2248293" y="4239018"/>
            <a:ext cx="304001" cy="1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（参考） </a:t>
            </a:r>
            <a:r>
              <a:rPr lang="en-US" altLang="ja-JP" dirty="0" smtClean="0"/>
              <a:t>Linux</a:t>
            </a:r>
            <a:r>
              <a:rPr lang="ja-JP" altLang="en-US" dirty="0" smtClean="0"/>
              <a:t> </a:t>
            </a:r>
            <a:r>
              <a:rPr lang="en-US" altLang="ja-JP" dirty="0" smtClean="0"/>
              <a:t>Tread</a:t>
            </a:r>
            <a:r>
              <a:rPr lang="ja-JP" altLang="en-US" dirty="0" smtClean="0"/>
              <a:t> </a:t>
            </a:r>
            <a:r>
              <a:rPr lang="en-US" altLang="ja-JP" dirty="0" smtClean="0"/>
              <a:t>Tracer</a:t>
            </a:r>
            <a:r>
              <a:rPr lang="ja-JP" altLang="en-US" dirty="0" smtClean="0"/>
              <a:t> による </a:t>
            </a:r>
            <a:r>
              <a:rPr kumimoji="1" lang="en-US" altLang="ja-JP" dirty="0" smtClean="0"/>
              <a:t>Sky</a:t>
            </a:r>
            <a:r>
              <a:rPr kumimoji="1" lang="ja-JP" altLang="en-US" dirty="0" smtClean="0"/>
              <a:t> </a:t>
            </a:r>
            <a:r>
              <a:rPr lang="ja-JP" altLang="en-US" dirty="0" smtClean="0"/>
              <a:t>ソフトウエア挙動解析</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15</a:t>
            </a:fld>
            <a:endParaRPr lang="ja-JP" altLang="en-US"/>
          </a:p>
        </p:txBody>
      </p:sp>
      <p:pic>
        <p:nvPicPr>
          <p:cNvPr id="4" name="図 3" descr="ltt.JPG"/>
          <p:cNvPicPr>
            <a:picLocks noChangeAspect="1"/>
          </p:cNvPicPr>
          <p:nvPr/>
        </p:nvPicPr>
        <p:blipFill>
          <a:blip r:embed="rId2"/>
          <a:stretch>
            <a:fillRect/>
          </a:stretch>
        </p:blipFill>
        <p:spPr>
          <a:xfrm>
            <a:off x="285720" y="857232"/>
            <a:ext cx="8501122" cy="4214842"/>
          </a:xfrm>
          <a:prstGeom prst="rect">
            <a:avLst/>
          </a:prstGeom>
          <a:ln>
            <a:solidFill>
              <a:srgbClr val="002060"/>
            </a:solidFill>
          </a:ln>
          <a:effectLst>
            <a:outerShdw blurRad="50800" dist="88900" dir="2700000" algn="tl" rotWithShape="0">
              <a:prstClr val="black">
                <a:alpha val="40000"/>
              </a:prstClr>
            </a:outerShdw>
          </a:effectLst>
        </p:spPr>
      </p:pic>
      <p:pic>
        <p:nvPicPr>
          <p:cNvPr id="7" name="図 6" descr="up.jpg"/>
          <p:cNvPicPr>
            <a:picLocks noChangeAspect="1"/>
          </p:cNvPicPr>
          <p:nvPr/>
        </p:nvPicPr>
        <p:blipFill>
          <a:blip r:embed="rId3"/>
          <a:stretch>
            <a:fillRect/>
          </a:stretch>
        </p:blipFill>
        <p:spPr>
          <a:xfrm>
            <a:off x="5500694" y="2428868"/>
            <a:ext cx="2781300" cy="1123950"/>
          </a:xfrm>
          <a:prstGeom prst="rect">
            <a:avLst/>
          </a:prstGeom>
          <a:ln w="12700">
            <a:solidFill>
              <a:schemeClr val="accent2">
                <a:lumMod val="60000"/>
                <a:lumOff val="40000"/>
              </a:schemeClr>
            </a:solidFill>
          </a:ln>
          <a:effectLst>
            <a:outerShdw blurRad="50800" dist="76200" dir="2700000" algn="tl" rotWithShape="0">
              <a:schemeClr val="accent2">
                <a:lumMod val="75000"/>
                <a:alpha val="40000"/>
              </a:schemeClr>
            </a:outerShdw>
          </a:effectLst>
        </p:spPr>
      </p:pic>
      <p:cxnSp>
        <p:nvCxnSpPr>
          <p:cNvPr id="9" name="直線コネクタ 8"/>
          <p:cNvCxnSpPr/>
          <p:nvPr/>
        </p:nvCxnSpPr>
        <p:spPr bwMode="auto">
          <a:xfrm flipV="1">
            <a:off x="5500694" y="2071678"/>
            <a:ext cx="714380" cy="357190"/>
          </a:xfrm>
          <a:prstGeom prst="line">
            <a:avLst/>
          </a:prstGeom>
          <a:solidFill>
            <a:schemeClr val="accent1"/>
          </a:solidFill>
          <a:ln w="28575" cap="flat" cmpd="sng" algn="ctr">
            <a:solidFill>
              <a:srgbClr val="FF0000"/>
            </a:solidFill>
            <a:prstDash val="sysDot"/>
            <a:round/>
            <a:headEnd type="none" w="med" len="med"/>
            <a:tailEnd type="none" w="med" len="med"/>
          </a:ln>
          <a:effectLst>
            <a:outerShdw dist="35921" dir="2700000" algn="ctr" rotWithShape="0">
              <a:schemeClr val="bg2"/>
            </a:outerShdw>
          </a:effectLst>
        </p:spPr>
      </p:cxnSp>
      <p:cxnSp>
        <p:nvCxnSpPr>
          <p:cNvPr id="11" name="直線コネクタ 10"/>
          <p:cNvCxnSpPr/>
          <p:nvPr/>
        </p:nvCxnSpPr>
        <p:spPr bwMode="auto">
          <a:xfrm rot="10800000">
            <a:off x="7572396" y="2071678"/>
            <a:ext cx="714380" cy="357190"/>
          </a:xfrm>
          <a:prstGeom prst="line">
            <a:avLst/>
          </a:prstGeom>
          <a:solidFill>
            <a:schemeClr val="accent1"/>
          </a:solidFill>
          <a:ln w="28575" cap="flat" cmpd="sng" algn="ctr">
            <a:solidFill>
              <a:srgbClr val="FF0000"/>
            </a:solidFill>
            <a:prstDash val="sysDot"/>
            <a:round/>
            <a:headEnd type="none" w="med" len="med"/>
            <a:tailEnd type="none" w="med" len="med"/>
          </a:ln>
          <a:effectLst>
            <a:outerShdw dist="35921" dir="2700000" algn="ctr" rotWithShape="0">
              <a:schemeClr val="bg2"/>
            </a:outerShdw>
          </a:effectLst>
        </p:spPr>
      </p:cxnSp>
      <p:sp>
        <p:nvSpPr>
          <p:cNvPr id="13" name="円/楕円 12"/>
          <p:cNvSpPr/>
          <p:nvPr/>
        </p:nvSpPr>
        <p:spPr bwMode="auto">
          <a:xfrm>
            <a:off x="6267462" y="1843076"/>
            <a:ext cx="1285884" cy="447678"/>
          </a:xfrm>
          <a:prstGeom prst="ellipse">
            <a:avLst/>
          </a:prstGeom>
          <a:noFill/>
          <a:ln w="9525" cap="flat" cmpd="sng" algn="ctr">
            <a:solidFill>
              <a:srgbClr val="FF0000"/>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2" name="角丸四角形 11"/>
          <p:cNvSpPr/>
          <p:nvPr/>
        </p:nvSpPr>
        <p:spPr bwMode="auto">
          <a:xfrm>
            <a:off x="114269" y="5357826"/>
            <a:ext cx="8858312" cy="642942"/>
          </a:xfrm>
          <a:prstGeom prst="roundRect">
            <a:avLst/>
          </a:prstGeom>
          <a:solidFill>
            <a:schemeClr val="accent2">
              <a:lumMod val="75000"/>
            </a:schemeClr>
          </a:solidFill>
          <a:ln>
            <a:headEnd type="none" w="med" len="med"/>
            <a:tailEnd type="none" w="med" len="med"/>
          </a:ln>
        </p:spPr>
        <p:style>
          <a:lnRef idx="1">
            <a:schemeClr val="accent5"/>
          </a:lnRef>
          <a:fillRef idx="3">
            <a:schemeClr val="accent5"/>
          </a:fillRef>
          <a:effectRef idx="2">
            <a:schemeClr val="accent5"/>
          </a:effectRef>
          <a:fontRef idx="minor">
            <a:schemeClr val="lt1"/>
          </a:fontRef>
        </p:style>
        <p:txBody>
          <a:bodyPr vert="horz" wrap="none" lIns="18000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RSO</a:t>
            </a: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 </a:t>
            </a:r>
            <a: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S</a:t>
            </a: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推 で </a:t>
            </a:r>
            <a:r>
              <a:rPr kumimoji="0" lang="en-US" altLang="ja-JP"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Linux</a:t>
            </a:r>
            <a:r>
              <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rPr>
              <a:t> アプリケーショ</a:t>
            </a:r>
            <a:r>
              <a:rPr kumimoji="0" lang="ja-JP" altLang="en-US" sz="2000" dirty="0" smtClean="0">
                <a:solidFill>
                  <a:schemeClr val="bg1"/>
                </a:solidFill>
                <a:latin typeface="Tahoma" pitchFamily="34" charset="0"/>
                <a:ea typeface="ＭＳ Ｐゴシック" pitchFamily="50" charset="-128"/>
                <a:cs typeface="Tahoma" pitchFamily="34" charset="0"/>
              </a:rPr>
              <a:t>ンの実行結果を解析し、実際のタスク遷移が</a:t>
            </a:r>
            <a:r>
              <a:rPr kumimoji="0" lang="en-US" altLang="ja-JP" sz="2000" dirty="0" smtClean="0">
                <a:solidFill>
                  <a:schemeClr val="bg1"/>
                </a:solidFill>
                <a:latin typeface="Tahoma" pitchFamily="34" charset="0"/>
                <a:ea typeface="ＭＳ Ｐゴシック" pitchFamily="50" charset="-128"/>
                <a:cs typeface="Tahoma" pitchFamily="34" charset="0"/>
              </a:rPr>
              <a:t/>
            </a:r>
            <a:br>
              <a:rPr kumimoji="0" lang="en-US" altLang="ja-JP" sz="2000" dirty="0" smtClean="0">
                <a:solidFill>
                  <a:schemeClr val="bg1"/>
                </a:solidFill>
                <a:latin typeface="Tahoma" pitchFamily="34" charset="0"/>
                <a:ea typeface="ＭＳ Ｐゴシック" pitchFamily="50" charset="-128"/>
                <a:cs typeface="Tahoma" pitchFamily="34" charset="0"/>
              </a:rPr>
            </a:br>
            <a:r>
              <a:rPr kumimoji="0" lang="ja-JP" altLang="en-US" sz="2000" dirty="0" smtClean="0">
                <a:solidFill>
                  <a:schemeClr val="bg1"/>
                </a:solidFill>
                <a:latin typeface="Tahoma" pitchFamily="34" charset="0"/>
                <a:ea typeface="ＭＳ Ｐゴシック" pitchFamily="50" charset="-128"/>
                <a:cs typeface="Tahoma" pitchFamily="34" charset="0"/>
              </a:rPr>
              <a:t>どのように発生したかを可視化してシステムの挙動問題点の指摘を行っています</a:t>
            </a:r>
            <a:endParaRPr kumimoji="0" lang="ja-JP" altLang="en-US" sz="2000" b="0" i="0" u="none" strike="noStrike" cap="none" normalizeH="0" baseline="0" dirty="0" smtClean="0">
              <a:ln>
                <a:noFill/>
              </a:ln>
              <a:solidFill>
                <a:schemeClr val="bg1"/>
              </a:solidFill>
              <a:effectLst/>
              <a:latin typeface="Tahoma" pitchFamily="34" charset="0"/>
              <a:ea typeface="ＭＳ Ｐゴシック" pitchFamily="50" charset="-128"/>
              <a:cs typeface="Tahoma"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角丸四角形 32"/>
          <p:cNvSpPr/>
          <p:nvPr/>
        </p:nvSpPr>
        <p:spPr bwMode="auto">
          <a:xfrm>
            <a:off x="214282" y="895332"/>
            <a:ext cx="5500726" cy="4500594"/>
          </a:xfrm>
          <a:prstGeom prst="roundRect">
            <a:avLst>
              <a:gd name="adj" fmla="val 5662"/>
            </a:avLst>
          </a:prstGeom>
          <a:solidFill>
            <a:srgbClr val="FFFFCC"/>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 name="タイトル 1"/>
          <p:cNvSpPr>
            <a:spLocks noGrp="1"/>
          </p:cNvSpPr>
          <p:nvPr>
            <p:ph type="title"/>
          </p:nvPr>
        </p:nvSpPr>
        <p:spPr/>
        <p:txBody>
          <a:bodyPr/>
          <a:lstStyle/>
          <a:p>
            <a:r>
              <a:rPr lang="ja-JP" altLang="en-US" dirty="0" smtClean="0"/>
              <a:t>［解説 </a:t>
            </a:r>
            <a:r>
              <a:rPr lang="en-US" altLang="ja-JP" dirty="0" smtClean="0"/>
              <a:t>2</a:t>
            </a:r>
            <a:r>
              <a:rPr lang="ja-JP" altLang="en-US" dirty="0" smtClean="0"/>
              <a:t>］ </a:t>
            </a:r>
            <a:r>
              <a:rPr lang="en-US" altLang="ja-JP" dirty="0" smtClean="0"/>
              <a:t>Linux</a:t>
            </a:r>
            <a:r>
              <a:rPr lang="ja-JP" altLang="en-US" dirty="0" smtClean="0"/>
              <a:t> のバッファー管理</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16</a:t>
            </a:fld>
            <a:endParaRPr lang="ja-JP" altLang="en-US"/>
          </a:p>
        </p:txBody>
      </p:sp>
      <p:sp>
        <p:nvSpPr>
          <p:cNvPr id="46" name="角丸四角形 45"/>
          <p:cNvSpPr/>
          <p:nvPr/>
        </p:nvSpPr>
        <p:spPr bwMode="auto">
          <a:xfrm>
            <a:off x="142844" y="5572140"/>
            <a:ext cx="8786874" cy="642942"/>
          </a:xfrm>
          <a:prstGeom prst="roundRect">
            <a:avLst/>
          </a:prstGeom>
          <a:solidFill>
            <a:schemeClr val="accent6"/>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ts val="2000"/>
              </a:lnSpc>
              <a:spcBef>
                <a:spcPct val="0"/>
              </a:spcBef>
              <a:spcAft>
                <a:spcPct val="0"/>
              </a:spcAft>
              <a:buClrTx/>
              <a:buSzTx/>
              <a:buFontTx/>
              <a:buNone/>
              <a:tabLst/>
            </a:pPr>
            <a:r>
              <a:rPr kumimoji="0" lang="ja-JP" altLang="en-US" sz="2000" b="0" i="0" u="none" strike="noStrike" cap="none" normalizeH="0" baseline="0" dirty="0" smtClean="0">
                <a:ln>
                  <a:noFill/>
                </a:ln>
                <a:solidFill>
                  <a:schemeClr val="bg1"/>
                </a:solidFill>
                <a:effectLst/>
                <a:latin typeface="+mn-lt"/>
                <a:ea typeface="ＭＳ Ｐゴシック" pitchFamily="50" charset="-128"/>
              </a:rPr>
              <a:t>アプリケーション内でデータリードサイズを変更しても、実際の </a:t>
            </a:r>
            <a:r>
              <a:rPr kumimoji="0" lang="en-US" altLang="ja-JP" sz="2000" b="0" i="0" u="none" strike="noStrike" cap="none" normalizeH="0" baseline="0" dirty="0" smtClean="0">
                <a:ln>
                  <a:noFill/>
                </a:ln>
                <a:solidFill>
                  <a:schemeClr val="bg1"/>
                </a:solidFill>
                <a:effectLst/>
                <a:latin typeface="+mn-lt"/>
                <a:ea typeface="ＭＳ Ｐゴシック" pitchFamily="50" charset="-128"/>
              </a:rPr>
              <a:t>HDD/LAN</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 からの</a:t>
            </a:r>
            <a:r>
              <a:rPr kumimoji="0" lang="en-US" altLang="ja-JP" sz="2000" b="0" i="0" u="none" strike="noStrike" cap="none" normalizeH="0" baseline="0" dirty="0" smtClean="0">
                <a:ln>
                  <a:noFill/>
                </a:ln>
                <a:solidFill>
                  <a:schemeClr val="bg1"/>
                </a:solidFill>
                <a:effectLst/>
                <a:latin typeface="+mn-lt"/>
                <a:ea typeface="ＭＳ Ｐゴシック" pitchFamily="50" charset="-128"/>
              </a:rPr>
              <a:t/>
            </a:r>
            <a:br>
              <a:rPr kumimoji="0" lang="en-US" altLang="ja-JP" sz="2000" b="0" i="0" u="none" strike="noStrike" cap="none" normalizeH="0" baseline="0" dirty="0" smtClean="0">
                <a:ln>
                  <a:noFill/>
                </a:ln>
                <a:solidFill>
                  <a:schemeClr val="bg1"/>
                </a:solidFill>
                <a:effectLst/>
                <a:latin typeface="+mn-lt"/>
                <a:ea typeface="ＭＳ Ｐゴシック" pitchFamily="50" charset="-128"/>
              </a:rPr>
            </a:br>
            <a:r>
              <a:rPr kumimoji="0" lang="ja-JP" altLang="en-US" sz="2000" b="0" i="0" u="none" strike="noStrike" cap="none" normalizeH="0" baseline="0" dirty="0" smtClean="0">
                <a:ln>
                  <a:noFill/>
                </a:ln>
                <a:solidFill>
                  <a:schemeClr val="bg1"/>
                </a:solidFill>
                <a:effectLst/>
                <a:latin typeface="+mn-lt"/>
                <a:ea typeface="ＭＳ Ｐゴシック" pitchFamily="50" charset="-128"/>
              </a:rPr>
              <a:t>読み込みサイズに直接的には反映されない</a:t>
            </a:r>
            <a:r>
              <a:rPr kumimoji="0" lang="ja-JP" altLang="en-US" sz="2000" dirty="0" smtClean="0">
                <a:solidFill>
                  <a:schemeClr val="bg1"/>
                </a:solidFill>
                <a:latin typeface="+mn-lt"/>
              </a:rPr>
              <a:t>。 </a:t>
            </a:r>
            <a:r>
              <a:rPr kumimoji="0" lang="en-US" altLang="ja-JP" sz="2000" dirty="0" smtClean="0">
                <a:solidFill>
                  <a:schemeClr val="bg1"/>
                </a:solidFill>
                <a:latin typeface="+mn-lt"/>
              </a:rPr>
              <a:t>kernel</a:t>
            </a:r>
            <a:r>
              <a:rPr kumimoji="0" lang="ja-JP" altLang="en-US" sz="2000" dirty="0" smtClean="0">
                <a:solidFill>
                  <a:schemeClr val="bg1"/>
                </a:solidFill>
                <a:latin typeface="+mn-lt"/>
              </a:rPr>
              <a:t> パラメータの調整が必要</a:t>
            </a:r>
            <a:endParaRPr kumimoji="0" lang="ja-JP" altLang="en-US" sz="2000" b="0" i="0" u="none" strike="noStrike" cap="none" normalizeH="0" baseline="0" dirty="0" smtClean="0">
              <a:ln>
                <a:noFill/>
              </a:ln>
              <a:solidFill>
                <a:schemeClr val="bg1"/>
              </a:solidFill>
              <a:effectLst/>
              <a:latin typeface="+mn-lt"/>
              <a:ea typeface="ＭＳ Ｐゴシック" pitchFamily="50" charset="-128"/>
            </a:endParaRPr>
          </a:p>
        </p:txBody>
      </p:sp>
      <p:sp>
        <p:nvSpPr>
          <p:cNvPr id="6" name="角丸四角形 5"/>
          <p:cNvSpPr/>
          <p:nvPr/>
        </p:nvSpPr>
        <p:spPr bwMode="auto">
          <a:xfrm>
            <a:off x="7429520" y="214290"/>
            <a:ext cx="1500198" cy="571504"/>
          </a:xfrm>
          <a:prstGeom prst="roundRect">
            <a:avLst/>
          </a:prstGeom>
          <a:solidFill>
            <a:schemeClr val="accent2">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rPr>
              <a:t>技術紹介</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grpSp>
        <p:nvGrpSpPr>
          <p:cNvPr id="7" name="Group 4"/>
          <p:cNvGrpSpPr>
            <a:grpSpLocks/>
          </p:cNvGrpSpPr>
          <p:nvPr/>
        </p:nvGrpSpPr>
        <p:grpSpPr bwMode="auto">
          <a:xfrm>
            <a:off x="428596" y="1406531"/>
            <a:ext cx="5030801" cy="3879857"/>
            <a:chOff x="881" y="799"/>
            <a:chExt cx="4176" cy="3130"/>
          </a:xfrm>
        </p:grpSpPr>
        <p:sp>
          <p:nvSpPr>
            <p:cNvPr id="8" name="Rectangle 5"/>
            <p:cNvSpPr>
              <a:spLocks noChangeArrowheads="1"/>
            </p:cNvSpPr>
            <p:nvPr/>
          </p:nvSpPr>
          <p:spPr bwMode="gray">
            <a:xfrm>
              <a:off x="881" y="1369"/>
              <a:ext cx="4176" cy="2208"/>
            </a:xfrm>
            <a:prstGeom prst="rect">
              <a:avLst/>
            </a:prstGeom>
            <a:solidFill>
              <a:schemeClr val="accent1">
                <a:alpha val="50000"/>
              </a:schemeClr>
            </a:solidFill>
            <a:ln w="9525">
              <a:noFill/>
              <a:miter lim="800000"/>
              <a:headEnd/>
              <a:tailEnd/>
            </a:ln>
            <a:effectLst/>
          </p:spPr>
          <p:txBody>
            <a:bodyPr wrap="none" anchor="ctr"/>
            <a:lstStyle/>
            <a:p>
              <a:pPr algn="ctr"/>
              <a:endParaRPr lang="ja-JP" altLang="ja-JP" sz="2400" b="1"/>
            </a:p>
          </p:txBody>
        </p:sp>
        <p:sp>
          <p:nvSpPr>
            <p:cNvPr id="9" name="Oval 6"/>
            <p:cNvSpPr>
              <a:spLocks noChangeArrowheads="1"/>
            </p:cNvSpPr>
            <p:nvPr/>
          </p:nvSpPr>
          <p:spPr bwMode="gray">
            <a:xfrm>
              <a:off x="2369" y="799"/>
              <a:ext cx="1200" cy="490"/>
            </a:xfrm>
            <a:prstGeom prst="ellipse">
              <a:avLst/>
            </a:prstGeom>
            <a:gradFill rotWithShape="0">
              <a:gsLst>
                <a:gs pos="0">
                  <a:srgbClr val="FF9966"/>
                </a:gs>
                <a:gs pos="50000">
                  <a:schemeClr val="bg1"/>
                </a:gs>
                <a:gs pos="100000">
                  <a:srgbClr val="FF9966"/>
                </a:gs>
              </a:gsLst>
              <a:lin ang="2700000" scaled="1"/>
            </a:gradFill>
            <a:ln w="9525">
              <a:noFill/>
              <a:round/>
              <a:headEnd/>
              <a:tailEnd/>
            </a:ln>
            <a:effectLst>
              <a:outerShdw dist="35921" dir="2700000" algn="ctr" rotWithShape="0">
                <a:schemeClr val="bg2"/>
              </a:outerShdw>
            </a:effectLst>
          </p:spPr>
          <p:txBody>
            <a:bodyPr wrap="none" anchor="ctr"/>
            <a:lstStyle/>
            <a:p>
              <a:pPr algn="ctr"/>
              <a:r>
                <a:rPr lang="ja-JP" altLang="en-US" dirty="0"/>
                <a:t>プロセス</a:t>
              </a:r>
              <a:br>
                <a:rPr lang="ja-JP" altLang="en-US" dirty="0"/>
              </a:br>
              <a:r>
                <a:rPr lang="ja-JP" altLang="en-US" dirty="0"/>
                <a:t>スレッド</a:t>
              </a:r>
            </a:p>
          </p:txBody>
        </p:sp>
        <p:sp>
          <p:nvSpPr>
            <p:cNvPr id="10" name="Rectangle 7"/>
            <p:cNvSpPr>
              <a:spLocks noChangeArrowheads="1"/>
            </p:cNvSpPr>
            <p:nvPr/>
          </p:nvSpPr>
          <p:spPr bwMode="gray">
            <a:xfrm>
              <a:off x="1985" y="1465"/>
              <a:ext cx="1968" cy="256"/>
            </a:xfrm>
            <a:prstGeom prst="rect">
              <a:avLst/>
            </a:prstGeom>
            <a:gradFill rotWithShape="0">
              <a:gsLst>
                <a:gs pos="0">
                  <a:srgbClr val="99FF99"/>
                </a:gs>
                <a:gs pos="50000">
                  <a:schemeClr val="bg1"/>
                </a:gs>
                <a:gs pos="100000">
                  <a:srgbClr val="99FF99"/>
                </a:gs>
              </a:gsLst>
              <a:lin ang="2700000" scaled="1"/>
            </a:gra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ja-JP" altLang="en-US" dirty="0"/>
                <a:t>システム・コール</a:t>
              </a:r>
            </a:p>
          </p:txBody>
        </p:sp>
        <p:sp>
          <p:nvSpPr>
            <p:cNvPr id="11" name="Rectangle 8"/>
            <p:cNvSpPr>
              <a:spLocks noChangeArrowheads="1"/>
            </p:cNvSpPr>
            <p:nvPr/>
          </p:nvSpPr>
          <p:spPr bwMode="gray">
            <a:xfrm>
              <a:off x="1169" y="1897"/>
              <a:ext cx="816" cy="384"/>
            </a:xfrm>
            <a:prstGeom prst="rect">
              <a:avLst/>
            </a:prstGeom>
            <a:gradFill rotWithShape="0">
              <a:gsLst>
                <a:gs pos="0">
                  <a:srgbClr val="FFFF66"/>
                </a:gs>
                <a:gs pos="50000">
                  <a:schemeClr val="bg1"/>
                </a:gs>
                <a:gs pos="100000">
                  <a:srgbClr val="FFFF66"/>
                </a:gs>
              </a:gsLst>
              <a:lin ang="2700000" scaled="1"/>
            </a:gra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altLang="ja-JP" sz="1600" dirty="0"/>
                <a:t>File</a:t>
              </a:r>
            </a:p>
            <a:p>
              <a:pPr algn="ctr"/>
              <a:r>
                <a:rPr lang="en-US" altLang="ja-JP" sz="1600" dirty="0"/>
                <a:t>System</a:t>
              </a:r>
            </a:p>
          </p:txBody>
        </p:sp>
        <p:sp>
          <p:nvSpPr>
            <p:cNvPr id="12" name="Rectangle 9"/>
            <p:cNvSpPr>
              <a:spLocks noChangeArrowheads="1"/>
            </p:cNvSpPr>
            <p:nvPr/>
          </p:nvSpPr>
          <p:spPr bwMode="gray">
            <a:xfrm>
              <a:off x="3905" y="1897"/>
              <a:ext cx="816" cy="384"/>
            </a:xfrm>
            <a:prstGeom prst="rect">
              <a:avLst/>
            </a:prstGeom>
            <a:gradFill rotWithShape="0">
              <a:gsLst>
                <a:gs pos="0">
                  <a:srgbClr val="FF9966"/>
                </a:gs>
                <a:gs pos="50000">
                  <a:schemeClr val="bg1"/>
                </a:gs>
                <a:gs pos="100000">
                  <a:srgbClr val="FF9966"/>
                </a:gs>
              </a:gsLst>
              <a:lin ang="2700000" scaled="1"/>
            </a:gra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altLang="ja-JP" sz="1600" dirty="0"/>
                <a:t>Kernel</a:t>
              </a:r>
              <a:br>
                <a:rPr lang="en-US" altLang="ja-JP" sz="1600" dirty="0"/>
              </a:br>
              <a:r>
                <a:rPr lang="en-US" altLang="ja-JP" sz="1400" dirty="0"/>
                <a:t>Core</a:t>
              </a:r>
              <a:endParaRPr lang="en-US" altLang="ja-JP" sz="1600" dirty="0"/>
            </a:p>
          </p:txBody>
        </p:sp>
        <p:sp>
          <p:nvSpPr>
            <p:cNvPr id="13" name="Rectangle 10"/>
            <p:cNvSpPr>
              <a:spLocks noChangeArrowheads="1"/>
            </p:cNvSpPr>
            <p:nvPr/>
          </p:nvSpPr>
          <p:spPr bwMode="gray">
            <a:xfrm>
              <a:off x="1169" y="2569"/>
              <a:ext cx="816" cy="384"/>
            </a:xfrm>
            <a:prstGeom prst="rect">
              <a:avLst/>
            </a:prstGeom>
            <a:gradFill rotWithShape="0">
              <a:gsLst>
                <a:gs pos="0">
                  <a:srgbClr val="FFFF66"/>
                </a:gs>
                <a:gs pos="50000">
                  <a:schemeClr val="bg1"/>
                </a:gs>
                <a:gs pos="100000">
                  <a:srgbClr val="FFFF66"/>
                </a:gs>
              </a:gsLst>
              <a:lin ang="2700000" scaled="1"/>
            </a:gra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altLang="ja-JP" sz="1600" dirty="0"/>
                <a:t>Device</a:t>
              </a:r>
            </a:p>
            <a:p>
              <a:pPr algn="ctr"/>
              <a:r>
                <a:rPr lang="en-US" altLang="ja-JP" sz="1600" dirty="0"/>
                <a:t>Driver</a:t>
              </a:r>
            </a:p>
          </p:txBody>
        </p:sp>
        <p:sp>
          <p:nvSpPr>
            <p:cNvPr id="14" name="Rectangle 11"/>
            <p:cNvSpPr>
              <a:spLocks noChangeArrowheads="1"/>
            </p:cNvSpPr>
            <p:nvPr/>
          </p:nvSpPr>
          <p:spPr bwMode="gray">
            <a:xfrm>
              <a:off x="3905" y="2569"/>
              <a:ext cx="816" cy="384"/>
            </a:xfrm>
            <a:prstGeom prst="rect">
              <a:avLst/>
            </a:prstGeom>
            <a:gradFill rotWithShape="0">
              <a:gsLst>
                <a:gs pos="0">
                  <a:srgbClr val="99FF99"/>
                </a:gs>
                <a:gs pos="50000">
                  <a:schemeClr val="bg1"/>
                </a:gs>
                <a:gs pos="100000">
                  <a:srgbClr val="99FF99"/>
                </a:gs>
              </a:gsLst>
              <a:lin ang="2700000" scaled="1"/>
            </a:gra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altLang="ja-JP" dirty="0"/>
                <a:t>Network</a:t>
              </a:r>
            </a:p>
          </p:txBody>
        </p:sp>
        <p:sp>
          <p:nvSpPr>
            <p:cNvPr id="15" name="Rectangle 12"/>
            <p:cNvSpPr>
              <a:spLocks noChangeArrowheads="1"/>
            </p:cNvSpPr>
            <p:nvPr/>
          </p:nvSpPr>
          <p:spPr bwMode="gray">
            <a:xfrm>
              <a:off x="2033" y="3145"/>
              <a:ext cx="1904" cy="240"/>
            </a:xfrm>
            <a:prstGeom prst="rect">
              <a:avLst/>
            </a:prstGeom>
            <a:gradFill rotWithShape="0">
              <a:gsLst>
                <a:gs pos="0">
                  <a:srgbClr val="99FF99"/>
                </a:gs>
                <a:gs pos="50000">
                  <a:schemeClr val="bg1"/>
                </a:gs>
                <a:gs pos="100000">
                  <a:srgbClr val="99FF99"/>
                </a:gs>
              </a:gsLst>
              <a:lin ang="2700000" scaled="1"/>
            </a:gra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ja-JP" altLang="en-US" dirty="0" smtClean="0"/>
                <a:t>マシンインタフェース</a:t>
              </a:r>
              <a:endParaRPr lang="ja-JP" altLang="en-US" dirty="0"/>
            </a:p>
          </p:txBody>
        </p:sp>
        <p:sp>
          <p:nvSpPr>
            <p:cNvPr id="16" name="Oval 13"/>
            <p:cNvSpPr>
              <a:spLocks noChangeArrowheads="1"/>
            </p:cNvSpPr>
            <p:nvPr/>
          </p:nvSpPr>
          <p:spPr bwMode="gray">
            <a:xfrm>
              <a:off x="2273" y="3673"/>
              <a:ext cx="1440" cy="256"/>
            </a:xfrm>
            <a:prstGeom prst="ellipse">
              <a:avLst/>
            </a:prstGeom>
            <a:gradFill rotWithShape="0">
              <a:gsLst>
                <a:gs pos="0">
                  <a:srgbClr val="99FF99"/>
                </a:gs>
                <a:gs pos="50000">
                  <a:schemeClr val="bg1"/>
                </a:gs>
                <a:gs pos="100000">
                  <a:srgbClr val="99FF99"/>
                </a:gs>
              </a:gsLst>
              <a:lin ang="2700000" scaled="1"/>
            </a:gradFill>
            <a:ln w="9525">
              <a:noFill/>
              <a:round/>
              <a:headEnd/>
              <a:tailEnd/>
            </a:ln>
            <a:effectLst>
              <a:outerShdw dist="35921" dir="2700000" algn="ctr" rotWithShape="0">
                <a:schemeClr val="bg2"/>
              </a:outerShdw>
            </a:effectLst>
          </p:spPr>
          <p:txBody>
            <a:bodyPr wrap="none" anchor="ctr"/>
            <a:lstStyle/>
            <a:p>
              <a:pPr algn="ctr"/>
              <a:r>
                <a:rPr lang="ja-JP" altLang="en-US" dirty="0"/>
                <a:t>ハードウェア</a:t>
              </a:r>
            </a:p>
          </p:txBody>
        </p:sp>
        <p:sp>
          <p:nvSpPr>
            <p:cNvPr id="17" name="Rectangle 14"/>
            <p:cNvSpPr>
              <a:spLocks noChangeArrowheads="1"/>
            </p:cNvSpPr>
            <p:nvPr/>
          </p:nvSpPr>
          <p:spPr bwMode="gray">
            <a:xfrm>
              <a:off x="2561" y="2281"/>
              <a:ext cx="816" cy="384"/>
            </a:xfrm>
            <a:prstGeom prst="rect">
              <a:avLst/>
            </a:prstGeom>
            <a:solidFill>
              <a:srgbClr val="FF0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a:r>
                <a:rPr lang="en-US" altLang="ja-JP" sz="1600" b="1" dirty="0">
                  <a:solidFill>
                    <a:srgbClr val="FFFF00"/>
                  </a:solidFill>
                </a:rPr>
                <a:t>Buffer</a:t>
              </a:r>
            </a:p>
            <a:p>
              <a:pPr algn="ctr"/>
              <a:r>
                <a:rPr lang="en-US" altLang="ja-JP" sz="1600" b="1" dirty="0">
                  <a:solidFill>
                    <a:srgbClr val="FFFF00"/>
                  </a:solidFill>
                </a:rPr>
                <a:t>Cache</a:t>
              </a:r>
            </a:p>
          </p:txBody>
        </p:sp>
        <p:cxnSp>
          <p:nvCxnSpPr>
            <p:cNvPr id="18" name="AutoShape 15"/>
            <p:cNvCxnSpPr>
              <a:cxnSpLocks noChangeShapeType="1"/>
              <a:stCxn id="9" idx="4"/>
              <a:endCxn id="10" idx="0"/>
            </p:cNvCxnSpPr>
            <p:nvPr/>
          </p:nvCxnSpPr>
          <p:spPr bwMode="gray">
            <a:xfrm rot="5400000">
              <a:off x="2881" y="1377"/>
              <a:ext cx="176" cy="0"/>
            </a:xfrm>
            <a:prstGeom prst="straightConnector1">
              <a:avLst/>
            </a:prstGeom>
            <a:noFill/>
            <a:ln w="28575">
              <a:solidFill>
                <a:schemeClr val="tx1"/>
              </a:solidFill>
              <a:round/>
              <a:headEnd type="triangle" w="med" len="med"/>
              <a:tailEnd type="triangle" w="med" len="med"/>
            </a:ln>
            <a:effectLst>
              <a:outerShdw dist="35921" dir="2700000" algn="ctr" rotWithShape="0">
                <a:schemeClr val="bg2"/>
              </a:outerShdw>
            </a:effectLst>
          </p:spPr>
        </p:cxnSp>
        <p:cxnSp>
          <p:nvCxnSpPr>
            <p:cNvPr id="19" name="AutoShape 16"/>
            <p:cNvCxnSpPr>
              <a:cxnSpLocks noChangeShapeType="1"/>
              <a:stCxn id="10" idx="1"/>
              <a:endCxn id="11" idx="0"/>
            </p:cNvCxnSpPr>
            <p:nvPr/>
          </p:nvCxnSpPr>
          <p:spPr bwMode="gray">
            <a:xfrm rot="10800000" flipV="1">
              <a:off x="1577" y="1593"/>
              <a:ext cx="408" cy="304"/>
            </a:xfrm>
            <a:prstGeom prst="bentConnector2">
              <a:avLst/>
            </a:prstGeom>
            <a:noFill/>
            <a:ln w="28575">
              <a:solidFill>
                <a:schemeClr val="tx1"/>
              </a:solidFill>
              <a:miter lim="800000"/>
              <a:headEnd type="triangle" w="med" len="med"/>
              <a:tailEnd type="triangle" w="med" len="med"/>
            </a:ln>
            <a:effectLst>
              <a:outerShdw dist="35921" dir="2700000" algn="ctr" rotWithShape="0">
                <a:schemeClr val="bg2"/>
              </a:outerShdw>
            </a:effectLst>
          </p:spPr>
        </p:cxnSp>
        <p:cxnSp>
          <p:nvCxnSpPr>
            <p:cNvPr id="20" name="AutoShape 17"/>
            <p:cNvCxnSpPr>
              <a:cxnSpLocks noChangeShapeType="1"/>
              <a:stCxn id="10" idx="3"/>
              <a:endCxn id="12" idx="0"/>
            </p:cNvCxnSpPr>
            <p:nvPr/>
          </p:nvCxnSpPr>
          <p:spPr bwMode="gray">
            <a:xfrm>
              <a:off x="3953" y="1593"/>
              <a:ext cx="360" cy="304"/>
            </a:xfrm>
            <a:prstGeom prst="bentConnector2">
              <a:avLst/>
            </a:prstGeom>
            <a:noFill/>
            <a:ln w="28575">
              <a:solidFill>
                <a:schemeClr val="tx1"/>
              </a:solidFill>
              <a:miter lim="800000"/>
              <a:headEnd type="triangle" w="med" len="med"/>
              <a:tailEnd type="triangle" w="med" len="med"/>
            </a:ln>
            <a:effectLst>
              <a:outerShdw dist="35921" dir="2700000" algn="ctr" rotWithShape="0">
                <a:schemeClr val="bg2"/>
              </a:outerShdw>
            </a:effectLst>
          </p:spPr>
        </p:cxnSp>
        <p:cxnSp>
          <p:nvCxnSpPr>
            <p:cNvPr id="21" name="AutoShape 18"/>
            <p:cNvCxnSpPr>
              <a:cxnSpLocks noChangeShapeType="1"/>
              <a:stCxn id="11" idx="2"/>
              <a:endCxn id="13" idx="0"/>
            </p:cNvCxnSpPr>
            <p:nvPr/>
          </p:nvCxnSpPr>
          <p:spPr bwMode="gray">
            <a:xfrm rot="5400000">
              <a:off x="1433" y="2425"/>
              <a:ext cx="288" cy="0"/>
            </a:xfrm>
            <a:prstGeom prst="straightConnector1">
              <a:avLst/>
            </a:prstGeom>
            <a:noFill/>
            <a:ln w="28575">
              <a:solidFill>
                <a:schemeClr val="tx1"/>
              </a:solidFill>
              <a:round/>
              <a:headEnd type="triangle" w="med" len="med"/>
              <a:tailEnd type="triangle" w="med" len="med"/>
            </a:ln>
            <a:effectLst>
              <a:outerShdw dist="35921" dir="2700000" algn="ctr" rotWithShape="0">
                <a:schemeClr val="bg2"/>
              </a:outerShdw>
            </a:effectLst>
          </p:spPr>
        </p:cxnSp>
        <p:cxnSp>
          <p:nvCxnSpPr>
            <p:cNvPr id="22" name="AutoShape 19"/>
            <p:cNvCxnSpPr>
              <a:cxnSpLocks noChangeShapeType="1"/>
              <a:stCxn id="13" idx="2"/>
              <a:endCxn id="15" idx="1"/>
            </p:cNvCxnSpPr>
            <p:nvPr/>
          </p:nvCxnSpPr>
          <p:spPr bwMode="gray">
            <a:xfrm rot="16200000" flipH="1">
              <a:off x="1649" y="2881"/>
              <a:ext cx="312" cy="456"/>
            </a:xfrm>
            <a:prstGeom prst="bentConnector2">
              <a:avLst/>
            </a:prstGeom>
            <a:noFill/>
            <a:ln w="28575">
              <a:solidFill>
                <a:schemeClr val="tx1"/>
              </a:solidFill>
              <a:miter lim="800000"/>
              <a:headEnd type="triangle" w="med" len="med"/>
              <a:tailEnd type="triangle" w="med" len="med"/>
            </a:ln>
            <a:effectLst>
              <a:outerShdw dist="35921" dir="2700000" algn="ctr" rotWithShape="0">
                <a:schemeClr val="bg2"/>
              </a:outerShdw>
            </a:effectLst>
          </p:spPr>
        </p:cxnSp>
        <p:cxnSp>
          <p:nvCxnSpPr>
            <p:cNvPr id="23" name="AutoShape 20"/>
            <p:cNvCxnSpPr>
              <a:cxnSpLocks noChangeShapeType="1"/>
              <a:stCxn id="14" idx="2"/>
              <a:endCxn id="15" idx="3"/>
            </p:cNvCxnSpPr>
            <p:nvPr/>
          </p:nvCxnSpPr>
          <p:spPr bwMode="gray">
            <a:xfrm rot="5400000">
              <a:off x="3969" y="2921"/>
              <a:ext cx="312" cy="376"/>
            </a:xfrm>
            <a:prstGeom prst="bentConnector2">
              <a:avLst/>
            </a:prstGeom>
            <a:noFill/>
            <a:ln w="28575">
              <a:solidFill>
                <a:schemeClr val="tx1"/>
              </a:solidFill>
              <a:miter lim="800000"/>
              <a:headEnd type="triangle" w="med" len="med"/>
              <a:tailEnd type="triangle" w="med" len="med"/>
            </a:ln>
            <a:effectLst>
              <a:outerShdw dist="35921" dir="2700000" algn="ctr" rotWithShape="0">
                <a:schemeClr val="bg2"/>
              </a:outerShdw>
            </a:effectLst>
          </p:spPr>
        </p:cxnSp>
        <p:cxnSp>
          <p:nvCxnSpPr>
            <p:cNvPr id="24" name="AutoShape 21"/>
            <p:cNvCxnSpPr>
              <a:cxnSpLocks noChangeShapeType="1"/>
              <a:stCxn id="11" idx="3"/>
              <a:endCxn id="17" idx="0"/>
            </p:cNvCxnSpPr>
            <p:nvPr/>
          </p:nvCxnSpPr>
          <p:spPr bwMode="gray">
            <a:xfrm>
              <a:off x="1985" y="2089"/>
              <a:ext cx="984" cy="192"/>
            </a:xfrm>
            <a:prstGeom prst="bentConnector2">
              <a:avLst/>
            </a:prstGeom>
            <a:noFill/>
            <a:ln w="28575">
              <a:solidFill>
                <a:schemeClr val="tx1"/>
              </a:solidFill>
              <a:miter lim="800000"/>
              <a:headEnd type="triangle" w="med" len="med"/>
              <a:tailEnd type="triangle" w="med" len="med"/>
            </a:ln>
            <a:effectLst>
              <a:outerShdw dist="35921" dir="2700000" algn="ctr" rotWithShape="0">
                <a:schemeClr val="bg2"/>
              </a:outerShdw>
            </a:effectLst>
          </p:spPr>
        </p:cxnSp>
        <p:cxnSp>
          <p:nvCxnSpPr>
            <p:cNvPr id="25" name="AutoShape 22"/>
            <p:cNvCxnSpPr>
              <a:cxnSpLocks noChangeShapeType="1"/>
              <a:stCxn id="17" idx="1"/>
              <a:endCxn id="13" idx="3"/>
            </p:cNvCxnSpPr>
            <p:nvPr/>
          </p:nvCxnSpPr>
          <p:spPr bwMode="gray">
            <a:xfrm rot="10800000" flipV="1">
              <a:off x="1985" y="2473"/>
              <a:ext cx="576" cy="288"/>
            </a:xfrm>
            <a:prstGeom prst="bentConnector3">
              <a:avLst>
                <a:gd name="adj1" fmla="val 50000"/>
              </a:avLst>
            </a:prstGeom>
            <a:noFill/>
            <a:ln w="28575">
              <a:solidFill>
                <a:schemeClr val="tx1"/>
              </a:solidFill>
              <a:miter lim="800000"/>
              <a:headEnd type="triangle" w="med" len="med"/>
              <a:tailEnd type="triangle" w="med" len="med"/>
            </a:ln>
            <a:effectLst>
              <a:outerShdw dist="35921" dir="2700000" algn="ctr" rotWithShape="0">
                <a:schemeClr val="bg2"/>
              </a:outerShdw>
            </a:effectLst>
          </p:spPr>
        </p:cxnSp>
        <p:cxnSp>
          <p:nvCxnSpPr>
            <p:cNvPr id="26" name="AutoShape 23"/>
            <p:cNvCxnSpPr>
              <a:cxnSpLocks noChangeShapeType="1"/>
              <a:stCxn id="12" idx="2"/>
              <a:endCxn id="14" idx="0"/>
            </p:cNvCxnSpPr>
            <p:nvPr/>
          </p:nvCxnSpPr>
          <p:spPr bwMode="gray">
            <a:xfrm rot="5400000">
              <a:off x="4169" y="2425"/>
              <a:ext cx="288" cy="0"/>
            </a:xfrm>
            <a:prstGeom prst="straightConnector1">
              <a:avLst/>
            </a:prstGeom>
            <a:noFill/>
            <a:ln w="28575">
              <a:solidFill>
                <a:schemeClr val="tx1"/>
              </a:solidFill>
              <a:round/>
              <a:headEnd type="triangle" w="med" len="med"/>
              <a:tailEnd type="triangle" w="med" len="med"/>
            </a:ln>
            <a:effectLst>
              <a:outerShdw dist="35921" dir="2700000" algn="ctr" rotWithShape="0">
                <a:schemeClr val="bg2"/>
              </a:outerShdw>
            </a:effectLst>
          </p:spPr>
        </p:cxnSp>
        <p:cxnSp>
          <p:nvCxnSpPr>
            <p:cNvPr id="27" name="AutoShape 24"/>
            <p:cNvCxnSpPr>
              <a:cxnSpLocks noChangeShapeType="1"/>
            </p:cNvCxnSpPr>
            <p:nvPr/>
          </p:nvCxnSpPr>
          <p:spPr bwMode="gray">
            <a:xfrm rot="10800000">
              <a:off x="1985" y="2905"/>
              <a:ext cx="1920" cy="0"/>
            </a:xfrm>
            <a:prstGeom prst="straightConnector1">
              <a:avLst/>
            </a:prstGeom>
            <a:noFill/>
            <a:ln w="28575">
              <a:solidFill>
                <a:schemeClr val="tx1"/>
              </a:solidFill>
              <a:round/>
              <a:headEnd type="triangle" w="med" len="med"/>
              <a:tailEnd type="triangle" w="med" len="med"/>
            </a:ln>
            <a:effectLst>
              <a:outerShdw dist="35921" dir="2700000" algn="ctr" rotWithShape="0">
                <a:schemeClr val="bg2"/>
              </a:outerShdw>
            </a:effectLst>
          </p:spPr>
        </p:cxnSp>
        <p:cxnSp>
          <p:nvCxnSpPr>
            <p:cNvPr id="28" name="AutoShape 25"/>
            <p:cNvCxnSpPr>
              <a:cxnSpLocks noChangeShapeType="1"/>
            </p:cNvCxnSpPr>
            <p:nvPr/>
          </p:nvCxnSpPr>
          <p:spPr bwMode="gray">
            <a:xfrm flipH="1">
              <a:off x="1985" y="1993"/>
              <a:ext cx="1920" cy="0"/>
            </a:xfrm>
            <a:prstGeom prst="straightConnector1">
              <a:avLst/>
            </a:prstGeom>
            <a:noFill/>
            <a:ln w="28575">
              <a:solidFill>
                <a:schemeClr val="tx1"/>
              </a:solidFill>
              <a:round/>
              <a:headEnd type="triangle" w="med" len="med"/>
              <a:tailEnd type="triangle" w="med" len="med"/>
            </a:ln>
            <a:effectLst>
              <a:outerShdw dist="35921" dir="2700000" algn="ctr" rotWithShape="0">
                <a:schemeClr val="bg2"/>
              </a:outerShdw>
            </a:effectLst>
          </p:spPr>
        </p:cxnSp>
        <p:cxnSp>
          <p:nvCxnSpPr>
            <p:cNvPr id="29" name="AutoShape 26"/>
            <p:cNvCxnSpPr>
              <a:cxnSpLocks noChangeShapeType="1"/>
              <a:stCxn id="17" idx="3"/>
              <a:endCxn id="12" idx="1"/>
            </p:cNvCxnSpPr>
            <p:nvPr/>
          </p:nvCxnSpPr>
          <p:spPr bwMode="gray">
            <a:xfrm flipV="1">
              <a:off x="3377" y="2089"/>
              <a:ext cx="528" cy="384"/>
            </a:xfrm>
            <a:prstGeom prst="bentConnector3">
              <a:avLst>
                <a:gd name="adj1" fmla="val 50000"/>
              </a:avLst>
            </a:prstGeom>
            <a:noFill/>
            <a:ln w="28575">
              <a:solidFill>
                <a:schemeClr val="tx1"/>
              </a:solidFill>
              <a:miter lim="800000"/>
              <a:headEnd type="triangle" w="med" len="med"/>
              <a:tailEnd type="triangle" w="med" len="med"/>
            </a:ln>
            <a:effectLst>
              <a:outerShdw dist="35921" dir="2700000" algn="ctr" rotWithShape="0">
                <a:schemeClr val="bg2"/>
              </a:outerShdw>
            </a:effectLst>
          </p:spPr>
        </p:cxnSp>
        <p:cxnSp>
          <p:nvCxnSpPr>
            <p:cNvPr id="30" name="AutoShape 27"/>
            <p:cNvCxnSpPr>
              <a:cxnSpLocks noChangeShapeType="1"/>
            </p:cNvCxnSpPr>
            <p:nvPr/>
          </p:nvCxnSpPr>
          <p:spPr bwMode="gray">
            <a:xfrm rot="10800000" flipV="1">
              <a:off x="1985" y="2185"/>
              <a:ext cx="1920" cy="672"/>
            </a:xfrm>
            <a:prstGeom prst="bentConnector3">
              <a:avLst>
                <a:gd name="adj1" fmla="val 8019"/>
              </a:avLst>
            </a:prstGeom>
            <a:noFill/>
            <a:ln w="28575">
              <a:solidFill>
                <a:schemeClr val="tx1"/>
              </a:solidFill>
              <a:miter lim="800000"/>
              <a:headEnd type="triangle" w="med" len="med"/>
              <a:tailEnd type="triangle" w="med" len="med"/>
            </a:ln>
            <a:effectLst>
              <a:outerShdw dist="35921" dir="2700000" algn="ctr" rotWithShape="0">
                <a:schemeClr val="bg2"/>
              </a:outerShdw>
            </a:effectLst>
          </p:spPr>
        </p:cxnSp>
        <p:cxnSp>
          <p:nvCxnSpPr>
            <p:cNvPr id="31" name="AutoShape 28"/>
            <p:cNvCxnSpPr>
              <a:cxnSpLocks noChangeShapeType="1"/>
            </p:cNvCxnSpPr>
            <p:nvPr/>
          </p:nvCxnSpPr>
          <p:spPr bwMode="gray">
            <a:xfrm>
              <a:off x="1985" y="2137"/>
              <a:ext cx="1920" cy="672"/>
            </a:xfrm>
            <a:prstGeom prst="bentConnector3">
              <a:avLst>
                <a:gd name="adj1" fmla="val 80315"/>
              </a:avLst>
            </a:prstGeom>
            <a:noFill/>
            <a:ln w="28575">
              <a:solidFill>
                <a:schemeClr val="tx1"/>
              </a:solidFill>
              <a:miter lim="800000"/>
              <a:headEnd type="triangle" w="med" len="med"/>
              <a:tailEnd type="triangle" w="med" len="med"/>
            </a:ln>
            <a:effectLst>
              <a:outerShdw dist="35921" dir="2700000" algn="ctr" rotWithShape="0">
                <a:schemeClr val="bg2"/>
              </a:outerShdw>
            </a:effectLst>
          </p:spPr>
        </p:cxnSp>
        <p:cxnSp>
          <p:nvCxnSpPr>
            <p:cNvPr id="32" name="AutoShape 29"/>
            <p:cNvCxnSpPr>
              <a:cxnSpLocks noChangeShapeType="1"/>
              <a:stCxn id="15" idx="2"/>
              <a:endCxn id="16" idx="0"/>
            </p:cNvCxnSpPr>
            <p:nvPr/>
          </p:nvCxnSpPr>
          <p:spPr bwMode="gray">
            <a:xfrm>
              <a:off x="2985" y="3385"/>
              <a:ext cx="8" cy="288"/>
            </a:xfrm>
            <a:prstGeom prst="straightConnector1">
              <a:avLst/>
            </a:prstGeom>
            <a:noFill/>
            <a:ln w="28575">
              <a:solidFill>
                <a:schemeClr val="tx1"/>
              </a:solidFill>
              <a:round/>
              <a:headEnd type="triangle" w="med" len="med"/>
              <a:tailEnd type="triangle" w="med" len="med"/>
            </a:ln>
            <a:effectLst>
              <a:outerShdw dist="35921" dir="2700000" algn="ctr" rotWithShape="0">
                <a:schemeClr val="bg2"/>
              </a:outerShdw>
            </a:effectLst>
          </p:spPr>
        </p:cxnSp>
      </p:grpSp>
      <p:sp>
        <p:nvSpPr>
          <p:cNvPr id="34" name="テキスト ボックス 33"/>
          <p:cNvSpPr txBox="1"/>
          <p:nvPr/>
        </p:nvSpPr>
        <p:spPr>
          <a:xfrm>
            <a:off x="285720" y="928670"/>
            <a:ext cx="3357586" cy="461665"/>
          </a:xfrm>
          <a:prstGeom prst="rect">
            <a:avLst/>
          </a:prstGeom>
          <a:noFill/>
        </p:spPr>
        <p:txBody>
          <a:bodyPr wrap="square" rtlCol="0">
            <a:spAutoFit/>
          </a:bodyPr>
          <a:lstStyle/>
          <a:p>
            <a:r>
              <a:rPr kumimoji="1" lang="en-US" altLang="ja-JP" sz="2400" dirty="0" smtClean="0">
                <a:solidFill>
                  <a:schemeClr val="accent5">
                    <a:lumMod val="50000"/>
                  </a:schemeClr>
                </a:solidFill>
              </a:rPr>
              <a:t>Linux</a:t>
            </a:r>
            <a:r>
              <a:rPr kumimoji="1" lang="ja-JP" altLang="en-US" sz="2400" dirty="0" smtClean="0">
                <a:solidFill>
                  <a:schemeClr val="accent5">
                    <a:lumMod val="50000"/>
                  </a:schemeClr>
                </a:solidFill>
              </a:rPr>
              <a:t> </a:t>
            </a:r>
            <a:r>
              <a:rPr kumimoji="1" lang="en-US" altLang="ja-JP" sz="2400" dirty="0" smtClean="0">
                <a:solidFill>
                  <a:schemeClr val="accent5">
                    <a:lumMod val="50000"/>
                  </a:schemeClr>
                </a:solidFill>
              </a:rPr>
              <a:t>kernel</a:t>
            </a:r>
            <a:r>
              <a:rPr kumimoji="1" lang="ja-JP" altLang="en-US" sz="2400" dirty="0" smtClean="0">
                <a:solidFill>
                  <a:schemeClr val="accent5">
                    <a:lumMod val="50000"/>
                  </a:schemeClr>
                </a:solidFill>
              </a:rPr>
              <a:t> </a:t>
            </a:r>
            <a:r>
              <a:rPr kumimoji="1" lang="en-US" altLang="ja-JP" sz="2400" dirty="0" smtClean="0">
                <a:solidFill>
                  <a:schemeClr val="accent5">
                    <a:lumMod val="50000"/>
                  </a:schemeClr>
                </a:solidFill>
              </a:rPr>
              <a:t>Internal</a:t>
            </a:r>
            <a:endParaRPr kumimoji="1" lang="ja-JP" altLang="en-US" sz="2400" dirty="0">
              <a:solidFill>
                <a:schemeClr val="accent5">
                  <a:lumMod val="50000"/>
                </a:schemeClr>
              </a:solidFill>
            </a:endParaRPr>
          </a:p>
        </p:txBody>
      </p:sp>
      <p:sp>
        <p:nvSpPr>
          <p:cNvPr id="35" name="左矢印吹き出し 34"/>
          <p:cNvSpPr/>
          <p:nvPr/>
        </p:nvSpPr>
        <p:spPr bwMode="auto">
          <a:xfrm>
            <a:off x="5500694" y="1428736"/>
            <a:ext cx="3428992" cy="3643338"/>
          </a:xfrm>
          <a:prstGeom prst="leftArrowCallout">
            <a:avLst>
              <a:gd name="adj1" fmla="val 23222"/>
              <a:gd name="adj2" fmla="val 25000"/>
              <a:gd name="adj3" fmla="val 13148"/>
              <a:gd name="adj4" fmla="val 76533"/>
            </a:avLst>
          </a:prstGeom>
          <a:solidFill>
            <a:srgbClr val="FFCCFF"/>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18000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2000" dirty="0" smtClean="0">
                <a:solidFill>
                  <a:srgbClr val="C00000"/>
                </a:solidFill>
                <a:latin typeface="+mn-lt"/>
              </a:rPr>
              <a:t>アプリケーションが</a:t>
            </a:r>
            <a:r>
              <a:rPr kumimoji="0" lang="en-US" altLang="ja-JP" sz="2000" dirty="0" smtClean="0">
                <a:solidFill>
                  <a:srgbClr val="C00000"/>
                </a:solidFill>
                <a:latin typeface="+mn-lt"/>
              </a:rPr>
              <a:t/>
            </a:r>
            <a:br>
              <a:rPr kumimoji="0" lang="en-US" altLang="ja-JP" sz="2000" dirty="0" smtClean="0">
                <a:solidFill>
                  <a:srgbClr val="C00000"/>
                </a:solidFill>
                <a:latin typeface="+mn-lt"/>
              </a:rPr>
            </a:br>
            <a:r>
              <a:rPr kumimoji="0" lang="en-US" altLang="ja-JP" sz="2000" dirty="0" smtClean="0">
                <a:solidFill>
                  <a:srgbClr val="C00000"/>
                </a:solidFill>
                <a:latin typeface="+mn-lt"/>
              </a:rPr>
              <a:t>HDD</a:t>
            </a:r>
            <a:r>
              <a:rPr kumimoji="0" lang="ja-JP" altLang="en-US" sz="2000" dirty="0" smtClean="0">
                <a:solidFill>
                  <a:srgbClr val="C00000"/>
                </a:solidFill>
                <a:latin typeface="+mn-lt"/>
              </a:rPr>
              <a:t>からデータを</a:t>
            </a:r>
            <a:r>
              <a:rPr kumimoji="0" lang="en-US" altLang="ja-JP" sz="2000" dirty="0" smtClean="0">
                <a:solidFill>
                  <a:srgbClr val="C00000"/>
                </a:solidFill>
                <a:latin typeface="+mn-lt"/>
              </a:rPr>
              <a:t/>
            </a:r>
            <a:br>
              <a:rPr kumimoji="0" lang="en-US" altLang="ja-JP" sz="2000" dirty="0" smtClean="0">
                <a:solidFill>
                  <a:srgbClr val="C00000"/>
                </a:solidFill>
                <a:latin typeface="+mn-lt"/>
              </a:rPr>
            </a:br>
            <a:r>
              <a:rPr kumimoji="0" lang="ja-JP" altLang="en-US" sz="2000" dirty="0" smtClean="0">
                <a:solidFill>
                  <a:srgbClr val="C00000"/>
                </a:solidFill>
                <a:latin typeface="+mn-lt"/>
              </a:rPr>
              <a:t>リードする場合に</a:t>
            </a:r>
            <a:r>
              <a:rPr kumimoji="0" lang="en-US" altLang="ja-JP" sz="2000" dirty="0" smtClean="0">
                <a:solidFill>
                  <a:srgbClr val="C00000"/>
                </a:solidFill>
                <a:latin typeface="+mn-lt"/>
              </a:rPr>
              <a:t/>
            </a:r>
            <a:br>
              <a:rPr kumimoji="0" lang="en-US" altLang="ja-JP" sz="2000" dirty="0" smtClean="0">
                <a:solidFill>
                  <a:srgbClr val="C00000"/>
                </a:solidFill>
                <a:latin typeface="+mn-lt"/>
              </a:rPr>
            </a:br>
            <a:r>
              <a:rPr kumimoji="0" lang="ja-JP" altLang="en-US" sz="2000" dirty="0" smtClean="0">
                <a:solidFill>
                  <a:srgbClr val="C00000"/>
                </a:solidFill>
                <a:latin typeface="+mn-lt"/>
              </a:rPr>
              <a:t>実際に何バイト分</a:t>
            </a:r>
            <a:r>
              <a:rPr kumimoji="0" lang="en-US" altLang="ja-JP" sz="2000" dirty="0" smtClean="0">
                <a:solidFill>
                  <a:srgbClr val="C00000"/>
                </a:solidFill>
                <a:latin typeface="+mn-lt"/>
              </a:rPr>
              <a:t/>
            </a:r>
            <a:br>
              <a:rPr kumimoji="0" lang="en-US" altLang="ja-JP" sz="2000" dirty="0" smtClean="0">
                <a:solidFill>
                  <a:srgbClr val="C00000"/>
                </a:solidFill>
                <a:latin typeface="+mn-lt"/>
              </a:rPr>
            </a:br>
            <a:r>
              <a:rPr kumimoji="0" lang="ja-JP" altLang="en-US" sz="2000" dirty="0" smtClean="0">
                <a:solidFill>
                  <a:srgbClr val="C00000"/>
                </a:solidFill>
                <a:latin typeface="+mn-lt"/>
              </a:rPr>
              <a:t>データを取得するか </a:t>
            </a:r>
            <a:r>
              <a:rPr kumimoji="0" lang="en-US" altLang="ja-JP" sz="2000" dirty="0" smtClean="0">
                <a:solidFill>
                  <a:srgbClr val="C00000"/>
                </a:solidFill>
                <a:latin typeface="+mn-lt"/>
              </a:rPr>
              <a:t/>
            </a:r>
            <a:br>
              <a:rPr kumimoji="0" lang="en-US" altLang="ja-JP" sz="2000" dirty="0" smtClean="0">
                <a:solidFill>
                  <a:srgbClr val="C00000"/>
                </a:solidFill>
                <a:latin typeface="+mn-lt"/>
              </a:rPr>
            </a:br>
            <a:r>
              <a:rPr kumimoji="0" lang="en-US" altLang="ja-JP" sz="2000" dirty="0" smtClean="0">
                <a:solidFill>
                  <a:srgbClr val="C00000"/>
                </a:solidFill>
                <a:latin typeface="+mn-lt"/>
              </a:rPr>
              <a:t>OS</a:t>
            </a:r>
            <a:r>
              <a:rPr kumimoji="0" lang="ja-JP" altLang="en-US" sz="2000" dirty="0" smtClean="0">
                <a:solidFill>
                  <a:srgbClr val="C00000"/>
                </a:solidFill>
                <a:latin typeface="+mn-lt"/>
              </a:rPr>
              <a:t> が判断する</a:t>
            </a:r>
            <a:endParaRPr kumimoji="0" lang="en-US" altLang="ja-JP" sz="2000" dirty="0" smtClean="0">
              <a:solidFill>
                <a:srgbClr val="C00000"/>
              </a:solidFill>
              <a:latin typeface="+mn-lt"/>
            </a:endParaRPr>
          </a:p>
          <a:p>
            <a:pPr marL="0" marR="0" indent="0" algn="l" defTabSz="914400" rtl="0" eaLnBrk="0" fontAlgn="base" latinLnBrk="0" hangingPunct="0">
              <a:lnSpc>
                <a:spcPct val="100000"/>
              </a:lnSpc>
              <a:spcBef>
                <a:spcPct val="0"/>
              </a:spcBef>
              <a:spcAft>
                <a:spcPct val="0"/>
              </a:spcAft>
              <a:buClrTx/>
              <a:buSzTx/>
              <a:buFontTx/>
              <a:buNone/>
              <a:tabLst/>
            </a:pPr>
            <a:endParaRPr kumimoji="0" lang="en-US" altLang="ja-JP" sz="2000" b="0" i="0" u="none" strike="noStrike" cap="none" normalizeH="0" baseline="0" dirty="0" smtClean="0">
              <a:ln>
                <a:noFill/>
              </a:ln>
              <a:solidFill>
                <a:srgbClr val="C00000"/>
              </a:solidFill>
              <a:effectLst/>
              <a:latin typeface="+mn-lt"/>
              <a:ea typeface="ＭＳ Ｐゴシック" pitchFamily="50" charset="-128"/>
            </a:endParaRPr>
          </a:p>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2000" dirty="0" smtClean="0">
                <a:solidFill>
                  <a:srgbClr val="C00000"/>
                </a:solidFill>
                <a:latin typeface="+mn-lt"/>
              </a:rPr>
              <a:t>連続アクセスと判断</a:t>
            </a:r>
            <a:r>
              <a:rPr kumimoji="0" lang="en-US" altLang="ja-JP" sz="2000" dirty="0" smtClean="0">
                <a:solidFill>
                  <a:srgbClr val="C00000"/>
                </a:solidFill>
                <a:latin typeface="+mn-lt"/>
              </a:rPr>
              <a:t/>
            </a:r>
            <a:br>
              <a:rPr kumimoji="0" lang="en-US" altLang="ja-JP" sz="2000" dirty="0" smtClean="0">
                <a:solidFill>
                  <a:srgbClr val="C00000"/>
                </a:solidFill>
                <a:latin typeface="+mn-lt"/>
              </a:rPr>
            </a:br>
            <a:r>
              <a:rPr kumimoji="0" lang="ja-JP" altLang="en-US" sz="2000" dirty="0" smtClean="0">
                <a:solidFill>
                  <a:srgbClr val="C00000"/>
                </a:solidFill>
                <a:latin typeface="+mn-lt"/>
              </a:rPr>
              <a:t>した場合、投機的に</a:t>
            </a:r>
            <a:r>
              <a:rPr kumimoji="0" lang="en-US" altLang="ja-JP" sz="2000" dirty="0" smtClean="0">
                <a:solidFill>
                  <a:srgbClr val="C00000"/>
                </a:solidFill>
                <a:latin typeface="+mn-lt"/>
              </a:rPr>
              <a:t/>
            </a:r>
            <a:br>
              <a:rPr kumimoji="0" lang="en-US" altLang="ja-JP" sz="2000" dirty="0" smtClean="0">
                <a:solidFill>
                  <a:srgbClr val="C00000"/>
                </a:solidFill>
                <a:latin typeface="+mn-lt"/>
              </a:rPr>
            </a:br>
            <a:r>
              <a:rPr kumimoji="0" lang="ja-JP" altLang="en-US" sz="2000" dirty="0" smtClean="0">
                <a:solidFill>
                  <a:srgbClr val="C00000"/>
                </a:solidFill>
                <a:latin typeface="+mn-lt"/>
              </a:rPr>
              <a:t>要求されたより多く</a:t>
            </a:r>
            <a:r>
              <a:rPr kumimoji="0" lang="en-US" altLang="ja-JP" sz="2000" dirty="0" smtClean="0">
                <a:solidFill>
                  <a:srgbClr val="C00000"/>
                </a:solidFill>
                <a:latin typeface="+mn-lt"/>
              </a:rPr>
              <a:t/>
            </a:r>
            <a:br>
              <a:rPr kumimoji="0" lang="en-US" altLang="ja-JP" sz="2000" dirty="0" smtClean="0">
                <a:solidFill>
                  <a:srgbClr val="C00000"/>
                </a:solidFill>
                <a:latin typeface="+mn-lt"/>
              </a:rPr>
            </a:br>
            <a:r>
              <a:rPr kumimoji="0" lang="ja-JP" altLang="en-US" sz="2000" dirty="0" smtClean="0">
                <a:solidFill>
                  <a:srgbClr val="C00000"/>
                </a:solidFill>
                <a:latin typeface="+mn-lt"/>
              </a:rPr>
              <a:t>データを読みこむ</a:t>
            </a:r>
            <a:endParaRPr kumimoji="0" lang="ja-JP" altLang="en-US" sz="2000" b="0" i="0" u="none" strike="noStrike" cap="none" normalizeH="0" baseline="0" dirty="0" smtClean="0">
              <a:ln>
                <a:noFill/>
              </a:ln>
              <a:solidFill>
                <a:srgbClr val="C00000"/>
              </a:solidFill>
              <a:effectLst/>
              <a:latin typeface="+mn-lt"/>
              <a:ea typeface="ＭＳ Ｐゴシック" pitchFamily="50" charset="-12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title"/>
          </p:nvPr>
        </p:nvSpPr>
        <p:spPr>
          <a:xfrm>
            <a:off x="357188" y="3000375"/>
            <a:ext cx="8307387" cy="454025"/>
          </a:xfrm>
        </p:spPr>
        <p:txBody>
          <a:bodyPr/>
          <a:lstStyle/>
          <a:p>
            <a:pPr eaLnBrk="1" hangingPunct="1"/>
            <a:r>
              <a:rPr lang="en-US" altLang="ja-JP" dirty="0" smtClean="0"/>
              <a:t>Linux</a:t>
            </a:r>
            <a:r>
              <a:rPr lang="ja-JP" altLang="en-US" dirty="0" smtClean="0"/>
              <a:t> </a:t>
            </a:r>
            <a:r>
              <a:rPr lang="ja-JP" altLang="en-US" dirty="0" smtClean="0"/>
              <a:t>対応をルネサス強みと</a:t>
            </a:r>
            <a:r>
              <a:rPr lang="ja-JP" altLang="en-US" dirty="0" smtClean="0"/>
              <a:t>して積極アピールするために</a:t>
            </a:r>
            <a:endParaRPr lang="ja-JP" altLang="en-US" dirty="0" smtClean="0">
              <a:solidFill>
                <a:schemeClr val="accent6">
                  <a:lumMod val="50000"/>
                </a:schemeClr>
              </a:solidFill>
            </a:endParaRPr>
          </a:p>
        </p:txBody>
      </p:sp>
      <p:sp>
        <p:nvSpPr>
          <p:cNvPr id="5123" name="スライド番号プレースホルダ 3"/>
          <p:cNvSpPr>
            <a:spLocks noGrp="1"/>
          </p:cNvSpPr>
          <p:nvPr>
            <p:ph type="sldNum" sz="quarter" idx="10"/>
          </p:nvPr>
        </p:nvSpPr>
        <p:spPr>
          <a:noFill/>
        </p:spPr>
        <p:txBody>
          <a:bodyPr/>
          <a:lstStyle/>
          <a:p>
            <a:pPr fontAlgn="base">
              <a:spcBef>
                <a:spcPct val="0"/>
              </a:spcBef>
              <a:spcAft>
                <a:spcPct val="0"/>
              </a:spcAft>
            </a:pPr>
            <a:fld id="{76B98B33-6F9B-46D9-A0A9-414077352EB6}" type="slidenum">
              <a:rPr lang="ja-JP" altLang="en-US" smtClean="0">
                <a:latin typeface="Arial" pitchFamily="34" charset="0"/>
              </a:rPr>
              <a:pPr fontAlgn="base">
                <a:spcBef>
                  <a:spcPct val="0"/>
                </a:spcBef>
                <a:spcAft>
                  <a:spcPct val="0"/>
                </a:spcAft>
              </a:pPr>
              <a:t>17</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25437" y="260350"/>
            <a:ext cx="8532843" cy="525463"/>
          </a:xfrm>
        </p:spPr>
        <p:txBody>
          <a:bodyPr/>
          <a:lstStyle/>
          <a:p>
            <a:r>
              <a:rPr kumimoji="1" lang="en-US" altLang="ja-JP" dirty="0" smtClean="0"/>
              <a:t>Linux</a:t>
            </a:r>
            <a:r>
              <a:rPr kumimoji="1" lang="ja-JP" altLang="en-US" dirty="0" smtClean="0"/>
              <a:t> 環境</a:t>
            </a:r>
            <a:r>
              <a:rPr kumimoji="1" lang="ja-JP" altLang="en-US" dirty="0" smtClean="0"/>
              <a:t>整備成果 を</a:t>
            </a:r>
            <a:r>
              <a:rPr kumimoji="1" lang="ja-JP" altLang="en-US" dirty="0" smtClean="0"/>
              <a:t>ビジネスにつなげる </a:t>
            </a:r>
            <a:r>
              <a:rPr kumimoji="1" lang="en-US" altLang="ja-JP" dirty="0" smtClean="0"/>
              <a:t>Action</a:t>
            </a:r>
            <a:r>
              <a:rPr kumimoji="1" lang="ja-JP" altLang="en-US" dirty="0" smtClean="0"/>
              <a:t> </a:t>
            </a:r>
            <a:r>
              <a:rPr kumimoji="1" lang="en-US" altLang="ja-JP" dirty="0" smtClean="0"/>
              <a:t>Plan</a:t>
            </a:r>
            <a:r>
              <a:rPr kumimoji="1" lang="ja-JP" altLang="en-US" dirty="0" smtClean="0"/>
              <a:t> が必要</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18</a:t>
            </a:fld>
            <a:endParaRPr lang="ja-JP" altLang="en-US"/>
          </a:p>
        </p:txBody>
      </p:sp>
      <p:pic>
        <p:nvPicPr>
          <p:cNvPr id="5" name="Picture 5" descr="top10"/>
          <p:cNvPicPr>
            <a:picLocks noChangeAspect="1" noChangeArrowheads="1"/>
          </p:cNvPicPr>
          <p:nvPr/>
        </p:nvPicPr>
        <p:blipFill>
          <a:blip r:embed="rId2"/>
          <a:srcRect/>
          <a:stretch>
            <a:fillRect/>
          </a:stretch>
        </p:blipFill>
        <p:spPr bwMode="auto">
          <a:xfrm>
            <a:off x="142844" y="857269"/>
            <a:ext cx="4529143" cy="5238750"/>
          </a:xfrm>
          <a:prstGeom prst="rect">
            <a:avLst/>
          </a:prstGeom>
          <a:noFill/>
          <a:ln w="9525">
            <a:noFill/>
            <a:miter lim="800000"/>
            <a:headEnd/>
            <a:tailEnd/>
          </a:ln>
        </p:spPr>
      </p:pic>
      <p:sp>
        <p:nvSpPr>
          <p:cNvPr id="7" name="Line 7"/>
          <p:cNvSpPr>
            <a:spLocks noChangeShapeType="1"/>
          </p:cNvSpPr>
          <p:nvPr/>
        </p:nvSpPr>
        <p:spPr bwMode="auto">
          <a:xfrm>
            <a:off x="309533" y="3000372"/>
            <a:ext cx="594397" cy="0"/>
          </a:xfrm>
          <a:prstGeom prst="line">
            <a:avLst/>
          </a:prstGeom>
          <a:noFill/>
          <a:ln w="57150">
            <a:solidFill>
              <a:srgbClr val="FF3300"/>
            </a:solidFill>
            <a:round/>
            <a:headEnd/>
            <a:tailEnd/>
          </a:ln>
        </p:spPr>
        <p:txBody>
          <a:bodyPr/>
          <a:lstStyle/>
          <a:p>
            <a:endParaRPr lang="ja-JP" altLang="en-US"/>
          </a:p>
        </p:txBody>
      </p:sp>
      <p:sp>
        <p:nvSpPr>
          <p:cNvPr id="8" name="Line 7"/>
          <p:cNvSpPr>
            <a:spLocks noChangeShapeType="1"/>
          </p:cNvSpPr>
          <p:nvPr/>
        </p:nvSpPr>
        <p:spPr bwMode="auto">
          <a:xfrm>
            <a:off x="2338372" y="4133854"/>
            <a:ext cx="1828813" cy="9525"/>
          </a:xfrm>
          <a:prstGeom prst="line">
            <a:avLst/>
          </a:prstGeom>
          <a:noFill/>
          <a:ln w="57150">
            <a:solidFill>
              <a:srgbClr val="FF3300"/>
            </a:solidFill>
            <a:round/>
            <a:headEnd/>
            <a:tailEnd/>
          </a:ln>
        </p:spPr>
        <p:txBody>
          <a:bodyPr/>
          <a:lstStyle/>
          <a:p>
            <a:endParaRPr lang="ja-JP" altLang="en-US"/>
          </a:p>
        </p:txBody>
      </p:sp>
      <p:graphicFrame>
        <p:nvGraphicFramePr>
          <p:cNvPr id="4" name="図表 3"/>
          <p:cNvGraphicFramePr/>
          <p:nvPr/>
        </p:nvGraphicFramePr>
        <p:xfrm>
          <a:off x="3714744" y="1428736"/>
          <a:ext cx="5238744" cy="4357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正方形/長方形 8"/>
          <p:cNvSpPr/>
          <p:nvPr/>
        </p:nvSpPr>
        <p:spPr bwMode="auto">
          <a:xfrm>
            <a:off x="142844" y="852488"/>
            <a:ext cx="4095750" cy="5291156"/>
          </a:xfrm>
          <a:prstGeom prst="rect">
            <a:avLst/>
          </a:prstGeom>
          <a:no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SH-Linux</a:t>
            </a:r>
            <a:r>
              <a:rPr lang="ja-JP" altLang="en-US" dirty="0" smtClean="0"/>
              <a:t> 向け </a:t>
            </a:r>
            <a:r>
              <a:rPr lang="en-US" altLang="ja-JP" dirty="0" smtClean="0"/>
              <a:t>GNU</a:t>
            </a:r>
            <a:r>
              <a:rPr lang="ja-JP" altLang="en-US" dirty="0" smtClean="0"/>
              <a:t> </a:t>
            </a:r>
            <a:r>
              <a:rPr lang="en-US" altLang="ja-JP" dirty="0" err="1" smtClean="0"/>
              <a:t>toolchain</a:t>
            </a:r>
            <a:r>
              <a:rPr lang="ja-JP" altLang="en-US" dirty="0" smtClean="0"/>
              <a:t> 整備 </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19</a:t>
            </a:fld>
            <a:endParaRPr lang="ja-JP" altLang="en-US"/>
          </a:p>
        </p:txBody>
      </p:sp>
      <p:sp>
        <p:nvSpPr>
          <p:cNvPr id="5" name="角丸四角形 4"/>
          <p:cNvSpPr/>
          <p:nvPr/>
        </p:nvSpPr>
        <p:spPr bwMode="auto">
          <a:xfrm>
            <a:off x="7429520" y="214290"/>
            <a:ext cx="1500198" cy="571504"/>
          </a:xfrm>
          <a:prstGeom prst="roundRect">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Times New Roman" pitchFamily="18" charset="0"/>
              </a:rPr>
              <a:t>進捗</a:t>
            </a:r>
            <a:r>
              <a:rPr kumimoji="0" lang="ja-JP" altLang="en-US" sz="2400" dirty="0" smtClean="0">
                <a:solidFill>
                  <a:schemeClr val="bg1"/>
                </a:solidFill>
                <a:latin typeface="Times New Roman" pitchFamily="18" charset="0"/>
              </a:rPr>
              <a:t>紹介</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
        <p:nvSpPr>
          <p:cNvPr id="8" name="角丸四角形 7"/>
          <p:cNvSpPr/>
          <p:nvPr/>
        </p:nvSpPr>
        <p:spPr bwMode="auto">
          <a:xfrm>
            <a:off x="3714744" y="1571612"/>
            <a:ext cx="4857784" cy="2286016"/>
          </a:xfrm>
          <a:prstGeom prst="roundRect">
            <a:avLst/>
          </a:prstGeom>
          <a:solidFill>
            <a:schemeClr val="accent1">
              <a:lumMod val="20000"/>
              <a:lumOff val="80000"/>
            </a:schemeClr>
          </a:solidFill>
          <a:ln w="38100"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Arial" charset="0"/>
            </a:endParaRPr>
          </a:p>
        </p:txBody>
      </p:sp>
      <p:sp>
        <p:nvSpPr>
          <p:cNvPr id="9" name="円/楕円 8"/>
          <p:cNvSpPr/>
          <p:nvPr/>
        </p:nvSpPr>
        <p:spPr bwMode="auto">
          <a:xfrm>
            <a:off x="6643702" y="2143116"/>
            <a:ext cx="1857388" cy="1571636"/>
          </a:xfrm>
          <a:prstGeom prst="ellipse">
            <a:avLst/>
          </a:prstGeom>
          <a:solidFill>
            <a:srgbClr val="FFC000"/>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4800" b="0" i="0" u="none" strike="noStrike" cap="none" normalizeH="0" baseline="0" dirty="0" smtClean="0">
                <a:ln>
                  <a:noFill/>
                </a:ln>
                <a:solidFill>
                  <a:schemeClr val="bg1"/>
                </a:solidFill>
                <a:effectLst/>
                <a:latin typeface="Tahoma" pitchFamily="34" charset="0"/>
                <a:cs typeface="Tahoma" pitchFamily="34" charset="0"/>
              </a:rPr>
              <a:t>FSF</a:t>
            </a:r>
            <a:endParaRPr kumimoji="0" lang="ja-JP" altLang="en-US" sz="4800" b="0" i="0" u="none" strike="noStrike" cap="none" normalizeH="0" baseline="0" dirty="0" smtClean="0">
              <a:ln>
                <a:noFill/>
              </a:ln>
              <a:solidFill>
                <a:schemeClr val="bg1"/>
              </a:solidFill>
              <a:effectLst/>
              <a:latin typeface="Tahoma" pitchFamily="34" charset="0"/>
              <a:cs typeface="Tahoma" pitchFamily="34" charset="0"/>
            </a:endParaRPr>
          </a:p>
        </p:txBody>
      </p:sp>
      <p:sp>
        <p:nvSpPr>
          <p:cNvPr id="10" name="円/楕円 9"/>
          <p:cNvSpPr/>
          <p:nvPr/>
        </p:nvSpPr>
        <p:spPr bwMode="auto">
          <a:xfrm>
            <a:off x="3857620" y="2143116"/>
            <a:ext cx="1714512" cy="1571636"/>
          </a:xfrm>
          <a:prstGeom prst="ellipse">
            <a:avLst/>
          </a:prstGeom>
          <a:solidFill>
            <a:srgbClr val="FFC000"/>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Tahoma" pitchFamily="34" charset="0"/>
                <a:cs typeface="Tahoma" pitchFamily="34" charset="0"/>
              </a:rPr>
              <a:t>Code</a:t>
            </a:r>
            <a:br>
              <a:rPr kumimoji="0" lang="en-US" altLang="ja-JP" sz="2400" dirty="0" smtClean="0">
                <a:solidFill>
                  <a:schemeClr val="bg1"/>
                </a:solidFill>
                <a:latin typeface="Tahoma" pitchFamily="34" charset="0"/>
                <a:cs typeface="Tahoma" pitchFamily="34" charset="0"/>
              </a:rPr>
            </a:br>
            <a:r>
              <a:rPr kumimoji="0" lang="en-US" altLang="ja-JP" sz="2400" dirty="0" smtClean="0">
                <a:solidFill>
                  <a:schemeClr val="bg1"/>
                </a:solidFill>
                <a:latin typeface="Tahoma" pitchFamily="34" charset="0"/>
                <a:cs typeface="Tahoma" pitchFamily="34" charset="0"/>
              </a:rPr>
              <a:t>Sorcery</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11" name="フローチャート : 磁気ディスク 10"/>
          <p:cNvSpPr/>
          <p:nvPr/>
        </p:nvSpPr>
        <p:spPr bwMode="auto">
          <a:xfrm>
            <a:off x="3929058" y="1738301"/>
            <a:ext cx="1643074" cy="785818"/>
          </a:xfrm>
          <a:prstGeom prst="flowChartMagneticDisk">
            <a:avLst/>
          </a:prstGeom>
          <a:solidFill>
            <a:srgbClr val="0070C0"/>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400" b="1" i="0" u="none" strike="noStrike" cap="none" normalizeH="0" baseline="0" dirty="0" err="1" smtClean="0">
                <a:ln>
                  <a:noFill/>
                </a:ln>
                <a:solidFill>
                  <a:srgbClr val="FFFF00"/>
                </a:solidFill>
                <a:effectLst/>
                <a:latin typeface="Arial" charset="0"/>
              </a:rPr>
              <a:t>CodeSourcery</a:t>
            </a:r>
            <a:r>
              <a:rPr kumimoji="0" lang="en-US" altLang="ja-JP" sz="1400" b="1" i="0" u="none" strike="noStrike" cap="none" normalizeH="0" baseline="0" dirty="0" smtClean="0">
                <a:ln>
                  <a:noFill/>
                </a:ln>
                <a:solidFill>
                  <a:srgbClr val="FFFF00"/>
                </a:solidFill>
                <a:effectLst/>
                <a:latin typeface="Arial" charset="0"/>
              </a:rPr>
              <a:t/>
            </a:r>
            <a:br>
              <a:rPr kumimoji="0" lang="en-US" altLang="ja-JP" sz="1400" b="1" i="0" u="none" strike="noStrike" cap="none" normalizeH="0" baseline="0" dirty="0" smtClean="0">
                <a:ln>
                  <a:noFill/>
                </a:ln>
                <a:solidFill>
                  <a:srgbClr val="FFFF00"/>
                </a:solidFill>
                <a:effectLst/>
                <a:latin typeface="Arial" charset="0"/>
              </a:rPr>
            </a:br>
            <a:r>
              <a:rPr kumimoji="0" lang="en-US" altLang="ja-JP" sz="1400" b="1" i="0" u="none" strike="noStrike" cap="none" normalizeH="0" baseline="0" dirty="0" smtClean="0">
                <a:ln>
                  <a:noFill/>
                </a:ln>
                <a:solidFill>
                  <a:srgbClr val="FFFF00"/>
                </a:solidFill>
                <a:effectLst/>
                <a:latin typeface="Arial" charset="0"/>
              </a:rPr>
              <a:t>G++ </a:t>
            </a:r>
            <a:r>
              <a:rPr kumimoji="0" lang="en-US" altLang="ja-JP" sz="1400" b="1" i="0" u="none" strike="noStrike" cap="none" normalizeH="0" baseline="0" dirty="0" err="1" smtClean="0">
                <a:ln>
                  <a:noFill/>
                </a:ln>
                <a:solidFill>
                  <a:srgbClr val="FFFF00"/>
                </a:solidFill>
                <a:effectLst/>
                <a:latin typeface="Arial" charset="0"/>
              </a:rPr>
              <a:t>Lite</a:t>
            </a:r>
            <a:r>
              <a:rPr kumimoji="0" lang="en-US" altLang="ja-JP" sz="1400" b="1" i="0" u="none" strike="noStrike" cap="none" normalizeH="0" baseline="0" dirty="0" smtClean="0">
                <a:ln>
                  <a:noFill/>
                </a:ln>
                <a:solidFill>
                  <a:srgbClr val="FFFF00"/>
                </a:solidFill>
                <a:effectLst/>
                <a:latin typeface="Arial" charset="0"/>
              </a:rPr>
              <a:t> for SH</a:t>
            </a:r>
            <a:endParaRPr kumimoji="0" lang="ja-JP" altLang="en-US" sz="1400" b="1" i="0" u="none" strike="noStrike" cap="none" normalizeH="0" baseline="0" dirty="0" smtClean="0">
              <a:ln>
                <a:noFill/>
              </a:ln>
              <a:solidFill>
                <a:srgbClr val="FFFF00"/>
              </a:solidFill>
              <a:effectLst/>
              <a:latin typeface="Arial" charset="0"/>
            </a:endParaRPr>
          </a:p>
        </p:txBody>
      </p:sp>
      <p:sp>
        <p:nvSpPr>
          <p:cNvPr id="12" name="フローチャート : 磁気ディスク 11"/>
          <p:cNvSpPr/>
          <p:nvPr/>
        </p:nvSpPr>
        <p:spPr bwMode="auto">
          <a:xfrm>
            <a:off x="6877066" y="1857364"/>
            <a:ext cx="1285884" cy="571504"/>
          </a:xfrm>
          <a:prstGeom prst="flowChartMagneticDisk">
            <a:avLst/>
          </a:prstGeom>
          <a:solidFill>
            <a:schemeClr val="accent6">
              <a:lumMod val="60000"/>
              <a:lumOff val="40000"/>
            </a:schemeClr>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accent6">
                    <a:lumMod val="50000"/>
                  </a:schemeClr>
                </a:solidFill>
                <a:effectLst/>
                <a:latin typeface="Arial" charset="0"/>
              </a:rPr>
              <a:t>HEAD</a:t>
            </a:r>
            <a:endParaRPr kumimoji="0" lang="ja-JP" altLang="en-US" sz="2000" b="0" i="0" u="none" strike="noStrike" cap="none" normalizeH="0" baseline="0" dirty="0" smtClean="0">
              <a:ln>
                <a:noFill/>
              </a:ln>
              <a:solidFill>
                <a:schemeClr val="accent6">
                  <a:lumMod val="50000"/>
                </a:schemeClr>
              </a:solidFill>
              <a:effectLst/>
              <a:latin typeface="Arial" charset="0"/>
            </a:endParaRPr>
          </a:p>
        </p:txBody>
      </p:sp>
      <p:sp>
        <p:nvSpPr>
          <p:cNvPr id="14" name="右矢印 13"/>
          <p:cNvSpPr/>
          <p:nvPr/>
        </p:nvSpPr>
        <p:spPr bwMode="auto">
          <a:xfrm>
            <a:off x="5681670" y="1833552"/>
            <a:ext cx="1143008" cy="738192"/>
          </a:xfrm>
          <a:prstGeom prst="rightArrow">
            <a:avLst/>
          </a:prstGeom>
          <a:solidFill>
            <a:srgbClr val="FF330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72000" tIns="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smtClean="0">
                <a:ln>
                  <a:noFill/>
                </a:ln>
                <a:solidFill>
                  <a:schemeClr val="bg1"/>
                </a:solidFill>
                <a:effectLst/>
                <a:latin typeface="+mn-lt"/>
                <a:ea typeface="ＭＳ Ｐゴシック" pitchFamily="50" charset="-128"/>
              </a:rPr>
              <a:t>feedback</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
        <p:nvSpPr>
          <p:cNvPr id="15" name="円/楕円 14"/>
          <p:cNvSpPr/>
          <p:nvPr/>
        </p:nvSpPr>
        <p:spPr bwMode="auto">
          <a:xfrm>
            <a:off x="4500562" y="3952879"/>
            <a:ext cx="1857388" cy="1000132"/>
          </a:xfrm>
          <a:prstGeom prst="ellipse">
            <a:avLst/>
          </a:prstGeom>
          <a:solidFill>
            <a:srgbClr val="FF33CC"/>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dirty="0" smtClean="0">
                <a:solidFill>
                  <a:schemeClr val="bg1"/>
                </a:solidFill>
                <a:latin typeface="Tahoma" pitchFamily="34" charset="0"/>
                <a:cs typeface="Tahoma" pitchFamily="34" charset="0"/>
              </a:rPr>
              <a:t>KPIT</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16" name="下矢印 15"/>
          <p:cNvSpPr/>
          <p:nvPr/>
        </p:nvSpPr>
        <p:spPr bwMode="auto">
          <a:xfrm rot="2764359">
            <a:off x="6281695" y="3293108"/>
            <a:ext cx="428628" cy="962401"/>
          </a:xfrm>
          <a:prstGeom prst="downArrow">
            <a:avLst/>
          </a:prstGeom>
          <a:solidFill>
            <a:schemeClr val="accent1"/>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dirty="0" smtClean="0">
              <a:ln>
                <a:noFill/>
              </a:ln>
              <a:solidFill>
                <a:schemeClr val="tx1"/>
              </a:solidFill>
              <a:effectLst/>
              <a:latin typeface="Times New Roman" pitchFamily="18" charset="0"/>
              <a:ea typeface="ＭＳ Ｐゴシック" pitchFamily="50" charset="-128"/>
            </a:endParaRPr>
          </a:p>
        </p:txBody>
      </p:sp>
      <p:sp>
        <p:nvSpPr>
          <p:cNvPr id="17" name="円/楕円 16"/>
          <p:cNvSpPr/>
          <p:nvPr/>
        </p:nvSpPr>
        <p:spPr bwMode="auto">
          <a:xfrm>
            <a:off x="500034" y="1714488"/>
            <a:ext cx="1857388" cy="1000132"/>
          </a:xfrm>
          <a:prstGeom prst="ellipse">
            <a:avLst/>
          </a:prstGeom>
          <a:solidFill>
            <a:srgbClr val="FF0000"/>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solidFill>
                <a:effectLst/>
                <a:latin typeface="Tahoma" pitchFamily="34" charset="0"/>
                <a:cs typeface="Tahoma" pitchFamily="34" charset="0"/>
              </a:rPr>
              <a:t>Renesas</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18" name="右矢印 17"/>
          <p:cNvSpPr/>
          <p:nvPr/>
        </p:nvSpPr>
        <p:spPr bwMode="auto">
          <a:xfrm>
            <a:off x="2438385" y="1785926"/>
            <a:ext cx="1285884" cy="809631"/>
          </a:xfrm>
          <a:prstGeom prst="rightArrow">
            <a:avLst/>
          </a:prstGeom>
          <a:solidFill>
            <a:schemeClr val="accent1"/>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108000" tIns="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dirty="0" smtClean="0">
                <a:latin typeface="+mn-lt"/>
              </a:rPr>
              <a:t>開発・保守</a:t>
            </a:r>
            <a:endParaRPr kumimoji="0" lang="ja-JP" altLang="en-US" b="0" i="0" u="none" strike="noStrike" cap="none" normalizeH="0" baseline="0" dirty="0" smtClean="0">
              <a:ln>
                <a:noFill/>
              </a:ln>
              <a:solidFill>
                <a:schemeClr val="tx1"/>
              </a:solidFill>
              <a:effectLst/>
              <a:latin typeface="+mn-lt"/>
              <a:ea typeface="ＭＳ Ｐゴシック" pitchFamily="50" charset="-128"/>
            </a:endParaRPr>
          </a:p>
        </p:txBody>
      </p:sp>
      <p:sp>
        <p:nvSpPr>
          <p:cNvPr id="20" name="円/楕円 19"/>
          <p:cNvSpPr/>
          <p:nvPr/>
        </p:nvSpPr>
        <p:spPr bwMode="auto">
          <a:xfrm>
            <a:off x="500034" y="3571876"/>
            <a:ext cx="1857388" cy="1000132"/>
          </a:xfrm>
          <a:prstGeom prst="ellipse">
            <a:avLst/>
          </a:prstGeom>
          <a:solidFill>
            <a:schemeClr val="accent6">
              <a:lumMod val="75000"/>
            </a:schemeClr>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dirty="0" smtClean="0">
                <a:solidFill>
                  <a:schemeClr val="bg1"/>
                </a:solidFill>
                <a:latin typeface="Tahoma" pitchFamily="34" charset="0"/>
                <a:cs typeface="Tahoma" pitchFamily="34" charset="0"/>
              </a:rPr>
              <a:t>Customer</a:t>
            </a:r>
            <a:endParaRPr kumimoji="0" lang="ja-JP" altLang="en-US" sz="2000" b="0" i="0" u="none" strike="noStrike" cap="none" normalizeH="0" baseline="0" dirty="0" smtClean="0">
              <a:ln>
                <a:noFill/>
              </a:ln>
              <a:solidFill>
                <a:schemeClr val="bg1"/>
              </a:solidFill>
              <a:effectLst/>
              <a:latin typeface="Tahoma" pitchFamily="34" charset="0"/>
              <a:cs typeface="Tahoma" pitchFamily="34" charset="0"/>
            </a:endParaRPr>
          </a:p>
        </p:txBody>
      </p:sp>
      <p:sp>
        <p:nvSpPr>
          <p:cNvPr id="21" name="右矢印 20"/>
          <p:cNvSpPr/>
          <p:nvPr/>
        </p:nvSpPr>
        <p:spPr bwMode="auto">
          <a:xfrm rot="9427301">
            <a:off x="2261012" y="3297286"/>
            <a:ext cx="1643074" cy="571504"/>
          </a:xfrm>
          <a:prstGeom prst="rightArrow">
            <a:avLst/>
          </a:prstGeom>
          <a:solidFill>
            <a:schemeClr val="accent1"/>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2" name="右矢印 21"/>
          <p:cNvSpPr/>
          <p:nvPr/>
        </p:nvSpPr>
        <p:spPr bwMode="auto">
          <a:xfrm rot="310193">
            <a:off x="2435900" y="4283283"/>
            <a:ext cx="1909517" cy="242454"/>
          </a:xfrm>
          <a:prstGeom prst="rightArrow">
            <a:avLst/>
          </a:prstGeom>
          <a:solidFill>
            <a:schemeClr val="accent1"/>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5" name="角丸四角形 24"/>
          <p:cNvSpPr/>
          <p:nvPr/>
        </p:nvSpPr>
        <p:spPr bwMode="auto">
          <a:xfrm>
            <a:off x="285720" y="1428736"/>
            <a:ext cx="5357850" cy="1500198"/>
          </a:xfrm>
          <a:prstGeom prst="roundRect">
            <a:avLst/>
          </a:prstGeom>
          <a:noFill/>
          <a:ln w="57150" cap="flat" cmpd="sng" algn="ctr">
            <a:solidFill>
              <a:schemeClr val="accent2">
                <a:lumMod val="60000"/>
                <a:lumOff val="40000"/>
              </a:scheme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6" name="テキスト ボックス 25"/>
          <p:cNvSpPr txBox="1"/>
          <p:nvPr/>
        </p:nvSpPr>
        <p:spPr>
          <a:xfrm>
            <a:off x="233332" y="833419"/>
            <a:ext cx="6858048" cy="630942"/>
          </a:xfrm>
          <a:prstGeom prst="rect">
            <a:avLst/>
          </a:prstGeom>
          <a:noFill/>
        </p:spPr>
        <p:txBody>
          <a:bodyPr wrap="square" rtlCol="0">
            <a:spAutoFit/>
          </a:bodyPr>
          <a:lstStyle/>
          <a:p>
            <a:pPr>
              <a:lnSpc>
                <a:spcPts val="2100"/>
              </a:lnSpc>
            </a:pPr>
            <a:r>
              <a:rPr kumimoji="1" lang="ja-JP" altLang="en-US" sz="2000" dirty="0" smtClean="0">
                <a:solidFill>
                  <a:srgbClr val="C00000"/>
                </a:solidFill>
              </a:rPr>
              <a:t>　今回開発契約締結</a:t>
            </a:r>
            <a:r>
              <a:rPr kumimoji="1" lang="en-US" altLang="ja-JP" sz="2000" dirty="0" smtClean="0">
                <a:solidFill>
                  <a:srgbClr val="C00000"/>
                </a:solidFill>
              </a:rPr>
              <a:t/>
            </a:r>
            <a:br>
              <a:rPr kumimoji="1" lang="en-US" altLang="ja-JP" sz="2000" dirty="0" smtClean="0">
                <a:solidFill>
                  <a:srgbClr val="C00000"/>
                </a:solidFill>
              </a:rPr>
            </a:br>
            <a:r>
              <a:rPr kumimoji="1" lang="ja-JP" altLang="en-US" sz="2000" dirty="0" smtClean="0">
                <a:solidFill>
                  <a:srgbClr val="C00000"/>
                </a:solidFill>
              </a:rPr>
              <a:t> （ </a:t>
            </a:r>
            <a:r>
              <a:rPr lang="en-US" altLang="ja-JP" sz="2000" dirty="0" smtClean="0">
                <a:solidFill>
                  <a:srgbClr val="C00000"/>
                </a:solidFill>
              </a:rPr>
              <a:t>RSO</a:t>
            </a:r>
            <a:r>
              <a:rPr lang="ja-JP" altLang="en-US" sz="2000" dirty="0" smtClean="0">
                <a:solidFill>
                  <a:srgbClr val="C00000"/>
                </a:solidFill>
              </a:rPr>
              <a:t> → </a:t>
            </a:r>
            <a:r>
              <a:rPr lang="en-US" altLang="ja-JP" sz="2000" dirty="0" smtClean="0">
                <a:solidFill>
                  <a:srgbClr val="C00000"/>
                </a:solidFill>
              </a:rPr>
              <a:t>RTA</a:t>
            </a:r>
            <a:r>
              <a:rPr lang="ja-JP" altLang="en-US" sz="2000" dirty="0" smtClean="0">
                <a:solidFill>
                  <a:srgbClr val="C00000"/>
                </a:solidFill>
              </a:rPr>
              <a:t> → </a:t>
            </a:r>
            <a:r>
              <a:rPr lang="en-US" altLang="ja-JP" sz="2000" dirty="0" err="1" smtClean="0">
                <a:solidFill>
                  <a:srgbClr val="C00000"/>
                </a:solidFill>
              </a:rPr>
              <a:t>CodeSourcery</a:t>
            </a:r>
            <a:r>
              <a:rPr lang="ja-JP" altLang="en-US" sz="2000" dirty="0" smtClean="0">
                <a:solidFill>
                  <a:srgbClr val="C00000"/>
                </a:solidFill>
              </a:rPr>
              <a:t> ）</a:t>
            </a:r>
            <a:endParaRPr kumimoji="1" lang="ja-JP" altLang="en-US" sz="2000" dirty="0">
              <a:solidFill>
                <a:srgbClr val="C00000"/>
              </a:solidFill>
            </a:endParaRPr>
          </a:p>
        </p:txBody>
      </p:sp>
      <p:cxnSp>
        <p:nvCxnSpPr>
          <p:cNvPr id="28" name="直線矢印コネクタ 27"/>
          <p:cNvCxnSpPr/>
          <p:nvPr/>
        </p:nvCxnSpPr>
        <p:spPr bwMode="auto">
          <a:xfrm rot="5400000">
            <a:off x="1072332" y="3143248"/>
            <a:ext cx="713586" cy="794"/>
          </a:xfrm>
          <a:prstGeom prst="straightConnector1">
            <a:avLst/>
          </a:prstGeom>
          <a:solidFill>
            <a:schemeClr val="accent1"/>
          </a:solidFill>
          <a:ln w="38100" cap="flat" cmpd="sng" algn="ctr">
            <a:solidFill>
              <a:srgbClr val="CC0000"/>
            </a:solidFill>
            <a:prstDash val="solid"/>
            <a:round/>
            <a:headEnd type="none" w="med" len="med"/>
            <a:tailEnd type="arrow"/>
          </a:ln>
          <a:effectLst/>
        </p:spPr>
      </p:cxnSp>
      <p:graphicFrame>
        <p:nvGraphicFramePr>
          <p:cNvPr id="30" name="表 29"/>
          <p:cNvGraphicFramePr>
            <a:graphicFrameLocks noGrp="1"/>
          </p:cNvGraphicFramePr>
          <p:nvPr/>
        </p:nvGraphicFramePr>
        <p:xfrm>
          <a:off x="357158" y="4714884"/>
          <a:ext cx="2457450" cy="1645920"/>
        </p:xfrm>
        <a:graphic>
          <a:graphicData uri="http://schemas.openxmlformats.org/drawingml/2006/table">
            <a:tbl>
              <a:tblPr/>
              <a:tblGrid>
                <a:gridCol w="1449705"/>
                <a:gridCol w="1007745"/>
              </a:tblGrid>
              <a:tr h="0">
                <a:tc>
                  <a:txBody>
                    <a:bodyPr/>
                    <a:lstStyle/>
                    <a:p>
                      <a:pPr>
                        <a:spcAft>
                          <a:spcPts val="0"/>
                        </a:spcAft>
                      </a:pPr>
                      <a:r>
                        <a:rPr lang="en-US" sz="1200" b="1" kern="50">
                          <a:latin typeface="Times New Roman"/>
                          <a:ea typeface="IPA P明朝"/>
                          <a:cs typeface="Times New Roman"/>
                        </a:rPr>
                        <a:t>Component</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b="1" kern="50">
                          <a:latin typeface="Times New Roman"/>
                          <a:ea typeface="IPA P明朝"/>
                          <a:cs typeface="Times New Roman"/>
                        </a:rPr>
                        <a:t>Abbreviation</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a:latin typeface="Times New Roman"/>
                          <a:ea typeface="IPA P明朝"/>
                          <a:cs typeface="Times New Roman"/>
                        </a:rPr>
                        <a:t>GNU C Compiler</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50">
                          <a:latin typeface="Times New Roman"/>
                          <a:ea typeface="IPA P明朝"/>
                          <a:cs typeface="Times New Roman"/>
                        </a:rPr>
                        <a:t>GCC</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a:latin typeface="Times New Roman"/>
                          <a:ea typeface="IPA P明朝"/>
                          <a:cs typeface="Times New Roman"/>
                        </a:rPr>
                        <a:t>GNU C++ Compiler</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50">
                          <a:latin typeface="Times New Roman"/>
                          <a:ea typeface="IPA P明朝"/>
                          <a:cs typeface="Times New Roman"/>
                        </a:rPr>
                        <a:t>G++</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a:latin typeface="Times New Roman"/>
                          <a:ea typeface="IPA P明朝"/>
                          <a:cs typeface="Times New Roman"/>
                        </a:rPr>
                        <a:t>GNU Binary Utilities</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50">
                          <a:latin typeface="Times New Roman"/>
                          <a:ea typeface="IPA P明朝"/>
                          <a:cs typeface="Times New Roman"/>
                        </a:rPr>
                        <a:t>Binutils</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a:latin typeface="Times New Roman"/>
                          <a:ea typeface="IPA P明朝"/>
                          <a:cs typeface="Times New Roman"/>
                        </a:rPr>
                        <a:t>GNU Debugger</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50">
                          <a:latin typeface="Times New Roman"/>
                          <a:ea typeface="IPA P明朝"/>
                          <a:cs typeface="Times New Roman"/>
                        </a:rPr>
                        <a:t>GDB</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a:latin typeface="Times New Roman"/>
                          <a:ea typeface="IPA P明朝"/>
                          <a:cs typeface="Times New Roman"/>
                        </a:rPr>
                        <a:t>GNU C Library</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50">
                          <a:latin typeface="Times New Roman"/>
                          <a:ea typeface="IPA P明朝"/>
                          <a:cs typeface="Times New Roman"/>
                        </a:rPr>
                        <a:t>GLIBC</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dirty="0" err="1">
                          <a:solidFill>
                            <a:srgbClr val="FF0000"/>
                          </a:solidFill>
                          <a:latin typeface="Times New Roman"/>
                          <a:ea typeface="IPA P明朝"/>
                          <a:cs typeface="Times New Roman"/>
                        </a:rPr>
                        <a:t>uClibc</a:t>
                      </a:r>
                      <a:r>
                        <a:rPr lang="en-US" sz="1200" kern="50" dirty="0">
                          <a:solidFill>
                            <a:srgbClr val="FF0000"/>
                          </a:solidFill>
                          <a:latin typeface="Times New Roman"/>
                          <a:ea typeface="IPA P明朝"/>
                          <a:cs typeface="Times New Roman"/>
                        </a:rPr>
                        <a:t> C Library</a:t>
                      </a:r>
                      <a:endParaRPr lang="ja-JP" sz="1200" kern="50" dirty="0">
                        <a:solidFill>
                          <a:srgbClr val="FF0000"/>
                        </a:solidFill>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50" dirty="0" err="1">
                          <a:solidFill>
                            <a:srgbClr val="FF0000"/>
                          </a:solidFill>
                          <a:latin typeface="Times New Roman"/>
                          <a:ea typeface="IPA P明朝"/>
                          <a:cs typeface="Times New Roman"/>
                        </a:rPr>
                        <a:t>uClibc</a:t>
                      </a:r>
                      <a:endParaRPr lang="ja-JP" sz="1200" kern="50" dirty="0">
                        <a:solidFill>
                          <a:srgbClr val="FF0000"/>
                        </a:solidFill>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a:latin typeface="Times New Roman"/>
                          <a:ea typeface="IPA P明朝"/>
                          <a:cs typeface="Times New Roman"/>
                        </a:rPr>
                        <a:t>GNU C++ Library</a:t>
                      </a:r>
                      <a:endParaRPr lang="ja-JP" sz="1200" kern="5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50" dirty="0" err="1">
                          <a:latin typeface="Times New Roman"/>
                          <a:ea typeface="IPA P明朝"/>
                          <a:cs typeface="Times New Roman"/>
                        </a:rPr>
                        <a:t>Libstdc</a:t>
                      </a:r>
                      <a:r>
                        <a:rPr lang="en-US" sz="1200" kern="50" dirty="0">
                          <a:latin typeface="Times New Roman"/>
                          <a:ea typeface="IPA P明朝"/>
                          <a:cs typeface="Times New Roman"/>
                        </a:rPr>
                        <a:t>++</a:t>
                      </a:r>
                      <a:endParaRPr lang="ja-JP" sz="1200" kern="50" dirty="0">
                        <a:latin typeface="Times New Roman"/>
                        <a:ea typeface="IPA P明朝"/>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33" name="表 32"/>
          <p:cNvGraphicFramePr>
            <a:graphicFrameLocks noGrp="1"/>
          </p:cNvGraphicFramePr>
          <p:nvPr/>
        </p:nvGraphicFramePr>
        <p:xfrm>
          <a:off x="3071802" y="5072074"/>
          <a:ext cx="3933190" cy="1280160"/>
        </p:xfrm>
        <a:graphic>
          <a:graphicData uri="http://schemas.openxmlformats.org/drawingml/2006/table">
            <a:tbl>
              <a:tblPr/>
              <a:tblGrid>
                <a:gridCol w="1077595"/>
                <a:gridCol w="1318895"/>
                <a:gridCol w="1536700"/>
              </a:tblGrid>
              <a:tr h="0">
                <a:tc>
                  <a:txBody>
                    <a:bodyPr/>
                    <a:lstStyle/>
                    <a:p>
                      <a:pPr>
                        <a:spcAft>
                          <a:spcPts val="0"/>
                        </a:spcAft>
                      </a:pPr>
                      <a:r>
                        <a:rPr lang="en-US" sz="1200" b="1" kern="50" dirty="0">
                          <a:latin typeface="Times New Roman"/>
                          <a:ea typeface="IPA P明朝"/>
                          <a:cs typeface="Times New Roman"/>
                        </a:rPr>
                        <a:t>CPU</a:t>
                      </a:r>
                      <a:endParaRPr lang="ja-JP" sz="1200" kern="50" dirty="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b="1" kern="50">
                          <a:latin typeface="Times New Roman"/>
                          <a:ea typeface="IPA P明朝"/>
                          <a:cs typeface="Times New Roman"/>
                        </a:rPr>
                        <a:t>Operating System</a:t>
                      </a:r>
                      <a:endParaRPr lang="ja-JP" sz="1200" kern="5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b="1" kern="50">
                          <a:latin typeface="Times New Roman"/>
                          <a:ea typeface="IPA P明朝"/>
                          <a:cs typeface="Times New Roman"/>
                        </a:rPr>
                        <a:t>Run-Time Libraries</a:t>
                      </a:r>
                      <a:endParaRPr lang="ja-JP" sz="1200" kern="5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dirty="0">
                          <a:solidFill>
                            <a:srgbClr val="FF0000"/>
                          </a:solidFill>
                          <a:latin typeface="Times New Roman"/>
                          <a:ea typeface="IPA P明朝"/>
                          <a:cs typeface="Times New Roman"/>
                        </a:rPr>
                        <a:t>SH-2A</a:t>
                      </a:r>
                      <a:endParaRPr lang="ja-JP" sz="1200" kern="50" dirty="0">
                        <a:solidFill>
                          <a:srgbClr val="FF0000"/>
                        </a:solidFill>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kern="50" dirty="0" err="1">
                          <a:solidFill>
                            <a:srgbClr val="FF0000"/>
                          </a:solidFill>
                          <a:latin typeface="Times New Roman"/>
                          <a:ea typeface="IPA P明朝"/>
                          <a:cs typeface="Times New Roman"/>
                        </a:rPr>
                        <a:t>uClinux</a:t>
                      </a:r>
                      <a:endParaRPr lang="ja-JP" sz="1200" kern="50" dirty="0">
                        <a:solidFill>
                          <a:srgbClr val="FF0000"/>
                        </a:solidFill>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kern="50" dirty="0">
                          <a:solidFill>
                            <a:srgbClr val="FF0000"/>
                          </a:solidFill>
                          <a:latin typeface="Times New Roman"/>
                          <a:ea typeface="IPA P明朝"/>
                          <a:cs typeface="Times New Roman"/>
                        </a:rPr>
                        <a:t>Big-</a:t>
                      </a:r>
                      <a:r>
                        <a:rPr lang="en-US" sz="1200" kern="50" dirty="0" err="1">
                          <a:solidFill>
                            <a:srgbClr val="FF0000"/>
                          </a:solidFill>
                          <a:latin typeface="Times New Roman"/>
                          <a:ea typeface="IPA P明朝"/>
                          <a:cs typeface="Times New Roman"/>
                        </a:rPr>
                        <a:t>Endian</a:t>
                      </a:r>
                      <a:r>
                        <a:rPr lang="en-US" sz="1200" kern="50" dirty="0">
                          <a:solidFill>
                            <a:srgbClr val="FF0000"/>
                          </a:solidFill>
                          <a:latin typeface="Times New Roman"/>
                          <a:ea typeface="IPA P明朝"/>
                          <a:cs typeface="Times New Roman"/>
                        </a:rPr>
                        <a:t> </a:t>
                      </a:r>
                      <a:r>
                        <a:rPr lang="en-US" sz="1200" kern="50" dirty="0" err="1">
                          <a:solidFill>
                            <a:srgbClr val="FF0000"/>
                          </a:solidFill>
                          <a:latin typeface="Times New Roman"/>
                          <a:ea typeface="IPA P明朝"/>
                          <a:cs typeface="Times New Roman"/>
                        </a:rPr>
                        <a:t>uClibc</a:t>
                      </a:r>
                      <a:endParaRPr lang="ja-JP" sz="1200" kern="50" dirty="0">
                        <a:solidFill>
                          <a:srgbClr val="FF0000"/>
                        </a:solidFill>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dirty="0">
                          <a:latin typeface="Times New Roman"/>
                          <a:ea typeface="IPA P明朝"/>
                          <a:cs typeface="Times New Roman"/>
                        </a:rPr>
                        <a:t>SH-4A</a:t>
                      </a:r>
                      <a:endParaRPr lang="ja-JP" sz="1200" kern="50" dirty="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kern="50">
                          <a:latin typeface="Times New Roman"/>
                          <a:ea typeface="IPA P明朝"/>
                          <a:cs typeface="Times New Roman"/>
                        </a:rPr>
                        <a:t>GNU/Linux</a:t>
                      </a:r>
                      <a:endParaRPr lang="ja-JP" sz="1200" kern="5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kern="50">
                          <a:latin typeface="Times New Roman"/>
                          <a:ea typeface="IPA P明朝"/>
                          <a:cs typeface="Times New Roman"/>
                        </a:rPr>
                        <a:t>Little-Endian uClibc</a:t>
                      </a:r>
                      <a:endParaRPr lang="ja-JP" sz="1200" kern="5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dirty="0">
                          <a:solidFill>
                            <a:srgbClr val="FF0000"/>
                          </a:solidFill>
                          <a:latin typeface="Times New Roman"/>
                          <a:ea typeface="IPA P明朝"/>
                          <a:cs typeface="Times New Roman"/>
                        </a:rPr>
                        <a:t>SH-4AL-DSP</a:t>
                      </a:r>
                      <a:endParaRPr lang="ja-JP" sz="1200" kern="50" dirty="0">
                        <a:solidFill>
                          <a:srgbClr val="FF0000"/>
                        </a:solidFill>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kern="50" dirty="0">
                          <a:solidFill>
                            <a:srgbClr val="FF0000"/>
                          </a:solidFill>
                          <a:latin typeface="Times New Roman"/>
                          <a:ea typeface="IPA P明朝"/>
                          <a:cs typeface="Times New Roman"/>
                        </a:rPr>
                        <a:t>GNU/Linux</a:t>
                      </a:r>
                      <a:endParaRPr lang="ja-JP" sz="1200" kern="50" dirty="0">
                        <a:solidFill>
                          <a:srgbClr val="FF0000"/>
                        </a:solidFill>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kern="50" dirty="0">
                          <a:solidFill>
                            <a:srgbClr val="FF0000"/>
                          </a:solidFill>
                          <a:latin typeface="Times New Roman"/>
                          <a:ea typeface="IPA P明朝"/>
                          <a:cs typeface="Times New Roman"/>
                        </a:rPr>
                        <a:t>Little-</a:t>
                      </a:r>
                      <a:r>
                        <a:rPr lang="en-US" sz="1200" kern="50" dirty="0" err="1">
                          <a:solidFill>
                            <a:srgbClr val="FF0000"/>
                          </a:solidFill>
                          <a:latin typeface="Times New Roman"/>
                          <a:ea typeface="IPA P明朝"/>
                          <a:cs typeface="Times New Roman"/>
                        </a:rPr>
                        <a:t>Endian</a:t>
                      </a:r>
                      <a:r>
                        <a:rPr lang="en-US" sz="1200" kern="50" dirty="0">
                          <a:solidFill>
                            <a:srgbClr val="FF0000"/>
                          </a:solidFill>
                          <a:latin typeface="Times New Roman"/>
                          <a:ea typeface="IPA P明朝"/>
                          <a:cs typeface="Times New Roman"/>
                        </a:rPr>
                        <a:t> </a:t>
                      </a:r>
                      <a:r>
                        <a:rPr lang="en-US" sz="1200" kern="50" dirty="0" err="1">
                          <a:solidFill>
                            <a:srgbClr val="FF0000"/>
                          </a:solidFill>
                          <a:latin typeface="Times New Roman"/>
                          <a:ea typeface="IPA P明朝"/>
                          <a:cs typeface="Times New Roman"/>
                        </a:rPr>
                        <a:t>uClibc</a:t>
                      </a:r>
                      <a:endParaRPr lang="ja-JP" sz="1200" kern="50" dirty="0">
                        <a:solidFill>
                          <a:srgbClr val="FF0000"/>
                        </a:solidFill>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a:latin typeface="Times New Roman"/>
                          <a:ea typeface="IPA P明朝"/>
                          <a:cs typeface="Times New Roman"/>
                        </a:rPr>
                        <a:t>SH-4A</a:t>
                      </a:r>
                      <a:endParaRPr lang="ja-JP" sz="1200" kern="5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kern="50">
                          <a:latin typeface="Times New Roman"/>
                          <a:ea typeface="IPA P明朝"/>
                          <a:cs typeface="Times New Roman"/>
                        </a:rPr>
                        <a:t>GNU/Linux</a:t>
                      </a:r>
                      <a:endParaRPr lang="ja-JP" sz="1200" kern="5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kern="50">
                          <a:latin typeface="Times New Roman"/>
                          <a:ea typeface="IPA P明朝"/>
                          <a:cs typeface="Times New Roman"/>
                        </a:rPr>
                        <a:t>Little-Endian GLIBC</a:t>
                      </a:r>
                      <a:endParaRPr lang="ja-JP" sz="1200" kern="5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spcAft>
                          <a:spcPts val="0"/>
                        </a:spcAft>
                      </a:pPr>
                      <a:r>
                        <a:rPr lang="en-US" sz="1200" kern="50">
                          <a:latin typeface="Times New Roman"/>
                          <a:ea typeface="IPA P明朝"/>
                          <a:cs typeface="Times New Roman"/>
                        </a:rPr>
                        <a:t>SH-4AL-DSP</a:t>
                      </a:r>
                      <a:endParaRPr lang="ja-JP" sz="1200" kern="5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kern="50">
                          <a:latin typeface="Times New Roman"/>
                          <a:ea typeface="IPA P明朝"/>
                          <a:cs typeface="Times New Roman"/>
                        </a:rPr>
                        <a:t>GNU/Linux</a:t>
                      </a:r>
                      <a:endParaRPr lang="ja-JP" sz="1200" kern="5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200" kern="50" dirty="0">
                          <a:latin typeface="Times New Roman"/>
                          <a:ea typeface="IPA P明朝"/>
                          <a:cs typeface="Times New Roman"/>
                        </a:rPr>
                        <a:t>Little-</a:t>
                      </a:r>
                      <a:r>
                        <a:rPr lang="en-US" sz="1200" kern="50" dirty="0" err="1">
                          <a:latin typeface="Times New Roman"/>
                          <a:ea typeface="IPA P明朝"/>
                          <a:cs typeface="Times New Roman"/>
                        </a:rPr>
                        <a:t>Endian</a:t>
                      </a:r>
                      <a:r>
                        <a:rPr lang="en-US" sz="1200" kern="50" dirty="0">
                          <a:latin typeface="Times New Roman"/>
                          <a:ea typeface="IPA P明朝"/>
                          <a:cs typeface="Times New Roman"/>
                        </a:rPr>
                        <a:t> GLIBC</a:t>
                      </a:r>
                      <a:endParaRPr lang="ja-JP" sz="1200" kern="50" dirty="0">
                        <a:latin typeface="Times New Roman"/>
                        <a:ea typeface="IPA P明朝"/>
                        <a:cs typeface="Times New Roman"/>
                      </a:endParaRPr>
                    </a:p>
                  </a:txBody>
                  <a:tcPr marL="73025" marR="7302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6" name="右矢印 35"/>
          <p:cNvSpPr/>
          <p:nvPr/>
        </p:nvSpPr>
        <p:spPr bwMode="auto">
          <a:xfrm rot="333617">
            <a:off x="6435693" y="4366894"/>
            <a:ext cx="1013465" cy="505227"/>
          </a:xfrm>
          <a:prstGeom prst="rightArrow">
            <a:avLst/>
          </a:prstGeom>
          <a:solidFill>
            <a:schemeClr val="accent1"/>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37" name="円/楕円 36"/>
          <p:cNvSpPr/>
          <p:nvPr/>
        </p:nvSpPr>
        <p:spPr bwMode="auto">
          <a:xfrm>
            <a:off x="7500958" y="4357694"/>
            <a:ext cx="1357322" cy="714380"/>
          </a:xfrm>
          <a:prstGeom prst="ellipse">
            <a:avLst/>
          </a:prstGeom>
          <a:solidFill>
            <a:schemeClr val="accent6">
              <a:lumMod val="75000"/>
            </a:schemeClr>
          </a:solidFill>
          <a:ln w="1270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dirty="0" smtClean="0">
                <a:solidFill>
                  <a:schemeClr val="bg1"/>
                </a:solidFill>
                <a:latin typeface="Tahoma" pitchFamily="34" charset="0"/>
                <a:cs typeface="Tahoma" pitchFamily="34" charset="0"/>
              </a:rPr>
              <a:t>Public</a:t>
            </a:r>
            <a:endParaRPr kumimoji="0" lang="ja-JP" altLang="en-US" sz="2000" b="0" i="0" u="none" strike="noStrike" cap="none" normalizeH="0" baseline="0" dirty="0" smtClean="0">
              <a:ln>
                <a:noFill/>
              </a:ln>
              <a:solidFill>
                <a:schemeClr val="bg1"/>
              </a:solidFill>
              <a:effectLst/>
              <a:latin typeface="Tahoma" pitchFamily="34" charset="0"/>
              <a:cs typeface="Tahoma" pitchFamily="34" charset="0"/>
            </a:endParaRPr>
          </a:p>
        </p:txBody>
      </p:sp>
      <p:cxnSp>
        <p:nvCxnSpPr>
          <p:cNvPr id="39" name="直線矢印コネクタ 38"/>
          <p:cNvCxnSpPr/>
          <p:nvPr/>
        </p:nvCxnSpPr>
        <p:spPr bwMode="auto">
          <a:xfrm rot="16200000" flipH="1">
            <a:off x="7608115" y="3893347"/>
            <a:ext cx="571504" cy="214314"/>
          </a:xfrm>
          <a:prstGeom prst="straightConnector1">
            <a:avLst/>
          </a:prstGeom>
          <a:solidFill>
            <a:schemeClr val="accent1"/>
          </a:solidFill>
          <a:ln w="28575" cap="flat" cmpd="sng" algn="ctr">
            <a:solidFill>
              <a:schemeClr val="accent2">
                <a:lumMod val="60000"/>
                <a:lumOff val="40000"/>
              </a:schemeClr>
            </a:solidFill>
            <a:prstDash val="solid"/>
            <a:round/>
            <a:headEnd type="none" w="med" len="med"/>
            <a:tailEnd type="arrow"/>
          </a:ln>
          <a:effectLst/>
        </p:spPr>
      </p:cxn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85720" y="260350"/>
            <a:ext cx="8307387" cy="525463"/>
          </a:xfrm>
        </p:spPr>
        <p:txBody>
          <a:bodyPr/>
          <a:lstStyle/>
          <a:p>
            <a:r>
              <a:rPr kumimoji="1" lang="en-US" altLang="ja-JP" dirty="0" smtClean="0"/>
              <a:t>Linux</a:t>
            </a:r>
            <a:r>
              <a:rPr kumimoji="1" lang="ja-JP" altLang="en-US" dirty="0" smtClean="0"/>
              <a:t> </a:t>
            </a:r>
            <a:r>
              <a:rPr kumimoji="1" lang="en-US" altLang="ja-JP" dirty="0" smtClean="0"/>
              <a:t>kernel</a:t>
            </a:r>
            <a:r>
              <a:rPr kumimoji="1" lang="ja-JP" altLang="en-US" dirty="0" smtClean="0"/>
              <a:t> 自動</a:t>
            </a:r>
            <a:r>
              <a:rPr kumimoji="1" lang="ja-JP" altLang="en-US" dirty="0" smtClean="0"/>
              <a:t>テスト</a:t>
            </a:r>
            <a:r>
              <a:rPr kumimoji="1" lang="ja-JP" altLang="en-US" dirty="0" smtClean="0"/>
              <a:t>環境 （品質改善の先手管理）</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20</a:t>
            </a:fld>
            <a:endParaRPr lang="ja-JP" altLang="en-US"/>
          </a:p>
        </p:txBody>
      </p:sp>
      <p:sp>
        <p:nvSpPr>
          <p:cNvPr id="5" name="角丸四角形 4"/>
          <p:cNvSpPr/>
          <p:nvPr/>
        </p:nvSpPr>
        <p:spPr bwMode="auto">
          <a:xfrm>
            <a:off x="7429520" y="214290"/>
            <a:ext cx="1500198" cy="571504"/>
          </a:xfrm>
          <a:prstGeom prst="roundRect">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Times New Roman" pitchFamily="18" charset="0"/>
              </a:rPr>
              <a:t>進捗</a:t>
            </a:r>
            <a:r>
              <a:rPr kumimoji="0" lang="ja-JP" altLang="en-US" sz="2400" dirty="0" smtClean="0">
                <a:solidFill>
                  <a:schemeClr val="bg1"/>
                </a:solidFill>
                <a:latin typeface="Times New Roman" pitchFamily="18" charset="0"/>
              </a:rPr>
              <a:t>紹介</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pic>
        <p:nvPicPr>
          <p:cNvPr id="1026" name="Picture 2"/>
          <p:cNvPicPr>
            <a:picLocks noChangeAspect="1" noChangeArrowheads="1"/>
          </p:cNvPicPr>
          <p:nvPr/>
        </p:nvPicPr>
        <p:blipFill>
          <a:blip r:embed="rId2"/>
          <a:srcRect/>
          <a:stretch>
            <a:fillRect/>
          </a:stretch>
        </p:blipFill>
        <p:spPr bwMode="auto">
          <a:xfrm>
            <a:off x="214282" y="2214554"/>
            <a:ext cx="6512895" cy="3929090"/>
          </a:xfrm>
          <a:prstGeom prst="rect">
            <a:avLst/>
          </a:prstGeom>
          <a:noFill/>
          <a:ln w="9525">
            <a:noFill/>
            <a:miter lim="800000"/>
            <a:headEnd/>
            <a:tailEnd/>
          </a:ln>
          <a:effectLst/>
        </p:spPr>
      </p:pic>
      <p:pic>
        <p:nvPicPr>
          <p:cNvPr id="4" name="図 3" descr="P1020329.JPG"/>
          <p:cNvPicPr>
            <a:picLocks noChangeAspect="1"/>
          </p:cNvPicPr>
          <p:nvPr/>
        </p:nvPicPr>
        <p:blipFill>
          <a:blip r:embed="rId3"/>
          <a:stretch>
            <a:fillRect/>
          </a:stretch>
        </p:blipFill>
        <p:spPr>
          <a:xfrm>
            <a:off x="4357686" y="1000108"/>
            <a:ext cx="4357718" cy="3357586"/>
          </a:xfrm>
          <a:prstGeom prst="rect">
            <a:avLst/>
          </a:prstGeom>
        </p:spPr>
      </p:pic>
      <p:sp>
        <p:nvSpPr>
          <p:cNvPr id="7" name="角丸四角形 6"/>
          <p:cNvSpPr/>
          <p:nvPr/>
        </p:nvSpPr>
        <p:spPr bwMode="auto">
          <a:xfrm>
            <a:off x="285720" y="928670"/>
            <a:ext cx="4000528" cy="1071570"/>
          </a:xfrm>
          <a:prstGeom prst="roundRect">
            <a:avLst/>
          </a:prstGeom>
          <a:ln>
            <a:headEnd type="none" w="med" len="med"/>
            <a:tailEnd type="none" w="med" len="med"/>
          </a:ln>
        </p:spPr>
        <p:style>
          <a:lnRef idx="0">
            <a:schemeClr val="accent5"/>
          </a:lnRef>
          <a:fillRef idx="3">
            <a:schemeClr val="accent5"/>
          </a:fillRef>
          <a:effectRef idx="3">
            <a:schemeClr val="accent5"/>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ts val="2100"/>
              </a:lnSpc>
              <a:spcBef>
                <a:spcPct val="0"/>
              </a:spcBef>
              <a:spcAft>
                <a:spcPct val="0"/>
              </a:spcAft>
              <a:buClrTx/>
              <a:buSzTx/>
              <a:buFontTx/>
              <a:buNone/>
              <a:tabLst/>
            </a:pPr>
            <a:r>
              <a:rPr kumimoji="0" lang="en-US" altLang="ja-JP" sz="2000" b="0" i="0" u="none" strike="noStrike" cap="none" normalizeH="0" baseline="0" dirty="0" smtClean="0">
                <a:ln>
                  <a:noFill/>
                </a:ln>
                <a:solidFill>
                  <a:schemeClr val="accent2">
                    <a:lumMod val="75000"/>
                  </a:schemeClr>
                </a:solidFill>
                <a:effectLst/>
                <a:ea typeface="ＭＳ Ｐゴシック" pitchFamily="50" charset="-128"/>
              </a:rPr>
              <a:t>SH</a:t>
            </a:r>
            <a:r>
              <a:rPr kumimoji="0" lang="ja-JP" altLang="en-US" sz="2000" b="0" i="0" u="none" strike="noStrike" cap="none" normalizeH="0" baseline="0" dirty="0" smtClean="0">
                <a:ln>
                  <a:noFill/>
                </a:ln>
                <a:solidFill>
                  <a:schemeClr val="accent2">
                    <a:lumMod val="75000"/>
                  </a:schemeClr>
                </a:solidFill>
                <a:effectLst/>
                <a:ea typeface="ＭＳ Ｐゴシック" pitchFamily="50" charset="-128"/>
              </a:rPr>
              <a:t> </a:t>
            </a:r>
            <a:r>
              <a:rPr kumimoji="0" lang="en-US" altLang="ja-JP" sz="2000" b="0" i="0" u="none" strike="noStrike" cap="none" normalizeH="0" baseline="0" dirty="0" smtClean="0">
                <a:ln>
                  <a:noFill/>
                </a:ln>
                <a:solidFill>
                  <a:schemeClr val="accent2">
                    <a:lumMod val="75000"/>
                  </a:schemeClr>
                </a:solidFill>
                <a:effectLst/>
                <a:ea typeface="ＭＳ Ｐゴシック" pitchFamily="50" charset="-128"/>
              </a:rPr>
              <a:t>kernel</a:t>
            </a:r>
            <a:r>
              <a:rPr kumimoji="0" lang="ja-JP" altLang="en-US" sz="2000" b="0" i="0" u="none" strike="noStrike" cap="none" normalizeH="0" baseline="0" dirty="0" smtClean="0">
                <a:ln>
                  <a:noFill/>
                </a:ln>
                <a:solidFill>
                  <a:schemeClr val="accent2">
                    <a:lumMod val="75000"/>
                  </a:schemeClr>
                </a:solidFill>
                <a:effectLst/>
                <a:ea typeface="ＭＳ Ｐゴシック" pitchFamily="50" charset="-128"/>
              </a:rPr>
              <a:t> の自動ビルドテスト実施</a:t>
            </a:r>
            <a:r>
              <a:rPr kumimoji="0" lang="en-US" altLang="ja-JP" sz="2000" b="0" i="0" u="none" strike="noStrike" cap="none" normalizeH="0" baseline="0" dirty="0" smtClean="0">
                <a:ln>
                  <a:noFill/>
                </a:ln>
                <a:solidFill>
                  <a:schemeClr val="accent2">
                    <a:lumMod val="75000"/>
                  </a:schemeClr>
                </a:solidFill>
                <a:effectLst/>
                <a:ea typeface="ＭＳ Ｐゴシック" pitchFamily="50" charset="-128"/>
              </a:rPr>
              <a:t/>
            </a:r>
            <a:br>
              <a:rPr kumimoji="0" lang="en-US" altLang="ja-JP" sz="2000" b="0" i="0" u="none" strike="noStrike" cap="none" normalizeH="0" baseline="0" dirty="0" smtClean="0">
                <a:ln>
                  <a:noFill/>
                </a:ln>
                <a:solidFill>
                  <a:schemeClr val="accent2">
                    <a:lumMod val="75000"/>
                  </a:schemeClr>
                </a:solidFill>
                <a:effectLst/>
                <a:ea typeface="ＭＳ Ｐゴシック" pitchFamily="50" charset="-128"/>
              </a:rPr>
            </a:br>
            <a:r>
              <a:rPr kumimoji="0" lang="ja-JP" altLang="en-US" sz="2000" dirty="0" smtClean="0">
                <a:solidFill>
                  <a:schemeClr val="accent2">
                    <a:lumMod val="75000"/>
                  </a:schemeClr>
                </a:solidFill>
                <a:ea typeface="ＭＳ Ｐゴシック" pitchFamily="50" charset="-128"/>
              </a:rPr>
              <a:t>リグレッションテスト、ベンチマーク</a:t>
            </a:r>
            <a:r>
              <a:rPr kumimoji="0" lang="en-US" altLang="ja-JP" sz="2000" dirty="0" smtClean="0">
                <a:solidFill>
                  <a:schemeClr val="accent2">
                    <a:lumMod val="75000"/>
                  </a:schemeClr>
                </a:solidFill>
                <a:ea typeface="ＭＳ Ｐゴシック" pitchFamily="50" charset="-128"/>
              </a:rPr>
              <a:t/>
            </a:r>
            <a:br>
              <a:rPr kumimoji="0" lang="en-US" altLang="ja-JP" sz="2000" dirty="0" smtClean="0">
                <a:solidFill>
                  <a:schemeClr val="accent2">
                    <a:lumMod val="75000"/>
                  </a:schemeClr>
                </a:solidFill>
                <a:ea typeface="ＭＳ Ｐゴシック" pitchFamily="50" charset="-128"/>
              </a:rPr>
            </a:br>
            <a:r>
              <a:rPr kumimoji="0" lang="ja-JP" altLang="en-US" sz="2000" dirty="0" smtClean="0">
                <a:solidFill>
                  <a:schemeClr val="accent2">
                    <a:lumMod val="75000"/>
                  </a:schemeClr>
                </a:solidFill>
                <a:ea typeface="ＭＳ Ｐゴシック" pitchFamily="50" charset="-128"/>
              </a:rPr>
              <a:t>などテストカバレージを広げる計画</a:t>
            </a:r>
            <a:endParaRPr kumimoji="0" lang="ja-JP" altLang="en-US" sz="2000" b="0" i="0" u="none" strike="noStrike" cap="none" normalizeH="0" baseline="0" dirty="0" smtClean="0">
              <a:ln>
                <a:noFill/>
              </a:ln>
              <a:solidFill>
                <a:schemeClr val="accent2">
                  <a:lumMod val="75000"/>
                </a:schemeClr>
              </a:solidFill>
              <a:effectLst/>
              <a:ea typeface="ＭＳ Ｐゴシック" pitchFamily="50" charset="-128"/>
            </a:endParaRPr>
          </a:p>
        </p:txBody>
      </p:sp>
      <p:sp>
        <p:nvSpPr>
          <p:cNvPr id="8" name="円/楕円 7"/>
          <p:cNvSpPr/>
          <p:nvPr/>
        </p:nvSpPr>
        <p:spPr bwMode="auto">
          <a:xfrm>
            <a:off x="71438" y="3214686"/>
            <a:ext cx="1142976" cy="571504"/>
          </a:xfrm>
          <a:prstGeom prst="ellipse">
            <a:avLst/>
          </a:prstGeom>
          <a:noFill/>
          <a:ln w="38100" cap="flat" cmpd="sng" algn="ctr">
            <a:solidFill>
              <a:srgbClr val="FF3300"/>
            </a:solidFill>
            <a:prstDash val="sysDot"/>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6"/>
          <p:cNvSpPr>
            <a:spLocks noGrp="1" noChangeArrowheads="1"/>
          </p:cNvSpPr>
          <p:nvPr>
            <p:ph type="sldNum" sz="quarter" idx="10"/>
          </p:nvPr>
        </p:nvSpPr>
        <p:spPr>
          <a:ln/>
        </p:spPr>
        <p:txBody>
          <a:bodyPr/>
          <a:lstStyle/>
          <a:p>
            <a:pPr>
              <a:defRPr/>
            </a:pPr>
            <a:fld id="{AB6F2D52-8B4F-4A2D-ADD5-96ED71E07F6E}" type="slidenum">
              <a:rPr lang="ja-JP" altLang="en-US"/>
              <a:pPr>
                <a:defRPr/>
              </a:pPr>
              <a:t>21</a:t>
            </a:fld>
            <a:endParaRPr lang="ja-JP" altLang="en-US"/>
          </a:p>
        </p:txBody>
      </p:sp>
      <p:sp>
        <p:nvSpPr>
          <p:cNvPr id="34818" name="タイトル 1"/>
          <p:cNvSpPr>
            <a:spLocks noGrp="1"/>
          </p:cNvSpPr>
          <p:nvPr>
            <p:ph type="title"/>
          </p:nvPr>
        </p:nvSpPr>
        <p:spPr>
          <a:xfrm>
            <a:off x="285720" y="260350"/>
            <a:ext cx="8307387" cy="454025"/>
          </a:xfrm>
        </p:spPr>
        <p:txBody>
          <a:bodyPr/>
          <a:lstStyle/>
          <a:p>
            <a:r>
              <a:rPr lang="en-US" altLang="ja-JP" dirty="0" smtClean="0"/>
              <a:t>SH-Mobile </a:t>
            </a:r>
            <a:r>
              <a:rPr lang="ja-JP" altLang="en-US" dirty="0" smtClean="0"/>
              <a:t>マルチメディアフレームワーク（</a:t>
            </a:r>
            <a:r>
              <a:rPr lang="en-US" altLang="ja-JP" dirty="0" smtClean="0"/>
              <a:t>MMF</a:t>
            </a:r>
            <a:r>
              <a:rPr lang="ja-JP" altLang="en-US" dirty="0" smtClean="0"/>
              <a:t>）検討</a:t>
            </a:r>
            <a:endParaRPr lang="ja-JP" altLang="en-US" dirty="0" smtClean="0"/>
          </a:p>
        </p:txBody>
      </p:sp>
      <p:cxnSp>
        <p:nvCxnSpPr>
          <p:cNvPr id="31" name="直線コネクタ 30"/>
          <p:cNvCxnSpPr>
            <a:cxnSpLocks noChangeShapeType="1"/>
          </p:cNvCxnSpPr>
          <p:nvPr/>
        </p:nvCxnSpPr>
        <p:spPr bwMode="auto">
          <a:xfrm>
            <a:off x="1971675" y="5094288"/>
            <a:ext cx="6000750" cy="1587"/>
          </a:xfrm>
          <a:prstGeom prst="line">
            <a:avLst/>
          </a:prstGeom>
          <a:noFill/>
          <a:ln w="9525" algn="ctr">
            <a:solidFill>
              <a:srgbClr val="4A7EBB"/>
            </a:solidFill>
            <a:prstDash val="dash"/>
            <a:round/>
            <a:headEnd/>
            <a:tailEnd/>
          </a:ln>
        </p:spPr>
      </p:cxnSp>
      <p:sp>
        <p:nvSpPr>
          <p:cNvPr id="7" name="正方形/長方形 6"/>
          <p:cNvSpPr>
            <a:spLocks noChangeArrowheads="1"/>
          </p:cNvSpPr>
          <p:nvPr/>
        </p:nvSpPr>
        <p:spPr bwMode="auto">
          <a:xfrm>
            <a:off x="2328863" y="795338"/>
            <a:ext cx="5500687" cy="682625"/>
          </a:xfrm>
          <a:prstGeom prst="rect">
            <a:avLst/>
          </a:prstGeom>
          <a:gradFill rotWithShape="1">
            <a:gsLst>
              <a:gs pos="0">
                <a:srgbClr val="FFA2A1"/>
              </a:gs>
              <a:gs pos="35001">
                <a:srgbClr val="FFBEBD"/>
              </a:gs>
              <a:gs pos="100000">
                <a:srgbClr val="FFE5E5"/>
              </a:gs>
            </a:gsLst>
            <a:lin ang="16200000" scaled="1"/>
          </a:gradFill>
          <a:ln w="9525" algn="ctr">
            <a:solidFill>
              <a:srgbClr val="BE4B48"/>
            </a:solidFill>
            <a:prstDash val="dash"/>
            <a:miter lim="800000"/>
            <a:headEnd/>
            <a:tailEnd/>
          </a:ln>
          <a:effectLst>
            <a:outerShdw dist="20000" dir="5400000" rotWithShape="0">
              <a:srgbClr val="000000">
                <a:alpha val="37999"/>
              </a:srgbClr>
            </a:outerShdw>
          </a:effectLst>
        </p:spPr>
        <p:txBody>
          <a:bodyPr anchor="ctr"/>
          <a:lstStyle/>
          <a:p>
            <a:pPr algn="ctr">
              <a:defRPr/>
            </a:pPr>
            <a:r>
              <a:rPr lang="en-US" altLang="ja-JP" sz="1200" dirty="0">
                <a:solidFill>
                  <a:schemeClr val="dk1"/>
                </a:solidFill>
                <a:latin typeface="+mn-lt"/>
                <a:ea typeface="+mn-ea"/>
              </a:rPr>
              <a:t>Application</a:t>
            </a:r>
            <a:endParaRPr lang="ja-JP" altLang="en-US" sz="1200" dirty="0">
              <a:solidFill>
                <a:schemeClr val="dk1"/>
              </a:solidFill>
              <a:latin typeface="+mn-lt"/>
              <a:ea typeface="+mn-ea"/>
            </a:endParaRPr>
          </a:p>
        </p:txBody>
      </p:sp>
      <p:sp>
        <p:nvSpPr>
          <p:cNvPr id="8" name="正方形/長方形 7"/>
          <p:cNvSpPr>
            <a:spLocks noChangeArrowheads="1"/>
          </p:cNvSpPr>
          <p:nvPr/>
        </p:nvSpPr>
        <p:spPr bwMode="auto">
          <a:xfrm>
            <a:off x="2328863" y="1887538"/>
            <a:ext cx="2786062" cy="887412"/>
          </a:xfrm>
          <a:prstGeom prst="rect">
            <a:avLst/>
          </a:prstGeom>
          <a:gradFill rotWithShape="1">
            <a:gsLst>
              <a:gs pos="0">
                <a:srgbClr val="A3C4FF"/>
              </a:gs>
              <a:gs pos="35001">
                <a:srgbClr val="BFD5FF"/>
              </a:gs>
              <a:gs pos="100000">
                <a:srgbClr val="E5EEFF"/>
              </a:gs>
            </a:gsLst>
            <a:lin ang="16200000" scaled="1"/>
          </a:gradFill>
          <a:ln w="9525" algn="ctr">
            <a:solidFill>
              <a:srgbClr val="4A7EBB"/>
            </a:solidFill>
            <a:prstDash val="dash"/>
            <a:miter lim="800000"/>
            <a:headEnd/>
            <a:tailEnd/>
          </a:ln>
          <a:effectLst>
            <a:outerShdw dist="20000" dir="5400000" rotWithShape="0">
              <a:srgbClr val="000000">
                <a:alpha val="37999"/>
              </a:srgbClr>
            </a:outerShdw>
          </a:effectLst>
        </p:spPr>
        <p:txBody>
          <a:bodyPr/>
          <a:lstStyle/>
          <a:p>
            <a:pPr algn="ctr">
              <a:defRPr/>
            </a:pPr>
            <a:r>
              <a:rPr lang="en-US" altLang="ja-JP" sz="1200" dirty="0" err="1">
                <a:solidFill>
                  <a:schemeClr val="dk1"/>
                </a:solidFill>
                <a:latin typeface="+mn-lt"/>
                <a:ea typeface="+mn-ea"/>
              </a:rPr>
              <a:t>GStreamer</a:t>
            </a:r>
            <a:endParaRPr lang="ja-JP" altLang="en-US" sz="1200" dirty="0">
              <a:solidFill>
                <a:schemeClr val="dk1"/>
              </a:solidFill>
              <a:latin typeface="+mn-lt"/>
              <a:ea typeface="+mn-ea"/>
            </a:endParaRPr>
          </a:p>
        </p:txBody>
      </p:sp>
      <p:sp>
        <p:nvSpPr>
          <p:cNvPr id="9" name="正方形/長方形 8"/>
          <p:cNvSpPr>
            <a:spLocks noChangeArrowheads="1"/>
          </p:cNvSpPr>
          <p:nvPr/>
        </p:nvSpPr>
        <p:spPr bwMode="auto">
          <a:xfrm>
            <a:off x="2328863" y="3048000"/>
            <a:ext cx="2786062" cy="1022350"/>
          </a:xfrm>
          <a:prstGeom prst="rect">
            <a:avLst/>
          </a:prstGeom>
          <a:gradFill rotWithShape="1">
            <a:gsLst>
              <a:gs pos="0">
                <a:srgbClr val="A3C4FF"/>
              </a:gs>
              <a:gs pos="35001">
                <a:srgbClr val="BFD5FF"/>
              </a:gs>
              <a:gs pos="100000">
                <a:srgbClr val="E5EEFF"/>
              </a:gs>
            </a:gsLst>
            <a:lin ang="16200000" scaled="1"/>
          </a:gradFill>
          <a:ln w="9525" algn="ctr">
            <a:solidFill>
              <a:srgbClr val="4A7EBB"/>
            </a:solidFill>
            <a:prstDash val="dash"/>
            <a:miter lim="800000"/>
            <a:headEnd/>
            <a:tailEnd/>
          </a:ln>
          <a:effectLst>
            <a:outerShdw dist="20000" dir="5400000" rotWithShape="0">
              <a:srgbClr val="000000">
                <a:alpha val="37999"/>
              </a:srgbClr>
            </a:outerShdw>
          </a:effectLst>
        </p:spPr>
        <p:txBody>
          <a:bodyPr/>
          <a:lstStyle/>
          <a:p>
            <a:pPr algn="ctr">
              <a:defRPr/>
            </a:pPr>
            <a:r>
              <a:rPr lang="en-US" altLang="ja-JP" sz="1200" dirty="0" err="1">
                <a:solidFill>
                  <a:schemeClr val="dk1"/>
                </a:solidFill>
                <a:latin typeface="+mn-lt"/>
                <a:ea typeface="+mn-ea"/>
              </a:rPr>
              <a:t>OpenMAX</a:t>
            </a:r>
            <a:r>
              <a:rPr lang="en-US" altLang="ja-JP" sz="1200" dirty="0">
                <a:solidFill>
                  <a:schemeClr val="dk1"/>
                </a:solidFill>
                <a:latin typeface="+mn-lt"/>
                <a:ea typeface="+mn-ea"/>
              </a:rPr>
              <a:t> IL Library</a:t>
            </a:r>
          </a:p>
        </p:txBody>
      </p:sp>
      <p:sp>
        <p:nvSpPr>
          <p:cNvPr id="10" name="正方形/長方形 9"/>
          <p:cNvSpPr>
            <a:spLocks noChangeArrowheads="1"/>
          </p:cNvSpPr>
          <p:nvPr/>
        </p:nvSpPr>
        <p:spPr bwMode="auto">
          <a:xfrm>
            <a:off x="2328863" y="4411663"/>
            <a:ext cx="5500687" cy="546100"/>
          </a:xfrm>
          <a:prstGeom prst="rect">
            <a:avLst/>
          </a:prstGeom>
          <a:gradFill rotWithShape="1">
            <a:gsLst>
              <a:gs pos="0">
                <a:srgbClr val="FFBE86"/>
              </a:gs>
              <a:gs pos="35001">
                <a:srgbClr val="FFD0AA"/>
              </a:gs>
              <a:gs pos="100000">
                <a:srgbClr val="FFEBDB"/>
              </a:gs>
            </a:gsLst>
            <a:lin ang="16200000" scaled="1"/>
          </a:gradFill>
          <a:ln w="9525" algn="ctr">
            <a:solidFill>
              <a:srgbClr val="F69240"/>
            </a:solidFill>
            <a:prstDash val="dash"/>
            <a:miter lim="800000"/>
            <a:headEnd/>
            <a:tailEnd/>
          </a:ln>
          <a:effectLst>
            <a:outerShdw dist="20000" dir="5400000" rotWithShape="0">
              <a:srgbClr val="000000">
                <a:alpha val="37999"/>
              </a:srgbClr>
            </a:outerShdw>
          </a:effectLst>
        </p:spPr>
        <p:txBody>
          <a:bodyPr/>
          <a:lstStyle/>
          <a:p>
            <a:pPr>
              <a:defRPr/>
            </a:pPr>
            <a:r>
              <a:rPr lang="en-US" altLang="ja-JP" sz="1200" dirty="0">
                <a:solidFill>
                  <a:schemeClr val="dk1"/>
                </a:solidFill>
                <a:latin typeface="+mn-lt"/>
                <a:ea typeface="+mn-ea"/>
              </a:rPr>
              <a:t>Linux Kernel</a:t>
            </a:r>
            <a:endParaRPr lang="ja-JP" altLang="en-US" sz="1200" dirty="0">
              <a:solidFill>
                <a:schemeClr val="dk1"/>
              </a:solidFill>
              <a:latin typeface="+mn-lt"/>
              <a:ea typeface="+mn-ea"/>
            </a:endParaRPr>
          </a:p>
        </p:txBody>
      </p:sp>
      <p:sp>
        <p:nvSpPr>
          <p:cNvPr id="11" name="正方形/長方形 10"/>
          <p:cNvSpPr>
            <a:spLocks noChangeArrowheads="1"/>
          </p:cNvSpPr>
          <p:nvPr/>
        </p:nvSpPr>
        <p:spPr bwMode="auto">
          <a:xfrm>
            <a:off x="2400300" y="2160588"/>
            <a:ext cx="2643188" cy="477837"/>
          </a:xfrm>
          <a:prstGeom prst="rect">
            <a:avLst/>
          </a:prstGeom>
          <a:gradFill rotWithShape="1">
            <a:gsLst>
              <a:gs pos="0">
                <a:srgbClr val="A3C4FF"/>
              </a:gs>
              <a:gs pos="35001">
                <a:srgbClr val="BFD5FF"/>
              </a:gs>
              <a:gs pos="100000">
                <a:srgbClr val="E5EEFF"/>
              </a:gs>
            </a:gsLst>
            <a:lin ang="16200000" scaled="1"/>
          </a:gradFill>
          <a:ln w="9525" algn="ctr">
            <a:solidFill>
              <a:srgbClr val="4A7EBB"/>
            </a:solidFill>
            <a:prstDash val="dash"/>
            <a:miter lim="800000"/>
            <a:headEnd/>
            <a:tailEnd/>
          </a:ln>
          <a:effectLst>
            <a:outerShdw dist="20000" dir="5400000" rotWithShape="0">
              <a:srgbClr val="000000">
                <a:alpha val="37999"/>
              </a:srgbClr>
            </a:outerShdw>
          </a:effectLst>
        </p:spPr>
        <p:txBody>
          <a:bodyPr anchor="ctr"/>
          <a:lstStyle/>
          <a:p>
            <a:pPr algn="ctr">
              <a:defRPr/>
            </a:pPr>
            <a:r>
              <a:rPr lang="en-US" altLang="ja-JP" sz="1200" dirty="0" err="1">
                <a:solidFill>
                  <a:schemeClr val="dk1"/>
                </a:solidFill>
                <a:latin typeface="+mn-lt"/>
                <a:ea typeface="+mn-ea"/>
              </a:rPr>
              <a:t>GStreamer</a:t>
            </a:r>
            <a:r>
              <a:rPr lang="en-US" altLang="ja-JP" sz="1200" dirty="0">
                <a:solidFill>
                  <a:schemeClr val="dk1"/>
                </a:solidFill>
                <a:latin typeface="+mn-lt"/>
                <a:ea typeface="+mn-ea"/>
              </a:rPr>
              <a:t> Element</a:t>
            </a:r>
          </a:p>
          <a:p>
            <a:pPr algn="ctr">
              <a:defRPr/>
            </a:pPr>
            <a:r>
              <a:rPr lang="en-US" altLang="ja-JP" sz="1200" dirty="0">
                <a:solidFill>
                  <a:schemeClr val="dk1"/>
                </a:solidFill>
                <a:latin typeface="+mn-lt"/>
                <a:ea typeface="+mn-ea"/>
              </a:rPr>
              <a:t>for </a:t>
            </a:r>
            <a:r>
              <a:rPr lang="en-US" altLang="ja-JP" sz="1200" dirty="0" err="1">
                <a:solidFill>
                  <a:schemeClr val="dk1"/>
                </a:solidFill>
                <a:latin typeface="+mn-lt"/>
                <a:ea typeface="+mn-ea"/>
              </a:rPr>
              <a:t>OpenMAX</a:t>
            </a:r>
            <a:r>
              <a:rPr lang="en-US" altLang="ja-JP" sz="1200" dirty="0">
                <a:solidFill>
                  <a:schemeClr val="dk1"/>
                </a:solidFill>
                <a:latin typeface="+mn-lt"/>
                <a:ea typeface="+mn-ea"/>
              </a:rPr>
              <a:t> IL</a:t>
            </a:r>
            <a:endParaRPr lang="ja-JP" altLang="en-US" sz="1200" dirty="0">
              <a:solidFill>
                <a:schemeClr val="dk1"/>
              </a:solidFill>
              <a:latin typeface="+mn-lt"/>
              <a:ea typeface="+mn-ea"/>
            </a:endParaRPr>
          </a:p>
        </p:txBody>
      </p:sp>
      <p:cxnSp>
        <p:nvCxnSpPr>
          <p:cNvPr id="14" name="直線コネクタ 13"/>
          <p:cNvCxnSpPr>
            <a:cxnSpLocks noChangeShapeType="1"/>
          </p:cNvCxnSpPr>
          <p:nvPr/>
        </p:nvCxnSpPr>
        <p:spPr bwMode="auto">
          <a:xfrm>
            <a:off x="2043113" y="4206875"/>
            <a:ext cx="6000750" cy="1588"/>
          </a:xfrm>
          <a:prstGeom prst="line">
            <a:avLst/>
          </a:prstGeom>
          <a:noFill/>
          <a:ln w="9525" algn="ctr">
            <a:solidFill>
              <a:srgbClr val="4A7EBB"/>
            </a:solidFill>
            <a:prstDash val="dash"/>
            <a:round/>
            <a:headEnd/>
            <a:tailEnd/>
          </a:ln>
        </p:spPr>
      </p:cxnSp>
      <p:cxnSp>
        <p:nvCxnSpPr>
          <p:cNvPr id="16" name="直線コネクタ 15"/>
          <p:cNvCxnSpPr>
            <a:cxnSpLocks noChangeShapeType="1"/>
          </p:cNvCxnSpPr>
          <p:nvPr/>
        </p:nvCxnSpPr>
        <p:spPr bwMode="auto">
          <a:xfrm>
            <a:off x="2043113" y="1681163"/>
            <a:ext cx="6000750" cy="1587"/>
          </a:xfrm>
          <a:prstGeom prst="line">
            <a:avLst/>
          </a:prstGeom>
          <a:noFill/>
          <a:ln w="9525" algn="ctr">
            <a:solidFill>
              <a:srgbClr val="4A7EBB"/>
            </a:solidFill>
            <a:prstDash val="dash"/>
            <a:round/>
            <a:headEnd/>
            <a:tailEnd/>
          </a:ln>
        </p:spPr>
      </p:cxnSp>
      <p:sp>
        <p:nvSpPr>
          <p:cNvPr id="17" name="正方形/長方形 16"/>
          <p:cNvSpPr>
            <a:spLocks noChangeArrowheads="1"/>
          </p:cNvSpPr>
          <p:nvPr/>
        </p:nvSpPr>
        <p:spPr bwMode="auto">
          <a:xfrm>
            <a:off x="3348038" y="4479925"/>
            <a:ext cx="4419600" cy="419100"/>
          </a:xfrm>
          <a:prstGeom prst="rect">
            <a:avLst/>
          </a:prstGeom>
          <a:gradFill rotWithShape="1">
            <a:gsLst>
              <a:gs pos="0">
                <a:srgbClr val="DAFDA7"/>
              </a:gs>
              <a:gs pos="35001">
                <a:srgbClr val="E4FDC2"/>
              </a:gs>
              <a:gs pos="100000">
                <a:srgbClr val="F5FFE6"/>
              </a:gs>
            </a:gsLst>
            <a:lin ang="16200000" scaled="1"/>
          </a:gradFill>
          <a:ln w="9525" algn="ctr">
            <a:solidFill>
              <a:srgbClr val="98B954"/>
            </a:solidFill>
            <a:prstDash val="dash"/>
            <a:miter lim="800000"/>
            <a:headEnd/>
            <a:tailEnd/>
          </a:ln>
          <a:effectLst>
            <a:outerShdw dist="20000" dir="5400000" rotWithShape="0">
              <a:srgbClr val="000000">
                <a:alpha val="37999"/>
              </a:srgbClr>
            </a:outerShdw>
          </a:effectLst>
        </p:spPr>
        <p:txBody>
          <a:bodyPr anchor="ctr"/>
          <a:lstStyle/>
          <a:p>
            <a:r>
              <a:rPr lang="ja-JP" altLang="en-US" sz="1200">
                <a:solidFill>
                  <a:srgbClr val="000000"/>
                </a:solidFill>
                <a:latin typeface="Tahoma" pitchFamily="34" charset="0"/>
              </a:rPr>
              <a:t>　</a:t>
            </a:r>
            <a:r>
              <a:rPr lang="en-US" altLang="ja-JP" sz="1200">
                <a:solidFill>
                  <a:srgbClr val="000000"/>
                </a:solidFill>
                <a:latin typeface="Tahoma" pitchFamily="34" charset="0"/>
              </a:rPr>
              <a:t>Kernel Driver</a:t>
            </a:r>
            <a:endParaRPr lang="ja-JP" altLang="en-US" sz="1200">
              <a:solidFill>
                <a:srgbClr val="000000"/>
              </a:solidFill>
              <a:latin typeface="Tahoma" pitchFamily="34" charset="0"/>
            </a:endParaRPr>
          </a:p>
        </p:txBody>
      </p:sp>
      <p:sp>
        <p:nvSpPr>
          <p:cNvPr id="22" name="下矢印 21"/>
          <p:cNvSpPr>
            <a:spLocks noChangeArrowheads="1"/>
          </p:cNvSpPr>
          <p:nvPr/>
        </p:nvSpPr>
        <p:spPr bwMode="auto">
          <a:xfrm>
            <a:off x="3559175" y="1409700"/>
            <a:ext cx="484188" cy="523875"/>
          </a:xfrm>
          <a:prstGeom prst="downArrow">
            <a:avLst>
              <a:gd name="adj1" fmla="val 50000"/>
              <a:gd name="adj2" fmla="val 47687"/>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24" name="下矢印 23"/>
          <p:cNvSpPr>
            <a:spLocks noChangeArrowheads="1"/>
          </p:cNvSpPr>
          <p:nvPr/>
        </p:nvSpPr>
        <p:spPr bwMode="auto">
          <a:xfrm>
            <a:off x="3543300" y="2706688"/>
            <a:ext cx="484188" cy="409575"/>
          </a:xfrm>
          <a:prstGeom prst="downArrow">
            <a:avLst>
              <a:gd name="adj1" fmla="val 50000"/>
              <a:gd name="adj2" fmla="val 50000"/>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29" name="正方形/長方形 28"/>
          <p:cNvSpPr>
            <a:spLocks noChangeArrowheads="1"/>
          </p:cNvSpPr>
          <p:nvPr/>
        </p:nvSpPr>
        <p:spPr bwMode="auto">
          <a:xfrm>
            <a:off x="2328863" y="5230813"/>
            <a:ext cx="5500687" cy="546100"/>
          </a:xfrm>
          <a:prstGeom prst="rect">
            <a:avLst/>
          </a:prstGeom>
          <a:gradFill rotWithShape="1">
            <a:gsLst>
              <a:gs pos="0">
                <a:srgbClr val="BCBCBC"/>
              </a:gs>
              <a:gs pos="35001">
                <a:srgbClr val="D0D0D0"/>
              </a:gs>
              <a:gs pos="100000">
                <a:srgbClr val="EDEDED"/>
              </a:gs>
            </a:gsLst>
            <a:lin ang="16200000" scaled="1"/>
          </a:gradFill>
          <a:ln w="9525" algn="ctr">
            <a:solidFill>
              <a:srgbClr val="000000"/>
            </a:solidFill>
            <a:prstDash val="dash"/>
            <a:miter lim="800000"/>
            <a:headEnd/>
            <a:tailEnd/>
          </a:ln>
          <a:effectLst>
            <a:outerShdw dist="20000" dir="5400000" rotWithShape="0">
              <a:srgbClr val="000000">
                <a:alpha val="37999"/>
              </a:srgbClr>
            </a:outerShdw>
          </a:effectLst>
        </p:spPr>
        <p:txBody>
          <a:bodyPr anchor="ctr"/>
          <a:lstStyle/>
          <a:p>
            <a:pPr algn="ctr">
              <a:defRPr/>
            </a:pPr>
            <a:r>
              <a:rPr lang="en-US" altLang="ja-JP" sz="1200" dirty="0" err="1">
                <a:solidFill>
                  <a:schemeClr val="dk1"/>
                </a:solidFill>
                <a:latin typeface="+mn-lt"/>
                <a:ea typeface="+mn-ea"/>
              </a:rPr>
              <a:t>SHMobile</a:t>
            </a:r>
            <a:r>
              <a:rPr lang="en-US" altLang="ja-JP" sz="1200" dirty="0">
                <a:solidFill>
                  <a:schemeClr val="dk1"/>
                </a:solidFill>
                <a:latin typeface="+mn-lt"/>
                <a:ea typeface="+mn-ea"/>
              </a:rPr>
              <a:t> H/W</a:t>
            </a:r>
            <a:endParaRPr lang="ja-JP" altLang="en-US" sz="1200" dirty="0">
              <a:solidFill>
                <a:schemeClr val="dk1"/>
              </a:solidFill>
              <a:latin typeface="+mn-lt"/>
              <a:ea typeface="+mn-ea"/>
            </a:endParaRPr>
          </a:p>
        </p:txBody>
      </p:sp>
      <p:sp>
        <p:nvSpPr>
          <p:cNvPr id="30" name="下矢印 29"/>
          <p:cNvSpPr>
            <a:spLocks noChangeArrowheads="1"/>
          </p:cNvSpPr>
          <p:nvPr/>
        </p:nvSpPr>
        <p:spPr bwMode="auto">
          <a:xfrm>
            <a:off x="6329363" y="4821238"/>
            <a:ext cx="484187" cy="546100"/>
          </a:xfrm>
          <a:prstGeom prst="downArrow">
            <a:avLst>
              <a:gd name="adj1" fmla="val 50000"/>
              <a:gd name="adj2" fmla="val 47820"/>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38" name="線吹き出し 2 (枠付き) 37"/>
          <p:cNvSpPr>
            <a:spLocks/>
          </p:cNvSpPr>
          <p:nvPr/>
        </p:nvSpPr>
        <p:spPr bwMode="auto">
          <a:xfrm flipH="1">
            <a:off x="757238" y="1204913"/>
            <a:ext cx="1214437" cy="585787"/>
          </a:xfrm>
          <a:prstGeom prst="borderCallout2">
            <a:avLst>
              <a:gd name="adj1" fmla="val 18750"/>
              <a:gd name="adj2" fmla="val -8333"/>
              <a:gd name="adj3" fmla="val 18750"/>
              <a:gd name="adj4" fmla="val -16667"/>
              <a:gd name="adj5" fmla="val 136532"/>
              <a:gd name="adj6" fmla="val -37963"/>
            </a:avLst>
          </a:prstGeom>
          <a:solidFill>
            <a:srgbClr val="FFFFCC"/>
          </a:solidFill>
          <a:ln w="3175" algn="ctr">
            <a:solidFill>
              <a:schemeClr val="tx1"/>
            </a:solidFill>
            <a:prstDash val="dash"/>
            <a:miter lim="800000"/>
            <a:headEnd/>
            <a:tailEnd/>
          </a:ln>
          <a:effectLst>
            <a:outerShdw dist="38100" dir="2700000" algn="tl" rotWithShape="0">
              <a:srgbClr val="000000">
                <a:alpha val="39999"/>
              </a:srgbClr>
            </a:outerShdw>
          </a:effectLst>
        </p:spPr>
        <p:txBody>
          <a:bodyPr anchor="ctr"/>
          <a:lstStyle/>
          <a:p>
            <a:pPr algn="ctr">
              <a:defRPr/>
            </a:pPr>
            <a:r>
              <a:rPr lang="ja-JP" altLang="en-US" sz="1050" dirty="0">
                <a:latin typeface="+mn-lt"/>
                <a:ea typeface="+mn-ea"/>
              </a:rPr>
              <a:t>既存ソフト</a:t>
            </a:r>
            <a:endParaRPr lang="en-US" altLang="ja-JP" sz="1050" dirty="0">
              <a:latin typeface="+mn-lt"/>
              <a:ea typeface="+mn-ea"/>
            </a:endParaRPr>
          </a:p>
          <a:p>
            <a:pPr algn="ctr">
              <a:defRPr/>
            </a:pPr>
            <a:r>
              <a:rPr lang="en-US" altLang="ja-JP" sz="1050" dirty="0">
                <a:latin typeface="+mn-lt"/>
                <a:ea typeface="+mn-ea"/>
              </a:rPr>
              <a:t>LGPL</a:t>
            </a:r>
            <a:endParaRPr lang="ja-JP" altLang="en-US" sz="1050" dirty="0">
              <a:latin typeface="+mn-lt"/>
              <a:ea typeface="+mn-ea"/>
            </a:endParaRPr>
          </a:p>
        </p:txBody>
      </p:sp>
      <p:sp>
        <p:nvSpPr>
          <p:cNvPr id="40" name="正方形/長方形 39"/>
          <p:cNvSpPr>
            <a:spLocks noChangeArrowheads="1"/>
          </p:cNvSpPr>
          <p:nvPr/>
        </p:nvSpPr>
        <p:spPr bwMode="auto">
          <a:xfrm>
            <a:off x="5186363" y="1887538"/>
            <a:ext cx="2786062" cy="887412"/>
          </a:xfrm>
          <a:prstGeom prst="rect">
            <a:avLst/>
          </a:prstGeom>
          <a:gradFill rotWithShape="1">
            <a:gsLst>
              <a:gs pos="0">
                <a:srgbClr val="A3C4FF"/>
              </a:gs>
              <a:gs pos="35001">
                <a:srgbClr val="BFD5FF"/>
              </a:gs>
              <a:gs pos="100000">
                <a:srgbClr val="E5EEFF"/>
              </a:gs>
            </a:gsLst>
            <a:lin ang="16200000" scaled="1"/>
          </a:gradFill>
          <a:ln w="9525" algn="ctr">
            <a:solidFill>
              <a:srgbClr val="4A7EBB"/>
            </a:solidFill>
            <a:prstDash val="dash"/>
            <a:miter lim="800000"/>
            <a:headEnd/>
            <a:tailEnd/>
          </a:ln>
          <a:effectLst>
            <a:outerShdw dist="20000" dir="5400000" rotWithShape="0">
              <a:srgbClr val="000000">
                <a:alpha val="37999"/>
              </a:srgbClr>
            </a:outerShdw>
          </a:effectLst>
        </p:spPr>
        <p:txBody>
          <a:bodyPr/>
          <a:lstStyle/>
          <a:p>
            <a:pPr algn="ctr">
              <a:defRPr/>
            </a:pPr>
            <a:r>
              <a:rPr lang="en-US" altLang="ja-JP" sz="1200" dirty="0" err="1">
                <a:solidFill>
                  <a:schemeClr val="dk1"/>
                </a:solidFill>
                <a:latin typeface="+mn-lt"/>
                <a:ea typeface="+mn-ea"/>
              </a:rPr>
              <a:t>DirectFB</a:t>
            </a:r>
            <a:endParaRPr lang="ja-JP" altLang="en-US" sz="1200" dirty="0">
              <a:solidFill>
                <a:schemeClr val="dk1"/>
              </a:solidFill>
              <a:latin typeface="+mn-lt"/>
              <a:ea typeface="+mn-ea"/>
            </a:endParaRPr>
          </a:p>
        </p:txBody>
      </p:sp>
      <p:sp>
        <p:nvSpPr>
          <p:cNvPr id="41" name="正方形/長方形 40"/>
          <p:cNvSpPr>
            <a:spLocks noChangeArrowheads="1"/>
          </p:cNvSpPr>
          <p:nvPr/>
        </p:nvSpPr>
        <p:spPr bwMode="auto">
          <a:xfrm>
            <a:off x="5257800" y="2160588"/>
            <a:ext cx="2643188" cy="477837"/>
          </a:xfrm>
          <a:prstGeom prst="rect">
            <a:avLst/>
          </a:prstGeom>
          <a:gradFill rotWithShape="1">
            <a:gsLst>
              <a:gs pos="0">
                <a:srgbClr val="DAFDA7"/>
              </a:gs>
              <a:gs pos="35001">
                <a:srgbClr val="E4FDC2"/>
              </a:gs>
              <a:gs pos="100000">
                <a:srgbClr val="F5FFE6"/>
              </a:gs>
            </a:gsLst>
            <a:lin ang="16200000" scaled="1"/>
          </a:gradFill>
          <a:ln w="9525" algn="ctr">
            <a:solidFill>
              <a:srgbClr val="98B954"/>
            </a:solidFill>
            <a:prstDash val="dash"/>
            <a:miter lim="800000"/>
            <a:headEnd/>
            <a:tailEnd/>
          </a:ln>
          <a:effectLst>
            <a:outerShdw dist="20000" dir="5400000" rotWithShape="0">
              <a:srgbClr val="000000">
                <a:alpha val="37999"/>
              </a:srgbClr>
            </a:outerShdw>
          </a:effectLst>
        </p:spPr>
        <p:txBody>
          <a:bodyPr anchor="ctr"/>
          <a:lstStyle/>
          <a:p>
            <a:pPr algn="ctr">
              <a:defRPr/>
            </a:pPr>
            <a:r>
              <a:rPr lang="en-US" altLang="ja-JP" sz="1200" dirty="0" err="1">
                <a:solidFill>
                  <a:schemeClr val="dk1"/>
                </a:solidFill>
                <a:latin typeface="+mn-lt"/>
                <a:ea typeface="+mn-ea"/>
              </a:rPr>
              <a:t>gfxdriver</a:t>
            </a:r>
            <a:r>
              <a:rPr lang="en-US" altLang="ja-JP" sz="1200" dirty="0">
                <a:solidFill>
                  <a:schemeClr val="dk1"/>
                </a:solidFill>
                <a:latin typeface="+mn-lt"/>
                <a:ea typeface="+mn-ea"/>
              </a:rPr>
              <a:t> for SH-Mobile</a:t>
            </a:r>
            <a:endParaRPr lang="ja-JP" altLang="en-US" sz="1200" dirty="0">
              <a:solidFill>
                <a:schemeClr val="dk1"/>
              </a:solidFill>
              <a:latin typeface="+mn-lt"/>
              <a:ea typeface="+mn-ea"/>
            </a:endParaRPr>
          </a:p>
        </p:txBody>
      </p:sp>
      <p:sp>
        <p:nvSpPr>
          <p:cNvPr id="25" name="下矢印 24"/>
          <p:cNvSpPr>
            <a:spLocks noChangeArrowheads="1"/>
          </p:cNvSpPr>
          <p:nvPr/>
        </p:nvSpPr>
        <p:spPr bwMode="auto">
          <a:xfrm>
            <a:off x="3543300" y="4821238"/>
            <a:ext cx="484188" cy="525462"/>
          </a:xfrm>
          <a:prstGeom prst="downArrow">
            <a:avLst>
              <a:gd name="adj1" fmla="val 50000"/>
              <a:gd name="adj2" fmla="val 47831"/>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26" name="線吹き出し 2 (枠付き) 25"/>
          <p:cNvSpPr>
            <a:spLocks/>
          </p:cNvSpPr>
          <p:nvPr/>
        </p:nvSpPr>
        <p:spPr bwMode="auto">
          <a:xfrm flipH="1">
            <a:off x="542925" y="2365375"/>
            <a:ext cx="1428750" cy="584200"/>
          </a:xfrm>
          <a:prstGeom prst="borderCallout2">
            <a:avLst>
              <a:gd name="adj1" fmla="val 18750"/>
              <a:gd name="adj2" fmla="val -8333"/>
              <a:gd name="adj3" fmla="val 18750"/>
              <a:gd name="adj4" fmla="val -16667"/>
              <a:gd name="adj5" fmla="val 136532"/>
              <a:gd name="adj6" fmla="val -37963"/>
            </a:avLst>
          </a:prstGeom>
          <a:solidFill>
            <a:srgbClr val="FFFFCC"/>
          </a:solidFill>
          <a:ln w="3175" algn="ctr">
            <a:solidFill>
              <a:schemeClr val="tx1"/>
            </a:solidFill>
            <a:prstDash val="dash"/>
            <a:miter lim="800000"/>
            <a:headEnd/>
            <a:tailEnd/>
          </a:ln>
          <a:effectLst>
            <a:outerShdw dist="38100" dir="2700000" algn="tl" rotWithShape="0">
              <a:srgbClr val="000000">
                <a:alpha val="39999"/>
              </a:srgbClr>
            </a:outerShdw>
          </a:effectLst>
        </p:spPr>
        <p:txBody>
          <a:bodyPr anchor="ctr"/>
          <a:lstStyle/>
          <a:p>
            <a:pPr algn="ctr"/>
            <a:r>
              <a:rPr lang="ja-JP" altLang="en-US" sz="1200">
                <a:latin typeface="Tahoma" pitchFamily="34" charset="0"/>
              </a:rPr>
              <a:t>新規開発 又は</a:t>
            </a:r>
            <a:endParaRPr lang="en-US" altLang="ja-JP" sz="1200">
              <a:latin typeface="Tahoma" pitchFamily="34" charset="0"/>
            </a:endParaRPr>
          </a:p>
          <a:p>
            <a:pPr algn="ctr"/>
            <a:r>
              <a:rPr lang="en-US" altLang="ja-JP" sz="1200">
                <a:latin typeface="Tahoma" pitchFamily="34" charset="0"/>
              </a:rPr>
              <a:t>Bellagio (</a:t>
            </a:r>
            <a:r>
              <a:rPr lang="ja-JP" altLang="en-US" sz="1200">
                <a:latin typeface="Tahoma" pitchFamily="34" charset="0"/>
              </a:rPr>
              <a:t>既存</a:t>
            </a:r>
            <a:r>
              <a:rPr lang="en-US" altLang="ja-JP" sz="1200">
                <a:latin typeface="Tahoma" pitchFamily="34" charset="0"/>
              </a:rPr>
              <a:t>)</a:t>
            </a:r>
            <a:endParaRPr lang="ja-JP" altLang="en-US" sz="1200">
              <a:latin typeface="Tahoma" pitchFamily="34" charset="0"/>
            </a:endParaRPr>
          </a:p>
        </p:txBody>
      </p:sp>
      <p:sp>
        <p:nvSpPr>
          <p:cNvPr id="27" name="下矢印 26"/>
          <p:cNvSpPr>
            <a:spLocks noChangeArrowheads="1"/>
          </p:cNvSpPr>
          <p:nvPr/>
        </p:nvSpPr>
        <p:spPr bwMode="auto">
          <a:xfrm>
            <a:off x="6329363" y="1409700"/>
            <a:ext cx="484187" cy="523875"/>
          </a:xfrm>
          <a:prstGeom prst="downArrow">
            <a:avLst>
              <a:gd name="adj1" fmla="val 50000"/>
              <a:gd name="adj2" fmla="val 47687"/>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28" name="下矢印 27"/>
          <p:cNvSpPr>
            <a:spLocks noChangeArrowheads="1"/>
          </p:cNvSpPr>
          <p:nvPr/>
        </p:nvSpPr>
        <p:spPr bwMode="auto">
          <a:xfrm>
            <a:off x="3543300" y="4002088"/>
            <a:ext cx="484188" cy="477837"/>
          </a:xfrm>
          <a:prstGeom prst="downArrow">
            <a:avLst>
              <a:gd name="adj1" fmla="val 50000"/>
              <a:gd name="adj2" fmla="val 48458"/>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32" name="下矢印 31"/>
          <p:cNvSpPr>
            <a:spLocks noChangeArrowheads="1"/>
          </p:cNvSpPr>
          <p:nvPr/>
        </p:nvSpPr>
        <p:spPr bwMode="auto">
          <a:xfrm>
            <a:off x="6329363" y="2706688"/>
            <a:ext cx="484187" cy="1773237"/>
          </a:xfrm>
          <a:prstGeom prst="downArrow">
            <a:avLst>
              <a:gd name="adj1" fmla="val 50000"/>
              <a:gd name="adj2" fmla="val 47779"/>
            </a:avLst>
          </a:prstGeom>
          <a:gradFill rotWithShape="1">
            <a:gsLst>
              <a:gs pos="0">
                <a:srgbClr val="C9B5E8"/>
              </a:gs>
              <a:gs pos="35001">
                <a:srgbClr val="D9CBEE"/>
              </a:gs>
              <a:gs pos="100000">
                <a:srgbClr val="F0EAF9"/>
              </a:gs>
            </a:gsLst>
            <a:lin ang="16200000" scaled="1"/>
          </a:gradFill>
          <a:ln w="9525" algn="ctr">
            <a:solidFill>
              <a:srgbClr val="7D60A0"/>
            </a:solidFill>
            <a:prstDash val="dash"/>
            <a:miter lim="800000"/>
            <a:headEnd/>
            <a:tailEnd/>
          </a:ln>
          <a:effectLst>
            <a:outerShdw dist="20000" dir="5400000" rotWithShape="0">
              <a:srgbClr val="000000">
                <a:alpha val="37999"/>
              </a:srgbClr>
            </a:outerShdw>
          </a:effectLst>
        </p:spPr>
        <p:txBody>
          <a:bodyPr anchor="ctr"/>
          <a:lstStyle/>
          <a:p>
            <a:pPr algn="ctr">
              <a:defRPr/>
            </a:pPr>
            <a:endParaRPr lang="ja-JP" altLang="en-US" sz="1200">
              <a:solidFill>
                <a:schemeClr val="dk1"/>
              </a:solidFill>
              <a:latin typeface="+mn-lt"/>
              <a:ea typeface="+mn-ea"/>
            </a:endParaRPr>
          </a:p>
        </p:txBody>
      </p:sp>
      <p:sp>
        <p:nvSpPr>
          <p:cNvPr id="34" name="正方形/長方形 33"/>
          <p:cNvSpPr>
            <a:spLocks noChangeArrowheads="1"/>
          </p:cNvSpPr>
          <p:nvPr/>
        </p:nvSpPr>
        <p:spPr bwMode="auto">
          <a:xfrm>
            <a:off x="2400300" y="3387725"/>
            <a:ext cx="2643188" cy="546100"/>
          </a:xfrm>
          <a:prstGeom prst="rect">
            <a:avLst/>
          </a:prstGeom>
          <a:gradFill rotWithShape="1">
            <a:gsLst>
              <a:gs pos="0">
                <a:srgbClr val="9EEAFF"/>
              </a:gs>
              <a:gs pos="35001">
                <a:srgbClr val="BBEFFF"/>
              </a:gs>
              <a:gs pos="100000">
                <a:srgbClr val="E4F9FF"/>
              </a:gs>
            </a:gsLst>
            <a:lin ang="16200000" scaled="1"/>
          </a:gradFill>
          <a:ln w="9525" algn="ctr">
            <a:solidFill>
              <a:srgbClr val="46AAC5"/>
            </a:solidFill>
            <a:prstDash val="dash"/>
            <a:miter lim="800000"/>
            <a:headEnd/>
            <a:tailEnd/>
          </a:ln>
          <a:effectLst>
            <a:outerShdw dist="20000" dir="5400000" rotWithShape="0">
              <a:srgbClr val="000000">
                <a:alpha val="37999"/>
              </a:srgbClr>
            </a:outerShdw>
          </a:effectLst>
        </p:spPr>
        <p:txBody>
          <a:bodyPr anchor="ctr"/>
          <a:lstStyle/>
          <a:p>
            <a:pPr algn="ctr">
              <a:defRPr/>
            </a:pPr>
            <a:r>
              <a:rPr lang="en-US" altLang="ja-JP" sz="1200" dirty="0">
                <a:solidFill>
                  <a:schemeClr val="dk1"/>
                </a:solidFill>
                <a:latin typeface="+mn-lt"/>
                <a:ea typeface="+mn-ea"/>
              </a:rPr>
              <a:t>VPU Support Core</a:t>
            </a:r>
            <a:endParaRPr lang="ja-JP" altLang="en-US" sz="1200" dirty="0">
              <a:solidFill>
                <a:schemeClr val="dk1"/>
              </a:solidFill>
              <a:latin typeface="+mn-lt"/>
              <a:ea typeface="+mn-ea"/>
            </a:endParaRPr>
          </a:p>
        </p:txBody>
      </p:sp>
      <p:sp>
        <p:nvSpPr>
          <p:cNvPr id="35" name="線吹き出し 2 (枠付き) 34"/>
          <p:cNvSpPr>
            <a:spLocks/>
          </p:cNvSpPr>
          <p:nvPr/>
        </p:nvSpPr>
        <p:spPr bwMode="auto">
          <a:xfrm flipH="1">
            <a:off x="542925" y="3455988"/>
            <a:ext cx="1428750" cy="585787"/>
          </a:xfrm>
          <a:prstGeom prst="borderCallout2">
            <a:avLst>
              <a:gd name="adj1" fmla="val 18750"/>
              <a:gd name="adj2" fmla="val -8333"/>
              <a:gd name="adj3" fmla="val 18750"/>
              <a:gd name="adj4" fmla="val -16667"/>
              <a:gd name="adj5" fmla="val 3722"/>
              <a:gd name="adj6" fmla="val -46097"/>
            </a:avLst>
          </a:prstGeom>
          <a:solidFill>
            <a:srgbClr val="FFFFCC"/>
          </a:solidFill>
          <a:ln w="3175" algn="ctr">
            <a:solidFill>
              <a:schemeClr val="tx1"/>
            </a:solidFill>
            <a:prstDash val="dash"/>
            <a:miter lim="800000"/>
            <a:headEnd/>
            <a:tailEnd/>
          </a:ln>
          <a:effectLst>
            <a:outerShdw dist="38100" dir="2700000" algn="tl" rotWithShape="0">
              <a:srgbClr val="000000">
                <a:alpha val="39999"/>
              </a:srgbClr>
            </a:outerShdw>
          </a:effectLst>
        </p:spPr>
        <p:txBody>
          <a:bodyPr anchor="ctr"/>
          <a:lstStyle/>
          <a:p>
            <a:pPr algn="ctr"/>
            <a:r>
              <a:rPr lang="ja-JP" altLang="en-US" sz="1200">
                <a:latin typeface="Tahoma" pitchFamily="34" charset="0"/>
              </a:rPr>
              <a:t>検証済ライブラリ</a:t>
            </a:r>
            <a:br>
              <a:rPr lang="ja-JP" altLang="en-US" sz="1200">
                <a:latin typeface="Tahoma" pitchFamily="34" charset="0"/>
              </a:rPr>
            </a:br>
            <a:r>
              <a:rPr lang="ja-JP" altLang="en-US" sz="1200">
                <a:latin typeface="Tahoma" pitchFamily="34" charset="0"/>
              </a:rPr>
              <a:t>（有償ミドルウエア）</a:t>
            </a:r>
          </a:p>
        </p:txBody>
      </p:sp>
      <p:sp>
        <p:nvSpPr>
          <p:cNvPr id="39" name="正方形/長方形 38"/>
          <p:cNvSpPr>
            <a:spLocks noChangeArrowheads="1"/>
          </p:cNvSpPr>
          <p:nvPr/>
        </p:nvSpPr>
        <p:spPr bwMode="auto">
          <a:xfrm>
            <a:off x="2114550" y="2911475"/>
            <a:ext cx="3143250" cy="2114550"/>
          </a:xfrm>
          <a:prstGeom prst="rect">
            <a:avLst/>
          </a:prstGeom>
          <a:noFill/>
          <a:ln w="57150" algn="ctr">
            <a:solidFill>
              <a:srgbClr val="FF0000"/>
            </a:solidFill>
            <a:prstDash val="dash"/>
            <a:miter lim="800000"/>
            <a:headEnd/>
            <a:tailEnd/>
          </a:ln>
          <a:effectLst>
            <a:outerShdw dist="38100" dir="2700000" algn="tl" rotWithShape="0">
              <a:srgbClr val="000000">
                <a:alpha val="39999"/>
              </a:srgbClr>
            </a:outerShdw>
          </a:effectLst>
        </p:spPr>
        <p:txBody>
          <a:bodyPr anchor="ctr"/>
          <a:lstStyle/>
          <a:p>
            <a:pPr algn="ctr">
              <a:defRPr/>
            </a:pPr>
            <a:endParaRPr lang="ja-JP" altLang="en-US">
              <a:solidFill>
                <a:schemeClr val="dk1"/>
              </a:solidFill>
              <a:latin typeface="+mn-lt"/>
              <a:ea typeface="+mn-ea"/>
            </a:endParaRPr>
          </a:p>
        </p:txBody>
      </p:sp>
      <p:pic>
        <p:nvPicPr>
          <p:cNvPr id="34846" name="線吹き出し 2 (枠付き) 41"/>
          <p:cNvPicPr>
            <a:picLocks noChangeArrowheads="1"/>
          </p:cNvPicPr>
          <p:nvPr/>
        </p:nvPicPr>
        <p:blipFill>
          <a:blip r:embed="rId3"/>
          <a:srcRect/>
          <a:stretch>
            <a:fillRect/>
          </a:stretch>
        </p:blipFill>
        <p:spPr bwMode="auto">
          <a:xfrm>
            <a:off x="107950" y="4875213"/>
            <a:ext cx="2611438" cy="1001712"/>
          </a:xfrm>
          <a:prstGeom prst="rect">
            <a:avLst/>
          </a:prstGeom>
          <a:noFill/>
          <a:ln w="9525">
            <a:noFill/>
            <a:prstDash val="dash"/>
            <a:miter lim="800000"/>
            <a:headEnd/>
            <a:tailEnd/>
          </a:ln>
        </p:spPr>
      </p:pic>
      <p:sp>
        <p:nvSpPr>
          <p:cNvPr id="37" name="線吹き出し 2 (枠付き) 36"/>
          <p:cNvSpPr>
            <a:spLocks/>
          </p:cNvSpPr>
          <p:nvPr/>
        </p:nvSpPr>
        <p:spPr bwMode="auto">
          <a:xfrm>
            <a:off x="6948488" y="3036888"/>
            <a:ext cx="1357312" cy="858837"/>
          </a:xfrm>
          <a:prstGeom prst="borderCallout2">
            <a:avLst>
              <a:gd name="adj1" fmla="val 12722"/>
              <a:gd name="adj2" fmla="val -5616"/>
              <a:gd name="adj3" fmla="val 12722"/>
              <a:gd name="adj4" fmla="val -24560"/>
              <a:gd name="adj5" fmla="val 187454"/>
              <a:gd name="adj6" fmla="val -78481"/>
            </a:avLst>
          </a:prstGeom>
          <a:solidFill>
            <a:srgbClr val="FFFFCC"/>
          </a:solidFill>
          <a:ln w="3175" algn="ctr">
            <a:solidFill>
              <a:schemeClr val="tx1"/>
            </a:solidFill>
            <a:prstDash val="dash"/>
            <a:miter lim="800000"/>
            <a:headEnd/>
            <a:tailEnd/>
          </a:ln>
          <a:effectLst>
            <a:outerShdw dist="38100" dir="2700000" algn="tl" rotWithShape="0">
              <a:srgbClr val="000000">
                <a:alpha val="39999"/>
              </a:srgbClr>
            </a:outerShdw>
          </a:effectLst>
        </p:spPr>
        <p:txBody>
          <a:bodyPr anchor="ctr"/>
          <a:lstStyle/>
          <a:p>
            <a:pPr algn="ctr">
              <a:defRPr/>
            </a:pPr>
            <a:r>
              <a:rPr lang="ja-JP" altLang="en-US" sz="1000" dirty="0">
                <a:latin typeface="+mn-lt"/>
                <a:ea typeface="+mn-ea"/>
              </a:rPr>
              <a:t>開発対象</a:t>
            </a:r>
            <a:endParaRPr lang="en-US" altLang="ja-JP" sz="1000" dirty="0">
              <a:latin typeface="+mn-lt"/>
              <a:ea typeface="+mn-ea"/>
            </a:endParaRPr>
          </a:p>
          <a:p>
            <a:pPr algn="ctr">
              <a:defRPr/>
            </a:pPr>
            <a:r>
              <a:rPr lang="en-US" altLang="ja-JP" sz="1000" dirty="0">
                <a:latin typeface="+mn-lt"/>
                <a:ea typeface="+mn-ea"/>
              </a:rPr>
              <a:t>GPL </a:t>
            </a:r>
          </a:p>
          <a:p>
            <a:pPr algn="ctr">
              <a:defRPr/>
            </a:pPr>
            <a:r>
              <a:rPr lang="en-US" altLang="ja-JP" sz="1000" dirty="0">
                <a:latin typeface="+mn-lt"/>
                <a:ea typeface="+mn-ea"/>
              </a:rPr>
              <a:t>(DMA/IRQ </a:t>
            </a:r>
            <a:r>
              <a:rPr lang="ja-JP" altLang="en-US" sz="1000" dirty="0">
                <a:latin typeface="+mn-lt"/>
                <a:ea typeface="+mn-ea"/>
              </a:rPr>
              <a:t>処理</a:t>
            </a:r>
            <a:r>
              <a:rPr lang="en-US" altLang="ja-JP" sz="1000" dirty="0">
                <a:latin typeface="+mn-lt"/>
                <a:ea typeface="+mn-ea"/>
              </a:rPr>
              <a:t>)</a:t>
            </a:r>
            <a:endParaRPr lang="ja-JP" altLang="en-US" sz="1000" dirty="0">
              <a:latin typeface="+mn-lt"/>
              <a:ea typeface="+mn-ea"/>
            </a:endParaRPr>
          </a:p>
        </p:txBody>
      </p:sp>
      <p:sp>
        <p:nvSpPr>
          <p:cNvPr id="34852" name="スライド番号プレースホルダ 3"/>
          <p:cNvSpPr txBox="1">
            <a:spLocks noGrp="1"/>
          </p:cNvSpPr>
          <p:nvPr/>
        </p:nvSpPr>
        <p:spPr bwMode="auto">
          <a:xfrm>
            <a:off x="66675" y="6524625"/>
            <a:ext cx="496888" cy="279400"/>
          </a:xfrm>
          <a:prstGeom prst="rect">
            <a:avLst/>
          </a:prstGeom>
          <a:noFill/>
          <a:ln w="9525">
            <a:noFill/>
            <a:miter lim="800000"/>
            <a:headEnd/>
            <a:tailEnd/>
          </a:ln>
        </p:spPr>
        <p:txBody>
          <a:bodyPr/>
          <a:lstStyle/>
          <a:p>
            <a:fld id="{7912DB79-9236-4B64-B4E5-5EAD5EB8F2C6}" type="slidenum">
              <a:rPr lang="ja-JP" altLang="en-US" sz="1400"/>
              <a:pPr/>
              <a:t>21</a:t>
            </a:fld>
            <a:endParaRPr lang="en-US" altLang="ja-JP" sz="1400"/>
          </a:p>
        </p:txBody>
      </p:sp>
      <p:sp>
        <p:nvSpPr>
          <p:cNvPr id="34853" name="AutoShape 37"/>
          <p:cNvSpPr>
            <a:spLocks noChangeArrowheads="1"/>
          </p:cNvSpPr>
          <p:nvPr/>
        </p:nvSpPr>
        <p:spPr bwMode="auto">
          <a:xfrm>
            <a:off x="179388" y="5876925"/>
            <a:ext cx="8713787" cy="431800"/>
          </a:xfrm>
          <a:prstGeom prst="roundRect">
            <a:avLst>
              <a:gd name="adj" fmla="val 16667"/>
            </a:avLst>
          </a:prstGeom>
          <a:solidFill>
            <a:srgbClr val="FF0000"/>
          </a:solidFill>
          <a:ln w="9525">
            <a:solidFill>
              <a:srgbClr val="FFCC66"/>
            </a:solidFill>
            <a:round/>
            <a:headEnd/>
            <a:tailEnd/>
          </a:ln>
          <a:effectLst/>
        </p:spPr>
        <p:txBody>
          <a:bodyPr wrap="none" anchor="ctr"/>
          <a:lstStyle/>
          <a:p>
            <a:pPr algn="ctr"/>
            <a:r>
              <a:rPr lang="ja-JP" altLang="en-US">
                <a:solidFill>
                  <a:schemeClr val="bg1"/>
                </a:solidFill>
              </a:rPr>
              <a:t>内蔵 </a:t>
            </a:r>
            <a:r>
              <a:rPr lang="en-US" altLang="ja-JP">
                <a:solidFill>
                  <a:schemeClr val="bg1"/>
                </a:solidFill>
              </a:rPr>
              <a:t>Media Engine </a:t>
            </a:r>
            <a:r>
              <a:rPr lang="ja-JP" altLang="en-US">
                <a:solidFill>
                  <a:schemeClr val="bg1"/>
                </a:solidFill>
              </a:rPr>
              <a:t>を標準的な “</a:t>
            </a:r>
            <a:r>
              <a:rPr lang="en-US" altLang="ja-JP">
                <a:solidFill>
                  <a:schemeClr val="bg1"/>
                </a:solidFill>
              </a:rPr>
              <a:t>MMF + </a:t>
            </a:r>
            <a:r>
              <a:rPr lang="ja-JP" altLang="en-US">
                <a:solidFill>
                  <a:srgbClr val="FFFF66"/>
                </a:solidFill>
              </a:rPr>
              <a:t>最適化済ライブラリー</a:t>
            </a:r>
            <a:r>
              <a:rPr lang="ja-JP" altLang="en-US">
                <a:solidFill>
                  <a:schemeClr val="bg1"/>
                </a:solidFill>
              </a:rPr>
              <a:t> ” でサポートする</a:t>
            </a:r>
          </a:p>
        </p:txBody>
      </p:sp>
      <p:sp>
        <p:nvSpPr>
          <p:cNvPr id="34854" name="Line 38"/>
          <p:cNvSpPr>
            <a:spLocks noChangeShapeType="1"/>
          </p:cNvSpPr>
          <p:nvPr/>
        </p:nvSpPr>
        <p:spPr bwMode="auto">
          <a:xfrm flipV="1">
            <a:off x="5580063" y="2565400"/>
            <a:ext cx="431800" cy="3240088"/>
          </a:xfrm>
          <a:prstGeom prst="line">
            <a:avLst/>
          </a:prstGeom>
          <a:noFill/>
          <a:ln w="57150">
            <a:solidFill>
              <a:srgbClr val="FF0000"/>
            </a:solidFill>
            <a:round/>
            <a:headEnd/>
            <a:tailEnd type="triangle" w="med" len="med"/>
          </a:ln>
          <a:effectLst/>
        </p:spPr>
        <p:txBody>
          <a:bodyPr/>
          <a:lstStyle/>
          <a:p>
            <a:endParaRPr lang="ja-JP" altLang="en-US"/>
          </a:p>
        </p:txBody>
      </p:sp>
      <p:sp>
        <p:nvSpPr>
          <p:cNvPr id="34855" name="Line 39"/>
          <p:cNvSpPr>
            <a:spLocks noChangeShapeType="1"/>
          </p:cNvSpPr>
          <p:nvPr/>
        </p:nvSpPr>
        <p:spPr bwMode="auto">
          <a:xfrm flipH="1" flipV="1">
            <a:off x="4500563" y="3716338"/>
            <a:ext cx="431800" cy="2089150"/>
          </a:xfrm>
          <a:prstGeom prst="line">
            <a:avLst/>
          </a:prstGeom>
          <a:noFill/>
          <a:ln w="57150">
            <a:solidFill>
              <a:srgbClr val="FF0000"/>
            </a:solidFill>
            <a:round/>
            <a:headEnd/>
            <a:tailEnd type="triangle" w="med" len="med"/>
          </a:ln>
          <a:effectLst/>
        </p:spPr>
        <p:txBody>
          <a:bodyPr/>
          <a:lstStyle/>
          <a:p>
            <a:endParaRPr lang="ja-JP" altLang="en-US"/>
          </a:p>
        </p:txBody>
      </p:sp>
      <p:sp>
        <p:nvSpPr>
          <p:cNvPr id="34847" name="Text Box 31"/>
          <p:cNvSpPr txBox="1">
            <a:spLocks noChangeArrowheads="1"/>
          </p:cNvSpPr>
          <p:nvPr/>
        </p:nvSpPr>
        <p:spPr bwMode="auto">
          <a:xfrm>
            <a:off x="260350" y="5099050"/>
            <a:ext cx="1514475" cy="585788"/>
          </a:xfrm>
          <a:prstGeom prst="rect">
            <a:avLst/>
          </a:prstGeom>
          <a:noFill/>
          <a:ln w="19050">
            <a:solidFill>
              <a:srgbClr val="FF0000"/>
            </a:solidFill>
            <a:prstDash val="dash"/>
            <a:miter lim="800000"/>
            <a:headEnd/>
            <a:tailEnd/>
          </a:ln>
        </p:spPr>
        <p:txBody>
          <a:bodyPr anchor="ctr"/>
          <a:lstStyle/>
          <a:p>
            <a:pPr algn="ctr"/>
            <a:r>
              <a:rPr lang="en-US" altLang="ja-JP" sz="1400" dirty="0">
                <a:latin typeface="Tahoma" pitchFamily="34" charset="0"/>
              </a:rPr>
              <a:t>Renesas </a:t>
            </a:r>
            <a:r>
              <a:rPr lang="ja-JP" altLang="en-US" sz="1400" dirty="0">
                <a:latin typeface="Tahoma" pitchFamily="34" charset="0"/>
              </a:rPr>
              <a:t>提供</a:t>
            </a:r>
          </a:p>
        </p:txBody>
      </p:sp>
      <p:sp>
        <p:nvSpPr>
          <p:cNvPr id="42" name="角丸四角形 41"/>
          <p:cNvSpPr/>
          <p:nvPr/>
        </p:nvSpPr>
        <p:spPr bwMode="auto">
          <a:xfrm>
            <a:off x="7429520" y="214290"/>
            <a:ext cx="1500198" cy="571504"/>
          </a:xfrm>
          <a:prstGeom prst="roundRect">
            <a:avLst/>
          </a:prstGeom>
          <a:solidFill>
            <a:schemeClr val="accent2">
              <a:lumMod val="60000"/>
              <a:lumOff val="4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dirty="0" smtClean="0">
                <a:solidFill>
                  <a:schemeClr val="bg1"/>
                </a:solidFill>
                <a:latin typeface="Times New Roman" pitchFamily="18" charset="0"/>
              </a:rPr>
              <a:t>進捗</a:t>
            </a:r>
            <a:r>
              <a:rPr kumimoji="0" lang="ja-JP" altLang="en-US" sz="2400" dirty="0" smtClean="0">
                <a:solidFill>
                  <a:schemeClr val="bg1"/>
                </a:solidFill>
                <a:latin typeface="Times New Roman" pitchFamily="18" charset="0"/>
              </a:rPr>
              <a:t>紹介</a:t>
            </a:r>
            <a:endParaRPr kumimoji="0" lang="ja-JP" altLang="en-US" sz="2400"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214283" y="260350"/>
            <a:ext cx="8561418" cy="525463"/>
          </a:xfrm>
        </p:spPr>
        <p:txBody>
          <a:bodyPr/>
          <a:lstStyle/>
          <a:p>
            <a:r>
              <a:rPr kumimoji="1" lang="en-US" altLang="ja-JP" dirty="0" err="1" smtClean="0"/>
              <a:t>Gstreamer</a:t>
            </a:r>
            <a:r>
              <a:rPr kumimoji="1" lang="ja-JP" altLang="en-US" dirty="0" smtClean="0"/>
              <a:t> </a:t>
            </a:r>
            <a:r>
              <a:rPr kumimoji="1" lang="en-US" altLang="ja-JP" dirty="0" smtClean="0"/>
              <a:t>+</a:t>
            </a:r>
            <a:r>
              <a:rPr kumimoji="1" lang="ja-JP" altLang="en-US" dirty="0" smtClean="0"/>
              <a:t> </a:t>
            </a:r>
            <a:r>
              <a:rPr kumimoji="1" lang="en-US" altLang="ja-JP" dirty="0" err="1" smtClean="0"/>
              <a:t>OpenMAX</a:t>
            </a:r>
            <a:r>
              <a:rPr kumimoji="1" lang="en-US" altLang="ja-JP" dirty="0" smtClean="0"/>
              <a:t>/IL</a:t>
            </a:r>
            <a:r>
              <a:rPr kumimoji="1" lang="ja-JP" altLang="en-US" dirty="0" smtClean="0"/>
              <a:t> の実装 → 年内実装を目標に開発中 </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22</a:t>
            </a:fld>
            <a:endParaRPr lang="ja-JP" altLang="en-US"/>
          </a:p>
        </p:txBody>
      </p:sp>
      <p:pic>
        <p:nvPicPr>
          <p:cNvPr id="4" name="図 3" descr="untitled.bmp"/>
          <p:cNvPicPr>
            <a:picLocks noChangeAspect="1"/>
          </p:cNvPicPr>
          <p:nvPr/>
        </p:nvPicPr>
        <p:blipFill>
          <a:blip r:embed="rId2"/>
          <a:stretch>
            <a:fillRect/>
          </a:stretch>
        </p:blipFill>
        <p:spPr>
          <a:xfrm>
            <a:off x="757237" y="1038225"/>
            <a:ext cx="7629525" cy="4781550"/>
          </a:xfrm>
          <a:prstGeom prst="rect">
            <a:avLst/>
          </a:prstGeom>
        </p:spPr>
      </p:pic>
      <p:sp>
        <p:nvSpPr>
          <p:cNvPr id="5" name="テキスト ボックス 4"/>
          <p:cNvSpPr txBox="1"/>
          <p:nvPr/>
        </p:nvSpPr>
        <p:spPr>
          <a:xfrm>
            <a:off x="647673" y="5753117"/>
            <a:ext cx="6215106" cy="369332"/>
          </a:xfrm>
          <a:prstGeom prst="rect">
            <a:avLst/>
          </a:prstGeom>
          <a:noFill/>
        </p:spPr>
        <p:txBody>
          <a:bodyPr wrap="square" rtlCol="0">
            <a:spAutoFit/>
          </a:bodyPr>
          <a:lstStyle/>
          <a:p>
            <a:r>
              <a:rPr lang="en-US" altLang="ja-JP" dirty="0" smtClean="0"/>
              <a:t>http://freedesktop.org/wiki/GstOpenMAX</a:t>
            </a:r>
            <a:endParaRPr kumimoji="1" lang="ja-JP" altLang="en-US" dirty="0"/>
          </a:p>
        </p:txBody>
      </p:sp>
      <p:sp>
        <p:nvSpPr>
          <p:cNvPr id="6" name="角丸四角形 5"/>
          <p:cNvSpPr/>
          <p:nvPr/>
        </p:nvSpPr>
        <p:spPr bwMode="auto">
          <a:xfrm>
            <a:off x="8039124" y="5072074"/>
            <a:ext cx="928694" cy="500066"/>
          </a:xfrm>
          <a:prstGeom prst="roundRect">
            <a:avLst/>
          </a:prstGeom>
          <a:solidFill>
            <a:srgbClr val="CC006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7200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200" b="0" i="0" u="none" strike="noStrike" cap="none" normalizeH="0" baseline="0" dirty="0" smtClean="0">
                <a:ln>
                  <a:noFill/>
                </a:ln>
                <a:solidFill>
                  <a:srgbClr val="FFFF00"/>
                </a:solidFill>
                <a:effectLst/>
                <a:latin typeface="+mn-lt"/>
                <a:ea typeface="ＭＳ Ｐゴシック" pitchFamily="50" charset="-128"/>
              </a:rPr>
              <a:t>Renesas</a:t>
            </a:r>
            <a:br>
              <a:rPr kumimoji="0" lang="en-US" altLang="ja-JP" sz="1200" b="0" i="0" u="none" strike="noStrike" cap="none" normalizeH="0" baseline="0" dirty="0" smtClean="0">
                <a:ln>
                  <a:noFill/>
                </a:ln>
                <a:solidFill>
                  <a:srgbClr val="FFFF00"/>
                </a:solidFill>
                <a:effectLst/>
                <a:latin typeface="+mn-lt"/>
                <a:ea typeface="ＭＳ Ｐゴシック" pitchFamily="50" charset="-128"/>
              </a:rPr>
            </a:br>
            <a:r>
              <a:rPr kumimoji="0" lang="en-US" altLang="ja-JP" sz="1200" b="0" i="0" u="none" strike="noStrike" cap="none" normalizeH="0" baseline="0" dirty="0" smtClean="0">
                <a:ln>
                  <a:noFill/>
                </a:ln>
                <a:solidFill>
                  <a:srgbClr val="FFFF00"/>
                </a:solidFill>
                <a:effectLst/>
                <a:latin typeface="+mn-lt"/>
                <a:ea typeface="ＭＳ Ｐゴシック" pitchFamily="50" charset="-128"/>
              </a:rPr>
              <a:t>VPU</a:t>
            </a:r>
            <a:r>
              <a:rPr kumimoji="0" lang="ja-JP" altLang="en-US" sz="1200" b="0" i="0" u="none" strike="noStrike" cap="none" normalizeH="0" baseline="0" dirty="0" smtClean="0">
                <a:ln>
                  <a:noFill/>
                </a:ln>
                <a:solidFill>
                  <a:srgbClr val="FFFF00"/>
                </a:solidFill>
                <a:effectLst/>
                <a:latin typeface="+mn-lt"/>
                <a:ea typeface="ＭＳ Ｐゴシック" pitchFamily="50" charset="-128"/>
              </a:rPr>
              <a:t> </a:t>
            </a:r>
            <a:r>
              <a:rPr kumimoji="0" lang="en-US" altLang="ja-JP" sz="1200" b="0" i="0" u="none" strike="noStrike" cap="none" normalizeH="0" baseline="0" dirty="0" smtClean="0">
                <a:ln>
                  <a:noFill/>
                </a:ln>
                <a:solidFill>
                  <a:srgbClr val="FFFF00"/>
                </a:solidFill>
                <a:effectLst/>
                <a:latin typeface="+mn-lt"/>
                <a:ea typeface="ＭＳ Ｐゴシック" pitchFamily="50" charset="-128"/>
              </a:rPr>
              <a:t>support</a:t>
            </a:r>
            <a:endParaRPr kumimoji="0" lang="ja-JP" altLang="en-US" sz="1200" b="0" i="0" u="none" strike="noStrike" cap="none" normalizeH="0" baseline="0" dirty="0" smtClean="0">
              <a:ln>
                <a:noFill/>
              </a:ln>
              <a:solidFill>
                <a:srgbClr val="FFFF00"/>
              </a:solidFill>
              <a:effectLst/>
              <a:latin typeface="+mn-lt"/>
              <a:ea typeface="ＭＳ Ｐゴシック" pitchFamily="50" charset="-128"/>
            </a:endParaRPr>
          </a:p>
        </p:txBody>
      </p:sp>
      <p:cxnSp>
        <p:nvCxnSpPr>
          <p:cNvPr id="8" name="直線矢印コネクタ 7"/>
          <p:cNvCxnSpPr/>
          <p:nvPr/>
        </p:nvCxnSpPr>
        <p:spPr bwMode="auto">
          <a:xfrm rot="10800000">
            <a:off x="7929586" y="4643446"/>
            <a:ext cx="500066" cy="357190"/>
          </a:xfrm>
          <a:prstGeom prst="straightConnector1">
            <a:avLst/>
          </a:prstGeom>
          <a:solidFill>
            <a:schemeClr val="accent1"/>
          </a:solidFill>
          <a:ln w="9525" cap="flat" cmpd="sng" algn="ctr">
            <a:solidFill>
              <a:srgbClr val="FF0000"/>
            </a:solidFill>
            <a:prstDash val="solid"/>
            <a:round/>
            <a:headEnd type="none" w="med" len="med"/>
            <a:tailEnd type="arrow"/>
          </a:ln>
          <a:effectLst/>
        </p:spPr>
      </p:cxnSp>
      <p:sp>
        <p:nvSpPr>
          <p:cNvPr id="9" name="角丸四角形 8"/>
          <p:cNvSpPr/>
          <p:nvPr/>
        </p:nvSpPr>
        <p:spPr bwMode="auto">
          <a:xfrm>
            <a:off x="1785918" y="3733802"/>
            <a:ext cx="6929486" cy="285752"/>
          </a:xfrm>
          <a:prstGeom prst="roundRect">
            <a:avLst/>
          </a:prstGeom>
          <a:solidFill>
            <a:srgbClr val="FFC0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smtClean="0">
                <a:ln>
                  <a:noFill/>
                </a:ln>
                <a:solidFill>
                  <a:srgbClr val="C00000"/>
                </a:solidFill>
                <a:effectLst/>
                <a:latin typeface="+mn-lt"/>
                <a:ea typeface="ＭＳ Ｐゴシック" pitchFamily="50" charset="-128"/>
              </a:rPr>
              <a:t>Renesas media connection-management layer</a:t>
            </a:r>
            <a:endParaRPr kumimoji="0" lang="ja-JP" altLang="en-US" b="0" i="0" u="none" strike="noStrike" cap="none" normalizeH="0" baseline="0" dirty="0" smtClean="0">
              <a:ln>
                <a:noFill/>
              </a:ln>
              <a:solidFill>
                <a:srgbClr val="C00000"/>
              </a:solidFill>
              <a:effectLst/>
              <a:latin typeface="+mn-lt"/>
              <a:ea typeface="ＭＳ Ｐゴシック" pitchFamily="50" charset="-128"/>
            </a:endParaRPr>
          </a:p>
        </p:txBody>
      </p:sp>
      <p:pic>
        <p:nvPicPr>
          <p:cNvPr id="10" name="図 9" descr="conrad.JPG"/>
          <p:cNvPicPr>
            <a:picLocks noChangeAspect="1"/>
          </p:cNvPicPr>
          <p:nvPr/>
        </p:nvPicPr>
        <p:blipFill>
          <a:blip r:embed="rId3"/>
          <a:stretch>
            <a:fillRect/>
          </a:stretch>
        </p:blipFill>
        <p:spPr>
          <a:xfrm>
            <a:off x="8072462" y="714356"/>
            <a:ext cx="915173" cy="1128713"/>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66657" y="190500"/>
            <a:ext cx="8307387" cy="525463"/>
          </a:xfrm>
        </p:spPr>
        <p:txBody>
          <a:bodyPr/>
          <a:lstStyle/>
          <a:p>
            <a:r>
              <a:rPr kumimoji="1" lang="ja-JP" altLang="en-US" dirty="0" smtClean="0"/>
              <a:t>全体進捗</a:t>
            </a:r>
            <a:r>
              <a:rPr kumimoji="1" lang="ja-JP" altLang="en-US" dirty="0" smtClean="0"/>
              <a:t>状況 （ </a:t>
            </a:r>
            <a:r>
              <a:rPr kumimoji="1" lang="en-US" altLang="ja-JP" dirty="0" smtClean="0"/>
              <a:t>MMF</a:t>
            </a:r>
            <a:r>
              <a:rPr kumimoji="1" lang="ja-JP" altLang="en-US" dirty="0" smtClean="0"/>
              <a:t> 開発を除く）</a:t>
            </a:r>
            <a:endParaRPr kumimoji="1" lang="ja-JP" altLang="en-US" dirty="0"/>
          </a:p>
        </p:txBody>
      </p:sp>
      <p:sp>
        <p:nvSpPr>
          <p:cNvPr id="3" name="スライド番号プレースホルダ 2"/>
          <p:cNvSpPr>
            <a:spLocks noGrp="1"/>
          </p:cNvSpPr>
          <p:nvPr>
            <p:ph type="sldNum" sz="quarter" idx="10"/>
          </p:nvPr>
        </p:nvSpPr>
        <p:spPr/>
        <p:txBody>
          <a:bodyPr/>
          <a:lstStyle/>
          <a:p>
            <a:pPr>
              <a:defRPr/>
            </a:pPr>
            <a:fld id="{5396F422-BBC8-4EEE-9AC4-BB3816F30ECE}" type="slidenum">
              <a:rPr lang="ja-JP" altLang="en-US" smtClean="0"/>
              <a:pPr>
                <a:defRPr/>
              </a:pPr>
              <a:t>23</a:t>
            </a:fld>
            <a:endParaRPr lang="ja-JP" altLang="en-US"/>
          </a:p>
        </p:txBody>
      </p:sp>
      <p:graphicFrame>
        <p:nvGraphicFramePr>
          <p:cNvPr id="5" name="Object 2"/>
          <p:cNvGraphicFramePr>
            <a:graphicFrameLocks noChangeAspect="1"/>
          </p:cNvGraphicFramePr>
          <p:nvPr/>
        </p:nvGraphicFramePr>
        <p:xfrm>
          <a:off x="142844" y="357167"/>
          <a:ext cx="8915431" cy="5967434"/>
        </p:xfrm>
        <a:graphic>
          <a:graphicData uri="http://schemas.openxmlformats.org/drawingml/2006/chart">
            <c:chart xmlns:c="http://schemas.openxmlformats.org/drawingml/2006/chart" xmlns:r="http://schemas.openxmlformats.org/officeDocument/2006/relationships" r:id="rId2"/>
          </a:graphicData>
        </a:graphic>
      </p:graphicFrame>
      <p:sp>
        <p:nvSpPr>
          <p:cNvPr id="6" name="角丸四角形 5"/>
          <p:cNvSpPr/>
          <p:nvPr/>
        </p:nvSpPr>
        <p:spPr bwMode="auto">
          <a:xfrm>
            <a:off x="4167184" y="1071546"/>
            <a:ext cx="214314" cy="1785950"/>
          </a:xfrm>
          <a:prstGeom prst="roundRect">
            <a:avLst/>
          </a:prstGeom>
          <a:noFill/>
          <a:ln w="38100" cap="flat" cmpd="sng" algn="ctr">
            <a:solidFill>
              <a:srgbClr val="FF0000"/>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7" name="角丸四角形吹き出し 6"/>
          <p:cNvSpPr/>
          <p:nvPr/>
        </p:nvSpPr>
        <p:spPr bwMode="auto">
          <a:xfrm>
            <a:off x="5286380" y="428604"/>
            <a:ext cx="3286148" cy="928694"/>
          </a:xfrm>
          <a:prstGeom prst="wedgeRoundRectCallout">
            <a:avLst>
              <a:gd name="adj1" fmla="val -75567"/>
              <a:gd name="adj2" fmla="val 130762"/>
              <a:gd name="adj3" fmla="val 16667"/>
            </a:avLst>
          </a:prstGeom>
          <a:solidFill>
            <a:srgbClr val="FFCCFF"/>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tx1"/>
                </a:solidFill>
                <a:effectLst/>
                <a:latin typeface="+mn-lt"/>
                <a:ea typeface="ＭＳ Ｐゴシック" pitchFamily="50" charset="-128"/>
              </a:rPr>
              <a:t>Paul</a:t>
            </a:r>
            <a:r>
              <a:rPr kumimoji="0" lang="en-US" altLang="ja-JP" sz="1600" dirty="0" smtClean="0">
                <a:latin typeface="+mn-lt"/>
              </a:rPr>
              <a:t>,</a:t>
            </a:r>
            <a:r>
              <a:rPr kumimoji="0" lang="ja-JP" altLang="en-US" sz="1600" dirty="0" smtClean="0">
                <a:latin typeface="+mn-lt"/>
              </a:rPr>
              <a:t> </a:t>
            </a:r>
            <a:r>
              <a:rPr kumimoji="0" lang="en-US" altLang="ja-JP" sz="1600" b="0" i="0" u="none" strike="noStrike" cap="none" normalizeH="0" baseline="0" dirty="0" smtClean="0">
                <a:ln>
                  <a:noFill/>
                </a:ln>
                <a:solidFill>
                  <a:schemeClr val="tx1"/>
                </a:solidFill>
                <a:effectLst/>
                <a:latin typeface="+mn-lt"/>
                <a:ea typeface="ＭＳ Ｐゴシック" pitchFamily="50" charset="-128"/>
              </a:rPr>
              <a:t>Magnus</a:t>
            </a:r>
            <a:r>
              <a:rPr kumimoji="0" lang="ja-JP" altLang="en-US" sz="1600" b="0" i="0" u="none" strike="noStrike" cap="none" normalizeH="0" baseline="0" dirty="0" smtClean="0">
                <a:ln>
                  <a:noFill/>
                </a:ln>
                <a:solidFill>
                  <a:schemeClr val="tx1"/>
                </a:solidFill>
                <a:effectLst/>
                <a:latin typeface="+mn-lt"/>
                <a:ea typeface="ＭＳ Ｐゴシック" pitchFamily="50" charset="-128"/>
              </a:rPr>
              <a:t> 貢献大 （世界</a:t>
            </a:r>
            <a:r>
              <a:rPr kumimoji="0" lang="en-US" altLang="ja-JP" sz="1600" b="0" i="0" u="none" strike="noStrike" cap="none" normalizeH="0" baseline="0" dirty="0" smtClean="0">
                <a:ln>
                  <a:noFill/>
                </a:ln>
                <a:solidFill>
                  <a:schemeClr val="tx1"/>
                </a:solidFill>
                <a:effectLst/>
                <a:latin typeface="+mn-lt"/>
                <a:ea typeface="ＭＳ Ｐゴシック" pitchFamily="50" charset="-128"/>
              </a:rPr>
              <a:t>Top10</a:t>
            </a:r>
            <a:r>
              <a:rPr kumimoji="0" lang="ja-JP" altLang="en-US" sz="1600" b="0" i="0" u="none" strike="noStrike" cap="none" normalizeH="0" baseline="0" dirty="0" smtClean="0">
                <a:ln>
                  <a:noFill/>
                </a:ln>
                <a:solidFill>
                  <a:schemeClr val="tx1"/>
                </a:solidFill>
                <a:effectLst/>
                <a:latin typeface="+mn-lt"/>
                <a:ea typeface="ＭＳ Ｐゴシック" pitchFamily="50" charset="-128"/>
              </a:rPr>
              <a:t>）</a:t>
            </a:r>
            <a:r>
              <a:rPr kumimoji="0" lang="en-US" altLang="ja-JP" sz="1600" b="0" i="0" u="none" strike="noStrike" cap="none" normalizeH="0" baseline="0" dirty="0" smtClean="0">
                <a:ln>
                  <a:noFill/>
                </a:ln>
                <a:solidFill>
                  <a:schemeClr val="tx1"/>
                </a:solidFill>
                <a:effectLst/>
                <a:latin typeface="+mn-lt"/>
                <a:ea typeface="ＭＳ Ｐゴシック" pitchFamily="50" charset="-128"/>
              </a:rPr>
              <a:t/>
            </a:r>
            <a:br>
              <a:rPr kumimoji="0" lang="en-US" altLang="ja-JP" sz="1600" b="0" i="0" u="none" strike="noStrike" cap="none" normalizeH="0" baseline="0" dirty="0" smtClean="0">
                <a:ln>
                  <a:noFill/>
                </a:ln>
                <a:solidFill>
                  <a:schemeClr val="tx1"/>
                </a:solidFill>
                <a:effectLst/>
                <a:latin typeface="+mn-lt"/>
                <a:ea typeface="ＭＳ Ｐゴシック" pitchFamily="50" charset="-128"/>
              </a:rPr>
            </a:br>
            <a:r>
              <a:rPr kumimoji="0" lang="en-US" altLang="ja-JP" sz="1600" b="0" i="0" u="none" strike="noStrike" cap="none" normalizeH="0" baseline="0" dirty="0" smtClean="0">
                <a:ln>
                  <a:noFill/>
                </a:ln>
                <a:solidFill>
                  <a:srgbClr val="FF0000"/>
                </a:solidFill>
                <a:effectLst/>
                <a:latin typeface="+mn-lt"/>
                <a:ea typeface="ＭＳ Ｐゴシック" pitchFamily="50" charset="-128"/>
              </a:rPr>
              <a:t>SH-2A</a:t>
            </a:r>
            <a:r>
              <a:rPr kumimoji="0" lang="ja-JP" altLang="en-US" sz="1600" b="0" i="0" u="none" strike="noStrike" cap="none" normalizeH="0" baseline="0" dirty="0" smtClean="0">
                <a:ln>
                  <a:noFill/>
                </a:ln>
                <a:solidFill>
                  <a:schemeClr val="tx1"/>
                </a:solidFill>
                <a:effectLst/>
                <a:latin typeface="+mn-lt"/>
                <a:ea typeface="ＭＳ Ｐゴシック" pitchFamily="50" charset="-128"/>
              </a:rPr>
              <a:t> </a:t>
            </a:r>
            <a:r>
              <a:rPr kumimoji="0" lang="ja-JP" altLang="en-US" sz="1600" b="0" i="0" u="none" strike="noStrike" cap="none" normalizeH="0" baseline="0" dirty="0" err="1" smtClean="0">
                <a:ln>
                  <a:noFill/>
                </a:ln>
                <a:solidFill>
                  <a:schemeClr val="tx1"/>
                </a:solidFill>
                <a:effectLst/>
                <a:latin typeface="+mn-lt"/>
                <a:ea typeface="ＭＳ Ｐゴシック" pitchFamily="50" charset="-128"/>
              </a:rPr>
              <a:t>、</a:t>
            </a:r>
            <a:r>
              <a:rPr kumimoji="0" lang="en-US" altLang="ja-JP" sz="1600" b="0" i="0" u="none" strike="noStrike" cap="none" normalizeH="0" baseline="0" dirty="0" smtClean="0">
                <a:ln>
                  <a:noFill/>
                </a:ln>
                <a:solidFill>
                  <a:srgbClr val="FF0000"/>
                </a:solidFill>
                <a:effectLst/>
                <a:latin typeface="+mn-lt"/>
                <a:ea typeface="ＭＳ Ｐゴシック" pitchFamily="50" charset="-128"/>
              </a:rPr>
              <a:t>SH-4A-SMP</a:t>
            </a:r>
            <a:r>
              <a:rPr kumimoji="0" lang="ja-JP" altLang="en-US" sz="1600" b="0" i="0" u="none" strike="noStrike" cap="none" normalizeH="0" baseline="0" dirty="0" smtClean="0">
                <a:ln>
                  <a:noFill/>
                </a:ln>
                <a:solidFill>
                  <a:schemeClr val="tx1"/>
                </a:solidFill>
                <a:effectLst/>
                <a:latin typeface="+mn-lt"/>
                <a:ea typeface="ＭＳ Ｐゴシック" pitchFamily="50" charset="-128"/>
              </a:rPr>
              <a:t> </a:t>
            </a:r>
            <a:r>
              <a:rPr kumimoji="0" lang="en-US" altLang="ja-JP" sz="1600" b="0" i="0" u="none" strike="noStrike" cap="none" normalizeH="0" baseline="0" dirty="0" smtClean="0">
                <a:ln>
                  <a:noFill/>
                </a:ln>
                <a:solidFill>
                  <a:schemeClr val="tx1"/>
                </a:solidFill>
                <a:effectLst/>
                <a:latin typeface="+mn-lt"/>
                <a:ea typeface="ＭＳ Ｐゴシック" pitchFamily="50" charset="-128"/>
              </a:rPr>
              <a:t>‥</a:t>
            </a:r>
            <a:r>
              <a:rPr kumimoji="0" lang="ja-JP" altLang="en-US" sz="1600" b="0" i="0" u="none" strike="noStrike" cap="none" normalizeH="0" baseline="0" dirty="0" smtClean="0">
                <a:ln>
                  <a:noFill/>
                </a:ln>
                <a:solidFill>
                  <a:schemeClr val="tx1"/>
                </a:solidFill>
                <a:effectLst/>
                <a:latin typeface="+mn-lt"/>
                <a:ea typeface="ＭＳ Ｐゴシック" pitchFamily="50" charset="-128"/>
              </a:rPr>
              <a:t>等課題多い</a:t>
            </a:r>
            <a:r>
              <a:rPr kumimoji="0" lang="en-US" altLang="ja-JP" sz="1600" b="0" i="0" u="none" strike="noStrike" cap="none" normalizeH="0" baseline="0" dirty="0" smtClean="0">
                <a:ln>
                  <a:noFill/>
                </a:ln>
                <a:solidFill>
                  <a:schemeClr val="tx1"/>
                </a:solidFill>
                <a:effectLst/>
                <a:latin typeface="+mn-lt"/>
                <a:ea typeface="ＭＳ Ｐゴシック" pitchFamily="50" charset="-128"/>
              </a:rPr>
              <a:t/>
            </a:r>
            <a:br>
              <a:rPr kumimoji="0" lang="en-US" altLang="ja-JP" sz="1600" b="0" i="0" u="none" strike="noStrike" cap="none" normalizeH="0" baseline="0" dirty="0" smtClean="0">
                <a:ln>
                  <a:noFill/>
                </a:ln>
                <a:solidFill>
                  <a:schemeClr val="tx1"/>
                </a:solidFill>
                <a:effectLst/>
                <a:latin typeface="+mn-lt"/>
                <a:ea typeface="ＭＳ Ｐゴシック" pitchFamily="50" charset="-128"/>
              </a:rPr>
            </a:br>
            <a:r>
              <a:rPr kumimoji="0" lang="en-US" altLang="ja-JP" sz="1600" b="0" i="0" u="none" strike="noStrike" cap="none" normalizeH="0" baseline="0" dirty="0" smtClean="0">
                <a:ln>
                  <a:noFill/>
                </a:ln>
                <a:solidFill>
                  <a:srgbClr val="FF0000"/>
                </a:solidFill>
                <a:effectLst/>
                <a:latin typeface="+mn-lt"/>
                <a:ea typeface="ＭＳ Ｐゴシック" pitchFamily="50" charset="-128"/>
              </a:rPr>
              <a:t>kernel</a:t>
            </a:r>
            <a:r>
              <a:rPr kumimoji="0" lang="ja-JP" altLang="en-US" sz="1600" b="0" i="0" u="none" strike="noStrike" cap="none" normalizeH="0" baseline="0" dirty="0" smtClean="0">
                <a:ln>
                  <a:noFill/>
                </a:ln>
                <a:solidFill>
                  <a:srgbClr val="FF0000"/>
                </a:solidFill>
                <a:effectLst/>
                <a:latin typeface="+mn-lt"/>
                <a:ea typeface="ＭＳ Ｐゴシック" pitchFamily="50" charset="-128"/>
              </a:rPr>
              <a:t> 専任者 </a:t>
            </a:r>
            <a:r>
              <a:rPr kumimoji="0" lang="en-US" altLang="ja-JP" sz="1600" b="0" i="0" u="none" strike="noStrike" cap="none" normalizeH="0" baseline="0" dirty="0" smtClean="0">
                <a:ln>
                  <a:noFill/>
                </a:ln>
                <a:solidFill>
                  <a:srgbClr val="FF0000"/>
                </a:solidFill>
                <a:effectLst/>
                <a:latin typeface="+mn-lt"/>
                <a:ea typeface="ＭＳ Ｐゴシック" pitchFamily="50" charset="-128"/>
              </a:rPr>
              <a:t>+2</a:t>
            </a:r>
            <a:r>
              <a:rPr kumimoji="0" lang="ja-JP" altLang="en-US" sz="1600" b="0" i="0" u="none" strike="noStrike" cap="none" normalizeH="0" baseline="0" dirty="0" smtClean="0">
                <a:ln>
                  <a:noFill/>
                </a:ln>
                <a:solidFill>
                  <a:srgbClr val="FF0000"/>
                </a:solidFill>
                <a:effectLst/>
                <a:latin typeface="+mn-lt"/>
                <a:ea typeface="ＭＳ Ｐゴシック" pitchFamily="50" charset="-128"/>
              </a:rPr>
              <a:t>名要求あり</a:t>
            </a:r>
            <a:endParaRPr kumimoji="0" lang="en-US" altLang="ja-JP" sz="1600" b="0" i="0" u="none" strike="noStrike" cap="none" normalizeH="0" baseline="0" dirty="0" smtClean="0">
              <a:ln>
                <a:noFill/>
              </a:ln>
              <a:solidFill>
                <a:srgbClr val="FF0000"/>
              </a:solidFill>
              <a:effectLst/>
              <a:latin typeface="+mn-lt"/>
              <a:ea typeface="ＭＳ Ｐゴシック" pitchFamily="50" charset="-128"/>
            </a:endParaRPr>
          </a:p>
        </p:txBody>
      </p:sp>
      <p:pic>
        <p:nvPicPr>
          <p:cNvPr id="8" name="図 7" descr="paul.JPG"/>
          <p:cNvPicPr>
            <a:picLocks noChangeAspect="1"/>
          </p:cNvPicPr>
          <p:nvPr/>
        </p:nvPicPr>
        <p:blipFill>
          <a:blip r:embed="rId3"/>
          <a:stretch>
            <a:fillRect/>
          </a:stretch>
        </p:blipFill>
        <p:spPr>
          <a:xfrm>
            <a:off x="8143900" y="1142984"/>
            <a:ext cx="660453" cy="938214"/>
          </a:xfrm>
          <a:prstGeom prst="rect">
            <a:avLst/>
          </a:prstGeom>
        </p:spPr>
      </p:pic>
      <p:sp>
        <p:nvSpPr>
          <p:cNvPr id="9" name="角丸四角形吹き出し 8"/>
          <p:cNvSpPr/>
          <p:nvPr/>
        </p:nvSpPr>
        <p:spPr bwMode="auto">
          <a:xfrm>
            <a:off x="5357818" y="3214686"/>
            <a:ext cx="2571768" cy="785818"/>
          </a:xfrm>
          <a:prstGeom prst="wedgeRoundRectCallout">
            <a:avLst>
              <a:gd name="adj1" fmla="val -72650"/>
              <a:gd name="adj2" fmla="val -53742"/>
              <a:gd name="adj3" fmla="val 16667"/>
            </a:avLst>
          </a:prstGeom>
          <a:solidFill>
            <a:srgbClr val="FFCCFF"/>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rgbClr val="FF0000"/>
                </a:solidFill>
                <a:effectLst/>
                <a:latin typeface="+mn-lt"/>
                <a:ea typeface="ＭＳ Ｐゴシック" pitchFamily="50" charset="-128"/>
              </a:rPr>
              <a:t>RSO</a:t>
            </a:r>
            <a:r>
              <a:rPr kumimoji="0" lang="ja-JP" altLang="en-US" sz="1600" b="0" i="0" u="none" strike="noStrike" cap="none" normalizeH="0" baseline="0" dirty="0" smtClean="0">
                <a:ln>
                  <a:noFill/>
                </a:ln>
                <a:solidFill>
                  <a:srgbClr val="FF0000"/>
                </a:solidFill>
                <a:effectLst/>
                <a:latin typeface="+mn-lt"/>
                <a:ea typeface="ＭＳ Ｐゴシック" pitchFamily="50" charset="-128"/>
              </a:rPr>
              <a:t> 社内人材育成成果</a:t>
            </a:r>
            <a:r>
              <a:rPr kumimoji="0" lang="en-US" altLang="ja-JP" sz="1600" b="0" i="0" u="none" strike="noStrike" cap="none" normalizeH="0" baseline="0" dirty="0" smtClean="0">
                <a:ln>
                  <a:noFill/>
                </a:ln>
                <a:solidFill>
                  <a:schemeClr val="tx1"/>
                </a:solidFill>
                <a:effectLst/>
                <a:latin typeface="+mn-lt"/>
                <a:ea typeface="ＭＳ Ｐゴシック" pitchFamily="50" charset="-128"/>
              </a:rPr>
              <a:t/>
            </a:r>
            <a:br>
              <a:rPr kumimoji="0" lang="en-US" altLang="ja-JP" sz="1600" b="0" i="0" u="none" strike="noStrike" cap="none" normalizeH="0" baseline="0" dirty="0" smtClean="0">
                <a:ln>
                  <a:noFill/>
                </a:ln>
                <a:solidFill>
                  <a:schemeClr val="tx1"/>
                </a:solidFill>
                <a:effectLst/>
                <a:latin typeface="+mn-lt"/>
                <a:ea typeface="ＭＳ Ｐゴシック" pitchFamily="50" charset="-128"/>
              </a:rPr>
            </a:br>
            <a:r>
              <a:rPr kumimoji="0" lang="en-US" altLang="ja-JP" sz="1600" b="0" i="0" u="none" strike="noStrike" cap="none" normalizeH="0" baseline="0" dirty="0" smtClean="0">
                <a:ln>
                  <a:noFill/>
                </a:ln>
                <a:solidFill>
                  <a:schemeClr val="tx1"/>
                </a:solidFill>
                <a:effectLst/>
                <a:latin typeface="+mn-lt"/>
                <a:ea typeface="ＭＳ Ｐゴシック" pitchFamily="50" charset="-128"/>
              </a:rPr>
              <a:t>USB</a:t>
            </a:r>
            <a:r>
              <a:rPr kumimoji="0" lang="ja-JP" altLang="en-US" sz="1600" b="0" i="0" u="none" strike="noStrike" cap="none" normalizeH="0" baseline="0" dirty="0" err="1" smtClean="0">
                <a:ln>
                  <a:noFill/>
                </a:ln>
                <a:solidFill>
                  <a:schemeClr val="tx1"/>
                </a:solidFill>
                <a:effectLst/>
                <a:latin typeface="+mn-lt"/>
                <a:ea typeface="ＭＳ Ｐゴシック" pitchFamily="50" charset="-128"/>
              </a:rPr>
              <a:t>、</a:t>
            </a:r>
            <a:r>
              <a:rPr kumimoji="0" lang="en-US" altLang="ja-JP" sz="1600" b="0" i="0" u="none" strike="noStrike" cap="none" normalizeH="0" baseline="0" dirty="0" smtClean="0">
                <a:ln>
                  <a:noFill/>
                </a:ln>
                <a:solidFill>
                  <a:schemeClr val="tx1"/>
                </a:solidFill>
                <a:effectLst/>
                <a:latin typeface="+mn-lt"/>
                <a:ea typeface="ＭＳ Ｐゴシック" pitchFamily="50" charset="-128"/>
              </a:rPr>
              <a:t>SD</a:t>
            </a:r>
            <a:r>
              <a:rPr kumimoji="0" lang="ja-JP" altLang="en-US" sz="1600" b="0" i="0" u="none" strike="noStrike" cap="none" normalizeH="0" baseline="0" dirty="0" smtClean="0">
                <a:ln>
                  <a:noFill/>
                </a:ln>
                <a:solidFill>
                  <a:schemeClr val="tx1"/>
                </a:solidFill>
                <a:effectLst/>
                <a:latin typeface="+mn-lt"/>
                <a:ea typeface="ＭＳ Ｐゴシック" pitchFamily="50" charset="-128"/>
              </a:rPr>
              <a:t> など対応中</a:t>
            </a:r>
            <a:r>
              <a:rPr kumimoji="0" lang="en-US" altLang="ja-JP" sz="1600" b="0" i="0" u="none" strike="noStrike" cap="none" normalizeH="0" baseline="0" dirty="0" smtClean="0">
                <a:ln>
                  <a:noFill/>
                </a:ln>
                <a:solidFill>
                  <a:schemeClr val="tx1"/>
                </a:solidFill>
                <a:effectLst/>
                <a:latin typeface="+mn-lt"/>
                <a:ea typeface="ＭＳ Ｐゴシック" pitchFamily="50" charset="-128"/>
              </a:rPr>
              <a:t/>
            </a:r>
            <a:br>
              <a:rPr kumimoji="0" lang="en-US" altLang="ja-JP" sz="1600" b="0" i="0" u="none" strike="noStrike" cap="none" normalizeH="0" baseline="0" dirty="0" smtClean="0">
                <a:ln>
                  <a:noFill/>
                </a:ln>
                <a:solidFill>
                  <a:schemeClr val="tx1"/>
                </a:solidFill>
                <a:effectLst/>
                <a:latin typeface="+mn-lt"/>
                <a:ea typeface="ＭＳ Ｐゴシック" pitchFamily="50" charset="-128"/>
              </a:rPr>
            </a:br>
            <a:r>
              <a:rPr kumimoji="0" lang="en-US" altLang="ja-JP" sz="1600" b="0" i="0" u="none" strike="noStrike" cap="none" normalizeH="0" baseline="0" dirty="0" smtClean="0">
                <a:ln>
                  <a:noFill/>
                </a:ln>
                <a:solidFill>
                  <a:schemeClr val="tx1"/>
                </a:solidFill>
                <a:effectLst/>
                <a:latin typeface="+mn-lt"/>
                <a:ea typeface="ＭＳ Ｐゴシック" pitchFamily="50" charset="-128"/>
              </a:rPr>
              <a:t>VPU</a:t>
            </a:r>
            <a:r>
              <a:rPr kumimoji="0" lang="ja-JP" altLang="en-US" sz="1600" b="0" i="0" u="none" strike="noStrike" cap="none" normalizeH="0" baseline="0" dirty="0" err="1" smtClean="0">
                <a:ln>
                  <a:noFill/>
                </a:ln>
                <a:solidFill>
                  <a:schemeClr val="tx1"/>
                </a:solidFill>
                <a:effectLst/>
                <a:latin typeface="+mn-lt"/>
                <a:ea typeface="ＭＳ Ｐゴシック" pitchFamily="50" charset="-128"/>
              </a:rPr>
              <a:t>、</a:t>
            </a:r>
            <a:r>
              <a:rPr kumimoji="0" lang="en-US" altLang="ja-JP" sz="1600" b="0" i="0" u="none" strike="noStrike" cap="none" normalizeH="0" baseline="0" dirty="0" smtClean="0">
                <a:ln>
                  <a:noFill/>
                </a:ln>
                <a:solidFill>
                  <a:schemeClr val="tx1"/>
                </a:solidFill>
                <a:effectLst/>
                <a:latin typeface="+mn-lt"/>
                <a:ea typeface="ＭＳ Ｐゴシック" pitchFamily="50" charset="-128"/>
              </a:rPr>
              <a:t>VIO</a:t>
            </a:r>
            <a:r>
              <a:rPr kumimoji="0" lang="ja-JP" altLang="en-US" sz="1600" b="0" i="0" u="none" strike="noStrike" cap="none" normalizeH="0" baseline="0" dirty="0" smtClean="0">
                <a:ln>
                  <a:noFill/>
                </a:ln>
                <a:solidFill>
                  <a:schemeClr val="tx1"/>
                </a:solidFill>
                <a:effectLst/>
                <a:latin typeface="+mn-lt"/>
                <a:ea typeface="ＭＳ Ｐゴシック" pitchFamily="50" charset="-128"/>
              </a:rPr>
              <a:t> 対応などが課題 </a:t>
            </a:r>
            <a:endParaRPr kumimoji="0" lang="ja-JP" altLang="en-US" sz="2400" b="0" i="0" u="none" strike="noStrike" cap="none" normalizeH="0" baseline="0" dirty="0" smtClean="0">
              <a:ln>
                <a:noFill/>
              </a:ln>
              <a:solidFill>
                <a:schemeClr val="tx1"/>
              </a:solidFill>
              <a:effectLst/>
              <a:latin typeface="+mn-lt"/>
              <a:ea typeface="ＭＳ Ｐゴシック" pitchFamily="50" charset="-12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まとめ</a:t>
            </a:r>
            <a:endParaRPr kumimoji="1" lang="ja-JP" altLang="en-US" dirty="0"/>
          </a:p>
        </p:txBody>
      </p:sp>
      <p:sp>
        <p:nvSpPr>
          <p:cNvPr id="3" name="コンテンツ プレースホルダ 2"/>
          <p:cNvSpPr>
            <a:spLocks noGrp="1"/>
          </p:cNvSpPr>
          <p:nvPr>
            <p:ph idx="1"/>
          </p:nvPr>
        </p:nvSpPr>
        <p:spPr>
          <a:xfrm>
            <a:off x="285720" y="785794"/>
            <a:ext cx="8643997" cy="5214973"/>
          </a:xfrm>
        </p:spPr>
        <p:txBody>
          <a:bodyPr/>
          <a:lstStyle/>
          <a:p>
            <a:pPr>
              <a:lnSpc>
                <a:spcPct val="100000"/>
              </a:lnSpc>
            </a:pPr>
            <a:r>
              <a:rPr lang="en-US" altLang="ja-JP" sz="2000" dirty="0" smtClean="0">
                <a:solidFill>
                  <a:schemeClr val="accent2">
                    <a:lumMod val="75000"/>
                  </a:schemeClr>
                </a:solidFill>
              </a:rPr>
              <a:t>2007</a:t>
            </a:r>
            <a:r>
              <a:rPr lang="ja-JP" altLang="en-US" sz="2000" dirty="0" smtClean="0">
                <a:solidFill>
                  <a:schemeClr val="accent2">
                    <a:lumMod val="75000"/>
                  </a:schemeClr>
                </a:solidFill>
              </a:rPr>
              <a:t>年度の </a:t>
            </a:r>
            <a:r>
              <a:rPr lang="en-US" altLang="ja-JP" sz="2000" dirty="0" smtClean="0">
                <a:solidFill>
                  <a:schemeClr val="accent2">
                    <a:lumMod val="75000"/>
                  </a:schemeClr>
                </a:solidFill>
              </a:rPr>
              <a:t>Linux</a:t>
            </a:r>
            <a:r>
              <a:rPr lang="ja-JP" altLang="en-US" sz="2000" dirty="0" smtClean="0">
                <a:solidFill>
                  <a:schemeClr val="accent2">
                    <a:lumMod val="75000"/>
                  </a:schemeClr>
                </a:solidFill>
              </a:rPr>
              <a:t> 環境整備活動の成果は </a:t>
            </a:r>
            <a:r>
              <a:rPr lang="en-US" altLang="ja-JP" dirty="0" smtClean="0">
                <a:solidFill>
                  <a:schemeClr val="accent2">
                    <a:lumMod val="75000"/>
                  </a:schemeClr>
                </a:solidFill>
              </a:rPr>
              <a:t/>
            </a:r>
            <a:br>
              <a:rPr lang="en-US" altLang="ja-JP" dirty="0" smtClean="0">
                <a:solidFill>
                  <a:schemeClr val="accent2">
                    <a:lumMod val="75000"/>
                  </a:schemeClr>
                </a:solidFill>
              </a:rPr>
            </a:br>
            <a:r>
              <a:rPr lang="en-US" altLang="ja-JP" dirty="0" smtClean="0">
                <a:solidFill>
                  <a:schemeClr val="accent2">
                    <a:lumMod val="75000"/>
                  </a:schemeClr>
                </a:solidFill>
              </a:rPr>
              <a:t>   </a:t>
            </a:r>
            <a:r>
              <a:rPr lang="ja-JP" altLang="en-US" dirty="0" smtClean="0">
                <a:solidFill>
                  <a:schemeClr val="accent2">
                    <a:lumMod val="75000"/>
                  </a:schemeClr>
                </a:solidFill>
              </a:rPr>
              <a:t>① </a:t>
            </a:r>
            <a:r>
              <a:rPr lang="en-US" altLang="ja-JP" dirty="0" smtClean="0">
                <a:solidFill>
                  <a:schemeClr val="accent2">
                    <a:lumMod val="75000"/>
                  </a:schemeClr>
                </a:solidFill>
              </a:rPr>
              <a:t>kernel</a:t>
            </a:r>
            <a:r>
              <a:rPr lang="ja-JP" altLang="en-US" dirty="0" smtClean="0">
                <a:solidFill>
                  <a:schemeClr val="accent2">
                    <a:lumMod val="75000"/>
                  </a:schemeClr>
                </a:solidFill>
              </a:rPr>
              <a:t> 品質大幅改善 （ </a:t>
            </a:r>
            <a:r>
              <a:rPr lang="en-US" altLang="ja-JP" dirty="0" smtClean="0">
                <a:solidFill>
                  <a:schemeClr val="accent2">
                    <a:lumMod val="75000"/>
                  </a:schemeClr>
                </a:solidFill>
              </a:rPr>
              <a:t>W/W</a:t>
            </a:r>
            <a:r>
              <a:rPr lang="ja-JP" altLang="en-US" dirty="0" smtClean="0">
                <a:solidFill>
                  <a:schemeClr val="accent2">
                    <a:lumMod val="75000"/>
                  </a:schemeClr>
                </a:solidFill>
              </a:rPr>
              <a:t> ルネサス認知度アップに貢献 ）</a:t>
            </a:r>
            <a:r>
              <a:rPr lang="en-US" altLang="ja-JP" dirty="0" smtClean="0">
                <a:solidFill>
                  <a:schemeClr val="accent2">
                    <a:lumMod val="75000"/>
                  </a:schemeClr>
                </a:solidFill>
              </a:rPr>
              <a:t/>
            </a:r>
            <a:br>
              <a:rPr lang="en-US" altLang="ja-JP" dirty="0" smtClean="0">
                <a:solidFill>
                  <a:schemeClr val="accent2">
                    <a:lumMod val="75000"/>
                  </a:schemeClr>
                </a:solidFill>
              </a:rPr>
            </a:br>
            <a:r>
              <a:rPr lang="en-US" altLang="ja-JP" dirty="0" smtClean="0">
                <a:solidFill>
                  <a:schemeClr val="accent2">
                    <a:lumMod val="75000"/>
                  </a:schemeClr>
                </a:solidFill>
              </a:rPr>
              <a:t>   </a:t>
            </a:r>
            <a:r>
              <a:rPr lang="ja-JP" altLang="en-US" dirty="0" smtClean="0">
                <a:solidFill>
                  <a:schemeClr val="accent2">
                    <a:lumMod val="75000"/>
                  </a:schemeClr>
                </a:solidFill>
              </a:rPr>
              <a:t>② デバイスドライバーの自主開発及びメインラインへの還元</a:t>
            </a:r>
            <a:r>
              <a:rPr lang="en-US" altLang="ja-JP" dirty="0" smtClean="0">
                <a:solidFill>
                  <a:schemeClr val="accent2">
                    <a:lumMod val="75000"/>
                  </a:schemeClr>
                </a:solidFill>
              </a:rPr>
              <a:t/>
            </a:r>
            <a:br>
              <a:rPr lang="en-US" altLang="ja-JP" dirty="0" smtClean="0">
                <a:solidFill>
                  <a:schemeClr val="accent2">
                    <a:lumMod val="75000"/>
                  </a:schemeClr>
                </a:solidFill>
              </a:rPr>
            </a:br>
            <a:r>
              <a:rPr lang="en-US" altLang="ja-JP" dirty="0" smtClean="0">
                <a:solidFill>
                  <a:schemeClr val="accent2">
                    <a:lumMod val="75000"/>
                  </a:schemeClr>
                </a:solidFill>
              </a:rPr>
              <a:t>   </a:t>
            </a:r>
            <a:r>
              <a:rPr lang="ja-JP" altLang="en-US" dirty="0" smtClean="0">
                <a:solidFill>
                  <a:schemeClr val="accent2">
                    <a:lumMod val="75000"/>
                  </a:schemeClr>
                </a:solidFill>
              </a:rPr>
              <a:t>③ </a:t>
            </a:r>
            <a:r>
              <a:rPr lang="en-US" altLang="ja-JP" dirty="0" smtClean="0">
                <a:solidFill>
                  <a:schemeClr val="accent2">
                    <a:lumMod val="75000"/>
                  </a:schemeClr>
                </a:solidFill>
              </a:rPr>
              <a:t>BSP</a:t>
            </a:r>
            <a:r>
              <a:rPr lang="ja-JP" altLang="en-US" dirty="0" smtClean="0">
                <a:solidFill>
                  <a:schemeClr val="accent2">
                    <a:lumMod val="75000"/>
                  </a:schemeClr>
                </a:solidFill>
              </a:rPr>
              <a:t>リリースなどコア開発活動の中央集中による重複投資の抑制</a:t>
            </a:r>
            <a:r>
              <a:rPr lang="en-US" altLang="ja-JP" dirty="0" smtClean="0">
                <a:solidFill>
                  <a:schemeClr val="accent2">
                    <a:lumMod val="75000"/>
                  </a:schemeClr>
                </a:solidFill>
              </a:rPr>
              <a:t/>
            </a:r>
            <a:br>
              <a:rPr lang="en-US" altLang="ja-JP" dirty="0" smtClean="0">
                <a:solidFill>
                  <a:schemeClr val="accent2">
                    <a:lumMod val="75000"/>
                  </a:schemeClr>
                </a:solidFill>
              </a:rPr>
            </a:br>
            <a:r>
              <a:rPr lang="ja-JP" altLang="en-US" dirty="0" smtClean="0">
                <a:solidFill>
                  <a:schemeClr val="accent2">
                    <a:lumMod val="75000"/>
                  </a:schemeClr>
                </a:solidFill>
              </a:rPr>
              <a:t>　 ④ 自動テスト環境の整備、</a:t>
            </a:r>
            <a:r>
              <a:rPr lang="en-US" altLang="ja-JP" dirty="0" err="1" smtClean="0">
                <a:solidFill>
                  <a:schemeClr val="accent2">
                    <a:lumMod val="75000"/>
                  </a:schemeClr>
                </a:solidFill>
              </a:rPr>
              <a:t>Toolchain</a:t>
            </a:r>
            <a:r>
              <a:rPr lang="ja-JP" altLang="en-US" dirty="0" smtClean="0">
                <a:solidFill>
                  <a:schemeClr val="accent2">
                    <a:lumMod val="75000"/>
                  </a:schemeClr>
                </a:solidFill>
              </a:rPr>
              <a:t> の根本品質改善への取り組み</a:t>
            </a:r>
            <a:r>
              <a:rPr lang="en-US" altLang="ja-JP" dirty="0" smtClean="0">
                <a:solidFill>
                  <a:schemeClr val="accent2">
                    <a:lumMod val="75000"/>
                  </a:schemeClr>
                </a:solidFill>
              </a:rPr>
              <a:t/>
            </a:r>
            <a:br>
              <a:rPr lang="en-US" altLang="ja-JP" dirty="0" smtClean="0">
                <a:solidFill>
                  <a:schemeClr val="accent2">
                    <a:lumMod val="75000"/>
                  </a:schemeClr>
                </a:solidFill>
              </a:rPr>
            </a:br>
            <a:r>
              <a:rPr lang="ja-JP" altLang="en-US" dirty="0" smtClean="0">
                <a:solidFill>
                  <a:schemeClr val="accent2">
                    <a:lumMod val="75000"/>
                  </a:schemeClr>
                </a:solidFill>
              </a:rPr>
              <a:t>などの形で具体化しつつあるが、まだ整備途上段階である。</a:t>
            </a:r>
            <a:endParaRPr lang="en-US" altLang="ja-JP" dirty="0" smtClean="0">
              <a:solidFill>
                <a:schemeClr val="accent2">
                  <a:lumMod val="75000"/>
                </a:schemeClr>
              </a:solidFill>
            </a:endParaRPr>
          </a:p>
          <a:p>
            <a:pPr>
              <a:lnSpc>
                <a:spcPct val="100000"/>
              </a:lnSpc>
            </a:pPr>
            <a:endParaRPr lang="en-US" altLang="ja-JP" dirty="0" smtClean="0">
              <a:solidFill>
                <a:schemeClr val="accent2">
                  <a:lumMod val="75000"/>
                </a:schemeClr>
              </a:solidFill>
            </a:endParaRPr>
          </a:p>
          <a:p>
            <a:pPr>
              <a:lnSpc>
                <a:spcPct val="100000"/>
              </a:lnSpc>
            </a:pPr>
            <a:r>
              <a:rPr lang="en-US" altLang="ja-JP" dirty="0" smtClean="0">
                <a:solidFill>
                  <a:schemeClr val="accent2">
                    <a:lumMod val="75000"/>
                  </a:schemeClr>
                </a:solidFill>
              </a:rPr>
              <a:t>SH-</a:t>
            </a:r>
            <a:r>
              <a:rPr lang="en-US" altLang="ja-JP" dirty="0" err="1" smtClean="0">
                <a:solidFill>
                  <a:schemeClr val="accent2">
                    <a:lumMod val="75000"/>
                  </a:schemeClr>
                </a:solidFill>
              </a:rPr>
              <a:t>MobileR</a:t>
            </a:r>
            <a:r>
              <a:rPr lang="en-US" altLang="ja-JP" dirty="0" smtClean="0">
                <a:solidFill>
                  <a:schemeClr val="accent2">
                    <a:lumMod val="75000"/>
                  </a:schemeClr>
                </a:solidFill>
              </a:rPr>
              <a:t>/R2</a:t>
            </a:r>
            <a:r>
              <a:rPr lang="ja-JP" altLang="en-US" dirty="0" smtClean="0">
                <a:solidFill>
                  <a:schemeClr val="accent2">
                    <a:lumMod val="75000"/>
                  </a:schemeClr>
                </a:solidFill>
              </a:rPr>
              <a:t> 系の </a:t>
            </a:r>
            <a:r>
              <a:rPr lang="en-US" altLang="ja-JP" dirty="0" smtClean="0">
                <a:solidFill>
                  <a:schemeClr val="accent2">
                    <a:lumMod val="75000"/>
                  </a:schemeClr>
                </a:solidFill>
              </a:rPr>
              <a:t>BSP</a:t>
            </a:r>
            <a:r>
              <a:rPr lang="ja-JP" altLang="en-US" dirty="0" smtClean="0">
                <a:solidFill>
                  <a:schemeClr val="accent2">
                    <a:lumMod val="75000"/>
                  </a:schemeClr>
                </a:solidFill>
              </a:rPr>
              <a:t> 開発 → 非携帯分野向け拡販をビークルに</a:t>
            </a:r>
            <a:r>
              <a:rPr lang="en-US" altLang="ja-JP" dirty="0" smtClean="0">
                <a:solidFill>
                  <a:schemeClr val="accent2">
                    <a:lumMod val="75000"/>
                  </a:schemeClr>
                </a:solidFill>
              </a:rPr>
              <a:t/>
            </a:r>
            <a:br>
              <a:rPr lang="en-US" altLang="ja-JP" dirty="0" smtClean="0">
                <a:solidFill>
                  <a:schemeClr val="accent2">
                    <a:lumMod val="75000"/>
                  </a:schemeClr>
                </a:solidFill>
              </a:rPr>
            </a:br>
            <a:r>
              <a:rPr lang="ja-JP" altLang="en-US" dirty="0" smtClean="0">
                <a:solidFill>
                  <a:schemeClr val="accent2">
                    <a:lumMod val="75000"/>
                  </a:schemeClr>
                </a:solidFill>
              </a:rPr>
              <a:t>環境整備を行ってきたが、 </a:t>
            </a:r>
            <a:r>
              <a:rPr lang="en-US" altLang="ja-JP" dirty="0" smtClean="0">
                <a:solidFill>
                  <a:srgbClr val="FF0000"/>
                </a:solidFill>
              </a:rPr>
              <a:t>2011</a:t>
            </a:r>
            <a:r>
              <a:rPr lang="ja-JP" altLang="en-US" dirty="0" smtClean="0">
                <a:solidFill>
                  <a:srgbClr val="FF0000"/>
                </a:solidFill>
              </a:rPr>
              <a:t> </a:t>
            </a:r>
            <a:r>
              <a:rPr lang="en-US" altLang="ja-JP" dirty="0" err="1" smtClean="0">
                <a:solidFill>
                  <a:srgbClr val="FF0000"/>
                </a:solidFill>
              </a:rPr>
              <a:t>DoCoMo</a:t>
            </a:r>
            <a:r>
              <a:rPr lang="ja-JP" altLang="en-US" dirty="0" smtClean="0">
                <a:solidFill>
                  <a:srgbClr val="FF0000"/>
                </a:solidFill>
              </a:rPr>
              <a:t> </a:t>
            </a:r>
            <a:r>
              <a:rPr lang="en-US" altLang="ja-JP" dirty="0" smtClean="0">
                <a:solidFill>
                  <a:srgbClr val="FF0000"/>
                </a:solidFill>
              </a:rPr>
              <a:t>platform</a:t>
            </a:r>
            <a:r>
              <a:rPr lang="ja-JP" altLang="en-US" dirty="0" smtClean="0">
                <a:solidFill>
                  <a:srgbClr val="FF0000"/>
                </a:solidFill>
              </a:rPr>
              <a:t> 統合や デジタル家電</a:t>
            </a:r>
            <a:r>
              <a:rPr lang="en-US" altLang="ja-JP" dirty="0" smtClean="0">
                <a:solidFill>
                  <a:srgbClr val="FF0000"/>
                </a:solidFill>
              </a:rPr>
              <a:t/>
            </a:r>
            <a:br>
              <a:rPr lang="en-US" altLang="ja-JP" dirty="0" smtClean="0">
                <a:solidFill>
                  <a:srgbClr val="FF0000"/>
                </a:solidFill>
              </a:rPr>
            </a:br>
            <a:r>
              <a:rPr lang="ja-JP" altLang="en-US" dirty="0" smtClean="0">
                <a:solidFill>
                  <a:srgbClr val="FF0000"/>
                </a:solidFill>
              </a:rPr>
              <a:t>関係（</a:t>
            </a:r>
            <a:r>
              <a:rPr lang="en-US" altLang="ja-JP" dirty="0" smtClean="0">
                <a:solidFill>
                  <a:srgbClr val="FF0000"/>
                </a:solidFill>
              </a:rPr>
              <a:t>TV</a:t>
            </a:r>
            <a:r>
              <a:rPr lang="ja-JP" altLang="en-US" dirty="0" err="1" smtClean="0">
                <a:solidFill>
                  <a:srgbClr val="FF0000"/>
                </a:solidFill>
              </a:rPr>
              <a:t>、</a:t>
            </a:r>
            <a:r>
              <a:rPr lang="en-US" altLang="ja-JP" dirty="0" err="1" smtClean="0">
                <a:solidFill>
                  <a:srgbClr val="FF0000"/>
                </a:solidFill>
              </a:rPr>
              <a:t>Blu</a:t>
            </a:r>
            <a:r>
              <a:rPr lang="en-US" altLang="ja-JP" dirty="0" smtClean="0">
                <a:solidFill>
                  <a:srgbClr val="FF0000"/>
                </a:solidFill>
              </a:rPr>
              <a:t>-ray</a:t>
            </a:r>
            <a:r>
              <a:rPr lang="ja-JP" altLang="en-US" dirty="0" smtClean="0">
                <a:solidFill>
                  <a:srgbClr val="FF0000"/>
                </a:solidFill>
              </a:rPr>
              <a:t>）の </a:t>
            </a:r>
            <a:r>
              <a:rPr lang="en-US" altLang="ja-JP" dirty="0" smtClean="0">
                <a:solidFill>
                  <a:srgbClr val="FF0000"/>
                </a:solidFill>
              </a:rPr>
              <a:t>Linux</a:t>
            </a:r>
            <a:r>
              <a:rPr lang="ja-JP" altLang="en-US" dirty="0" smtClean="0">
                <a:solidFill>
                  <a:srgbClr val="FF0000"/>
                </a:solidFill>
              </a:rPr>
              <a:t> 搭載拡大に向けて本格的なビジネス推進体制</a:t>
            </a:r>
            <a:r>
              <a:rPr lang="en-US" altLang="ja-JP" dirty="0" smtClean="0">
                <a:solidFill>
                  <a:srgbClr val="FF0000"/>
                </a:solidFill>
              </a:rPr>
              <a:t/>
            </a:r>
            <a:br>
              <a:rPr lang="en-US" altLang="ja-JP" dirty="0" smtClean="0">
                <a:solidFill>
                  <a:srgbClr val="FF0000"/>
                </a:solidFill>
              </a:rPr>
            </a:br>
            <a:r>
              <a:rPr lang="ja-JP" altLang="en-US" dirty="0" smtClean="0">
                <a:solidFill>
                  <a:srgbClr val="FF0000"/>
                </a:solidFill>
              </a:rPr>
              <a:t>の検討をはじめるべき時がきている</a:t>
            </a:r>
            <a:r>
              <a:rPr lang="ja-JP" altLang="en-US" dirty="0" smtClean="0">
                <a:solidFill>
                  <a:schemeClr val="accent2">
                    <a:lumMod val="75000"/>
                  </a:schemeClr>
                </a:solidFill>
              </a:rPr>
              <a:t>。　事業部関連部署との調整を進めたい</a:t>
            </a:r>
            <a:endParaRPr lang="en-US" altLang="ja-JP" dirty="0" smtClean="0">
              <a:solidFill>
                <a:schemeClr val="accent2">
                  <a:lumMod val="75000"/>
                </a:schemeClr>
              </a:solidFill>
            </a:endParaRPr>
          </a:p>
          <a:p>
            <a:pPr>
              <a:lnSpc>
                <a:spcPct val="100000"/>
              </a:lnSpc>
            </a:pPr>
            <a:endParaRPr lang="en-US" altLang="ja-JP" sz="2000" dirty="0" smtClean="0">
              <a:solidFill>
                <a:srgbClr val="0070C0"/>
              </a:solidFill>
            </a:endParaRPr>
          </a:p>
          <a:p>
            <a:pPr>
              <a:lnSpc>
                <a:spcPct val="100000"/>
              </a:lnSpc>
            </a:pPr>
            <a:r>
              <a:rPr lang="en-US" altLang="ja-JP" sz="2000" dirty="0" err="1" smtClean="0">
                <a:solidFill>
                  <a:srgbClr val="FF0000"/>
                </a:solidFill>
              </a:rPr>
              <a:t>OpenMAX</a:t>
            </a:r>
            <a:r>
              <a:rPr lang="en-US" altLang="ja-JP" sz="2000" dirty="0" smtClean="0">
                <a:solidFill>
                  <a:srgbClr val="FF0000"/>
                </a:solidFill>
              </a:rPr>
              <a:t>/IL</a:t>
            </a:r>
            <a:r>
              <a:rPr lang="ja-JP" altLang="en-US" dirty="0" err="1" smtClean="0">
                <a:solidFill>
                  <a:srgbClr val="FF0000"/>
                </a:solidFill>
              </a:rPr>
              <a:t>、</a:t>
            </a:r>
            <a:r>
              <a:rPr lang="en-US" altLang="ja-JP" dirty="0" err="1" smtClean="0">
                <a:solidFill>
                  <a:srgbClr val="FF0000"/>
                </a:solidFill>
              </a:rPr>
              <a:t>OpenVG</a:t>
            </a:r>
            <a:r>
              <a:rPr lang="ja-JP" altLang="en-US" dirty="0" smtClean="0">
                <a:solidFill>
                  <a:srgbClr val="FF0000"/>
                </a:solidFill>
              </a:rPr>
              <a:t> など次世代の標準 </a:t>
            </a:r>
            <a:r>
              <a:rPr lang="en-US" altLang="ja-JP" dirty="0" smtClean="0">
                <a:solidFill>
                  <a:srgbClr val="FF0000"/>
                </a:solidFill>
              </a:rPr>
              <a:t>API</a:t>
            </a:r>
            <a:r>
              <a:rPr lang="ja-JP" altLang="en-US" dirty="0" smtClean="0">
                <a:solidFill>
                  <a:srgbClr val="FF0000"/>
                </a:solidFill>
              </a:rPr>
              <a:t> の先行実装</a:t>
            </a:r>
            <a:r>
              <a:rPr lang="ja-JP" altLang="en-US" dirty="0" smtClean="0">
                <a:solidFill>
                  <a:schemeClr val="accent2">
                    <a:lumMod val="75000"/>
                  </a:schemeClr>
                </a:solidFill>
              </a:rPr>
              <a:t>と、最適化済み</a:t>
            </a:r>
            <a:r>
              <a:rPr lang="en-US" altLang="ja-JP" dirty="0" smtClean="0">
                <a:solidFill>
                  <a:schemeClr val="accent2">
                    <a:lumMod val="75000"/>
                  </a:schemeClr>
                </a:solidFill>
              </a:rPr>
              <a:t/>
            </a:r>
            <a:br>
              <a:rPr lang="en-US" altLang="ja-JP" dirty="0" smtClean="0">
                <a:solidFill>
                  <a:schemeClr val="accent2">
                    <a:lumMod val="75000"/>
                  </a:schemeClr>
                </a:solidFill>
              </a:rPr>
            </a:br>
            <a:r>
              <a:rPr lang="ja-JP" altLang="en-US" dirty="0" smtClean="0">
                <a:solidFill>
                  <a:schemeClr val="accent2">
                    <a:lumMod val="75000"/>
                  </a:schemeClr>
                </a:solidFill>
              </a:rPr>
              <a:t>メディアライブラリ （</a:t>
            </a:r>
            <a:r>
              <a:rPr lang="en-US" altLang="ja-JP" dirty="0" smtClean="0">
                <a:solidFill>
                  <a:schemeClr val="accent2">
                    <a:lumMod val="75000"/>
                  </a:schemeClr>
                </a:solidFill>
              </a:rPr>
              <a:t>connection</a:t>
            </a:r>
            <a:r>
              <a:rPr lang="ja-JP" altLang="en-US" dirty="0" smtClean="0">
                <a:solidFill>
                  <a:schemeClr val="accent2">
                    <a:lumMod val="75000"/>
                  </a:schemeClr>
                </a:solidFill>
              </a:rPr>
              <a:t> </a:t>
            </a:r>
            <a:r>
              <a:rPr lang="en-US" altLang="ja-JP" dirty="0" smtClean="0">
                <a:solidFill>
                  <a:schemeClr val="accent2">
                    <a:lumMod val="75000"/>
                  </a:schemeClr>
                </a:solidFill>
              </a:rPr>
              <a:t>manager</a:t>
            </a:r>
            <a:r>
              <a:rPr lang="ja-JP" altLang="en-US" dirty="0" smtClean="0">
                <a:solidFill>
                  <a:schemeClr val="accent2">
                    <a:lumMod val="75000"/>
                  </a:schemeClr>
                </a:solidFill>
              </a:rPr>
              <a:t>） の整備を推進し、顧客が容易に</a:t>
            </a:r>
            <a:r>
              <a:rPr lang="en-US" altLang="ja-JP" dirty="0" smtClean="0">
                <a:solidFill>
                  <a:schemeClr val="accent2">
                    <a:lumMod val="75000"/>
                  </a:schemeClr>
                </a:solidFill>
              </a:rPr>
              <a:t/>
            </a:r>
            <a:br>
              <a:rPr lang="en-US" altLang="ja-JP" dirty="0" smtClean="0">
                <a:solidFill>
                  <a:schemeClr val="accent2">
                    <a:lumMod val="75000"/>
                  </a:schemeClr>
                </a:solidFill>
              </a:rPr>
            </a:br>
            <a:r>
              <a:rPr lang="ja-JP" altLang="en-US" dirty="0" smtClean="0">
                <a:solidFill>
                  <a:schemeClr val="accent2">
                    <a:lumMod val="75000"/>
                  </a:schemeClr>
                </a:solidFill>
              </a:rPr>
              <a:t>システム性能を引き出せる環境を提供 → ルネサスの差別化技術としたい</a:t>
            </a:r>
            <a:endParaRPr lang="en-US" altLang="ja-JP" dirty="0" smtClean="0">
              <a:solidFill>
                <a:schemeClr val="accent2">
                  <a:lumMod val="75000"/>
                </a:schemeClr>
              </a:solidFill>
            </a:endParaRPr>
          </a:p>
          <a:p>
            <a:pPr>
              <a:lnSpc>
                <a:spcPct val="100000"/>
              </a:lnSpc>
            </a:pPr>
            <a:endParaRPr lang="en-US" altLang="ja-JP" sz="2000" dirty="0" smtClean="0">
              <a:solidFill>
                <a:schemeClr val="accent2">
                  <a:lumMod val="75000"/>
                </a:schemeClr>
              </a:solidFill>
            </a:endParaRPr>
          </a:p>
        </p:txBody>
      </p:sp>
      <p:sp>
        <p:nvSpPr>
          <p:cNvPr id="4" name="スライド番号プレースホルダ 3"/>
          <p:cNvSpPr>
            <a:spLocks noGrp="1"/>
          </p:cNvSpPr>
          <p:nvPr>
            <p:ph type="sldNum" sz="quarter" idx="10"/>
          </p:nvPr>
        </p:nvSpPr>
        <p:spPr/>
        <p:txBody>
          <a:bodyPr/>
          <a:lstStyle/>
          <a:p>
            <a:pPr>
              <a:defRPr/>
            </a:pPr>
            <a:fld id="{93A36C13-E645-46A7-93C5-9B7E72A6AD31}" type="slidenum">
              <a:rPr lang="en-US" altLang="ja-JP" smtClean="0"/>
              <a:pPr>
                <a:defRPr/>
              </a:pPr>
              <a:t>24</a:t>
            </a:fld>
            <a:endParaRPr lang="en-US" altLang="ja-JP"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enesas">
  <a:themeElements>
    <a:clrScheme name="New_Renesa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New_Renesas">
      <a:majorFont>
        <a:latin typeface="Tahoma"/>
        <a:ea typeface="ＭＳ Ｐゴシック"/>
        <a:cs typeface=""/>
      </a:majorFont>
      <a:minorFont>
        <a:latin typeface="Tahom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lnDef>
  </a:objectDefaults>
  <a:extraClrSchemeLst>
    <a:extraClrScheme>
      <a:clrScheme name="New_Renesa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New_Renesa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New_Renesa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New_Renesa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ew_Renesa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New_Renesa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New_Renesa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New_Renesas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93300"/>
        </a:hlink>
        <a:folHlink>
          <a:srgbClr val="FF00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5459</TotalTime>
  <Words>1119</Words>
  <Application>Microsoft Office PowerPoint</Application>
  <PresentationFormat>画面に合わせる (4:3)</PresentationFormat>
  <Paragraphs>374</Paragraphs>
  <Slides>24</Slides>
  <Notes>2</Notes>
  <HiddenSlides>0</HiddenSlides>
  <MMClips>0</MMClips>
  <ScaleCrop>false</ScaleCrop>
  <HeadingPairs>
    <vt:vector size="4" baseType="variant">
      <vt:variant>
        <vt:lpstr>テーマ</vt:lpstr>
      </vt:variant>
      <vt:variant>
        <vt:i4>1</vt:i4>
      </vt:variant>
      <vt:variant>
        <vt:lpstr>スライド タイトル</vt:lpstr>
      </vt:variant>
      <vt:variant>
        <vt:i4>24</vt:i4>
      </vt:variant>
    </vt:vector>
  </HeadingPairs>
  <TitlesOfParts>
    <vt:vector size="25" baseType="lpstr">
      <vt:lpstr>renesas</vt:lpstr>
      <vt:lpstr>Linux サポート戦略 Update (2008-6) － Linux 対応の戦略技術化提案 －</vt:lpstr>
      <vt:lpstr>Sky = Linux + BD Java + HD 　・・・・・ その実力は ?</vt:lpstr>
      <vt:lpstr>スライド 3</vt:lpstr>
      <vt:lpstr>Sky 障害解析 ⇒ Linux 特有の解析困難性がある</vt:lpstr>
      <vt:lpstr>ルネサスが Linux サポートにこれまで消極的だったのは何故か </vt:lpstr>
      <vt:lpstr>ルネサスが Linux 対応に消極的になってきた原因は ?</vt:lpstr>
      <vt:lpstr>uITRON 系を使ってきた顧客の期待とのギャップ </vt:lpstr>
      <vt:lpstr>最近の国内顧客への 説明内容 ① </vt:lpstr>
      <vt:lpstr>Linux ソフトウエア構成とルネサスの守備範囲</vt:lpstr>
      <vt:lpstr>最近の国内顧客への 説明内容 ② </vt:lpstr>
      <vt:lpstr>システムインテグレータ との共同サポートが重要 （ uITRON のノリで全部サポートしようとすると破綻する ）</vt:lpstr>
      <vt:lpstr>［誤解 1］ Linux はメモリー消費量が多い</vt:lpstr>
      <vt:lpstr>［誤解 2］　Linux はリアルタイム応答性が悪い</vt:lpstr>
      <vt:lpstr>［解説 1］ プロセス優先度自動調整によるペナルティ</vt:lpstr>
      <vt:lpstr>（参考） Linux Tread Tracer による Sky ソフトウエア挙動解析</vt:lpstr>
      <vt:lpstr>［解説 2］ Linux のバッファー管理</vt:lpstr>
      <vt:lpstr>Linux 対応をルネサス強みとして積極アピールするために</vt:lpstr>
      <vt:lpstr>Linux 環境整備成果 をビジネスにつなげる Action Plan が必要</vt:lpstr>
      <vt:lpstr>SH-Linux 向け GNU toolchain 整備 </vt:lpstr>
      <vt:lpstr>Linux kernel 自動テスト環境 （品質改善の先手管理）</vt:lpstr>
      <vt:lpstr>SH-Mobile マルチメディアフレームワーク（MMF）検討</vt:lpstr>
      <vt:lpstr>Gstreamer + OpenMAX/IL の実装 → 年内実装を目標に開発中 </vt:lpstr>
      <vt:lpstr>全体進捗状況 （ MMF 開発を除く）</vt:lpstr>
      <vt:lpstr>まとめ</vt:lpstr>
    </vt:vector>
  </TitlesOfParts>
  <Company>Renesas Solutions Corp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munakata　hisao</dc:creator>
  <cp:lastModifiedBy>munakata</cp:lastModifiedBy>
  <cp:revision>751</cp:revision>
  <dcterms:created xsi:type="dcterms:W3CDTF">2007-11-24T05:58:29Z</dcterms:created>
  <dcterms:modified xsi:type="dcterms:W3CDTF">2008-06-09T11:40:01Z</dcterms:modified>
</cp:coreProperties>
</file>