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77" r:id="rId4"/>
  </p:sldMasterIdLst>
  <p:notesMasterIdLst>
    <p:notesMasterId r:id="rId37"/>
  </p:notesMasterIdLst>
  <p:sldIdLst>
    <p:sldId id="256" r:id="rId5"/>
    <p:sldId id="257" r:id="rId6"/>
    <p:sldId id="258" r:id="rId7"/>
    <p:sldId id="285" r:id="rId8"/>
    <p:sldId id="278" r:id="rId9"/>
    <p:sldId id="291" r:id="rId10"/>
    <p:sldId id="279" r:id="rId11"/>
    <p:sldId id="269" r:id="rId12"/>
    <p:sldId id="282" r:id="rId13"/>
    <p:sldId id="283" r:id="rId14"/>
    <p:sldId id="284" r:id="rId15"/>
    <p:sldId id="259" r:id="rId16"/>
    <p:sldId id="277" r:id="rId17"/>
    <p:sldId id="268" r:id="rId18"/>
    <p:sldId id="261" r:id="rId19"/>
    <p:sldId id="286" r:id="rId20"/>
    <p:sldId id="287" r:id="rId21"/>
    <p:sldId id="288" r:id="rId22"/>
    <p:sldId id="292" r:id="rId23"/>
    <p:sldId id="294" r:id="rId24"/>
    <p:sldId id="289" r:id="rId25"/>
    <p:sldId id="290" r:id="rId26"/>
    <p:sldId id="270" r:id="rId27"/>
    <p:sldId id="262" r:id="rId28"/>
    <p:sldId id="273" r:id="rId29"/>
    <p:sldId id="293" r:id="rId30"/>
    <p:sldId id="271" r:id="rId31"/>
    <p:sldId id="263" r:id="rId32"/>
    <p:sldId id="266" r:id="rId33"/>
    <p:sldId id="264" r:id="rId34"/>
    <p:sldId id="272" r:id="rId35"/>
    <p:sldId id="265" r:id="rId36"/>
  </p:sldIdLst>
  <p:sldSz cx="9144000" cy="6858000" type="screen4x3"/>
  <p:notesSz cx="7099300" cy="10234613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fld id="{A1201D62-4DBA-4A7E-A226-7B63515586C4}" type="datetimeFigureOut">
              <a:rPr lang="ja-JP" altLang="en-US"/>
              <a:pPr/>
              <a:t>2012/4/18</a:t>
            </a:fld>
            <a:endParaRPr lang="en-US" altLang="ja-JP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8350"/>
            <a:ext cx="51181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  <a:endParaRPr lang="ja-JP" altLang="en-US" noProof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fld id="{0BF1EC1E-9966-4D21-8D94-EE7A9FE35B16}" type="slidenum">
              <a:rPr lang="ja-JP" altLang="en-US"/>
              <a:pPr/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スライド イメージ プレースホル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37891" name="スライド番号プレースホル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368234-8F0D-42D9-8399-0924FED8B590}" type="slidenum">
              <a:rPr lang="ja-JP" altLang="en-US"/>
              <a:pPr/>
              <a:t>1</a:t>
            </a:fld>
            <a:endParaRPr lang="en-US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97F20-A1F6-4A8E-8B3E-85BDF2EC95C5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D:\NewHOME\2012\CEWG\ltsi_logo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156450" y="141288"/>
            <a:ext cx="1908175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79388" y="6132513"/>
            <a:ext cx="17287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>
            <a:lvl1pPr>
              <a:defRPr sz="3000">
                <a:ea typeface="平成角ｺﾞｼｯｸ体W5P" pitchFamily="50" charset="-128"/>
              </a:defRPr>
            </a:lvl1pPr>
          </a:lstStyle>
          <a:p>
            <a:r>
              <a:rPr lang="ja-JP" altLang="en-US" dirty="0" smtClean="0"/>
              <a:t>マスタ タイトルの書式設定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>
            <a:lvl1pPr>
              <a:defRPr sz="2400">
                <a:ea typeface="平成角ｺﾞｼｯｸ体W5P" pitchFamily="50" charset="-128"/>
              </a:defRPr>
            </a:lvl1pPr>
            <a:lvl2pPr>
              <a:defRPr sz="2400">
                <a:ea typeface="平成角ｺﾞｼｯｸ体W5P" pitchFamily="50" charset="-128"/>
              </a:defRPr>
            </a:lvl2pPr>
            <a:lvl3pPr>
              <a:defRPr>
                <a:ea typeface="平成角ｺﾞｼｯｸ体W5P" pitchFamily="50" charset="-128"/>
              </a:defRPr>
            </a:lvl3pPr>
            <a:lvl4pPr>
              <a:defRPr>
                <a:ea typeface="平成角ｺﾞｼｯｸ体W5P" pitchFamily="50" charset="-128"/>
              </a:defRPr>
            </a:lvl4pPr>
            <a:lvl5pPr>
              <a:defRPr>
                <a:ea typeface="平成角ｺﾞｼｯｸ体W5P" pitchFamily="50" charset="-128"/>
              </a:defRPr>
            </a:lvl5pPr>
          </a:lstStyle>
          <a:p>
            <a:pPr lvl="0"/>
            <a:r>
              <a:rPr lang="ja-JP" altLang="en-US" dirty="0" smtClean="0"/>
              <a:t>マスタ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  <a:endParaRPr lang="ja-JP" altLang="en-US" dirty="0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0"/>
          </p:nvPr>
        </p:nvSpPr>
        <p:spPr>
          <a:xfrm>
            <a:off x="2484438" y="6356350"/>
            <a:ext cx="3535362" cy="365125"/>
          </a:xfrm>
        </p:spPr>
        <p:txBody>
          <a:bodyPr/>
          <a:lstStyle>
            <a:lvl1pPr>
              <a:defRPr sz="1600" dirty="0" smtClean="0"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1"/>
          </p:nvPr>
        </p:nvSpPr>
        <p:spPr>
          <a:xfrm>
            <a:off x="8316913" y="6308725"/>
            <a:ext cx="663575" cy="393700"/>
          </a:xfrm>
        </p:spPr>
        <p:txBody>
          <a:bodyPr/>
          <a:lstStyle>
            <a:lvl1pPr>
              <a:defRPr sz="1800" smtClean="0"/>
            </a:lvl1pPr>
          </a:lstStyle>
          <a:p>
            <a:pPr>
              <a:defRPr/>
            </a:pPr>
            <a:fld id="{9212DF41-192F-414C-A8DF-3F8749D19FCD}" type="slidenum">
              <a:rPr lang="ja-JP" altLang="en-US"/>
              <a:pPr>
                <a:defRPr/>
              </a:pPr>
              <a:t>&lt;#&gt;</a:t>
            </a:fld>
            <a:endParaRPr lang="ja-JP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A1500-B8C0-4ABF-860D-5C7B698D2F2C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DBC16-1D0A-4F06-B039-B8D6A4880D44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72188-52D4-4807-8C74-516F441CBE86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4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5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F47D3-13FA-4040-808F-088D2A219F33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4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17E15-877D-4E9F-B517-BF0F4B0C9735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7C504-873A-47B8-86E8-E1E7F2A0B061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D52D0-F0DE-4A67-911C-72D28A3F6DF9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24FB2-B660-4526-99E1-609C4A0FE07C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B7980-F9A3-421C-AE7E-E38AF082C0DD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3B3F6-B401-4A31-AFFC-C32ABF3F807C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536F-5B39-46E1-906B-AD021F5A31ED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7A59B-2CB4-4C80-936B-D7A7AE29E848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F0D17-9CCA-419F-8C3A-AF6C0123B3EA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EA184-EEB2-480D-A420-B2608B2A13EE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F7EE9-01A3-4000-A426-08523D26CCE3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57DDA-A88C-47C4-8D2C-908D3C5F7A0C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83756-AF4B-40A1-86E2-B5F794596C84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B386F-0931-4133-BCE1-145AA4259DA1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3113C-4A5B-448F-997A-2757A6EDD982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092D5-AEF5-4C20-A1F8-BAB5D4E2F68F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4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D517E-9AE2-4D45-B42D-8B62E4DFA02D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89877-8098-4AC9-A506-F83EB7FC99CD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3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681DE-FE4D-4517-8CC6-FDA68FCF1BD8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FF55D-EB64-473D-9630-BF2AC0AC63EE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62763-04E8-467E-909C-7A866444DF6A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88870-17A4-4A79-8086-7FAC269D625C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BA5ED-3124-4386-A39D-36432904D335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A8680-54BA-452A-A15F-DCB2C18F8F7C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80586-A9A8-4407-9D2F-C8A75B282936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A9E44-C8E6-4CE2-803F-AA9DF1A55EA8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9C7C8-CA0F-45CF-A163-7A14B77953A5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5" name="正方形/長方形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6" name="正方形/長方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7" name="正方形/長方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0" name="正方形/長方形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1" name="直線コネクタ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2" name="正方形/長方形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 dirty="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3" name="円/楕円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sz="2400">
              <a:solidFill>
                <a:prstClr val="white"/>
              </a:solidFill>
            </a:endParaRPr>
          </a:p>
        </p:txBody>
      </p:sp>
      <p:sp>
        <p:nvSpPr>
          <p:cNvPr id="14" name="円/楕円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sz="2400">
              <a:solidFill>
                <a:prstClr val="white"/>
              </a:solidFill>
            </a:endParaRPr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15" name="日付プレースホルダー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F5A385C-1F0E-45B6-B59A-2AA4488197CE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  <a:endParaRPr lang="en-US"/>
          </a:p>
        </p:txBody>
      </p:sp>
      <p:sp>
        <p:nvSpPr>
          <p:cNvPr id="16" name="スライド番号プレースホルダー 28"/>
          <p:cNvSpPr>
            <a:spLocks noGrp="1"/>
          </p:cNvSpPr>
          <p:nvPr>
            <p:ph type="sldNum" sz="quarter" idx="11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8CADAE">
                    <a:shade val="75000"/>
                  </a:srgb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85338F5-1628-4D7E-B1CC-6178BFDA408E}" type="slidenum">
              <a:rPr lang="ja-JP" altLang="en-US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17" name="フッター プレースホルダー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  <a:endParaRPr lang="en-US" altLang="ja-JP">
              <a:latin typeface="Calibri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8" name="コンテンツ プレースホルダー 7"/>
          <p:cNvSpPr>
            <a:spLocks noGrp="1"/>
          </p:cNvSpPr>
          <p:nvPr>
            <p:ph sz="quarter" idx="1"/>
          </p:nvPr>
        </p:nvSpPr>
        <p:spPr>
          <a:xfrm>
            <a:off x="316230" y="1531114"/>
            <a:ext cx="8503920" cy="457200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9C61F46-FBD0-4005-9408-727CF84B9E32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238125" y="6410325"/>
            <a:ext cx="3835400" cy="366713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ea typeface="+mn-ea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  <a:endParaRPr lang="en-US" altLang="ja-JP">
              <a:latin typeface="Calibri" pitchFamily="34" charset="0"/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4352925" y="1042988"/>
            <a:ext cx="457200" cy="4413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1517BB7C-60AF-4B95-84E2-C5CFBC49B9A0}" type="slidenum">
              <a:rPr lang="ja-JP" altLang="en-US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3" name="正方形/長方形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4" name="正方形/長方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5" name="正方形/長方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6" name="正方形/長方形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7" name="正方形/長方形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 dirty="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8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3147409-0E55-4D0D-A990-B1903DBAA4EB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  <a:endParaRPr lang="en-US"/>
          </a:p>
        </p:txBody>
      </p:sp>
      <p:sp>
        <p:nvSpPr>
          <p:cNvPr id="9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  <a:endParaRPr lang="en-US" altLang="ja-JP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9C45FEF-0877-438E-978B-2FDF41FEBF41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  <a:endParaRPr lang="en-US"/>
          </a:p>
        </p:txBody>
      </p:sp>
      <p:sp>
        <p:nvSpPr>
          <p:cNvPr id="5" name="スライド番号プレースホルダー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1B94969-3847-4BFC-AC81-D1302F48C2C8}" type="slidenum">
              <a:rPr lang="ja-JP" altLang="en-US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フッター プレースホルダー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  <a:endParaRPr lang="en-US" altLang="ja-JP">
              <a:latin typeface="Calibri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5" name="正方形/長方形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6" name="正方形/長方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7" name="正方形/長方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0" name="正方形/長方形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1" name="直線コネクタ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2" name="正方形/長方形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 dirty="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3" name="円/楕円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sz="2400">
              <a:solidFill>
                <a:prstClr val="white"/>
              </a:solidFill>
            </a:endParaRPr>
          </a:p>
        </p:txBody>
      </p:sp>
      <p:sp>
        <p:nvSpPr>
          <p:cNvPr id="14" name="円/楕円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sz="2400">
              <a:solidFill>
                <a:prstClr val="white"/>
              </a:solidFill>
            </a:endParaRPr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15" name="日付プレースホルダー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F5A385C-1F0E-45B6-B59A-2AA4488197CE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  <a:endParaRPr lang="en-US"/>
          </a:p>
        </p:txBody>
      </p:sp>
      <p:sp>
        <p:nvSpPr>
          <p:cNvPr id="16" name="スライド番号プレースホルダー 28"/>
          <p:cNvSpPr>
            <a:spLocks noGrp="1"/>
          </p:cNvSpPr>
          <p:nvPr>
            <p:ph type="sldNum" sz="quarter" idx="11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8CADAE">
                    <a:shade val="75000"/>
                  </a:srgb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262D4CB-441D-4D24-A905-D8ED098BC0C8}" type="slidenum">
              <a:rPr lang="ja-JP" altLang="en-US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17" name="フッター プレースホルダー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  <a:endParaRPr lang="en-US" altLang="ja-JP">
              <a:latin typeface="Calibri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8" name="コンテンツ プレースホルダー 7"/>
          <p:cNvSpPr>
            <a:spLocks noGrp="1"/>
          </p:cNvSpPr>
          <p:nvPr>
            <p:ph sz="quarter" idx="1"/>
          </p:nvPr>
        </p:nvSpPr>
        <p:spPr>
          <a:xfrm>
            <a:off x="316230" y="1531114"/>
            <a:ext cx="8503920" cy="457200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9C61F46-FBD0-4005-9408-727CF84B9E32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  <a:endParaRPr 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238125" y="6410325"/>
            <a:ext cx="3835400" cy="366713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ea typeface="+mn-ea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  <a:endParaRPr lang="en-US" altLang="ja-JP">
              <a:latin typeface="Calibri" pitchFamily="34" charset="0"/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4352925" y="1042988"/>
            <a:ext cx="457200" cy="4413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9E50CFB2-C4D0-4478-A9B1-85FDCF315BB1}" type="slidenum">
              <a:rPr lang="ja-JP" altLang="en-US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3" name="正方形/長方形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4" name="正方形/長方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5" name="正方形/長方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6" name="正方形/長方形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7" name="正方形/長方形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 dirty="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8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3147409-0E55-4D0D-A990-B1903DBAA4EB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  <a:endParaRPr lang="en-US"/>
          </a:p>
        </p:txBody>
      </p:sp>
      <p:sp>
        <p:nvSpPr>
          <p:cNvPr id="9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  <a:endParaRPr lang="en-US" altLang="ja-JP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9C45FEF-0877-438E-978B-2FDF41FEBF41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  <a:endParaRPr lang="en-US"/>
          </a:p>
        </p:txBody>
      </p:sp>
      <p:sp>
        <p:nvSpPr>
          <p:cNvPr id="5" name="スライド番号プレースホルダー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9C9198E0-4DE8-4F93-B094-0EBF2A81C5E4}" type="slidenum">
              <a:rPr lang="ja-JP" altLang="en-US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フッター プレースホルダー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  <a:endParaRPr lang="en-US" altLang="ja-JP">
              <a:latin typeface="Calibri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タイトル プレースホル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テキス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3B7BD9A-C845-4C13-8B74-E8987406D977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6" r:id="rId3"/>
    <p:sldLayoutId id="2147483705" r:id="rId4"/>
    <p:sldLayoutId id="2147483704" r:id="rId5"/>
    <p:sldLayoutId id="2147483703" r:id="rId6"/>
    <p:sldLayoutId id="2147483702" r:id="rId7"/>
    <p:sldLayoutId id="2147483701" r:id="rId8"/>
    <p:sldLayoutId id="2147483700" r:id="rId9"/>
    <p:sldLayoutId id="2147483699" r:id="rId10"/>
    <p:sldLayoutId id="2147483698" r:id="rId11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タイトル プレースホル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3315" name="テキス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43011E3-C013-4478-84E1-82BCE5FE56D3}" type="datetime1">
              <a:rPr lang="ja-JP" altLang="en-US"/>
              <a:pPr>
                <a:defRPr/>
              </a:pPr>
              <a:t>2012/4/18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F0EEA3C-6F26-4AA3-8E07-94EC2BF3DEB5}" type="slidenum">
              <a:rPr lang="ja-JP" altLang="en-US"/>
              <a:pPr>
                <a:defRPr/>
              </a:pPr>
              <a:t>&lt;#&gt;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6" name="正方形/長方形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8" name="正方形/長方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9" name="正方形/長方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9" name="正方形/長方形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4" name="日付プレースホルダー 13"/>
          <p:cNvSpPr>
            <a:spLocks noGrp="1"/>
          </p:cNvSpPr>
          <p:nvPr>
            <p:ph type="dt" sz="half" idx="2"/>
          </p:nvPr>
        </p:nvSpPr>
        <p:spPr>
          <a:xfrm>
            <a:off x="4440238" y="6405563"/>
            <a:ext cx="4475162" cy="4524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A31D2D0-5E73-4968-82D8-59C57C8B2DF6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</a:p>
        </p:txBody>
      </p:sp>
      <p:sp>
        <p:nvSpPr>
          <p:cNvPr id="8" name="正方形/長方形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 dirty="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0" name="直線コネクタ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2" name="円/楕円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sz="2400">
              <a:solidFill>
                <a:prstClr val="white"/>
              </a:solidFill>
            </a:endParaRPr>
          </a:p>
        </p:txBody>
      </p:sp>
      <p:sp>
        <p:nvSpPr>
          <p:cNvPr id="15" name="円/楕円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sz="2400">
              <a:solidFill>
                <a:prstClr val="white"/>
              </a:solidFill>
            </a:endParaRPr>
          </a:p>
        </p:txBody>
      </p:sp>
      <p:sp>
        <p:nvSpPr>
          <p:cNvPr id="23" name="スライド番号プレースホルダー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rgbClr val="8CADAE">
                    <a:shade val="75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0700B65-00CB-4F0B-A2BD-3D0CA790C43D}" type="slidenum">
              <a:rPr lang="ja-JP" altLang="en-US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25613" name="タイトル プレースホルダー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マスター タイトルの書式設定</a:t>
            </a:r>
            <a:endParaRPr lang="en-US" smtClean="0"/>
          </a:p>
        </p:txBody>
      </p:sp>
      <p:sp>
        <p:nvSpPr>
          <p:cNvPr id="25614" name="テキスト プレースホルダー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smtClean="0"/>
          </a:p>
        </p:txBody>
      </p:sp>
      <p:sp>
        <p:nvSpPr>
          <p:cNvPr id="21" name="フッター プレースホルダ 5"/>
          <p:cNvSpPr txBox="1">
            <a:spLocks/>
          </p:cNvSpPr>
          <p:nvPr userDrawn="1"/>
        </p:nvSpPr>
        <p:spPr bwMode="auto">
          <a:xfrm>
            <a:off x="34925" y="5876925"/>
            <a:ext cx="46434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9pPr>
          </a:lstStyle>
          <a:p>
            <a:pPr eaLnBrk="1" hangingPunct="1">
              <a:defRPr/>
            </a:pPr>
            <a:endParaRPr lang="ja-JP" altLang="en-US" sz="1200" b="1" dirty="0">
              <a:solidFill>
                <a:srgbClr val="5F5F5F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4" name="フッター プレースホルダー 3"/>
          <p:cNvSpPr>
            <a:spLocks noGrp="1"/>
          </p:cNvSpPr>
          <p:nvPr>
            <p:ph type="ftr" sz="quarter" idx="3"/>
          </p:nvPr>
        </p:nvSpPr>
        <p:spPr>
          <a:xfrm>
            <a:off x="236538" y="6410325"/>
            <a:ext cx="38354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prstClr val="white"/>
                </a:solidFill>
                <a:latin typeface="ＭＳ Ｐゴシック" charset="-128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3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kumimoji="1" sz="27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kumimoji="1" sz="22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kumimoji="1" sz="20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kumimoji="1" sz="20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umimoji="1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1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6" name="正方形/長方形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8" name="正方形/長方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9" name="正方形/長方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9" name="正方形/長方形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4" name="日付プレースホルダー 13"/>
          <p:cNvSpPr>
            <a:spLocks noGrp="1"/>
          </p:cNvSpPr>
          <p:nvPr>
            <p:ph type="dt" sz="half" idx="2"/>
          </p:nvPr>
        </p:nvSpPr>
        <p:spPr>
          <a:xfrm>
            <a:off x="4440238" y="6405563"/>
            <a:ext cx="4475162" cy="4524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A31D2D0-5E73-4968-82D8-59C57C8B2DF6}" type="datetimeFigureOut">
              <a:rPr lang="ja-JP" altLang="en-US"/>
              <a:pPr>
                <a:defRPr/>
              </a:pPr>
              <a:t>2012/4/18</a:t>
            </a:fld>
            <a:r>
              <a:rPr lang="ja-JP" altLang="en-US"/>
              <a:t>デジタル化社会におけるオープンソースプラットフォーム</a:t>
            </a:r>
          </a:p>
        </p:txBody>
      </p:sp>
      <p:sp>
        <p:nvSpPr>
          <p:cNvPr id="8" name="正方形/長方形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 dirty="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0" name="直線コネクタ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kumimoji="0" 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2" name="円/楕円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sz="2400">
              <a:solidFill>
                <a:prstClr val="white"/>
              </a:solidFill>
            </a:endParaRPr>
          </a:p>
        </p:txBody>
      </p:sp>
      <p:sp>
        <p:nvSpPr>
          <p:cNvPr id="15" name="円/楕円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 sz="2400">
              <a:solidFill>
                <a:prstClr val="white"/>
              </a:solidFill>
            </a:endParaRPr>
          </a:p>
        </p:txBody>
      </p:sp>
      <p:sp>
        <p:nvSpPr>
          <p:cNvPr id="23" name="スライド番号プレースホルダー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rgbClr val="8CADAE">
                    <a:shade val="75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CDCC5FC-E012-4657-B59F-190EE7FFD49C}" type="slidenum">
              <a:rPr lang="ja-JP" altLang="en-US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30733" name="タイトル プレースホルダー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マスター タイトルの書式設定</a:t>
            </a:r>
            <a:endParaRPr lang="en-US" smtClean="0"/>
          </a:p>
        </p:txBody>
      </p:sp>
      <p:sp>
        <p:nvSpPr>
          <p:cNvPr id="30734" name="テキスト プレースホルダー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smtClean="0"/>
          </a:p>
        </p:txBody>
      </p:sp>
      <p:sp>
        <p:nvSpPr>
          <p:cNvPr id="21" name="フッター プレースホルダ 5"/>
          <p:cNvSpPr txBox="1">
            <a:spLocks/>
          </p:cNvSpPr>
          <p:nvPr userDrawn="1"/>
        </p:nvSpPr>
        <p:spPr bwMode="auto">
          <a:xfrm>
            <a:off x="34925" y="5876925"/>
            <a:ext cx="46434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1pPr>
            <a:lvl2pPr marL="742950" indent="-285750"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2pPr>
            <a:lvl3pPr marL="1143000" indent="-228600"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3pPr>
            <a:lvl4pPr marL="1600200" indent="-228600"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4pPr>
            <a:lvl5pPr marL="2057400" indent="-228600" eaLnBrk="0" hangingPunct="0"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777777"/>
                </a:solidFill>
                <a:latin typeface="Calibri" pitchFamily="34" charset="0"/>
                <a:ea typeface="ＭＳ Ｐゴシック" pitchFamily="50" charset="-128"/>
              </a:defRPr>
            </a:lvl9pPr>
          </a:lstStyle>
          <a:p>
            <a:pPr eaLnBrk="1" hangingPunct="1">
              <a:defRPr/>
            </a:pPr>
            <a:endParaRPr lang="ja-JP" altLang="en-US" sz="1200" b="1" dirty="0">
              <a:solidFill>
                <a:srgbClr val="5F5F5F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4" name="フッター プレースホルダー 3"/>
          <p:cNvSpPr>
            <a:spLocks noGrp="1"/>
          </p:cNvSpPr>
          <p:nvPr>
            <p:ph type="ftr" sz="quarter" idx="3"/>
          </p:nvPr>
        </p:nvSpPr>
        <p:spPr>
          <a:xfrm>
            <a:off x="236538" y="6410325"/>
            <a:ext cx="38354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prstClr val="white"/>
                </a:solidFill>
                <a:latin typeface="ＭＳ Ｐゴシック" charset="-128"/>
              </a:defRPr>
            </a:lvl1pPr>
          </a:lstStyle>
          <a:p>
            <a:pPr>
              <a:defRPr/>
            </a:pPr>
            <a:r>
              <a:rPr lang="ja-JP" altLang="en-US"/>
              <a:t>情報システム学基礎１「 </a:t>
            </a:r>
            <a:r>
              <a:rPr lang="en-US" altLang="ja-JP"/>
              <a:t>IT </a:t>
            </a:r>
            <a:r>
              <a:rPr lang="ja-JP" altLang="en-US"/>
              <a:t>最前線」 </a:t>
            </a:r>
            <a:r>
              <a:rPr lang="en-US" altLang="ja-JP"/>
              <a:t>: 2012-1-24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3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300">
          <a:solidFill>
            <a:srgbClr val="002060"/>
          </a:solidFill>
          <a:latin typeface="HG丸ｺﾞｼｯｸM-PRO" pitchFamily="50" charset="-128"/>
          <a:ea typeface="HG丸ｺﾞｼｯｸM-PRO" pitchFamily="50" charset="-12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kumimoji="1" sz="27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kumimoji="1" sz="22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kumimoji="1" sz="20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kumimoji="1" sz="2000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umimoji="1" kern="1200">
          <a:solidFill>
            <a:srgbClr val="002060"/>
          </a:solidFill>
          <a:latin typeface="HG丸ｺﾞｼｯｸM-PRO" pitchFamily="50" charset="-128"/>
          <a:ea typeface="HG丸ｺﾞｼｯｸM-PRO" pitchFamily="50" charset="-128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1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kernel.org/doc/Documentation/stable_kernel_rules.txt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git.linuxfoundation.org/ltsi-kernel.git" TargetMode="External"/><Relationship Id="rId2" Type="http://schemas.openxmlformats.org/officeDocument/2006/relationships/hyperlink" Target="http://ltsi.linuxfoundation.org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mtClean="0"/>
              <a:t>LTSI workshop 2012-4-17</a:t>
            </a:r>
            <a:br>
              <a:rPr lang="en-US" altLang="ja-JP" smtClean="0"/>
            </a:br>
            <a:r>
              <a:rPr lang="en-US" altLang="ja-JP" smtClean="0"/>
              <a:t>-</a:t>
            </a:r>
            <a:r>
              <a:rPr lang="ja-JP" altLang="en-US" smtClean="0"/>
              <a:t> </a:t>
            </a:r>
            <a:r>
              <a:rPr lang="en-US" altLang="ja-JP" sz="3200" smtClean="0"/>
              <a:t>LTSI</a:t>
            </a:r>
            <a:r>
              <a:rPr lang="ja-JP" altLang="en-US" sz="3200" smtClean="0"/>
              <a:t> </a:t>
            </a:r>
            <a:r>
              <a:rPr lang="ja-JP" altLang="en-US" sz="2800" smtClean="0"/>
              <a:t>プロセス紹介</a:t>
            </a:r>
            <a:r>
              <a:rPr lang="en-US" altLang="ja-JP" sz="2800" smtClean="0"/>
              <a:t> </a:t>
            </a:r>
            <a:r>
              <a:rPr lang="en-US" altLang="ja-JP" smtClean="0"/>
              <a:t>-</a:t>
            </a:r>
            <a:endParaRPr lang="ja-JP" altLang="en-US" smtClean="0"/>
          </a:p>
        </p:txBody>
      </p:sp>
      <p:sp>
        <p:nvSpPr>
          <p:cNvPr id="36866" name="正方形/長方形 3"/>
          <p:cNvSpPr>
            <a:spLocks noChangeArrowheads="1"/>
          </p:cNvSpPr>
          <p:nvPr/>
        </p:nvSpPr>
        <p:spPr bwMode="auto">
          <a:xfrm>
            <a:off x="1619250" y="4797425"/>
            <a:ext cx="4572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2800">
                <a:latin typeface="Calibri" pitchFamily="34" charset="0"/>
              </a:rPr>
              <a:t>Hisao Munakata</a:t>
            </a:r>
          </a:p>
          <a:p>
            <a:r>
              <a:rPr lang="en-US" altLang="ja-JP" sz="2800">
                <a:latin typeface="Calibri" pitchFamily="34" charset="0"/>
              </a:rPr>
              <a:t>CE WG, The Linux Foundation</a:t>
            </a:r>
            <a:br>
              <a:rPr lang="en-US" altLang="ja-JP" sz="2800">
                <a:latin typeface="Calibri" pitchFamily="34" charset="0"/>
              </a:rPr>
            </a:br>
            <a:r>
              <a:rPr lang="en-US" altLang="ja-JP" sz="2800">
                <a:latin typeface="Calibri" pitchFamily="34" charset="0"/>
              </a:rPr>
              <a:t>Architecture Gr. co-chair</a:t>
            </a:r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13E7B1-060F-401D-8639-6D26FEF74510}" type="slidenum">
              <a:rPr lang="ja-JP" altLang="en-US"/>
              <a:pPr>
                <a:defRPr/>
              </a:pPr>
              <a:t>1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本日の話題</a:t>
            </a:r>
          </a:p>
        </p:txBody>
      </p:sp>
      <p:sp>
        <p:nvSpPr>
          <p:cNvPr id="38914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コンセプト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LTS/LTSI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関連用語定義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LSTI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バリュー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リソース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ルール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開発プロセス定義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評価プロセス定義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メンテナンスプロセス定義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バグ対応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ja-JP" altLang="en-US" smtClean="0">
                <a:ea typeface="平成角ｺﾞｼｯｸ体W5P"/>
                <a:cs typeface="平成角ｺﾞｼｯｸ体W5P"/>
              </a:rPr>
              <a:t>ステータスアップデート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ja-JP" altLang="en-US" smtClean="0">
                <a:ea typeface="平成角ｺﾞｼｯｸ体W5P"/>
                <a:cs typeface="平成角ｺﾞｼｯｸ体W5P"/>
              </a:rPr>
              <a:t>皆様へのお願い</a:t>
            </a:r>
            <a:endParaRPr lang="en-US" altLang="ja-JP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715161-9D77-4A67-97BC-F056E8ECAB35}" type="slidenum">
              <a:rPr lang="ja-JP" altLang="en-US"/>
              <a:pPr>
                <a:defRPr/>
              </a:pPr>
              <a:t>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コンセプト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1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>
                <a:solidFill>
                  <a:srgbClr val="FF0000"/>
                </a:solidFill>
              </a:rPr>
              <a:t>“</a:t>
            </a:r>
            <a:r>
              <a:rPr lang="en-US" altLang="ja-JP" dirty="0" smtClean="0">
                <a:solidFill>
                  <a:srgbClr val="FF0000"/>
                </a:solidFill>
              </a:rPr>
              <a:t>LTSI</a:t>
            </a:r>
            <a:r>
              <a:rPr lang="ja-JP" altLang="en-US" dirty="0" smtClean="0">
                <a:solidFill>
                  <a:srgbClr val="FF0000"/>
                </a:solidFill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</a:rPr>
              <a:t>=</a:t>
            </a:r>
            <a:r>
              <a:rPr lang="ja-JP" altLang="en-US" dirty="0" smtClean="0">
                <a:solidFill>
                  <a:srgbClr val="FF0000"/>
                </a:solidFill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</a:rPr>
              <a:t>community</a:t>
            </a:r>
            <a:r>
              <a:rPr lang="ja-JP" altLang="en-US" dirty="0" smtClean="0">
                <a:solidFill>
                  <a:srgbClr val="FF0000"/>
                </a:solidFill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</a:rPr>
              <a:t>LTS</a:t>
            </a:r>
            <a:r>
              <a:rPr lang="ja-JP" altLang="en-US" dirty="0" smtClean="0">
                <a:solidFill>
                  <a:srgbClr val="FF0000"/>
                </a:solidFill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</a:rPr>
              <a:t>kernel</a:t>
            </a:r>
            <a:r>
              <a:rPr lang="ja-JP" altLang="en-US" dirty="0" smtClean="0">
                <a:solidFill>
                  <a:srgbClr val="FF0000"/>
                </a:solidFill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</a:rPr>
              <a:t>+</a:t>
            </a:r>
            <a:r>
              <a:rPr lang="ja-JP" altLang="en-US" dirty="0" smtClean="0">
                <a:solidFill>
                  <a:srgbClr val="FF0000"/>
                </a:solidFill>
              </a:rPr>
              <a:t> 産業界の要求コード”  </a:t>
            </a:r>
            <a:r>
              <a:rPr lang="ja-JP" altLang="en-US" dirty="0" smtClean="0"/>
              <a:t>で構成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される </a:t>
            </a:r>
            <a:r>
              <a:rPr lang="en-US" altLang="ja-JP" dirty="0" smtClean="0"/>
              <a:t>Industry</a:t>
            </a:r>
            <a:r>
              <a:rPr lang="ja-JP" altLang="en-US" dirty="0" smtClean="0"/>
              <a:t> </a:t>
            </a:r>
            <a:r>
              <a:rPr lang="en-US" altLang="ja-JP" dirty="0" smtClean="0"/>
              <a:t>Tree.</a:t>
            </a:r>
            <a:r>
              <a:rPr lang="ja-JP" altLang="en-US" dirty="0" smtClean="0"/>
              <a:t>　</a:t>
            </a:r>
            <a:r>
              <a:rPr lang="en-US" altLang="ja-JP" dirty="0" smtClean="0"/>
              <a:t>Community</a:t>
            </a:r>
            <a:r>
              <a:rPr lang="ja-JP" altLang="en-US" dirty="0" smtClean="0"/>
              <a:t> </a:t>
            </a:r>
            <a:r>
              <a:rPr lang="en-US" altLang="ja-JP" dirty="0" smtClean="0"/>
              <a:t>tree</a:t>
            </a:r>
            <a:r>
              <a:rPr lang="ja-JP" altLang="en-US" dirty="0" smtClean="0"/>
              <a:t> とは別に管理される。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産業界の利便性を考慮した</a:t>
            </a:r>
            <a:r>
              <a:rPr lang="ja-JP" altLang="en-US" dirty="0" smtClean="0">
                <a:solidFill>
                  <a:srgbClr val="FF0000"/>
                </a:solidFill>
              </a:rPr>
              <a:t>独自運用ルール</a:t>
            </a:r>
            <a:r>
              <a:rPr lang="ja-JP" altLang="en-US" dirty="0" smtClean="0"/>
              <a:t>を制定可能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>
                <a:solidFill>
                  <a:srgbClr val="FF0000"/>
                </a:solidFill>
              </a:rPr>
              <a:t>一定</a:t>
            </a:r>
            <a:r>
              <a:rPr lang="ja-JP" altLang="en-US" dirty="0" smtClean="0">
                <a:solidFill>
                  <a:srgbClr val="FF0000"/>
                </a:solidFill>
              </a:rPr>
              <a:t>期間（数年規模）</a:t>
            </a:r>
            <a:r>
              <a:rPr lang="ja-JP" altLang="en-US" dirty="0" smtClean="0"/>
              <a:t>でコミュニティによって解決されたバグ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修正、セキュリティ対策の</a:t>
            </a:r>
            <a:r>
              <a:rPr lang="ja-JP" altLang="en-US" dirty="0" smtClean="0">
                <a:solidFill>
                  <a:srgbClr val="FF0000"/>
                </a:solidFill>
              </a:rPr>
              <a:t>メンテナンスリリース</a:t>
            </a:r>
            <a:r>
              <a:rPr lang="ja-JP" altLang="en-US" dirty="0" smtClean="0"/>
              <a:t>が行われる事が</a:t>
            </a:r>
            <a:r>
              <a:rPr lang="ja-JP" altLang="en-US" dirty="0" smtClean="0">
                <a:solidFill>
                  <a:srgbClr val="FF0000"/>
                </a:solidFill>
              </a:rPr>
              <a:t>約束</a:t>
            </a:r>
            <a:r>
              <a:rPr lang="ja-JP" altLang="en-US" dirty="0" smtClean="0"/>
              <a:t>されている。 （ </a:t>
            </a:r>
            <a:r>
              <a:rPr lang="en-US" altLang="ja-JP" dirty="0" smtClean="0"/>
              <a:t>Snapshot</a:t>
            </a:r>
            <a:r>
              <a:rPr lang="ja-JP" altLang="en-US" dirty="0" smtClean="0"/>
              <a:t> リリースではない ）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dirty="0" smtClean="0"/>
              <a:t>Linux</a:t>
            </a:r>
            <a:r>
              <a:rPr lang="ja-JP" altLang="en-US" dirty="0" smtClean="0"/>
              <a:t> </a:t>
            </a:r>
            <a:r>
              <a:rPr lang="en-US" altLang="ja-JP" dirty="0" smtClean="0"/>
              <a:t>Foundation</a:t>
            </a:r>
            <a:r>
              <a:rPr lang="ja-JP" altLang="en-US" dirty="0" smtClean="0"/>
              <a:t> のメンバー費用で運営　</a:t>
            </a:r>
            <a:r>
              <a:rPr lang="en-US" altLang="ja-JP" dirty="0" smtClean="0"/>
              <a:t>LTSI</a:t>
            </a:r>
            <a:r>
              <a:rPr lang="ja-JP" altLang="en-US" dirty="0" smtClean="0"/>
              <a:t> 自体は公開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資産であるが、</a:t>
            </a:r>
            <a:r>
              <a:rPr lang="en-US" altLang="ja-JP" dirty="0" smtClean="0"/>
              <a:t>LTSI</a:t>
            </a:r>
            <a:r>
              <a:rPr lang="ja-JP" altLang="en-US" dirty="0" smtClean="0"/>
              <a:t> の</a:t>
            </a:r>
            <a:r>
              <a:rPr lang="ja-JP" altLang="en-US" dirty="0" smtClean="0">
                <a:solidFill>
                  <a:srgbClr val="FF0000"/>
                </a:solidFill>
              </a:rPr>
              <a:t>オペレーションルール、パッチ選定等は </a:t>
            </a:r>
            <a:r>
              <a:rPr lang="en-US" altLang="ja-JP" dirty="0" smtClean="0">
                <a:solidFill>
                  <a:srgbClr val="FF0000"/>
                </a:solidFill>
              </a:rPr>
              <a:t>Linux Foundation</a:t>
            </a:r>
            <a:r>
              <a:rPr lang="ja-JP" altLang="en-US" dirty="0" smtClean="0">
                <a:solidFill>
                  <a:srgbClr val="FF0000"/>
                </a:solidFill>
              </a:rPr>
              <a:t> の企業メンバーの意向</a:t>
            </a:r>
            <a:r>
              <a:rPr lang="ja-JP" altLang="en-US" dirty="0" smtClean="0"/>
              <a:t>を反映する。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公平性、透明性が必要であり、 </a:t>
            </a:r>
            <a:r>
              <a:rPr lang="en-US" altLang="ja-JP" dirty="0" smtClean="0">
                <a:solidFill>
                  <a:srgbClr val="FF0000"/>
                </a:solidFill>
              </a:rPr>
              <a:t>CEWG</a:t>
            </a:r>
            <a:r>
              <a:rPr lang="ja-JP" altLang="en-US" dirty="0" smtClean="0">
                <a:solidFill>
                  <a:srgbClr val="FF0000"/>
                </a:solidFill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</a:rPr>
              <a:t>AG</a:t>
            </a:r>
            <a:r>
              <a:rPr lang="ja-JP" altLang="en-US" dirty="0" smtClean="0">
                <a:solidFill>
                  <a:srgbClr val="FF0000"/>
                </a:solidFill>
              </a:rPr>
              <a:t>：</a:t>
            </a:r>
            <a:r>
              <a:rPr lang="en-US" altLang="ja-JP" dirty="0" smtClean="0">
                <a:solidFill>
                  <a:srgbClr val="FF0000"/>
                </a:solidFill>
              </a:rPr>
              <a:t>Architecture</a:t>
            </a:r>
            <a:r>
              <a:rPr lang="ja-JP" altLang="en-US" dirty="0" smtClean="0">
                <a:solidFill>
                  <a:srgbClr val="FF0000"/>
                </a:solidFill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</a:rPr>
              <a:t>Gr.</a:t>
            </a:r>
            <a:r>
              <a:rPr lang="ja-JP" altLang="en-US" dirty="0" smtClean="0">
                <a:solidFill>
                  <a:srgbClr val="FF0000"/>
                </a:solidFill>
              </a:rPr>
              <a:t> </a:t>
            </a:r>
            <a:r>
              <a:rPr lang="ja-JP" altLang="en-US" dirty="0" smtClean="0"/>
              <a:t>がこれを担保する </a:t>
            </a:r>
            <a:r>
              <a:rPr lang="ja-JP" altLang="en-US" dirty="0" smtClean="0">
                <a:solidFill>
                  <a:srgbClr val="FF0000"/>
                </a:solidFill>
              </a:rPr>
              <a:t>審議機関 </a:t>
            </a:r>
            <a:r>
              <a:rPr lang="ja-JP" altLang="en-US" dirty="0" smtClean="0"/>
              <a:t>となる。</a:t>
            </a:r>
            <a:endParaRPr lang="en-US" altLang="ja-JP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236BBBF-1000-4DE4-BBCD-6D13E305FB47}" type="slidenum">
              <a:rPr lang="ja-JP" altLang="en-US"/>
              <a:pPr>
                <a:defRPr/>
              </a:pPr>
              <a:t>3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コンセプト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2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050"/>
            <a:ext cx="8362950" cy="521811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（デバイスドライバーを含む） </a:t>
            </a:r>
            <a:r>
              <a:rPr lang="ja-JP" altLang="en-US" dirty="0" smtClean="0">
                <a:solidFill>
                  <a:srgbClr val="FF0000"/>
                </a:solidFill>
              </a:rPr>
              <a:t>カーネルにフォーカス</a:t>
            </a:r>
            <a:r>
              <a:rPr lang="ja-JP" altLang="en-US" dirty="0" smtClean="0"/>
              <a:t>した活動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完全なディストリビューションを目指した活動ではなく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いろいろな場面で広範に応用できる基盤となるカーネルを構築することを目指した活動である。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>
                <a:solidFill>
                  <a:srgbClr val="FF0000"/>
                </a:solidFill>
              </a:rPr>
              <a:t>⇒ 自分たちなりに活用方法を考えて開発に適用するもの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既存の各種ディストリビューションのカーネルを </a:t>
            </a:r>
            <a:r>
              <a:rPr lang="en-US" altLang="ja-JP" dirty="0" smtClean="0"/>
              <a:t>LTSI</a:t>
            </a:r>
            <a:r>
              <a:rPr lang="ja-JP" altLang="en-US" dirty="0" smtClean="0"/>
              <a:t> 化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する事で、双方にメリットが生まれることを期待している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ja-JP" sz="12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sz="2000" dirty="0" smtClean="0"/>
              <a:t>製品開発でのカーネルバージョンが揃ってくる事でカーネル</a:t>
            </a:r>
            <a:r>
              <a:rPr lang="en-US" altLang="ja-JP" sz="2000" dirty="0" smtClean="0"/>
              <a:t/>
            </a:r>
            <a:br>
              <a:rPr lang="en-US" altLang="ja-JP" sz="2000" dirty="0" smtClean="0"/>
            </a:br>
            <a:r>
              <a:rPr lang="ja-JP" altLang="en-US" sz="2000" dirty="0" smtClean="0"/>
              <a:t>部分のバグ修正などの</a:t>
            </a:r>
            <a:r>
              <a:rPr lang="ja-JP" altLang="en-US" sz="2000" dirty="0" smtClean="0">
                <a:solidFill>
                  <a:srgbClr val="FF0000"/>
                </a:solidFill>
              </a:rPr>
              <a:t>知見が集約</a:t>
            </a:r>
            <a:r>
              <a:rPr lang="ja-JP" altLang="en-US" sz="2000" dirty="0" smtClean="0"/>
              <a:t>しやすくなる</a:t>
            </a:r>
            <a:endParaRPr lang="en-US" altLang="ja-JP" sz="20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sz="2000" dirty="0" smtClean="0"/>
              <a:t>Upstream</a:t>
            </a:r>
            <a:r>
              <a:rPr lang="ja-JP" altLang="en-US" sz="2000" dirty="0" smtClean="0"/>
              <a:t> に含まれていないコードを独自にディストロがチェリー</a:t>
            </a:r>
            <a:r>
              <a:rPr lang="en-US" altLang="ja-JP" sz="2000" dirty="0" smtClean="0"/>
              <a:t/>
            </a:r>
            <a:br>
              <a:rPr lang="en-US" altLang="ja-JP" sz="2000" dirty="0" smtClean="0"/>
            </a:br>
            <a:r>
              <a:rPr lang="ja-JP" altLang="en-US" sz="2000" dirty="0" smtClean="0"/>
              <a:t>ピックして独自の （そしてひとつひとつ微妙に違う） カーネルを</a:t>
            </a:r>
            <a:r>
              <a:rPr lang="en-US" altLang="ja-JP" sz="2000" dirty="0" smtClean="0"/>
              <a:t/>
            </a:r>
            <a:br>
              <a:rPr lang="en-US" altLang="ja-JP" sz="2000" dirty="0" smtClean="0"/>
            </a:br>
            <a:r>
              <a:rPr lang="ja-JP" altLang="en-US" sz="2000" dirty="0" smtClean="0"/>
              <a:t>提供する必要がなくなる。</a:t>
            </a:r>
            <a:endParaRPr lang="en-US" altLang="ja-JP" sz="2000" dirty="0" smtClean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6206C2-47AB-4EF0-B6E8-285D443543C9}" type="slidenum">
              <a:rPr lang="ja-JP" altLang="en-US"/>
              <a:pPr>
                <a:defRPr/>
              </a:pPr>
              <a:t>4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C9A8E2-2AFD-4E08-B8B6-76EEAA035ADD}" type="slidenum">
              <a:rPr lang="ja-JP" altLang="en-US"/>
              <a:pPr>
                <a:defRPr/>
              </a:pPr>
              <a:t>5</a:t>
            </a:fld>
            <a:endParaRPr lang="ja-JP" altLang="en-US"/>
          </a:p>
        </p:txBody>
      </p:sp>
      <p:sp>
        <p:nvSpPr>
          <p:cNvPr id="41986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LTS/LTSI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関連用語定義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(1/2) </a:t>
            </a:r>
            <a:endParaRPr lang="ja-JP" altLang="en-US" smtClean="0">
              <a:ea typeface="平成角ｺﾞｼｯｸ体W5P"/>
              <a:cs typeface="平成角ｺﾞｼｯｸ体W5P"/>
            </a:endParaRPr>
          </a:p>
        </p:txBody>
      </p:sp>
      <p:sp>
        <p:nvSpPr>
          <p:cNvPr id="41987" name="コンテンツ プレースホルダ 2"/>
          <p:cNvSpPr>
            <a:spLocks noGrp="1"/>
          </p:cNvSpPr>
          <p:nvPr>
            <p:ph idx="1"/>
          </p:nvPr>
        </p:nvSpPr>
        <p:spPr>
          <a:xfrm>
            <a:off x="250825" y="1125538"/>
            <a:ext cx="8893175" cy="5183187"/>
          </a:xfrm>
        </p:spPr>
        <p:txBody>
          <a:bodyPr/>
          <a:lstStyle/>
          <a:p>
            <a:r>
              <a:rPr lang="en-US" altLang="ja-JP" sz="3500" smtClean="0">
                <a:ea typeface="平成角ｺﾞｼｯｸ体W5P"/>
                <a:cs typeface="平成角ｺﾞｼｯｸ体W5P"/>
              </a:rPr>
              <a:t>mainline</a:t>
            </a:r>
            <a:r>
              <a:rPr lang="en-US" altLang="ja-JP" sz="2800" smtClean="0">
                <a:ea typeface="平成角ｺﾞｼｯｸ体W5P"/>
                <a:cs typeface="平成角ｺﾞｼｯｸ体W5P"/>
              </a:rPr>
              <a:t> </a:t>
            </a:r>
          </a:p>
          <a:p>
            <a:pPr lvl="1">
              <a:lnSpc>
                <a:spcPts val="2500"/>
              </a:lnSpc>
            </a:pPr>
            <a:r>
              <a:rPr lang="ja-JP" altLang="en-US" smtClean="0">
                <a:ea typeface="平成角ｺﾞｼｯｸ体W5P"/>
                <a:cs typeface="平成角ｺﾞｼｯｸ体W5P"/>
              </a:rPr>
              <a:t>コミュニティーコード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>
              <a:lnSpc>
                <a:spcPts val="2500"/>
              </a:lnSpc>
            </a:pPr>
            <a:r>
              <a:rPr lang="ja-JP" altLang="en-US" smtClean="0">
                <a:ea typeface="平成角ｺﾞｼｯｸ体W5P"/>
                <a:cs typeface="平成角ｺﾞｼｯｸ体W5P"/>
              </a:rPr>
              <a:t>現時点でコミュニティがリリースした最新コード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>
              <a:lnSpc>
                <a:spcPts val="2500"/>
              </a:lnSpc>
            </a:pPr>
            <a:r>
              <a:rPr lang="en-US" altLang="ja-JP" smtClean="0">
                <a:ea typeface="平成角ｺﾞｼｯｸ体W5P"/>
                <a:cs typeface="平成角ｺﾞｼｯｸ体W5P"/>
              </a:rPr>
              <a:t>2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つ先のバージョンが出るまでの期間限定でバグ修正を受付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>
              <a:buFont typeface="Arial" charset="0"/>
              <a:buNone/>
            </a:pPr>
            <a:endParaRPr lang="en-US" altLang="ja-JP" sz="1000" smtClean="0">
              <a:ea typeface="平成角ｺﾞｼｯｸ体W5P"/>
              <a:cs typeface="平成角ｺﾞｼｯｸ体W5P"/>
            </a:endParaRPr>
          </a:p>
          <a:p>
            <a:r>
              <a:rPr lang="en-US" altLang="ja-JP" sz="3500" smtClean="0">
                <a:ea typeface="平成角ｺﾞｼｯｸ体W5P"/>
                <a:cs typeface="平成角ｺﾞｼｯｸ体W5P"/>
              </a:rPr>
              <a:t>long-term stable [LTS] tree </a:t>
            </a:r>
          </a:p>
          <a:p>
            <a:pPr lvl="1">
              <a:lnSpc>
                <a:spcPts val="2400"/>
              </a:lnSpc>
            </a:pPr>
            <a:r>
              <a:rPr lang="ja-JP" altLang="en-US" smtClean="0">
                <a:ea typeface="平成角ｺﾞｼｯｸ体W5P"/>
                <a:cs typeface="平成角ｺﾞｼｯｸ体W5P"/>
              </a:rPr>
              <a:t>コミュニティーコード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>
              <a:lnSpc>
                <a:spcPts val="2400"/>
              </a:lnSpc>
            </a:pPr>
            <a:r>
              <a:rPr lang="en-US" altLang="ja-JP" smtClean="0">
                <a:ea typeface="平成角ｺﾞｼｯｸ体W5P"/>
                <a:cs typeface="平成角ｺﾞｼｯｸ体W5P"/>
              </a:rPr>
              <a:t>2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つ先のバージョンリリース以降も継続でバグ修正を受付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>
              <a:lnSpc>
                <a:spcPts val="2400"/>
              </a:lnSpc>
            </a:pPr>
            <a:r>
              <a:rPr lang="ja-JP" altLang="en-US" smtClean="0">
                <a:ea typeface="平成角ｺﾞｼｯｸ体W5P"/>
                <a:cs typeface="平成角ｺﾞｼｯｸ体W5P"/>
              </a:rPr>
              <a:t>開発途上のカーネルに採用された重要なバグ修正、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セキュリティ対策のパッチを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バージョンにバックポート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>
              <a:lnSpc>
                <a:spcPts val="2400"/>
              </a:lnSpc>
            </a:pPr>
            <a:r>
              <a:rPr lang="en-US" altLang="ja-JP" smtClean="0">
                <a:ea typeface="平成角ｺﾞｼｯｸ体W5P"/>
                <a:cs typeface="平成角ｺﾞｼｯｸ体W5P"/>
              </a:rPr>
              <a:t>rule : </a:t>
            </a:r>
            <a:r>
              <a:rPr lang="en-US" altLang="ja-JP" sz="2000" smtClean="0">
                <a:ea typeface="平成角ｺﾞｼｯｸ体W5P"/>
                <a:cs typeface="平成角ｺﾞｼｯｸ体W5P"/>
                <a:hlinkClick r:id="rId2"/>
              </a:rPr>
              <a:t>http://kernel.org/doc/Documentation/stable_kernel_rules.txt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>
              <a:lnSpc>
                <a:spcPts val="2400"/>
              </a:lnSpc>
            </a:pP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LTS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カーネルは常に最新のものに交換可能 （更新を強く推奨）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</a:b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⇒ 後方互換性確保のため、機能の拡張や追加は行わない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線コネクタ 23"/>
          <p:cNvCxnSpPr/>
          <p:nvPr/>
        </p:nvCxnSpPr>
        <p:spPr>
          <a:xfrm>
            <a:off x="668338" y="2473325"/>
            <a:ext cx="6696075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>
            <a:off x="666750" y="3044825"/>
            <a:ext cx="6696075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>
            <a:off x="666750" y="3594100"/>
            <a:ext cx="6696075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/>
          <p:nvPr/>
        </p:nvCxnSpPr>
        <p:spPr>
          <a:xfrm>
            <a:off x="666750" y="4138613"/>
            <a:ext cx="6696075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682625" y="4673600"/>
            <a:ext cx="6696075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>
            <a:off x="666750" y="1936750"/>
            <a:ext cx="6696075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15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ja-JP" altLang="en-US" sz="2800" smtClean="0">
                <a:solidFill>
                  <a:srgbClr val="333333"/>
                </a:solidFill>
              </a:rPr>
              <a:t>参考 ： リリース後のバグ修正取り込みの仕組み</a:t>
            </a:r>
          </a:p>
        </p:txBody>
      </p:sp>
      <p:sp>
        <p:nvSpPr>
          <p:cNvPr id="43016" name="スライド番号プレースホルダー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tIns="4572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F736BC0-3615-4118-83BA-F98B53CC5859}" type="slidenum">
              <a:rPr lang="ja-JP" altLang="en-US" smtClean="0">
                <a:solidFill>
                  <a:srgbClr val="7B989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ja-JP" smtClean="0">
              <a:solidFill>
                <a:srgbClr val="7B9899"/>
              </a:solidFill>
            </a:endParaRPr>
          </a:p>
        </p:txBody>
      </p:sp>
      <p:grpSp>
        <p:nvGrpSpPr>
          <p:cNvPr id="43017" name="グループ化 36"/>
          <p:cNvGrpSpPr>
            <a:grpSpLocks/>
          </p:cNvGrpSpPr>
          <p:nvPr/>
        </p:nvGrpSpPr>
        <p:grpSpPr bwMode="auto">
          <a:xfrm>
            <a:off x="468313" y="1649413"/>
            <a:ext cx="1295400" cy="3529012"/>
            <a:chOff x="467544" y="2132856"/>
            <a:chExt cx="1296144" cy="3528392"/>
          </a:xfrm>
        </p:grpSpPr>
        <p:cxnSp>
          <p:nvCxnSpPr>
            <p:cNvPr id="9" name="直線矢印コネクタ 8"/>
            <p:cNvCxnSpPr/>
            <p:nvPr/>
          </p:nvCxnSpPr>
          <p:spPr>
            <a:xfrm>
              <a:off x="1663618" y="2132856"/>
              <a:ext cx="0" cy="3528392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円/楕円 9"/>
            <p:cNvSpPr/>
            <p:nvPr/>
          </p:nvSpPr>
          <p:spPr>
            <a:xfrm>
              <a:off x="1547664" y="2312211"/>
              <a:ext cx="216024" cy="215862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ja-JP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1" name="円/楕円 10"/>
            <p:cNvSpPr/>
            <p:nvPr/>
          </p:nvSpPr>
          <p:spPr>
            <a:xfrm>
              <a:off x="1547664" y="2853454"/>
              <a:ext cx="216024" cy="215862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ja-JP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円/楕円 11"/>
            <p:cNvSpPr/>
            <p:nvPr/>
          </p:nvSpPr>
          <p:spPr>
            <a:xfrm>
              <a:off x="1547664" y="3415331"/>
              <a:ext cx="216024" cy="215862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ja-JP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3" name="円/楕円 12"/>
            <p:cNvSpPr/>
            <p:nvPr/>
          </p:nvSpPr>
          <p:spPr>
            <a:xfrm>
              <a:off x="1547664" y="3956573"/>
              <a:ext cx="216024" cy="215862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ja-JP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4" name="円/楕円 13"/>
            <p:cNvSpPr/>
            <p:nvPr/>
          </p:nvSpPr>
          <p:spPr>
            <a:xfrm>
              <a:off x="1547664" y="4508925"/>
              <a:ext cx="216024" cy="215862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ja-JP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043" name="テキスト ボックス 16"/>
            <p:cNvSpPr txBox="1">
              <a:spLocks noChangeArrowheads="1"/>
            </p:cNvSpPr>
            <p:nvPr/>
          </p:nvSpPr>
          <p:spPr bwMode="auto">
            <a:xfrm>
              <a:off x="467544" y="2177568"/>
              <a:ext cx="106881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/>
              <a:r>
                <a:rPr lang="en-US" altLang="ja-JP" sz="2400">
                  <a:solidFill>
                    <a:srgbClr val="777777"/>
                  </a:solidFill>
                  <a:latin typeface="Calibri" pitchFamily="34" charset="0"/>
                  <a:cs typeface="Calibri" pitchFamily="34" charset="0"/>
                </a:rPr>
                <a:t>2.6.29</a:t>
              </a:r>
              <a:endParaRPr lang="ja-JP" altLang="en-US" sz="2400">
                <a:solidFill>
                  <a:srgbClr val="777777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44" name="テキスト ボックス 17"/>
            <p:cNvSpPr txBox="1">
              <a:spLocks noChangeArrowheads="1"/>
            </p:cNvSpPr>
            <p:nvPr/>
          </p:nvSpPr>
          <p:spPr bwMode="auto">
            <a:xfrm>
              <a:off x="957952" y="2708920"/>
              <a:ext cx="57606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2400">
                  <a:solidFill>
                    <a:srgbClr val="777777"/>
                  </a:solidFill>
                  <a:latin typeface="Calibri" pitchFamily="34" charset="0"/>
                  <a:cs typeface="Calibri" pitchFamily="34" charset="0"/>
                </a:rPr>
                <a:t>3.0</a:t>
              </a:r>
              <a:endParaRPr lang="ja-JP" altLang="en-US" sz="2400">
                <a:solidFill>
                  <a:srgbClr val="777777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45" name="テキスト ボックス 18"/>
            <p:cNvSpPr txBox="1">
              <a:spLocks noChangeArrowheads="1"/>
            </p:cNvSpPr>
            <p:nvPr/>
          </p:nvSpPr>
          <p:spPr bwMode="auto">
            <a:xfrm>
              <a:off x="957952" y="3284984"/>
              <a:ext cx="57606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2400">
                  <a:solidFill>
                    <a:srgbClr val="777777"/>
                  </a:solidFill>
                  <a:latin typeface="Calibri" pitchFamily="34" charset="0"/>
                  <a:cs typeface="Calibri" pitchFamily="34" charset="0"/>
                </a:rPr>
                <a:t>3.1</a:t>
              </a:r>
              <a:endParaRPr lang="ja-JP" altLang="en-US" sz="2400">
                <a:solidFill>
                  <a:srgbClr val="777777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46" name="テキスト ボックス 19"/>
            <p:cNvSpPr txBox="1">
              <a:spLocks noChangeArrowheads="1"/>
            </p:cNvSpPr>
            <p:nvPr/>
          </p:nvSpPr>
          <p:spPr bwMode="auto">
            <a:xfrm>
              <a:off x="971600" y="3831431"/>
              <a:ext cx="57606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2400">
                  <a:solidFill>
                    <a:srgbClr val="777777"/>
                  </a:solidFill>
                  <a:latin typeface="Calibri" pitchFamily="34" charset="0"/>
                  <a:cs typeface="Calibri" pitchFamily="34" charset="0"/>
                </a:rPr>
                <a:t>3.2</a:t>
              </a:r>
              <a:endParaRPr lang="ja-JP" altLang="en-US" sz="2400">
                <a:solidFill>
                  <a:srgbClr val="777777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47" name="テキスト ボックス 20"/>
            <p:cNvSpPr txBox="1">
              <a:spLocks noChangeArrowheads="1"/>
            </p:cNvSpPr>
            <p:nvPr/>
          </p:nvSpPr>
          <p:spPr bwMode="auto">
            <a:xfrm>
              <a:off x="971600" y="4393847"/>
              <a:ext cx="57606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2400">
                  <a:solidFill>
                    <a:srgbClr val="777777"/>
                  </a:solidFill>
                  <a:latin typeface="Calibri" pitchFamily="34" charset="0"/>
                  <a:cs typeface="Calibri" pitchFamily="34" charset="0"/>
                </a:rPr>
                <a:t>3.3</a:t>
              </a:r>
              <a:endParaRPr lang="ja-JP" altLang="en-US" sz="2400">
                <a:solidFill>
                  <a:srgbClr val="777777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22" name="円/楕円 21"/>
            <p:cNvSpPr/>
            <p:nvPr/>
          </p:nvSpPr>
          <p:spPr>
            <a:xfrm>
              <a:off x="1547664" y="5042232"/>
              <a:ext cx="216024" cy="215862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ja-JP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049" name="テキスト ボックス 22"/>
            <p:cNvSpPr txBox="1">
              <a:spLocks noChangeArrowheads="1"/>
            </p:cNvSpPr>
            <p:nvPr/>
          </p:nvSpPr>
          <p:spPr bwMode="auto">
            <a:xfrm>
              <a:off x="998896" y="4913872"/>
              <a:ext cx="57606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2400">
                  <a:solidFill>
                    <a:srgbClr val="777777"/>
                  </a:solidFill>
                  <a:latin typeface="Calibri" pitchFamily="34" charset="0"/>
                  <a:cs typeface="Calibri" pitchFamily="34" charset="0"/>
                </a:rPr>
                <a:t>3.4</a:t>
              </a:r>
              <a:endParaRPr lang="ja-JP" altLang="en-US" sz="2400">
                <a:solidFill>
                  <a:srgbClr val="777777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3018" name="下矢印 28"/>
          <p:cNvSpPr>
            <a:spLocks noChangeArrowheads="1"/>
          </p:cNvSpPr>
          <p:nvPr/>
        </p:nvSpPr>
        <p:spPr bwMode="auto">
          <a:xfrm>
            <a:off x="2322513" y="1936750"/>
            <a:ext cx="574675" cy="1103313"/>
          </a:xfrm>
          <a:prstGeom prst="downArrow">
            <a:avLst>
              <a:gd name="adj1" fmla="val 50000"/>
              <a:gd name="adj2" fmla="val 50015"/>
            </a:avLst>
          </a:prstGeom>
          <a:solidFill>
            <a:srgbClr val="99FFCC"/>
          </a:solidFill>
          <a:ln w="11429" algn="ctr">
            <a:solidFill>
              <a:srgbClr val="00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ja-JP" altLang="en-US" sz="2400">
              <a:solidFill>
                <a:srgbClr val="FFFFFF"/>
              </a:solidFill>
              <a:latin typeface="Georgia" pitchFamily="18" charset="0"/>
              <a:ea typeface="ＭＳ Ｐ明朝" pitchFamily="18" charset="-128"/>
            </a:endParaRPr>
          </a:p>
        </p:txBody>
      </p:sp>
      <p:sp>
        <p:nvSpPr>
          <p:cNvPr id="43019" name="テキスト ボックス 31"/>
          <p:cNvSpPr txBox="1">
            <a:spLocks noChangeArrowheads="1"/>
          </p:cNvSpPr>
          <p:nvPr/>
        </p:nvSpPr>
        <p:spPr bwMode="auto">
          <a:xfrm>
            <a:off x="2178050" y="1412875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altLang="ja-JP">
                <a:solidFill>
                  <a:srgbClr val="777777"/>
                </a:solidFill>
                <a:latin typeface="Calibri" pitchFamily="34" charset="0"/>
              </a:rPr>
              <a:t>stable</a:t>
            </a:r>
            <a:br>
              <a:rPr lang="en-US" altLang="ja-JP">
                <a:solidFill>
                  <a:srgbClr val="777777"/>
                </a:solidFill>
                <a:latin typeface="Calibri" pitchFamily="34" charset="0"/>
              </a:rPr>
            </a:br>
            <a:r>
              <a:rPr lang="en-US" altLang="ja-JP">
                <a:solidFill>
                  <a:srgbClr val="777777"/>
                </a:solidFill>
                <a:latin typeface="Calibri" pitchFamily="34" charset="0"/>
              </a:rPr>
              <a:t>release</a:t>
            </a:r>
            <a:endParaRPr lang="ja-JP" altLang="en-US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43020" name="下矢印 30"/>
          <p:cNvSpPr>
            <a:spLocks noChangeArrowheads="1"/>
          </p:cNvSpPr>
          <p:nvPr/>
        </p:nvSpPr>
        <p:spPr bwMode="auto">
          <a:xfrm>
            <a:off x="5062538" y="3067050"/>
            <a:ext cx="576262" cy="1103313"/>
          </a:xfrm>
          <a:prstGeom prst="downArrow">
            <a:avLst>
              <a:gd name="adj1" fmla="val 50000"/>
              <a:gd name="adj2" fmla="val 50010"/>
            </a:avLst>
          </a:prstGeom>
          <a:solidFill>
            <a:srgbClr val="99FFCC"/>
          </a:solidFill>
          <a:ln w="11429" algn="ctr">
            <a:solidFill>
              <a:srgbClr val="00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ja-JP" altLang="en-US" sz="2400">
              <a:solidFill>
                <a:srgbClr val="FFFFFF"/>
              </a:solidFill>
              <a:latin typeface="Georgia" pitchFamily="18" charset="0"/>
              <a:ea typeface="ＭＳ Ｐ明朝" pitchFamily="18" charset="-128"/>
            </a:endParaRPr>
          </a:p>
        </p:txBody>
      </p:sp>
      <p:sp>
        <p:nvSpPr>
          <p:cNvPr id="43021" name="テキスト ボックス 32"/>
          <p:cNvSpPr txBox="1">
            <a:spLocks noChangeArrowheads="1"/>
          </p:cNvSpPr>
          <p:nvPr/>
        </p:nvSpPr>
        <p:spPr bwMode="auto">
          <a:xfrm>
            <a:off x="4932363" y="2601913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altLang="ja-JP">
                <a:solidFill>
                  <a:srgbClr val="777777"/>
                </a:solidFill>
                <a:latin typeface="Calibri" pitchFamily="34" charset="0"/>
              </a:rPr>
              <a:t>stable</a:t>
            </a:r>
            <a:br>
              <a:rPr lang="en-US" altLang="ja-JP">
                <a:solidFill>
                  <a:srgbClr val="777777"/>
                </a:solidFill>
                <a:latin typeface="Calibri" pitchFamily="34" charset="0"/>
              </a:rPr>
            </a:br>
            <a:r>
              <a:rPr lang="en-US" altLang="ja-JP">
                <a:solidFill>
                  <a:srgbClr val="777777"/>
                </a:solidFill>
                <a:latin typeface="Calibri" pitchFamily="34" charset="0"/>
              </a:rPr>
              <a:t>release</a:t>
            </a:r>
            <a:endParaRPr lang="ja-JP" altLang="en-US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43022" name="下矢印 29"/>
          <p:cNvSpPr>
            <a:spLocks noChangeArrowheads="1"/>
          </p:cNvSpPr>
          <p:nvPr/>
        </p:nvSpPr>
        <p:spPr bwMode="auto">
          <a:xfrm>
            <a:off x="3798888" y="2490788"/>
            <a:ext cx="576262" cy="2401887"/>
          </a:xfrm>
          <a:prstGeom prst="downArrow">
            <a:avLst>
              <a:gd name="adj1" fmla="val 50000"/>
              <a:gd name="adj2" fmla="val 49997"/>
            </a:avLst>
          </a:prstGeom>
          <a:solidFill>
            <a:srgbClr val="FFF185"/>
          </a:solidFill>
          <a:ln w="11429" algn="ctr">
            <a:solidFill>
              <a:srgbClr val="FF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ja-JP" altLang="en-US" sz="2400">
              <a:solidFill>
                <a:srgbClr val="FFFFFF"/>
              </a:solidFill>
              <a:latin typeface="Georgia" pitchFamily="18" charset="0"/>
              <a:ea typeface="ＭＳ Ｐ明朝" pitchFamily="18" charset="-128"/>
            </a:endParaRPr>
          </a:p>
        </p:txBody>
      </p:sp>
      <p:sp>
        <p:nvSpPr>
          <p:cNvPr id="43023" name="テキスト ボックス 33"/>
          <p:cNvSpPr txBox="1">
            <a:spLocks noChangeArrowheads="1"/>
          </p:cNvSpPr>
          <p:nvPr/>
        </p:nvSpPr>
        <p:spPr bwMode="auto">
          <a:xfrm>
            <a:off x="3563938" y="1628775"/>
            <a:ext cx="10636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en-US" altLang="ja-JP">
                <a:solidFill>
                  <a:srgbClr val="FF0000"/>
                </a:solidFill>
                <a:latin typeface="Calibri" pitchFamily="34" charset="0"/>
              </a:rPr>
              <a:t>long-term</a:t>
            </a:r>
            <a:br>
              <a:rPr lang="en-US" altLang="ja-JP">
                <a:solidFill>
                  <a:srgbClr val="FF0000"/>
                </a:solidFill>
                <a:latin typeface="Calibri" pitchFamily="34" charset="0"/>
              </a:rPr>
            </a:br>
            <a:r>
              <a:rPr lang="en-US" altLang="ja-JP">
                <a:solidFill>
                  <a:srgbClr val="FF0000"/>
                </a:solidFill>
                <a:latin typeface="Calibri" pitchFamily="34" charset="0"/>
              </a:rPr>
              <a:t>stable</a:t>
            </a:r>
            <a:br>
              <a:rPr lang="en-US" altLang="ja-JP">
                <a:solidFill>
                  <a:srgbClr val="FF0000"/>
                </a:solidFill>
                <a:latin typeface="Calibri" pitchFamily="34" charset="0"/>
              </a:rPr>
            </a:br>
            <a:r>
              <a:rPr lang="en-US" altLang="ja-JP">
                <a:solidFill>
                  <a:srgbClr val="FF0000"/>
                </a:solidFill>
                <a:latin typeface="Calibri" pitchFamily="34" charset="0"/>
              </a:rPr>
              <a:t>release</a:t>
            </a:r>
            <a:br>
              <a:rPr lang="en-US" altLang="ja-JP">
                <a:solidFill>
                  <a:srgbClr val="FF0000"/>
                </a:solidFill>
                <a:latin typeface="Calibri" pitchFamily="34" charset="0"/>
              </a:rPr>
            </a:br>
            <a:r>
              <a:rPr lang="en-US" altLang="ja-JP">
                <a:solidFill>
                  <a:srgbClr val="FF0000"/>
                </a:solidFill>
                <a:latin typeface="Calibri" pitchFamily="34" charset="0"/>
              </a:rPr>
              <a:t>[ LTS ]</a:t>
            </a:r>
            <a:endParaRPr lang="ja-JP" altLang="en-US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43024" name="下矢印 39"/>
          <p:cNvSpPr>
            <a:spLocks noChangeArrowheads="1"/>
          </p:cNvSpPr>
          <p:nvPr/>
        </p:nvSpPr>
        <p:spPr bwMode="auto">
          <a:xfrm>
            <a:off x="6142038" y="3609975"/>
            <a:ext cx="577850" cy="1103313"/>
          </a:xfrm>
          <a:prstGeom prst="downArrow">
            <a:avLst>
              <a:gd name="adj1" fmla="val 50000"/>
              <a:gd name="adj2" fmla="val 49917"/>
            </a:avLst>
          </a:prstGeom>
          <a:solidFill>
            <a:srgbClr val="99FFCC"/>
          </a:solidFill>
          <a:ln w="11429" algn="ctr">
            <a:solidFill>
              <a:srgbClr val="00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ja-JP" altLang="en-US" sz="2400">
              <a:solidFill>
                <a:srgbClr val="FFFFFF"/>
              </a:solidFill>
              <a:latin typeface="Georgia" pitchFamily="18" charset="0"/>
              <a:ea typeface="ＭＳ Ｐ明朝" pitchFamily="18" charset="-128"/>
            </a:endParaRPr>
          </a:p>
        </p:txBody>
      </p:sp>
      <p:sp>
        <p:nvSpPr>
          <p:cNvPr id="43025" name="テキスト ボックス 40"/>
          <p:cNvSpPr txBox="1">
            <a:spLocks noChangeArrowheads="1"/>
          </p:cNvSpPr>
          <p:nvPr/>
        </p:nvSpPr>
        <p:spPr bwMode="auto">
          <a:xfrm>
            <a:off x="6011863" y="3144838"/>
            <a:ext cx="865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altLang="ja-JP">
                <a:solidFill>
                  <a:srgbClr val="777777"/>
                </a:solidFill>
                <a:latin typeface="Calibri" pitchFamily="34" charset="0"/>
              </a:rPr>
              <a:t>stable</a:t>
            </a:r>
            <a:br>
              <a:rPr lang="en-US" altLang="ja-JP">
                <a:solidFill>
                  <a:srgbClr val="777777"/>
                </a:solidFill>
                <a:latin typeface="Calibri" pitchFamily="34" charset="0"/>
              </a:rPr>
            </a:br>
            <a:r>
              <a:rPr lang="en-US" altLang="ja-JP">
                <a:solidFill>
                  <a:srgbClr val="777777"/>
                </a:solidFill>
                <a:latin typeface="Calibri" pitchFamily="34" charset="0"/>
              </a:rPr>
              <a:t>release</a:t>
            </a:r>
            <a:endParaRPr lang="ja-JP" altLang="en-US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42" name="角丸四角形 41"/>
          <p:cNvSpPr/>
          <p:nvPr/>
        </p:nvSpPr>
        <p:spPr>
          <a:xfrm>
            <a:off x="323528" y="5229200"/>
            <a:ext cx="8419013" cy="432048"/>
          </a:xfrm>
          <a:prstGeom prst="roundRect">
            <a:avLst/>
          </a:prstGeom>
          <a:solidFill>
            <a:srgbClr val="00206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ja-JP" sz="2000" dirty="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community </a:t>
            </a:r>
            <a:r>
              <a:rPr lang="ja-JP" altLang="en-US" sz="2000" dirty="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は期間限定でメンテナンス（バグ修正）に対応する</a:t>
            </a:r>
          </a:p>
        </p:txBody>
      </p:sp>
      <p:sp>
        <p:nvSpPr>
          <p:cNvPr id="43029" name="テキスト ボックス 42"/>
          <p:cNvSpPr txBox="1">
            <a:spLocks noChangeArrowheads="1"/>
          </p:cNvSpPr>
          <p:nvPr/>
        </p:nvSpPr>
        <p:spPr bwMode="auto">
          <a:xfrm>
            <a:off x="401638" y="5732463"/>
            <a:ext cx="85629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l"/>
            </a:pPr>
            <a:r>
              <a:rPr lang="ja-JP" altLang="en-US" sz="1600">
                <a:solidFill>
                  <a:srgbClr val="002060"/>
                </a:solidFill>
                <a:latin typeface="HG丸ｺﾞｼｯｸM-PRO" pitchFamily="50" charset="-128"/>
                <a:ea typeface="HG丸ｺﾞｼｯｸM-PRO" pitchFamily="50" charset="-128"/>
              </a:rPr>
              <a:t>通常は </a:t>
            </a:r>
            <a:r>
              <a:rPr lang="en-US" altLang="ja-JP" sz="1600">
                <a:solidFill>
                  <a:srgbClr val="002060"/>
                </a:solidFill>
                <a:latin typeface="HG丸ｺﾞｼｯｸM-PRO" pitchFamily="50" charset="-128"/>
                <a:ea typeface="HG丸ｺﾞｼｯｸM-PRO" pitchFamily="50" charset="-128"/>
              </a:rPr>
              <a:t>2</a:t>
            </a:r>
            <a:r>
              <a:rPr lang="ja-JP" altLang="en-US" sz="1600">
                <a:solidFill>
                  <a:srgbClr val="002060"/>
                </a:solidFill>
                <a:latin typeface="HG丸ｺﾞｼｯｸM-PRO" pitchFamily="50" charset="-128"/>
                <a:ea typeface="HG丸ｺﾞｼｯｸM-PRO" pitchFamily="50" charset="-128"/>
              </a:rPr>
              <a:t>つ先のバージョンのカーネルがリリースされるまで （リリース後 約</a:t>
            </a:r>
            <a:r>
              <a:rPr lang="en-US" altLang="ja-JP" sz="1600">
                <a:solidFill>
                  <a:srgbClr val="002060"/>
                </a:solidFill>
                <a:latin typeface="HG丸ｺﾞｼｯｸM-PRO" pitchFamily="50" charset="-128"/>
                <a:ea typeface="HG丸ｺﾞｼｯｸM-PRO" pitchFamily="50" charset="-128"/>
              </a:rPr>
              <a:t>5</a:t>
            </a:r>
            <a:r>
              <a:rPr lang="ja-JP" altLang="en-US" sz="1600">
                <a:solidFill>
                  <a:srgbClr val="002060"/>
                </a:solidFill>
                <a:latin typeface="HG丸ｺﾞｼｯｸM-PRO" pitchFamily="50" charset="-128"/>
                <a:ea typeface="HG丸ｺﾞｼｯｸM-PRO" pitchFamily="50" charset="-128"/>
              </a:rPr>
              <a:t>か月間）</a:t>
            </a:r>
            <a:endParaRPr lang="en-US" altLang="ja-JP" sz="2400">
              <a:solidFill>
                <a:srgbClr val="002060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marL="285750" indent="-285750">
              <a:buFont typeface="Wingdings" pitchFamily="2" charset="2"/>
              <a:buChar char="l"/>
            </a:pPr>
            <a:r>
              <a:rPr lang="ja-JP" altLang="en-US" sz="1600">
                <a:solidFill>
                  <a:srgbClr val="002060"/>
                </a:solidFill>
                <a:latin typeface="HG丸ｺﾞｼｯｸM-PRO" pitchFamily="50" charset="-128"/>
                <a:ea typeface="HG丸ｺﾞｼｯｸM-PRO" pitchFamily="50" charset="-128"/>
              </a:rPr>
              <a:t>特定バージョン （</a:t>
            </a:r>
            <a:r>
              <a:rPr lang="en-US" altLang="ja-JP" sz="160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LTS</a:t>
            </a:r>
            <a:r>
              <a:rPr lang="ja-JP" altLang="en-US" sz="160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バージョン</a:t>
            </a:r>
            <a:r>
              <a:rPr lang="ja-JP" altLang="en-US" sz="1600">
                <a:solidFill>
                  <a:srgbClr val="002060"/>
                </a:solidFill>
                <a:latin typeface="HG丸ｺﾞｼｯｸM-PRO" pitchFamily="50" charset="-128"/>
                <a:ea typeface="HG丸ｺﾞｼｯｸM-PRO" pitchFamily="50" charset="-128"/>
              </a:rPr>
              <a:t>）は一定期間メンテナンスが継続される</a:t>
            </a:r>
            <a:endParaRPr lang="en-US" altLang="ja-JP" sz="1600">
              <a:solidFill>
                <a:srgbClr val="00206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cxnSp>
        <p:nvCxnSpPr>
          <p:cNvPr id="7" name="直線矢印コネクタ 6"/>
          <p:cNvCxnSpPr/>
          <p:nvPr/>
        </p:nvCxnSpPr>
        <p:spPr>
          <a:xfrm>
            <a:off x="6877050" y="1936750"/>
            <a:ext cx="0" cy="520700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31" name="テキスト ボックス 7"/>
          <p:cNvSpPr txBox="1">
            <a:spLocks noChangeArrowheads="1"/>
          </p:cNvSpPr>
          <p:nvPr/>
        </p:nvSpPr>
        <p:spPr bwMode="auto">
          <a:xfrm>
            <a:off x="6910388" y="2058988"/>
            <a:ext cx="12255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ja-JP" altLang="en-US" sz="1600">
                <a:solidFill>
                  <a:srgbClr val="777777"/>
                </a:solidFill>
                <a:latin typeface="Calibri" pitchFamily="34" charset="0"/>
                <a:cs typeface="Calibri" pitchFamily="34" charset="0"/>
              </a:rPr>
              <a:t>≒ </a:t>
            </a:r>
            <a:r>
              <a:rPr lang="en-US" altLang="ja-JP" sz="1600">
                <a:solidFill>
                  <a:srgbClr val="777777"/>
                </a:solidFill>
                <a:latin typeface="Calibri" pitchFamily="34" charset="0"/>
                <a:cs typeface="Calibri" pitchFamily="34" charset="0"/>
              </a:rPr>
              <a:t>80</a:t>
            </a:r>
            <a:r>
              <a:rPr lang="ja-JP" altLang="en-US" sz="1600">
                <a:solidFill>
                  <a:srgbClr val="777777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ja-JP" sz="1600">
                <a:solidFill>
                  <a:srgbClr val="777777"/>
                </a:solidFill>
                <a:latin typeface="Calibri" pitchFamily="34" charset="0"/>
                <a:cs typeface="Calibri" pitchFamily="34" charset="0"/>
              </a:rPr>
              <a:t>days</a:t>
            </a:r>
            <a:endParaRPr lang="ja-JP" altLang="en-US" sz="2400">
              <a:solidFill>
                <a:srgbClr val="777777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1908175" y="3141663"/>
            <a:ext cx="1598613" cy="1871662"/>
          </a:xfrm>
          <a:prstGeom prst="roundRect">
            <a:avLst>
              <a:gd name="adj" fmla="val 13149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ja-JP" altLang="en-US" dirty="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これ以降は</a:t>
            </a:r>
            <a:r>
              <a:rPr lang="en-US" altLang="ja-JP" dirty="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lang="en-US" altLang="ja-JP" dirty="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</a:br>
            <a:r>
              <a:rPr lang="ja-JP" altLang="en-US" dirty="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バグ報告を受付けない</a:t>
            </a:r>
            <a:endParaRPr lang="en-US" altLang="ja-JP" dirty="0">
              <a:solidFill>
                <a:prstClr val="white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algn="ctr">
              <a:defRPr/>
            </a:pPr>
            <a:r>
              <a:rPr lang="ja-JP" altLang="en-US" dirty="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メンテ終了</a:t>
            </a:r>
            <a:endParaRPr lang="ja-JP" altLang="en-US" sz="2400" dirty="0">
              <a:solidFill>
                <a:prstClr val="white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43033" name="テキスト ボックス 43"/>
          <p:cNvSpPr txBox="1">
            <a:spLocks noChangeArrowheads="1"/>
          </p:cNvSpPr>
          <p:nvPr/>
        </p:nvSpPr>
        <p:spPr bwMode="auto">
          <a:xfrm>
            <a:off x="3708400" y="4770438"/>
            <a:ext cx="9175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ja-JP" altLang="en-US" sz="2400">
                <a:solidFill>
                  <a:srgbClr val="002060"/>
                </a:solidFill>
                <a:latin typeface="HG丸ｺﾞｼｯｸM-PRO" pitchFamily="50" charset="-128"/>
                <a:ea typeface="HG丸ｺﾞｼｯｸM-PRO" pitchFamily="50" charset="-128"/>
              </a:rPr>
              <a:t>継続</a:t>
            </a:r>
          </a:p>
        </p:txBody>
      </p:sp>
      <p:sp>
        <p:nvSpPr>
          <p:cNvPr id="43034" name="テキスト ボックス 44"/>
          <p:cNvSpPr txBox="1">
            <a:spLocks noChangeArrowheads="1"/>
          </p:cNvSpPr>
          <p:nvPr/>
        </p:nvSpPr>
        <p:spPr bwMode="auto">
          <a:xfrm>
            <a:off x="5011738" y="4103688"/>
            <a:ext cx="758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ja-JP" altLang="en-US" sz="2000">
                <a:solidFill>
                  <a:srgbClr val="7F7F7F"/>
                </a:solidFill>
                <a:latin typeface="HG丸ｺﾞｼｯｸM-PRO" pitchFamily="50" charset="-128"/>
                <a:ea typeface="HG丸ｺﾞｼｯｸM-PRO" pitchFamily="50" charset="-128"/>
              </a:rPr>
              <a:t>終了</a:t>
            </a:r>
            <a:endParaRPr lang="ja-JP" altLang="en-US" sz="2400">
              <a:solidFill>
                <a:srgbClr val="7F7F7F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43035" name="テキスト ボックス 45"/>
          <p:cNvSpPr txBox="1">
            <a:spLocks noChangeArrowheads="1"/>
          </p:cNvSpPr>
          <p:nvPr/>
        </p:nvSpPr>
        <p:spPr bwMode="auto">
          <a:xfrm>
            <a:off x="6091238" y="4625975"/>
            <a:ext cx="757237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ja-JP" altLang="en-US" sz="2000">
                <a:solidFill>
                  <a:srgbClr val="7F7F7F"/>
                </a:solidFill>
                <a:latin typeface="HG丸ｺﾞｼｯｸM-PRO" pitchFamily="50" charset="-128"/>
                <a:ea typeface="HG丸ｺﾞｼｯｸM-PRO" pitchFamily="50" charset="-128"/>
              </a:rPr>
              <a:t>終了</a:t>
            </a:r>
            <a:endParaRPr lang="ja-JP" altLang="en-US" sz="2400">
              <a:solidFill>
                <a:srgbClr val="7F7F7F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43036" name="下矢印 47"/>
          <p:cNvSpPr>
            <a:spLocks noChangeArrowheads="1"/>
          </p:cNvSpPr>
          <p:nvPr/>
        </p:nvSpPr>
        <p:spPr bwMode="auto">
          <a:xfrm>
            <a:off x="3798888" y="2486025"/>
            <a:ext cx="576262" cy="1104900"/>
          </a:xfrm>
          <a:prstGeom prst="downArrow">
            <a:avLst>
              <a:gd name="adj1" fmla="val 50000"/>
              <a:gd name="adj2" fmla="val 50002"/>
            </a:avLst>
          </a:prstGeom>
          <a:solidFill>
            <a:srgbClr val="99FFCC"/>
          </a:solidFill>
          <a:ln w="11429" algn="ctr">
            <a:solidFill>
              <a:srgbClr val="00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ja-JP" altLang="en-US" sz="2400">
              <a:solidFill>
                <a:srgbClr val="FFFFFF"/>
              </a:solidFill>
              <a:latin typeface="Georgia" pitchFamily="18" charset="0"/>
              <a:ea typeface="ＭＳ Ｐ明朝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F4DC932-5649-4344-A355-F66724618BC0}" type="slidenum">
              <a:rPr lang="ja-JP" altLang="en-US"/>
              <a:pPr>
                <a:defRPr/>
              </a:pPr>
              <a:t>7</a:t>
            </a:fld>
            <a:endParaRPr lang="ja-JP" altLang="en-US"/>
          </a:p>
        </p:txBody>
      </p:sp>
      <p:sp>
        <p:nvSpPr>
          <p:cNvPr id="44034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LTS/LTSI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関連用語定義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(2/2) </a:t>
            </a:r>
            <a:endParaRPr lang="ja-JP" altLang="en-US" smtClean="0">
              <a:ea typeface="平成角ｺﾞｼｯｸ体W5P"/>
              <a:cs typeface="平成角ｺﾞｼｯｸ体W5P"/>
            </a:endParaRPr>
          </a:p>
        </p:txBody>
      </p:sp>
      <p:sp>
        <p:nvSpPr>
          <p:cNvPr id="17411" name="コンテンツ プレースホルダ 2"/>
          <p:cNvSpPr>
            <a:spLocks noGrp="1"/>
          </p:cNvSpPr>
          <p:nvPr>
            <p:ph idx="1"/>
          </p:nvPr>
        </p:nvSpPr>
        <p:spPr>
          <a:xfrm>
            <a:off x="250825" y="981075"/>
            <a:ext cx="8642350" cy="5400675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sz="3800" dirty="0" smtClean="0"/>
              <a:t>LTSI tree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sz="2800" dirty="0" smtClean="0"/>
              <a:t>Linux</a:t>
            </a:r>
            <a:r>
              <a:rPr lang="ja-JP" altLang="en-US" sz="2800" dirty="0" smtClean="0"/>
              <a:t> </a:t>
            </a:r>
            <a:r>
              <a:rPr lang="en-US" altLang="ja-JP" sz="2800" dirty="0" smtClean="0"/>
              <a:t>Foundation</a:t>
            </a:r>
            <a:r>
              <a:rPr lang="ja-JP" altLang="en-US" sz="2800" dirty="0" smtClean="0"/>
              <a:t> のツリー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en-US" altLang="ja-JP" sz="2800" dirty="0" smtClean="0"/>
              <a:t>( </a:t>
            </a:r>
            <a:r>
              <a:rPr lang="ja-JP" altLang="en-US" sz="2800" dirty="0" smtClean="0"/>
              <a:t>コミュニティによるメンテナンスの対象ではない</a:t>
            </a:r>
            <a:r>
              <a:rPr lang="en-US" altLang="ja-JP" sz="2800" dirty="0" smtClean="0"/>
              <a:t> ) </a:t>
            </a:r>
          </a:p>
          <a:p>
            <a:pPr lvl="1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altLang="ja-JP" sz="2800" dirty="0" smtClean="0"/>
              <a:t>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sz="2800" dirty="0" smtClean="0">
                <a:solidFill>
                  <a:srgbClr val="FF0000"/>
                </a:solidFill>
              </a:rPr>
              <a:t>コミュニティの </a:t>
            </a:r>
            <a:r>
              <a:rPr lang="en-US" altLang="ja-JP" sz="2800" dirty="0" smtClean="0">
                <a:solidFill>
                  <a:srgbClr val="FF0000"/>
                </a:solidFill>
              </a:rPr>
              <a:t>LTS</a:t>
            </a:r>
            <a:r>
              <a:rPr lang="ja-JP" altLang="en-US" sz="2800" dirty="0" smtClean="0">
                <a:solidFill>
                  <a:srgbClr val="FF0000"/>
                </a:solidFill>
              </a:rPr>
              <a:t> カーネルをベースに拡張する</a:t>
            </a:r>
            <a:r>
              <a:rPr lang="en-US" altLang="ja-JP" sz="2800" dirty="0" smtClean="0">
                <a:solidFill>
                  <a:srgbClr val="FF0000"/>
                </a:solidFill>
              </a:rPr>
              <a:t/>
            </a:r>
            <a:br>
              <a:rPr lang="en-US" altLang="ja-JP" sz="2800" dirty="0" smtClean="0">
                <a:solidFill>
                  <a:srgbClr val="FF0000"/>
                </a:solidFill>
              </a:rPr>
            </a:br>
            <a:r>
              <a:rPr lang="en-US" altLang="ja-JP" sz="2800" dirty="0" smtClean="0">
                <a:solidFill>
                  <a:srgbClr val="FF0000"/>
                </a:solidFill>
              </a:rPr>
              <a:t>( </a:t>
            </a:r>
            <a:r>
              <a:rPr lang="ja-JP" altLang="en-US" sz="2800" dirty="0" smtClean="0">
                <a:solidFill>
                  <a:srgbClr val="FF0000"/>
                </a:solidFill>
              </a:rPr>
              <a:t>バグ修正、セキュリティ対策はコミュニティ </a:t>
            </a:r>
            <a:r>
              <a:rPr lang="en-US" altLang="ja-JP" sz="2800" dirty="0" smtClean="0">
                <a:solidFill>
                  <a:srgbClr val="FF0000"/>
                </a:solidFill>
              </a:rPr>
              <a:t>LTS</a:t>
            </a:r>
            <a:r>
              <a:rPr lang="ja-JP" altLang="en-US" sz="2800" dirty="0" smtClean="0">
                <a:solidFill>
                  <a:srgbClr val="FF0000"/>
                </a:solidFill>
              </a:rPr>
              <a:t> に含まれる</a:t>
            </a:r>
            <a:r>
              <a:rPr lang="en-US" altLang="ja-JP" sz="2800" dirty="0" smtClean="0">
                <a:solidFill>
                  <a:srgbClr val="FF0000"/>
                </a:solidFill>
              </a:rPr>
              <a:t> )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sz="2800" dirty="0" smtClean="0">
              <a:solidFill>
                <a:srgbClr val="FF0000"/>
              </a:solidFill>
            </a:endParaRP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sz="2800" dirty="0" smtClean="0">
                <a:solidFill>
                  <a:srgbClr val="FF0000"/>
                </a:solidFill>
              </a:rPr>
              <a:t>産業界のニーズに対応したいくつかの拡張を行う</a:t>
            </a:r>
            <a:r>
              <a:rPr lang="en-US" altLang="ja-JP" sz="2800" dirty="0" smtClean="0">
                <a:solidFill>
                  <a:srgbClr val="FF0000"/>
                </a:solidFill>
              </a:rPr>
              <a:t/>
            </a:r>
            <a:br>
              <a:rPr lang="en-US" altLang="ja-JP" sz="2800" dirty="0" smtClean="0">
                <a:solidFill>
                  <a:srgbClr val="FF0000"/>
                </a:solidFill>
              </a:rPr>
            </a:br>
            <a:r>
              <a:rPr lang="ja-JP" altLang="en-US" sz="2800" dirty="0" smtClean="0">
                <a:solidFill>
                  <a:srgbClr val="FF0000"/>
                </a:solidFill>
              </a:rPr>
              <a:t>但し、同じ </a:t>
            </a:r>
            <a:r>
              <a:rPr lang="en-US" altLang="ja-JP" sz="2800" dirty="0" smtClean="0">
                <a:solidFill>
                  <a:srgbClr val="FF0000"/>
                </a:solidFill>
              </a:rPr>
              <a:t>LTSI</a:t>
            </a:r>
            <a:r>
              <a:rPr lang="ja-JP" altLang="en-US" sz="2800" dirty="0" smtClean="0">
                <a:solidFill>
                  <a:srgbClr val="FF0000"/>
                </a:solidFill>
              </a:rPr>
              <a:t> バージョン内での後方互換性は確保し、常に最新</a:t>
            </a:r>
            <a:r>
              <a:rPr lang="en-US" altLang="ja-JP" sz="2800" dirty="0" smtClean="0">
                <a:solidFill>
                  <a:srgbClr val="FF0000"/>
                </a:solidFill>
              </a:rPr>
              <a:t/>
            </a:r>
            <a:br>
              <a:rPr lang="en-US" altLang="ja-JP" sz="2800" dirty="0" smtClean="0">
                <a:solidFill>
                  <a:srgbClr val="FF0000"/>
                </a:solidFill>
              </a:rPr>
            </a:br>
            <a:r>
              <a:rPr lang="ja-JP" altLang="en-US" sz="2800" dirty="0" smtClean="0">
                <a:solidFill>
                  <a:srgbClr val="FF0000"/>
                </a:solidFill>
              </a:rPr>
              <a:t>のアップデートと交換可能とする。　</a:t>
            </a:r>
            <a:r>
              <a:rPr lang="en-US" altLang="ja-JP" sz="2800" dirty="0" smtClean="0">
                <a:solidFill>
                  <a:srgbClr val="FF0000"/>
                </a:solidFill>
              </a:rPr>
              <a:t/>
            </a:r>
            <a:br>
              <a:rPr lang="en-US" altLang="ja-JP" sz="2800" dirty="0" smtClean="0">
                <a:solidFill>
                  <a:srgbClr val="FF0000"/>
                </a:solidFill>
              </a:rPr>
            </a:br>
            <a:endParaRPr lang="en-US" altLang="ja-JP" sz="2800" dirty="0" smtClean="0">
              <a:solidFill>
                <a:srgbClr val="FF0000"/>
              </a:solidFill>
            </a:endParaRP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sz="2600" dirty="0" smtClean="0"/>
              <a:t>デバイスドライバー、プラットフォームの追加</a:t>
            </a:r>
            <a:endParaRPr lang="en-US" altLang="ja-JP" sz="2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ja-JP" altLang="en-US" sz="2600" dirty="0" smtClean="0"/>
              <a:t>　  ⇒ </a:t>
            </a:r>
            <a:r>
              <a:rPr lang="en-US" altLang="ja-JP" sz="2600" dirty="0" smtClean="0"/>
              <a:t>LTSI</a:t>
            </a:r>
            <a:r>
              <a:rPr lang="ja-JP" altLang="en-US" sz="2600" dirty="0" smtClean="0"/>
              <a:t> </a:t>
            </a:r>
            <a:r>
              <a:rPr lang="en-US" altLang="ja-JP" sz="2600" dirty="0" smtClean="0"/>
              <a:t>3.0</a:t>
            </a:r>
            <a:r>
              <a:rPr lang="ja-JP" altLang="en-US" sz="2600" dirty="0" smtClean="0"/>
              <a:t> では </a:t>
            </a:r>
            <a:r>
              <a:rPr lang="en-US" altLang="ja-JP" sz="2600" dirty="0" smtClean="0"/>
              <a:t>ARM</a:t>
            </a:r>
            <a:r>
              <a:rPr lang="ja-JP" altLang="en-US" sz="2600" dirty="0" smtClean="0"/>
              <a:t> </a:t>
            </a:r>
            <a:r>
              <a:rPr lang="en-US" altLang="ja-JP" sz="2600" dirty="0" smtClean="0"/>
              <a:t>device</a:t>
            </a:r>
            <a:r>
              <a:rPr lang="ja-JP" altLang="en-US" sz="2600" dirty="0" smtClean="0"/>
              <a:t> </a:t>
            </a:r>
            <a:r>
              <a:rPr lang="en-US" altLang="ja-JP" sz="2600" dirty="0" smtClean="0"/>
              <a:t>tree</a:t>
            </a:r>
            <a:r>
              <a:rPr lang="ja-JP" altLang="en-US" sz="2600" dirty="0" smtClean="0"/>
              <a:t> 対応は必須要件ではない</a:t>
            </a:r>
            <a:endParaRPr lang="en-US" altLang="ja-JP" sz="2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sz="2600" dirty="0" smtClean="0"/>
              <a:t>最新カーネルで採用された新機能の取り込み</a:t>
            </a:r>
            <a:r>
              <a:rPr lang="en-US" altLang="ja-JP" sz="2600" dirty="0" smtClean="0"/>
              <a:t/>
            </a:r>
            <a:br>
              <a:rPr lang="en-US" altLang="ja-JP" sz="2600" dirty="0" smtClean="0"/>
            </a:br>
            <a:r>
              <a:rPr lang="en-US" altLang="ja-JP" sz="2600" dirty="0" smtClean="0"/>
              <a:t> (</a:t>
            </a:r>
            <a:r>
              <a:rPr lang="ja-JP" altLang="en-US" sz="2600" dirty="0" smtClean="0"/>
              <a:t> 例えば </a:t>
            </a:r>
            <a:r>
              <a:rPr lang="en-US" altLang="ja-JP" sz="2600" dirty="0" smtClean="0"/>
              <a:t>3.3</a:t>
            </a:r>
            <a:r>
              <a:rPr lang="ja-JP" altLang="en-US" sz="2600" dirty="0" smtClean="0"/>
              <a:t> で採用された </a:t>
            </a:r>
            <a:r>
              <a:rPr lang="en-US" altLang="ja-JP" sz="2600" dirty="0" smtClean="0"/>
              <a:t>Android</a:t>
            </a:r>
            <a:r>
              <a:rPr lang="ja-JP" altLang="en-US" sz="2600" dirty="0" smtClean="0"/>
              <a:t> 拡張パッチ など</a:t>
            </a:r>
            <a:r>
              <a:rPr lang="en-US" altLang="ja-JP" sz="2600" dirty="0" smtClean="0"/>
              <a:t> )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sz="2600" dirty="0" smtClean="0"/>
              <a:t>Linux</a:t>
            </a:r>
            <a:r>
              <a:rPr lang="ja-JP" altLang="en-US" sz="2600" dirty="0" smtClean="0"/>
              <a:t> </a:t>
            </a:r>
            <a:r>
              <a:rPr lang="en-US" altLang="ja-JP" sz="2600" dirty="0" smtClean="0"/>
              <a:t>Foundation</a:t>
            </a:r>
            <a:r>
              <a:rPr lang="ja-JP" altLang="en-US" sz="2600" dirty="0" smtClean="0"/>
              <a:t> </a:t>
            </a:r>
            <a:r>
              <a:rPr lang="en-US" altLang="ja-JP" sz="2600" dirty="0" smtClean="0"/>
              <a:t>CEWG</a:t>
            </a:r>
            <a:r>
              <a:rPr lang="ja-JP" altLang="en-US" sz="2600" dirty="0" smtClean="0"/>
              <a:t> でファンドした組み込み向け拡張</a:t>
            </a:r>
            <a:endParaRPr lang="en-US" altLang="ja-JP" sz="2600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sz="2600" dirty="0" smtClean="0"/>
              <a:t>SoC</a:t>
            </a:r>
            <a:r>
              <a:rPr lang="ja-JP" altLang="en-US" sz="2600" dirty="0" smtClean="0"/>
              <a:t>メーカー、製品メーカーの </a:t>
            </a:r>
            <a:r>
              <a:rPr lang="en-US" altLang="ja-JP" sz="2600" dirty="0" smtClean="0"/>
              <a:t>in-house</a:t>
            </a:r>
            <a:r>
              <a:rPr lang="ja-JP" altLang="en-US" sz="2600" dirty="0" smtClean="0"/>
              <a:t> コード （検証を実施）</a:t>
            </a:r>
            <a:endParaRPr lang="en-US" altLang="ja-JP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スライド番号プレースホル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21F9D88-EEC5-4658-8DF2-BA6875690907}" type="slidenum">
              <a:rPr lang="ja-JP" altLang="en-US"/>
              <a:pPr>
                <a:defRPr/>
              </a:pPr>
              <a:t>8</a:t>
            </a:fld>
            <a:endParaRPr lang="ja-JP" altLang="en-US"/>
          </a:p>
        </p:txBody>
      </p:sp>
      <p:sp>
        <p:nvSpPr>
          <p:cNvPr id="4" name="角丸四角形 3"/>
          <p:cNvSpPr/>
          <p:nvPr/>
        </p:nvSpPr>
        <p:spPr>
          <a:xfrm>
            <a:off x="1258888" y="5418138"/>
            <a:ext cx="6842125" cy="506412"/>
          </a:xfrm>
          <a:prstGeom prst="roundRect">
            <a:avLst>
              <a:gd name="adj" fmla="val 21405"/>
            </a:avLst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accent1">
                    <a:lumMod val="75000"/>
                  </a:schemeClr>
                </a:solidFill>
              </a:rPr>
              <a:t>Upstream vanilla kernel</a:t>
            </a:r>
            <a:endParaRPr lang="ja-JP" alt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角丸四角形 4"/>
          <p:cNvSpPr/>
          <p:nvPr/>
        </p:nvSpPr>
        <p:spPr>
          <a:xfrm>
            <a:off x="971550" y="3860800"/>
            <a:ext cx="7345363" cy="223202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2800" dirty="0">
                <a:solidFill>
                  <a:srgbClr val="00B050"/>
                </a:solidFill>
              </a:rPr>
              <a:t>Community long-term stable kernel</a:t>
            </a:r>
            <a:endParaRPr lang="ja-JP" altLang="en-US" sz="2800" dirty="0">
              <a:solidFill>
                <a:srgbClr val="00B050"/>
              </a:solidFill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539750" y="981075"/>
            <a:ext cx="8135938" cy="5327650"/>
          </a:xfrm>
          <a:prstGeom prst="roundRect">
            <a:avLst>
              <a:gd name="adj" fmla="val 10017"/>
            </a:avLst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3600" dirty="0">
                <a:solidFill>
                  <a:srgbClr val="00B0F0"/>
                </a:solidFill>
                <a:cs typeface="Calibri" pitchFamily="34" charset="0"/>
              </a:rPr>
              <a:t>LTSI : long term support kernel</a:t>
            </a:r>
            <a:endParaRPr lang="ja-JP" altLang="en-US" sz="3600" dirty="0">
              <a:solidFill>
                <a:srgbClr val="00B0F0"/>
              </a:solidFill>
              <a:cs typeface="Calibri" pitchFamily="34" charset="0"/>
            </a:endParaRPr>
          </a:p>
        </p:txBody>
      </p:sp>
      <p:sp>
        <p:nvSpPr>
          <p:cNvPr id="45061" name="テキスト ボックス 1"/>
          <p:cNvSpPr txBox="1">
            <a:spLocks noChangeArrowheads="1"/>
          </p:cNvSpPr>
          <p:nvPr/>
        </p:nvSpPr>
        <p:spPr bwMode="auto">
          <a:xfrm>
            <a:off x="1349375" y="4365625"/>
            <a:ext cx="6696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ts val="2100"/>
              </a:lnSpc>
              <a:buClr>
                <a:srgbClr val="00B050"/>
              </a:buClr>
              <a:buFont typeface="Wingdings" pitchFamily="2" charset="2"/>
              <a:buChar char="l"/>
            </a:pP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Safe bug fix already verified and merged new kernel.</a:t>
            </a:r>
          </a:p>
          <a:p>
            <a:pPr marL="342900" indent="-342900">
              <a:lnSpc>
                <a:spcPts val="2100"/>
              </a:lnSpc>
              <a:buClr>
                <a:srgbClr val="00B050"/>
              </a:buClr>
              <a:buFont typeface="Wingdings" pitchFamily="2" charset="2"/>
              <a:buChar char="l"/>
            </a:pP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Serious security fix already verified and merged new kernel.</a:t>
            </a:r>
            <a:endParaRPr lang="ja-JP" altLang="en-US" sz="20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5062" name="テキスト ボックス 8"/>
          <p:cNvSpPr txBox="1">
            <a:spLocks noChangeArrowheads="1"/>
          </p:cNvSpPr>
          <p:nvPr/>
        </p:nvSpPr>
        <p:spPr bwMode="auto">
          <a:xfrm>
            <a:off x="733425" y="1628775"/>
            <a:ext cx="7942263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ts val="2100"/>
              </a:lnSpc>
              <a:buClr>
                <a:srgbClr val="0070C0"/>
              </a:buClr>
              <a:buFont typeface="Wingdings" pitchFamily="2" charset="2"/>
              <a:buChar char="l"/>
            </a:pP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Back-port</a:t>
            </a:r>
            <a:r>
              <a:rPr lang="en-US" altLang="ja-JP" sz="200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ja-JP" sz="200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newly added device / platform </a:t>
            </a: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support from new kernel.</a:t>
            </a:r>
          </a:p>
          <a:p>
            <a:pPr marL="342900" indent="-342900">
              <a:lnSpc>
                <a:spcPts val="2100"/>
              </a:lnSpc>
              <a:buClr>
                <a:srgbClr val="0070C0"/>
              </a:buClr>
              <a:buFont typeface="Wingdings" pitchFamily="2" charset="2"/>
              <a:buChar char="l"/>
            </a:pP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Back-port </a:t>
            </a:r>
            <a:r>
              <a:rPr lang="en-US" altLang="ja-JP" sz="200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new kernel feature </a:t>
            </a: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to improve code functionality like PM.</a:t>
            </a:r>
            <a:b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We may apply </a:t>
            </a:r>
            <a:r>
              <a:rPr lang="en-US" altLang="ja-JP" sz="200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newly added </a:t>
            </a:r>
            <a:r>
              <a:rPr lang="ja-JP" altLang="en-US" sz="200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ja-JP" sz="200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(to 3.2 and later) Android code </a:t>
            </a: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to LTSI3.0.</a:t>
            </a:r>
          </a:p>
          <a:p>
            <a:pPr marL="342900" indent="-342900">
              <a:lnSpc>
                <a:spcPts val="2100"/>
              </a:lnSpc>
              <a:buClr>
                <a:srgbClr val="0070C0"/>
              </a:buClr>
              <a:buFont typeface="Wingdings" pitchFamily="2" charset="2"/>
              <a:buChar char="l"/>
            </a:pP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SoC vender specific new code that are still in Linux-next can be added. </a:t>
            </a:r>
          </a:p>
          <a:p>
            <a:pPr marL="342900" indent="-342900">
              <a:lnSpc>
                <a:spcPts val="2100"/>
              </a:lnSpc>
              <a:buClr>
                <a:srgbClr val="0070C0"/>
              </a:buClr>
              <a:buFont typeface="Wingdings" pitchFamily="2" charset="2"/>
              <a:buChar char="l"/>
            </a:pPr>
            <a:r>
              <a:rPr lang="en-US" altLang="ja-JP" sz="20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Some embedded target kernel enhancement also can be added. </a:t>
            </a:r>
            <a:endParaRPr lang="ja-JP" altLang="en-US" sz="20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ja-JP" dirty="0" smtClean="0"/>
              <a:t> </a:t>
            </a:r>
            <a:endParaRPr lang="ja-JP" altLang="en-US" dirty="0"/>
          </a:p>
        </p:txBody>
      </p:sp>
      <p:sp>
        <p:nvSpPr>
          <p:cNvPr id="10" name="タイトル 1"/>
          <p:cNvSpPr txBox="1">
            <a:spLocks/>
          </p:cNvSpPr>
          <p:nvPr/>
        </p:nvSpPr>
        <p:spPr>
          <a:xfrm>
            <a:off x="609600" y="333375"/>
            <a:ext cx="8229600" cy="48895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4000" dirty="0">
                <a:latin typeface="+mj-lt"/>
                <a:ea typeface="+mj-ea"/>
                <a:cs typeface="+mj-cs"/>
              </a:rPr>
              <a:t>Vanilla</a:t>
            </a:r>
            <a:r>
              <a:rPr lang="ja-JP" altLang="en-US" sz="4000" dirty="0">
                <a:latin typeface="+mj-lt"/>
                <a:ea typeface="+mj-ea"/>
                <a:cs typeface="+mj-cs"/>
              </a:rPr>
              <a:t> </a:t>
            </a:r>
            <a:r>
              <a:rPr lang="en-US" altLang="ja-JP" sz="4000" dirty="0">
                <a:latin typeface="+mj-lt"/>
                <a:ea typeface="+mj-ea"/>
                <a:cs typeface="+mj-cs"/>
              </a:rPr>
              <a:t>/</a:t>
            </a:r>
            <a:r>
              <a:rPr lang="ja-JP" altLang="en-US" sz="4000" dirty="0">
                <a:latin typeface="+mj-lt"/>
                <a:ea typeface="+mj-ea"/>
                <a:cs typeface="+mj-cs"/>
              </a:rPr>
              <a:t> </a:t>
            </a:r>
            <a:r>
              <a:rPr lang="en-US" altLang="ja-JP" sz="4000" dirty="0">
                <a:latin typeface="+mj-lt"/>
                <a:ea typeface="+mj-ea"/>
                <a:cs typeface="+mj-cs"/>
              </a:rPr>
              <a:t>LTS</a:t>
            </a:r>
            <a:r>
              <a:rPr lang="ja-JP" altLang="en-US" sz="4000" dirty="0">
                <a:latin typeface="+mj-lt"/>
                <a:ea typeface="+mj-ea"/>
                <a:cs typeface="+mj-cs"/>
              </a:rPr>
              <a:t> </a:t>
            </a:r>
            <a:r>
              <a:rPr lang="en-US" altLang="ja-JP" sz="4000" dirty="0">
                <a:latin typeface="+mj-lt"/>
                <a:ea typeface="+mj-ea"/>
                <a:cs typeface="+mj-cs"/>
              </a:rPr>
              <a:t>/</a:t>
            </a:r>
            <a:r>
              <a:rPr lang="ja-JP" altLang="en-US" sz="4000" dirty="0">
                <a:latin typeface="+mj-lt"/>
                <a:ea typeface="+mj-ea"/>
                <a:cs typeface="+mj-cs"/>
              </a:rPr>
              <a:t> </a:t>
            </a:r>
            <a:r>
              <a:rPr lang="en-US" altLang="ja-JP" sz="4000" dirty="0">
                <a:latin typeface="+mj-lt"/>
                <a:ea typeface="+mj-ea"/>
                <a:cs typeface="+mj-cs"/>
              </a:rPr>
              <a:t>LTSI </a:t>
            </a:r>
            <a:endParaRPr lang="ja-JP" altLang="en-US" sz="4000" dirty="0">
              <a:latin typeface="+mj-lt"/>
              <a:ea typeface="+mj-ea"/>
              <a:cs typeface="+mj-cs"/>
            </a:endParaRPr>
          </a:p>
        </p:txBody>
      </p:sp>
      <p:sp>
        <p:nvSpPr>
          <p:cNvPr id="45065" name="AutoShape 9"/>
          <p:cNvSpPr>
            <a:spLocks noChangeArrowheads="1"/>
          </p:cNvSpPr>
          <p:nvPr/>
        </p:nvSpPr>
        <p:spPr bwMode="auto">
          <a:xfrm>
            <a:off x="1619250" y="5013325"/>
            <a:ext cx="6121400" cy="2873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ja-JP">
                <a:solidFill>
                  <a:schemeClr val="bg1"/>
                </a:solidFill>
                <a:latin typeface="Calibri" pitchFamily="34" charset="0"/>
              </a:rPr>
              <a:t>fully confirmed bug-fix &amp; security-fix</a:t>
            </a:r>
          </a:p>
        </p:txBody>
      </p:sp>
      <p:sp>
        <p:nvSpPr>
          <p:cNvPr id="45066" name="AutoShape 10"/>
          <p:cNvSpPr>
            <a:spLocks noChangeArrowheads="1"/>
          </p:cNvSpPr>
          <p:nvPr/>
        </p:nvSpPr>
        <p:spPr bwMode="auto">
          <a:xfrm>
            <a:off x="1619250" y="3113088"/>
            <a:ext cx="6121400" cy="604837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ja-JP">
                <a:solidFill>
                  <a:schemeClr val="bg1"/>
                </a:solidFill>
                <a:latin typeface="Calibri" pitchFamily="34" charset="0"/>
              </a:rPr>
              <a:t>some feature back-port from newer kernel</a:t>
            </a:r>
          </a:p>
          <a:p>
            <a:pPr algn="ctr"/>
            <a:r>
              <a:rPr lang="en-US" altLang="ja-JP">
                <a:solidFill>
                  <a:schemeClr val="bg1"/>
                </a:solidFill>
                <a:latin typeface="Calibri" pitchFamily="34" charset="0"/>
              </a:rPr>
              <a:t> !! SoC/manufacturer vendor code 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の提供価値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1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46082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019175"/>
            <a:ext cx="8229600" cy="5218113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“原理的時間差問題” の解決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>
              <a:buFont typeface="Arial" charset="0"/>
              <a:buNone/>
            </a:pPr>
            <a:endParaRPr lang="en-US" altLang="ja-JP" sz="1400" smtClean="0">
              <a:ea typeface="平成角ｺﾞｼｯｸ体W5P"/>
              <a:cs typeface="平成角ｺﾞｼｯｸ体W5P"/>
            </a:endParaRPr>
          </a:p>
          <a:p>
            <a:pPr lvl="1"/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Linux BSP 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を入手した時点で既にそのカーネルの開発が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</a:b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終わっている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という問題。 製品開発の途上で重要なバグ修正やとても有益な拡張を行っても、それが反映できない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</a:rPr>
              <a:t>SoC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ができあがった時点でプラットフォームのカーネルが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既に決まっていて、 デバイスやプラットフォーム対応の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コードを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マスターコードに登録できないので、仕方なく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</a:b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SoC 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ベンダーツリー（又はパッチ） を提供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する必要がある</a:t>
            </a:r>
            <a:endParaRPr lang="en-US" altLang="ja-JP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607BF5E-3823-4562-85BD-4FA732E5EC84}" type="slidenum">
              <a:rPr lang="ja-JP" altLang="en-US"/>
              <a:pPr>
                <a:defRPr/>
              </a:pPr>
              <a:t>9</a:t>
            </a:fld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の提供価値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2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4710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019175"/>
            <a:ext cx="8229600" cy="5218113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開発コスト抑制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コード再利用性の拡大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2"/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製品開発現場から提供されたパッチ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は、一般適用性が考慮されていないローカルフィックスである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可能性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が高いが、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対策している問題は本質的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である場合も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多い。 これらのコードをベースに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マージ時点で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汎用性のあるコードに修正し登録することを期待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⇒ パッチレビューと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Upstreaming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の支援を行う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>
              <a:buFont typeface="Arial" charset="0"/>
              <a:buNone/>
            </a:pPr>
            <a:endParaRPr lang="en-US" altLang="ja-JP" sz="1200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コードインテグレーション工数の削減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2"/>
            <a:r>
              <a:rPr lang="ja-JP" altLang="en-US" smtClean="0">
                <a:ea typeface="平成角ｺﾞｼｯｸ体W5P"/>
                <a:cs typeface="平成角ｺﾞｼｯｸ体W5P"/>
              </a:rPr>
              <a:t>従来必ずしも全ての必要なコードが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Upstream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に登録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されていなかったので、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複数のツリーを統合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していた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⇒ できるだけ多くのソースを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に統合したい</a:t>
            </a:r>
            <a:endParaRPr lang="en-US" altLang="ja-JP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6988FA1-FF84-4C87-81E2-6C7660EF45CE}" type="slidenum">
              <a:rPr lang="ja-JP" altLang="en-US"/>
              <a:pPr>
                <a:defRPr/>
              </a:pPr>
              <a:t>10</a:t>
            </a:fld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の提供価値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3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48130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019175"/>
            <a:ext cx="8435975" cy="5218113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Upstream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との親和性、他の活動との整合性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</a:rPr>
              <a:t>Reviewed by Greg. K. H.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2"/>
            <a:r>
              <a:rPr lang="ja-JP" altLang="en-US" smtClean="0">
                <a:ea typeface="平成角ｺﾞｼｯｸ体W5P"/>
                <a:cs typeface="平成角ｺﾞｼｯｸ体W5P"/>
              </a:rPr>
              <a:t>従来から社内ディストロや特定用途向け民間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?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（商用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でない） ディストリビューションを構築、メンテしている例もあり、期待された成果を上げている実例もある。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2"/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2"/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はこれらの特定用途向けディストロのカーネルと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類似なものであるが、 コミュニティーのキーマンである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Greg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がレビュー、マージを行う事から ①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Upstream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との整合性の良さ、 ②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Yocto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、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Tizen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など他の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LF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の活動と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</a:b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の整合性、更に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Genivi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など他の活動やエンタープライズ向けディストロとの整合性などの可能性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がある点が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の大きな提供価値になる可能性がある。</a:t>
            </a:r>
            <a:endParaRPr lang="en-US" altLang="ja-JP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04F1E7C-074E-4AE3-A99E-944FDC0EAA56}" type="slidenum">
              <a:rPr lang="ja-JP" altLang="en-US"/>
              <a:pPr>
                <a:defRPr/>
              </a:pPr>
              <a:t>11</a:t>
            </a:fld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z="3600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z="3600" smtClean="0">
                <a:ea typeface="平成角ｺﾞｼｯｸ体W5P"/>
                <a:cs typeface="平成角ｺﾞｼｯｸ体W5P"/>
              </a:rPr>
              <a:t>リソース　</a:t>
            </a:r>
            <a:r>
              <a:rPr lang="en-US" altLang="ja-JP" sz="3600" smtClean="0">
                <a:ea typeface="平成角ｺﾞｼｯｸ体W5P"/>
                <a:cs typeface="平成角ｺﾞｼｯｸ体W5P"/>
              </a:rPr>
              <a:t>(1)</a:t>
            </a:r>
            <a:endParaRPr lang="ja-JP" altLang="en-US" sz="3600" smtClean="0">
              <a:ea typeface="平成角ｺﾞｼｯｸ体W5P"/>
              <a:cs typeface="平成角ｺﾞｼｯｸ体W5P"/>
            </a:endParaRPr>
          </a:p>
        </p:txBody>
      </p:sp>
      <p:sp>
        <p:nvSpPr>
          <p:cNvPr id="49154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開発体制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chief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maintainer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=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Greg Kroah-Hartman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!</a:t>
            </a: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project manager =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recruiting now</a:t>
            </a: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</a:rPr>
              <a:t>LTSI test &amp; validation team = under considering</a:t>
            </a: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</a:rPr>
              <a:t>LTSI patch reviewer = LF/CEWG/AG → Chief maintainer</a:t>
            </a:r>
          </a:p>
          <a:p>
            <a:pPr lvl="1">
              <a:buFont typeface="Arial" charset="0"/>
              <a:buNone/>
            </a:pP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</a:rPr>
              <a:t>LTSI patch contributor = open to anyone</a:t>
            </a: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</a:rPr>
              <a:t>LTSI validation = SoC vendor,  LTSI user</a:t>
            </a:r>
            <a:endParaRPr lang="ja-JP" altLang="en-US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4358CFE-2EA7-4E9B-8C68-2652587D862A}" type="slidenum">
              <a:rPr lang="ja-JP" altLang="en-US"/>
              <a:pPr>
                <a:defRPr/>
              </a:pPr>
              <a:t>12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pic>
        <p:nvPicPr>
          <p:cNvPr id="491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3644900"/>
            <a:ext cx="195103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円柱 54"/>
          <p:cNvSpPr/>
          <p:nvPr/>
        </p:nvSpPr>
        <p:spPr>
          <a:xfrm>
            <a:off x="7310438" y="2693988"/>
            <a:ext cx="1406525" cy="1655762"/>
          </a:xfrm>
          <a:prstGeom prst="can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 dirty="0"/>
          </a:p>
        </p:txBody>
      </p:sp>
      <p:sp>
        <p:nvSpPr>
          <p:cNvPr id="53" name="円柱 52"/>
          <p:cNvSpPr/>
          <p:nvPr/>
        </p:nvSpPr>
        <p:spPr>
          <a:xfrm>
            <a:off x="508000" y="2543175"/>
            <a:ext cx="1406525" cy="1655763"/>
          </a:xfrm>
          <a:prstGeom prst="ca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 dirty="0"/>
          </a:p>
        </p:txBody>
      </p:sp>
      <p:sp>
        <p:nvSpPr>
          <p:cNvPr id="50179" name="スライド番号プレースホルダ 3"/>
          <p:cNvSpPr txBox="1">
            <a:spLocks noGrp="1"/>
          </p:cNvSpPr>
          <p:nvPr/>
        </p:nvSpPr>
        <p:spPr bwMode="auto">
          <a:xfrm>
            <a:off x="685165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BFE85DB8-65C7-4563-8E15-A6F848BFD2F0}" type="slidenum">
              <a:rPr lang="en-US" altLang="ja-JP" sz="1400">
                <a:latin typeface="Calibri" pitchFamily="34" charset="0"/>
              </a:rPr>
              <a:pPr algn="r"/>
              <a:t>13</a:t>
            </a:fld>
            <a:endParaRPr lang="en-US" altLang="ja-JP" sz="1400">
              <a:latin typeface="Calibri" pitchFamily="34" charset="0"/>
            </a:endParaRPr>
          </a:p>
        </p:txBody>
      </p:sp>
      <p:sp>
        <p:nvSpPr>
          <p:cNvPr id="50180" name="テキスト ボックス 8"/>
          <p:cNvSpPr txBox="1">
            <a:spLocks noChangeArrowheads="1"/>
          </p:cNvSpPr>
          <p:nvPr/>
        </p:nvSpPr>
        <p:spPr bwMode="auto">
          <a:xfrm>
            <a:off x="338138" y="4719638"/>
            <a:ext cx="1963737" cy="392112"/>
          </a:xfrm>
          <a:prstGeom prst="rect">
            <a:avLst/>
          </a:prstGeom>
          <a:noFill/>
          <a:ln w="2540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>
                <a:latin typeface="Calibri" pitchFamily="34" charset="0"/>
              </a:rPr>
              <a:t>SoC Code</a:t>
            </a:r>
            <a:endParaRPr lang="ja-JP" altLang="en-US">
              <a:latin typeface="Calibri" pitchFamily="34" charset="0"/>
            </a:endParaRPr>
          </a:p>
        </p:txBody>
      </p:sp>
      <p:sp>
        <p:nvSpPr>
          <p:cNvPr id="50181" name="テキスト ボックス 9"/>
          <p:cNvSpPr txBox="1">
            <a:spLocks noChangeArrowheads="1"/>
          </p:cNvSpPr>
          <p:nvPr/>
        </p:nvSpPr>
        <p:spPr bwMode="auto">
          <a:xfrm>
            <a:off x="323850" y="5243513"/>
            <a:ext cx="1987550" cy="392112"/>
          </a:xfrm>
          <a:prstGeom prst="rect">
            <a:avLst/>
          </a:prstGeom>
          <a:noFill/>
          <a:ln w="25400">
            <a:solidFill>
              <a:schemeClr val="tx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>
                <a:latin typeface="Calibri" pitchFamily="34" charset="0"/>
              </a:rPr>
              <a:t>CEWG proj. code</a:t>
            </a:r>
            <a:endParaRPr lang="ja-JP" altLang="en-US">
              <a:latin typeface="Calibri" pitchFamily="34" charset="0"/>
            </a:endParaRPr>
          </a:p>
        </p:txBody>
      </p:sp>
      <p:cxnSp>
        <p:nvCxnSpPr>
          <p:cNvPr id="17" name="直線矢印コネクタ 16"/>
          <p:cNvCxnSpPr>
            <a:stCxn id="50180" idx="3"/>
          </p:cNvCxnSpPr>
          <p:nvPr/>
        </p:nvCxnSpPr>
        <p:spPr>
          <a:xfrm flipV="1">
            <a:off x="2314575" y="4841875"/>
            <a:ext cx="608013" cy="7461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50181" idx="3"/>
          </p:cNvCxnSpPr>
          <p:nvPr/>
        </p:nvCxnSpPr>
        <p:spPr>
          <a:xfrm flipV="1">
            <a:off x="2324100" y="4954588"/>
            <a:ext cx="581025" cy="4857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184" name="正方形/長方形 19"/>
          <p:cNvSpPr>
            <a:spLocks noChangeArrowheads="1"/>
          </p:cNvSpPr>
          <p:nvPr/>
        </p:nvSpPr>
        <p:spPr bwMode="auto">
          <a:xfrm>
            <a:off x="5202238" y="2170113"/>
            <a:ext cx="2078037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600">
                <a:latin typeface="Calibri" pitchFamily="34" charset="0"/>
              </a:rPr>
              <a:t>Embedded Industry maintained kernel for long-term support</a:t>
            </a:r>
          </a:p>
          <a:p>
            <a:endParaRPr lang="en-US" altLang="ja-JP" sz="1600">
              <a:latin typeface="Calibri" pitchFamily="34" charset="0"/>
            </a:endParaRPr>
          </a:p>
        </p:txBody>
      </p:sp>
      <p:sp>
        <p:nvSpPr>
          <p:cNvPr id="50185" name="タイトル 3"/>
          <p:cNvSpPr txBox="1">
            <a:spLocks/>
          </p:cNvSpPr>
          <p:nvPr/>
        </p:nvSpPr>
        <p:spPr bwMode="auto">
          <a:xfrm>
            <a:off x="914400" y="333375"/>
            <a:ext cx="8229600" cy="41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endParaRPr lang="ja-JP" altLang="en-US" sz="2400" b="1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22" name="円柱 21"/>
          <p:cNvSpPr/>
          <p:nvPr/>
        </p:nvSpPr>
        <p:spPr>
          <a:xfrm>
            <a:off x="2933700" y="3903663"/>
            <a:ext cx="1192213" cy="1509712"/>
          </a:xfrm>
          <a:prstGeom prst="can">
            <a:avLst/>
          </a:prstGeom>
          <a:gradFill>
            <a:gsLst>
              <a:gs pos="0">
                <a:srgbClr val="FFBE86"/>
              </a:gs>
              <a:gs pos="35000">
                <a:srgbClr val="FFEBAB"/>
              </a:gs>
              <a:gs pos="100000">
                <a:srgbClr val="FFF5D5"/>
              </a:gs>
            </a:gsLst>
            <a:lin ang="16200000" scaled="1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 dirty="0"/>
          </a:p>
        </p:txBody>
      </p:sp>
      <p:sp>
        <p:nvSpPr>
          <p:cNvPr id="20" name="円柱 19"/>
          <p:cNvSpPr/>
          <p:nvPr/>
        </p:nvSpPr>
        <p:spPr>
          <a:xfrm>
            <a:off x="3830638" y="2082800"/>
            <a:ext cx="1152525" cy="1554163"/>
          </a:xfrm>
          <a:prstGeom prst="can">
            <a:avLst/>
          </a:prstGeom>
          <a:solidFill>
            <a:srgbClr val="953B3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 dirty="0"/>
          </a:p>
        </p:txBody>
      </p:sp>
      <p:sp>
        <p:nvSpPr>
          <p:cNvPr id="50188" name="正方形/長方形 24"/>
          <p:cNvSpPr>
            <a:spLocks noChangeArrowheads="1"/>
          </p:cNvSpPr>
          <p:nvPr/>
        </p:nvSpPr>
        <p:spPr bwMode="auto">
          <a:xfrm>
            <a:off x="3983038" y="2535238"/>
            <a:ext cx="8350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2800" b="1">
                <a:solidFill>
                  <a:schemeClr val="bg1"/>
                </a:solidFill>
                <a:latin typeface="Calibri" pitchFamily="34" charset="0"/>
              </a:rPr>
              <a:t>LTSI </a:t>
            </a:r>
          </a:p>
          <a:p>
            <a:pPr algn="ctr"/>
            <a:r>
              <a:rPr lang="en-US" altLang="ja-JP" sz="2800" b="1">
                <a:solidFill>
                  <a:schemeClr val="bg1"/>
                </a:solidFill>
                <a:latin typeface="Calibri" pitchFamily="34" charset="0"/>
              </a:rPr>
              <a:t>Tree</a:t>
            </a:r>
            <a:endParaRPr lang="ja-JP" altLang="en-US" sz="28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0189" name="正方形/長方形 25"/>
          <p:cNvSpPr>
            <a:spLocks noChangeArrowheads="1"/>
          </p:cNvSpPr>
          <p:nvPr/>
        </p:nvSpPr>
        <p:spPr bwMode="auto">
          <a:xfrm>
            <a:off x="3021013" y="4284663"/>
            <a:ext cx="10223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>
                <a:latin typeface="Calibri" pitchFamily="34" charset="0"/>
              </a:rPr>
              <a:t>LTSI </a:t>
            </a:r>
          </a:p>
          <a:p>
            <a:pPr algn="ctr"/>
            <a:r>
              <a:rPr lang="en-US" altLang="ja-JP">
                <a:latin typeface="Calibri" pitchFamily="34" charset="0"/>
              </a:rPr>
              <a:t>Staging </a:t>
            </a:r>
          </a:p>
          <a:p>
            <a:pPr algn="ctr"/>
            <a:r>
              <a:rPr lang="en-US" altLang="ja-JP">
                <a:latin typeface="Calibri" pitchFamily="34" charset="0"/>
              </a:rPr>
              <a:t>Tree</a:t>
            </a:r>
            <a:endParaRPr lang="ja-JP" altLang="en-US">
              <a:latin typeface="Calibri" pitchFamily="34" charset="0"/>
            </a:endParaRPr>
          </a:p>
        </p:txBody>
      </p:sp>
      <p:sp>
        <p:nvSpPr>
          <p:cNvPr id="50190" name="正方形/長方形 21"/>
          <p:cNvSpPr>
            <a:spLocks noChangeArrowheads="1"/>
          </p:cNvSpPr>
          <p:nvPr/>
        </p:nvSpPr>
        <p:spPr bwMode="auto">
          <a:xfrm>
            <a:off x="4249738" y="4013200"/>
            <a:ext cx="2643187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600">
                <a:latin typeface="Calibri" pitchFamily="34" charset="0"/>
              </a:rPr>
              <a:t>Embedded Industry maintained kernel for further enhancements</a:t>
            </a:r>
          </a:p>
        </p:txBody>
      </p:sp>
      <p:sp>
        <p:nvSpPr>
          <p:cNvPr id="32" name="円柱 31"/>
          <p:cNvSpPr/>
          <p:nvPr/>
        </p:nvSpPr>
        <p:spPr>
          <a:xfrm>
            <a:off x="2035175" y="1125538"/>
            <a:ext cx="1406525" cy="1655762"/>
          </a:xfrm>
          <a:prstGeom prst="can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 dirty="0"/>
          </a:p>
        </p:txBody>
      </p:sp>
      <p:sp>
        <p:nvSpPr>
          <p:cNvPr id="29716" name="正方形/長方形 25"/>
          <p:cNvSpPr>
            <a:spLocks noChangeArrowheads="1"/>
          </p:cNvSpPr>
          <p:nvPr/>
        </p:nvSpPr>
        <p:spPr bwMode="auto">
          <a:xfrm>
            <a:off x="2089150" y="1574800"/>
            <a:ext cx="1268413" cy="825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dirty="0">
                <a:latin typeface="+mn-lt"/>
                <a:ea typeface="+mn-ea"/>
              </a:rPr>
              <a:t>Community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dirty="0">
                <a:latin typeface="+mn-lt"/>
                <a:ea typeface="+mn-ea"/>
              </a:rPr>
              <a:t>Long-term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dirty="0">
                <a:latin typeface="+mn-lt"/>
                <a:ea typeface="+mn-ea"/>
              </a:rPr>
              <a:t>kernel </a:t>
            </a:r>
          </a:p>
        </p:txBody>
      </p:sp>
      <p:sp>
        <p:nvSpPr>
          <p:cNvPr id="50193" name="左矢印 33"/>
          <p:cNvSpPr>
            <a:spLocks noChangeArrowheads="1"/>
          </p:cNvSpPr>
          <p:nvPr/>
        </p:nvSpPr>
        <p:spPr bwMode="auto">
          <a:xfrm rot="-8967184">
            <a:off x="3367088" y="2301875"/>
            <a:ext cx="530225" cy="354013"/>
          </a:xfrm>
          <a:prstGeom prst="leftArrow">
            <a:avLst>
              <a:gd name="adj1" fmla="val 50000"/>
              <a:gd name="adj2" fmla="val 73764"/>
            </a:avLst>
          </a:prstGeom>
          <a:solidFill>
            <a:srgbClr val="FF99FF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ja-JP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9718" name="正方形/長方形 24"/>
          <p:cNvSpPr>
            <a:spLocks noChangeArrowheads="1"/>
          </p:cNvSpPr>
          <p:nvPr/>
        </p:nvSpPr>
        <p:spPr bwMode="auto">
          <a:xfrm>
            <a:off x="622300" y="3160713"/>
            <a:ext cx="1130300" cy="5810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dirty="0">
                <a:latin typeface="+mn-lt"/>
                <a:ea typeface="+mn-ea"/>
              </a:rPr>
              <a:t>Upstream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dirty="0">
                <a:latin typeface="+mn-lt"/>
                <a:ea typeface="+mn-ea"/>
              </a:rPr>
              <a:t>Kernel</a:t>
            </a:r>
          </a:p>
        </p:txBody>
      </p:sp>
      <p:sp>
        <p:nvSpPr>
          <p:cNvPr id="50" name="円柱 49"/>
          <p:cNvSpPr/>
          <p:nvPr/>
        </p:nvSpPr>
        <p:spPr>
          <a:xfrm>
            <a:off x="4438650" y="5084763"/>
            <a:ext cx="1152525" cy="1554162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 dirty="0"/>
          </a:p>
        </p:txBody>
      </p:sp>
      <p:sp>
        <p:nvSpPr>
          <p:cNvPr id="50196" name="正方形/長方形 24"/>
          <p:cNvSpPr>
            <a:spLocks noChangeArrowheads="1"/>
          </p:cNvSpPr>
          <p:nvPr/>
        </p:nvSpPr>
        <p:spPr bwMode="auto">
          <a:xfrm>
            <a:off x="4484688" y="5549900"/>
            <a:ext cx="9779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b="1">
                <a:solidFill>
                  <a:schemeClr val="bg1"/>
                </a:solidFill>
                <a:latin typeface="Calibri" pitchFamily="34" charset="0"/>
              </a:rPr>
              <a:t>Industry</a:t>
            </a:r>
          </a:p>
          <a:p>
            <a:pPr algn="ctr"/>
            <a:r>
              <a:rPr lang="en-US" altLang="ja-JP" b="1">
                <a:solidFill>
                  <a:schemeClr val="bg1"/>
                </a:solidFill>
                <a:latin typeface="Calibri" pitchFamily="34" charset="0"/>
              </a:rPr>
              <a:t>Staging</a:t>
            </a:r>
          </a:p>
          <a:p>
            <a:pPr algn="ctr"/>
            <a:r>
              <a:rPr lang="en-US" altLang="ja-JP" b="1">
                <a:solidFill>
                  <a:schemeClr val="bg1"/>
                </a:solidFill>
                <a:latin typeface="Calibri" pitchFamily="34" charset="0"/>
              </a:rPr>
              <a:t>Tree</a:t>
            </a:r>
            <a:endParaRPr lang="ja-JP" altLang="en-US" b="1">
              <a:solidFill>
                <a:schemeClr val="bg1"/>
              </a:solidFill>
              <a:latin typeface="Calibri" pitchFamily="34" charset="0"/>
            </a:endParaRPr>
          </a:p>
        </p:txBody>
      </p:sp>
      <p:cxnSp>
        <p:nvCxnSpPr>
          <p:cNvPr id="54" name="直線矢印コネクタ 53"/>
          <p:cNvCxnSpPr/>
          <p:nvPr/>
        </p:nvCxnSpPr>
        <p:spPr>
          <a:xfrm flipV="1">
            <a:off x="5654675" y="4278313"/>
            <a:ext cx="1677988" cy="131921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198" name="テキスト ボックス 9"/>
          <p:cNvSpPr txBox="1">
            <a:spLocks noChangeArrowheads="1"/>
          </p:cNvSpPr>
          <p:nvPr/>
        </p:nvSpPr>
        <p:spPr bwMode="auto">
          <a:xfrm>
            <a:off x="342900" y="5688013"/>
            <a:ext cx="1984375" cy="392112"/>
          </a:xfrm>
          <a:prstGeom prst="rect">
            <a:avLst/>
          </a:prstGeom>
          <a:noFill/>
          <a:ln w="2540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>
                <a:latin typeface="Calibri" pitchFamily="34" charset="0"/>
              </a:rPr>
              <a:t>Other code</a:t>
            </a:r>
            <a:endParaRPr lang="ja-JP" altLang="en-US">
              <a:latin typeface="Calibri" pitchFamily="34" charset="0"/>
            </a:endParaRPr>
          </a:p>
        </p:txBody>
      </p:sp>
      <p:cxnSp>
        <p:nvCxnSpPr>
          <p:cNvPr id="37" name="直線矢印コネクタ 36"/>
          <p:cNvCxnSpPr>
            <a:stCxn id="50198" idx="3"/>
          </p:cNvCxnSpPr>
          <p:nvPr/>
        </p:nvCxnSpPr>
        <p:spPr>
          <a:xfrm flipV="1">
            <a:off x="2339975" y="5053013"/>
            <a:ext cx="582613" cy="83185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200" name="左矢印 26"/>
          <p:cNvSpPr>
            <a:spLocks noChangeArrowheads="1"/>
          </p:cNvSpPr>
          <p:nvPr/>
        </p:nvSpPr>
        <p:spPr bwMode="auto">
          <a:xfrm rot="-8967184">
            <a:off x="2128838" y="3919538"/>
            <a:ext cx="530225" cy="354012"/>
          </a:xfrm>
          <a:prstGeom prst="leftArrow">
            <a:avLst>
              <a:gd name="adj1" fmla="val 50000"/>
              <a:gd name="adj2" fmla="val 73765"/>
            </a:avLst>
          </a:prstGeom>
          <a:solidFill>
            <a:srgbClr val="FF99FF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/>
            <a:endParaRPr lang="ja-JP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9725" name="正方形/長方形 24"/>
          <p:cNvSpPr>
            <a:spLocks noChangeArrowheads="1"/>
          </p:cNvSpPr>
          <p:nvPr/>
        </p:nvSpPr>
        <p:spPr bwMode="auto">
          <a:xfrm>
            <a:off x="7488238" y="3263900"/>
            <a:ext cx="1130300" cy="825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dirty="0">
                <a:latin typeface="+mn-lt"/>
                <a:ea typeface="+mn-ea"/>
              </a:rPr>
              <a:t>latest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dirty="0">
                <a:latin typeface="+mn-lt"/>
                <a:ea typeface="+mn-ea"/>
              </a:rPr>
              <a:t>upstream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600" dirty="0">
                <a:latin typeface="+mn-lt"/>
                <a:ea typeface="+mn-ea"/>
              </a:rPr>
              <a:t>Kernel</a:t>
            </a:r>
          </a:p>
        </p:txBody>
      </p:sp>
      <p:sp>
        <p:nvSpPr>
          <p:cNvPr id="50202" name="正方形/長方形 21"/>
          <p:cNvSpPr>
            <a:spLocks noChangeArrowheads="1"/>
          </p:cNvSpPr>
          <p:nvPr/>
        </p:nvSpPr>
        <p:spPr bwMode="auto">
          <a:xfrm>
            <a:off x="5592763" y="5556250"/>
            <a:ext cx="29368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600">
                <a:latin typeface="Calibri" pitchFamily="34" charset="0"/>
              </a:rPr>
              <a:t>Embedded Industry maintained kernel for latest upstream submission</a:t>
            </a:r>
          </a:p>
        </p:txBody>
      </p:sp>
      <p:sp>
        <p:nvSpPr>
          <p:cNvPr id="5020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z="3600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z="3600" smtClean="0">
                <a:ea typeface="平成角ｺﾞｼｯｸ体W5P"/>
                <a:cs typeface="平成角ｺﾞｼｯｸ体W5P"/>
              </a:rPr>
              <a:t>リソース </a:t>
            </a:r>
            <a:r>
              <a:rPr lang="en-US" altLang="ja-JP" sz="3600" smtClean="0">
                <a:ea typeface="平成角ｺﾞｼｯｸ体W5P"/>
                <a:cs typeface="平成角ｺﾞｼｯｸ体W5P"/>
              </a:rPr>
              <a:t>(2)</a:t>
            </a:r>
            <a:endParaRPr lang="ja-JP" altLang="en-US" sz="3600" smtClean="0">
              <a:ea typeface="平成角ｺﾞｼｯｸ体W5P"/>
              <a:cs typeface="平成角ｺﾞｼｯｸ体W5P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z="3600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z="3600" smtClean="0">
                <a:ea typeface="平成角ｺﾞｼｯｸ体W5P"/>
                <a:cs typeface="平成角ｺﾞｼｯｸ体W5P"/>
              </a:rPr>
              <a:t>リソース </a:t>
            </a:r>
            <a:r>
              <a:rPr lang="en-US" altLang="ja-JP" sz="3600" smtClean="0">
                <a:ea typeface="平成角ｺﾞｼｯｸ体W5P"/>
                <a:cs typeface="平成角ｺﾞｼｯｸ体W5P"/>
              </a:rPr>
              <a:t>(3)</a:t>
            </a:r>
            <a:endParaRPr lang="ja-JP" altLang="en-US" sz="3600" smtClean="0">
              <a:ea typeface="平成角ｺﾞｼｯｸ体W5P"/>
              <a:cs typeface="平成角ｺﾞｼｯｸ体W5P"/>
            </a:endParaRP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ソース</a:t>
            </a:r>
            <a:r>
              <a:rPr lang="ja-JP" altLang="en-US" dirty="0"/>
              <a:t>ツリー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dirty="0" smtClean="0"/>
              <a:t>LTSI master tree</a:t>
            </a:r>
            <a:r>
              <a:rPr lang="ja-JP" altLang="en-US" dirty="0"/>
              <a:t> </a:t>
            </a:r>
            <a:r>
              <a:rPr lang="ja-JP" altLang="en-US" dirty="0" smtClean="0"/>
              <a:t>（公開） → リリース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dirty="0"/>
              <a:t>LTSI staging </a:t>
            </a:r>
            <a:r>
              <a:rPr lang="en-US" altLang="ja-JP" dirty="0" smtClean="0"/>
              <a:t>tree</a:t>
            </a:r>
            <a:r>
              <a:rPr lang="ja-JP" altLang="en-US" dirty="0" smtClean="0"/>
              <a:t> （公開） → パッチコレクション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dirty="0" smtClean="0"/>
              <a:t>Industry Staging tree (</a:t>
            </a:r>
            <a:r>
              <a:rPr lang="ja-JP" altLang="en-US" dirty="0" smtClean="0"/>
              <a:t>公開</a:t>
            </a:r>
            <a:r>
              <a:rPr lang="en-US" altLang="ja-JP" dirty="0" smtClean="0"/>
              <a:t>) </a:t>
            </a:r>
            <a:r>
              <a:rPr lang="ja-JP" altLang="en-US" dirty="0"/>
              <a:t>→ </a:t>
            </a:r>
            <a:r>
              <a:rPr lang="ja-JP" altLang="en-US" dirty="0" smtClean="0"/>
              <a:t>アップ</a:t>
            </a:r>
            <a:r>
              <a:rPr lang="ja-JP" altLang="en-US" dirty="0"/>
              <a:t>ストリーム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dirty="0" smtClean="0"/>
              <a:t>LTSI</a:t>
            </a:r>
            <a:r>
              <a:rPr lang="ja-JP" altLang="en-US" dirty="0" smtClean="0"/>
              <a:t> </a:t>
            </a:r>
            <a:r>
              <a:rPr lang="en-US" altLang="ja-JP" dirty="0" smtClean="0"/>
              <a:t>BTS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レビュー期間開始（</a:t>
            </a:r>
            <a:r>
              <a:rPr lang="en-US" altLang="ja-JP" dirty="0" smtClean="0"/>
              <a:t>6</a:t>
            </a:r>
            <a:r>
              <a:rPr lang="ja-JP" altLang="en-US" dirty="0" smtClean="0"/>
              <a:t>月初旬） までに開設予定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メーリングリスト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dirty="0" smtClean="0"/>
              <a:t>LTSI</a:t>
            </a:r>
            <a:r>
              <a:rPr lang="ja-JP" altLang="en-US" dirty="0" smtClean="0"/>
              <a:t> メーリングリスト （公開）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dirty="0" smtClean="0"/>
              <a:t>LF/CEWG/AG</a:t>
            </a:r>
            <a:r>
              <a:rPr lang="ja-JP" altLang="en-US" dirty="0" smtClean="0"/>
              <a:t> メーリングリスト （メンバー専用）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プロジェクトサイト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ソーシャルメディア （ </a:t>
            </a:r>
            <a:r>
              <a:rPr lang="en-US" altLang="ja-JP" dirty="0" smtClean="0"/>
              <a:t>twitter</a:t>
            </a:r>
            <a:r>
              <a:rPr lang="ja-JP" altLang="en-US" dirty="0" smtClean="0"/>
              <a:t> ）</a:t>
            </a:r>
            <a:endParaRPr lang="en-US" altLang="ja-JP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41413DE-0416-48BF-A2D9-5001492698C5}" type="slidenum">
              <a:rPr lang="ja-JP" altLang="en-US"/>
              <a:pPr>
                <a:defRPr/>
              </a:pPr>
              <a:t>14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z="3600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z="3600" smtClean="0">
                <a:ea typeface="平成角ｺﾞｼｯｸ体W5P"/>
                <a:cs typeface="平成角ｺﾞｼｯｸ体W5P"/>
              </a:rPr>
              <a:t>プロセス</a:t>
            </a:r>
          </a:p>
        </p:txBody>
      </p:sp>
      <p:sp>
        <p:nvSpPr>
          <p:cNvPr id="52226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218112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① コレクションプロセス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パッチを集めてリリース候補を作るまでのプロセス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ベースとなる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バージョンの選定に依存する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ja-JP" altLang="en-US" smtClean="0">
                <a:ea typeface="平成角ｺﾞｼｯｸ体W5P"/>
                <a:cs typeface="平成角ｺﾞｼｯｸ体W5P"/>
              </a:rPr>
              <a:t>② レビュープロセス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コレクションが完了して（＝マージウィンドウを閉じて）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リリースに向けた検証を行う期間のプロセス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ja-JP" altLang="en-US" smtClean="0">
                <a:ea typeface="平成角ｺﾞｼｯｸ体W5P"/>
                <a:cs typeface="平成角ｺﾞｼｯｸ体W5P"/>
              </a:rPr>
              <a:t>③ メンテナンスプロセス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リリースが行われたあと、バグ修正などメンテナンスを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行うためのプロセス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ja-JP" altLang="en-US" smtClean="0">
                <a:ea typeface="平成角ｺﾞｼｯｸ体W5P"/>
                <a:cs typeface="平成角ｺﾞｼｯｸ体W5P"/>
              </a:rPr>
              <a:t>④ 製品適用プロセス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を利用した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Linux BSP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を構築するプロセス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endParaRPr lang="ja-JP" altLang="en-US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D7EEE54-15AA-4FEA-A050-DE3925A112B6}" type="slidenum">
              <a:rPr lang="ja-JP" altLang="en-US"/>
              <a:pPr>
                <a:defRPr/>
              </a:pPr>
              <a:t>15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①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コレクションプロセス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1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54513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sz="2800" dirty="0" smtClean="0"/>
              <a:t>community LTS </a:t>
            </a:r>
            <a:r>
              <a:rPr lang="ja-JP" altLang="en-US" sz="2800" dirty="0" smtClean="0"/>
              <a:t>のバージョン決定プロセス</a:t>
            </a:r>
            <a:endParaRPr lang="en-US" altLang="ja-JP" sz="2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ja-JP" sz="105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dirty="0" smtClean="0"/>
              <a:t>LTSI </a:t>
            </a:r>
            <a:r>
              <a:rPr lang="ja-JP" altLang="en-US" dirty="0" smtClean="0"/>
              <a:t>は </a:t>
            </a:r>
            <a:r>
              <a:rPr lang="en-US" altLang="ja-JP" dirty="0" smtClean="0"/>
              <a:t>community LTS </a:t>
            </a:r>
            <a:r>
              <a:rPr lang="ja-JP" altLang="en-US" dirty="0" smtClean="0"/>
              <a:t>をベースとするので、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の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バージョン選定は </a:t>
            </a:r>
            <a:r>
              <a:rPr lang="en-US" altLang="ja-JP" dirty="0" smtClean="0"/>
              <a:t>community </a:t>
            </a:r>
            <a:r>
              <a:rPr lang="ja-JP" altLang="en-US" dirty="0" smtClean="0"/>
              <a:t>の </a:t>
            </a:r>
            <a:r>
              <a:rPr lang="en-US" altLang="ja-JP" dirty="0" smtClean="0"/>
              <a:t>LTS </a:t>
            </a:r>
            <a:r>
              <a:rPr lang="ja-JP" altLang="en-US" dirty="0" smtClean="0"/>
              <a:t>による。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dirty="0" smtClean="0"/>
              <a:t>Community LTS </a:t>
            </a:r>
            <a:r>
              <a:rPr lang="ja-JP" altLang="en-US" dirty="0" smtClean="0"/>
              <a:t>は </a:t>
            </a:r>
            <a:r>
              <a:rPr lang="en-US" altLang="ja-JP" dirty="0" smtClean="0"/>
              <a:t>Greg </a:t>
            </a:r>
            <a:r>
              <a:rPr lang="ja-JP" altLang="en-US" dirty="0" smtClean="0"/>
              <a:t>が提案した新しいルールで運用</a:t>
            </a:r>
            <a:endParaRPr lang="en-US" altLang="ja-JP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毎年一つ </a:t>
            </a:r>
            <a:r>
              <a:rPr lang="en-US" altLang="ja-JP" dirty="0" smtClean="0"/>
              <a:t>LTS </a:t>
            </a:r>
            <a:r>
              <a:rPr lang="ja-JP" altLang="en-US" dirty="0" smtClean="0"/>
              <a:t>候補にするバージョンを選定する</a:t>
            </a:r>
            <a:endParaRPr lang="en-US" altLang="ja-JP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dirty="0" smtClean="0"/>
              <a:t>LTS </a:t>
            </a:r>
            <a:r>
              <a:rPr lang="ja-JP" altLang="en-US" dirty="0" smtClean="0"/>
              <a:t>に選定されたバージョンを </a:t>
            </a:r>
            <a:r>
              <a:rPr lang="en-US" altLang="ja-JP" dirty="0" smtClean="0"/>
              <a:t>2</a:t>
            </a:r>
            <a:r>
              <a:rPr lang="ja-JP" altLang="en-US" dirty="0" smtClean="0"/>
              <a:t>年間メンテナンス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( LTS </a:t>
            </a:r>
            <a:r>
              <a:rPr lang="ja-JP" altLang="en-US" dirty="0" smtClean="0"/>
              <a:t>のメンテナンス期間はユーザーの意向による</a:t>
            </a:r>
            <a:r>
              <a:rPr lang="en-US" altLang="ja-JP" dirty="0" smtClean="0"/>
              <a:t> )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dirty="0" smtClean="0"/>
              <a:t>LTS </a:t>
            </a:r>
            <a:r>
              <a:rPr lang="ja-JP" altLang="en-US" dirty="0" smtClean="0"/>
              <a:t>バージョンの選定ルールは明文化されていない</a:t>
            </a:r>
            <a:endParaRPr lang="en-US" altLang="ja-JP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dirty="0" smtClean="0"/>
              <a:t>Greg </a:t>
            </a:r>
            <a:r>
              <a:rPr lang="ja-JP" altLang="en-US" dirty="0" smtClean="0"/>
              <a:t>は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のチーフメンテナーだけでなく、広範に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コミュニティ、インダストリー連携があり最大公約数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を見つけるための努力をしてくれると期待</a:t>
            </a:r>
            <a:endParaRPr lang="en-US" altLang="ja-JP" dirty="0" smtClean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6FFDBE-E476-4ECE-9919-0A6FF34A8032}" type="slidenum">
              <a:rPr lang="ja-JP" altLang="en-US"/>
              <a:pPr>
                <a:defRPr/>
              </a:pPr>
              <a:t>16</a:t>
            </a:fld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①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コレクションプロセス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2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019175"/>
            <a:ext cx="8229600" cy="521811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ja-JP" sz="2800" smtClean="0">
                <a:ea typeface="平成角ｺﾞｼｯｸ体W5P"/>
                <a:cs typeface="平成角ｺﾞｼｯｸ体W5P"/>
              </a:rPr>
              <a:t>Upstream </a:t>
            </a:r>
            <a:r>
              <a:rPr lang="ja-JP" altLang="en-US" sz="2800" smtClean="0">
                <a:ea typeface="平成角ｺﾞｼｯｸ体W5P"/>
                <a:cs typeface="平成角ｺﾞｼｯｸ体W5P"/>
              </a:rPr>
              <a:t>からのバックポート </a:t>
            </a:r>
            <a:endParaRPr lang="en-US" altLang="ja-JP" sz="2800" smtClean="0">
              <a:ea typeface="平成角ｺﾞｼｯｸ体W5P"/>
              <a:cs typeface="平成角ｺﾞｼｯｸ体W5P"/>
            </a:endParaRPr>
          </a:p>
          <a:p>
            <a:pPr marL="457200" lvl="1" indent="0">
              <a:lnSpc>
                <a:spcPct val="90000"/>
              </a:lnSpc>
              <a:buFont typeface="Arial" charset="0"/>
              <a:buNone/>
            </a:pPr>
            <a:endParaRPr lang="en-US" altLang="ja-JP" sz="1200" smtClean="0">
              <a:ea typeface="平成角ｺﾞｼｯｸ体W5P"/>
              <a:cs typeface="平成角ｺﾞｼｯｸ体W5P"/>
            </a:endParaRPr>
          </a:p>
          <a:p>
            <a:pPr marL="457200" lvl="1" indent="0">
              <a:lnSpc>
                <a:spcPct val="90000"/>
              </a:lnSpc>
            </a:pPr>
            <a:r>
              <a:rPr lang="ja-JP" altLang="en-US" smtClean="0">
                <a:ea typeface="平成角ｺﾞｼｯｸ体W5P"/>
                <a:cs typeface="平成角ｺﾞｼｯｸ体W5P"/>
              </a:rPr>
              <a:t>既に最新の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Upstream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で採用済み （又は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Linux-next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に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キューイングされていて採用が確実なもの） のコードに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ついては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原則として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LTSI  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にインテグレーション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可能。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marL="457200" lvl="1" indent="0">
              <a:lnSpc>
                <a:spcPct val="90000"/>
              </a:lnSpc>
              <a:buFont typeface="Arial" charset="0"/>
              <a:buNone/>
            </a:pPr>
            <a:endParaRPr lang="en-US" altLang="ja-JP" sz="1200" smtClean="0">
              <a:ea typeface="平成角ｺﾞｼｯｸ体W5P"/>
              <a:cs typeface="平成角ｺﾞｼｯｸ体W5P"/>
            </a:endParaRPr>
          </a:p>
          <a:p>
            <a:pPr>
              <a:lnSpc>
                <a:spcPct val="90000"/>
              </a:lnSpc>
            </a:pPr>
            <a:r>
              <a:rPr lang="en-US" altLang="ja-JP" sz="2800" smtClean="0">
                <a:ea typeface="平成角ｺﾞｼｯｸ体W5P"/>
                <a:cs typeface="平成角ｺﾞｼｯｸ体W5P"/>
              </a:rPr>
              <a:t>bug-fix</a:t>
            </a:r>
            <a:r>
              <a:rPr lang="ja-JP" altLang="en-US" sz="2800" smtClean="0">
                <a:ea typeface="平成角ｺﾞｼｯｸ体W5P"/>
                <a:cs typeface="平成角ｺﾞｼｯｸ体W5P"/>
              </a:rPr>
              <a:t>、</a:t>
            </a:r>
            <a:r>
              <a:rPr lang="en-US" altLang="ja-JP" sz="2800" smtClean="0">
                <a:ea typeface="平成角ｺﾞｼｯｸ体W5P"/>
                <a:cs typeface="平成角ｺﾞｼｯｸ体W5P"/>
              </a:rPr>
              <a:t>Security-fix </a:t>
            </a:r>
            <a:r>
              <a:rPr lang="ja-JP" altLang="en-US" sz="2800" smtClean="0">
                <a:ea typeface="平成角ｺﾞｼｯｸ体W5P"/>
                <a:cs typeface="平成角ｺﾞｼｯｸ体W5P"/>
              </a:rPr>
              <a:t>コード （ </a:t>
            </a:r>
            <a:r>
              <a:rPr lang="en-US" altLang="ja-JP" sz="2800" smtClean="0">
                <a:ea typeface="平成角ｺﾞｼｯｸ体W5P"/>
                <a:cs typeface="平成角ｺﾞｼｯｸ体W5P"/>
              </a:rPr>
              <a:t>LTS </a:t>
            </a:r>
            <a:r>
              <a:rPr lang="ja-JP" altLang="en-US" sz="2800" smtClean="0">
                <a:ea typeface="平成角ｺﾞｼｯｸ体W5P"/>
                <a:cs typeface="平成角ｺﾞｼｯｸ体W5P"/>
              </a:rPr>
              <a:t>部分）</a:t>
            </a:r>
            <a:r>
              <a:rPr lang="en-US" altLang="ja-JP" sz="2800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z="2800" smtClean="0">
                <a:ea typeface="平成角ｺﾞｼｯｸ体W5P"/>
                <a:cs typeface="平成角ｺﾞｼｯｸ体W5P"/>
              </a:rPr>
            </a:br>
            <a:r>
              <a:rPr lang="ja-JP" altLang="en-US" sz="2800" smtClean="0">
                <a:ea typeface="平成角ｺﾞｼｯｸ体W5P"/>
                <a:cs typeface="平成角ｺﾞｼｯｸ体W5P"/>
              </a:rPr>
              <a:t>⇒ </a:t>
            </a:r>
            <a:r>
              <a:rPr lang="ja-JP" altLang="en-US" sz="2800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自動的</a:t>
            </a:r>
            <a:r>
              <a:rPr lang="ja-JP" altLang="en-US" sz="2800" smtClean="0">
                <a:ea typeface="平成角ｺﾞｼｯｸ体W5P"/>
                <a:cs typeface="平成角ｺﾞｼｯｸ体W5P"/>
              </a:rPr>
              <a:t>にすべての </a:t>
            </a:r>
            <a:r>
              <a:rPr lang="en-US" altLang="ja-JP" sz="2800" smtClean="0">
                <a:ea typeface="平成角ｺﾞｼｯｸ体W5P"/>
                <a:cs typeface="平成角ｺﾞｼｯｸ体W5P"/>
              </a:rPr>
              <a:t>LTS fix </a:t>
            </a:r>
            <a:r>
              <a:rPr lang="ja-JP" altLang="en-US" sz="2800" smtClean="0">
                <a:ea typeface="平成角ｺﾞｼｯｸ体W5P"/>
                <a:cs typeface="平成角ｺﾞｼｯｸ体W5P"/>
              </a:rPr>
              <a:t>が </a:t>
            </a:r>
            <a:r>
              <a:rPr lang="en-US" altLang="ja-JP" sz="2800" smtClean="0">
                <a:ea typeface="平成角ｺﾞｼｯｸ体W5P"/>
                <a:cs typeface="平成角ｺﾞｼｯｸ体W5P"/>
              </a:rPr>
              <a:t>LTSI  master tree </a:t>
            </a:r>
            <a:r>
              <a:rPr lang="ja-JP" altLang="en-US" sz="2800" smtClean="0">
                <a:ea typeface="平成角ｺﾞｼｯｸ体W5P"/>
                <a:cs typeface="平成角ｺﾞｼｯｸ体W5P"/>
              </a:rPr>
              <a:t>に</a:t>
            </a:r>
            <a:r>
              <a:rPr lang="en-US" altLang="ja-JP" sz="2800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z="2800" smtClean="0">
                <a:ea typeface="平成角ｺﾞｼｯｸ体W5P"/>
                <a:cs typeface="平成角ｺﾞｼｯｸ体W5P"/>
              </a:rPr>
            </a:br>
            <a:r>
              <a:rPr lang="ja-JP" altLang="en-US" sz="2800" smtClean="0">
                <a:ea typeface="平成角ｺﾞｼｯｸ体W5P"/>
                <a:cs typeface="平成角ｺﾞｼｯｸ体W5P"/>
              </a:rPr>
              <a:t>　　取り込まれる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US" altLang="ja-JP" sz="1400" smtClean="0">
              <a:ea typeface="平成角ｺﾞｼｯｸ体W5P"/>
              <a:cs typeface="平成角ｺﾞｼｯｸ体W5P"/>
            </a:endParaRPr>
          </a:p>
          <a:p>
            <a:pPr>
              <a:lnSpc>
                <a:spcPct val="90000"/>
              </a:lnSpc>
            </a:pPr>
            <a:r>
              <a:rPr lang="en-US" altLang="ja-JP" sz="2800" smtClean="0">
                <a:ea typeface="平成角ｺﾞｼｯｸ体W5P"/>
                <a:cs typeface="平成角ｺﾞｼｯｸ体W5P"/>
              </a:rPr>
              <a:t>feature backport</a:t>
            </a:r>
          </a:p>
          <a:p>
            <a:pPr marL="457200" lvl="1" indent="0">
              <a:lnSpc>
                <a:spcPct val="90000"/>
              </a:lnSpc>
            </a:pPr>
            <a:r>
              <a:rPr lang="en-US" altLang="ja-JP" smtClean="0">
                <a:ea typeface="平成角ｺﾞｼｯｸ体W5P"/>
                <a:cs typeface="平成角ｺﾞｼｯｸ体W5P"/>
              </a:rPr>
              <a:t>LTSI Staging  tree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経由でマージする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⇒ </a:t>
            </a:r>
            <a:r>
              <a:rPr lang="ja-JP" altLang="en-US" u="sng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要求のあった機能だけ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がバックポートされる点に注意。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</a:b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　　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!!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黙っていては欲しいものは入らない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!!</a:t>
            </a:r>
          </a:p>
          <a:p>
            <a:pPr marL="457200" lvl="1" indent="0">
              <a:lnSpc>
                <a:spcPct val="90000"/>
              </a:lnSpc>
            </a:pPr>
            <a:endParaRPr lang="en-US" altLang="ja-JP" smtClean="0">
              <a:ea typeface="平成角ｺﾞｼｯｸ体W5P"/>
              <a:cs typeface="平成角ｺﾞｼｯｸ体W5P"/>
            </a:endParaRPr>
          </a:p>
          <a:p>
            <a:pPr>
              <a:lnSpc>
                <a:spcPct val="90000"/>
              </a:lnSpc>
            </a:pPr>
            <a:endParaRPr lang="ja-JP" altLang="en-US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D83C5A9-3FA5-4F8A-B6E8-5C5B163E9CE5}" type="slidenum">
              <a:rPr lang="ja-JP" altLang="en-US"/>
              <a:pPr>
                <a:defRPr/>
              </a:pPr>
              <a:t>17</a:t>
            </a:fld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①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コレクションプロセス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3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908050"/>
            <a:ext cx="8362950" cy="521811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sz="2800" dirty="0" smtClean="0"/>
              <a:t>off-tree </a:t>
            </a:r>
            <a:r>
              <a:rPr lang="ja-JP" altLang="en-US" sz="2800" dirty="0" smtClean="0"/>
              <a:t>コードのインテグレーション</a:t>
            </a:r>
            <a:endParaRPr lang="en-US" altLang="ja-JP" sz="2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ja-JP" sz="16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dirty="0" smtClean="0"/>
              <a:t>SoC </a:t>
            </a:r>
            <a:r>
              <a:rPr lang="ja-JP" altLang="en-US" dirty="0" smtClean="0"/>
              <a:t>のデバイスコード、プラットフォームコード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製品開発途上で見つかったバグ修正、拡張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組み込み機器に特化したカーネル拡張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（ </a:t>
            </a:r>
            <a:r>
              <a:rPr lang="en-US" altLang="ja-JP" dirty="0" smtClean="0"/>
              <a:t>CEWG project funding </a:t>
            </a:r>
            <a:r>
              <a:rPr lang="ja-JP" altLang="en-US" dirty="0" smtClean="0"/>
              <a:t>の成果など）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その他のカーネル拡張コード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 smtClean="0"/>
          </a:p>
          <a:p>
            <a:pPr marL="45720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ja-JP" altLang="en-US" dirty="0" smtClean="0"/>
              <a:t>⇒ これらのコードは</a:t>
            </a:r>
            <a:r>
              <a:rPr lang="ja-JP" altLang="en-US" dirty="0" smtClean="0">
                <a:solidFill>
                  <a:srgbClr val="FF0000"/>
                </a:solidFill>
              </a:rPr>
              <a:t>全て </a:t>
            </a:r>
            <a:r>
              <a:rPr lang="en-US" altLang="ja-JP" dirty="0" smtClean="0">
                <a:solidFill>
                  <a:srgbClr val="FF0000"/>
                </a:solidFill>
              </a:rPr>
              <a:t>LTSI staging </a:t>
            </a:r>
            <a:r>
              <a:rPr lang="ja-JP" altLang="en-US" dirty="0" smtClean="0">
                <a:solidFill>
                  <a:srgbClr val="FF0000"/>
                </a:solidFill>
              </a:rPr>
              <a:t>に一度プールして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　　</a:t>
            </a:r>
            <a:r>
              <a:rPr lang="ja-JP" altLang="en-US" dirty="0" smtClean="0">
                <a:solidFill>
                  <a:srgbClr val="FF0000"/>
                </a:solidFill>
              </a:rPr>
              <a:t>全件レビュー</a:t>
            </a:r>
            <a:r>
              <a:rPr lang="ja-JP" altLang="en-US" dirty="0" smtClean="0"/>
              <a:t>、必要に応じて修正した上で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の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　　</a:t>
            </a:r>
            <a:r>
              <a:rPr lang="en-US" altLang="ja-JP" dirty="0" smtClean="0"/>
              <a:t>reviewed-by sign </a:t>
            </a:r>
            <a:r>
              <a:rPr lang="ja-JP" altLang="en-US" dirty="0" smtClean="0"/>
              <a:t>をつけて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マスター </a:t>
            </a:r>
            <a:r>
              <a:rPr lang="en-US" altLang="ja-JP" dirty="0" smtClean="0"/>
              <a:t>git </a:t>
            </a:r>
            <a:r>
              <a:rPr lang="ja-JP" altLang="en-US" dirty="0" err="1" smtClean="0"/>
              <a:t>に登</a:t>
            </a:r>
            <a:r>
              <a:rPr lang="ja-JP" altLang="en-US" dirty="0" smtClean="0"/>
              <a:t>録する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　　</a:t>
            </a:r>
            <a:r>
              <a:rPr lang="ja-JP" altLang="en-US" sz="2000" dirty="0" smtClean="0"/>
              <a:t>（ 但し </a:t>
            </a:r>
            <a:r>
              <a:rPr lang="en-US" altLang="ja-JP" sz="2000" dirty="0" smtClean="0"/>
              <a:t>LTSI3.0 </a:t>
            </a:r>
            <a:r>
              <a:rPr lang="ja-JP" altLang="en-US" sz="2000" dirty="0" smtClean="0"/>
              <a:t>の開発では マスター </a:t>
            </a:r>
            <a:r>
              <a:rPr lang="en-US" altLang="ja-JP" sz="2000" dirty="0" smtClean="0"/>
              <a:t>git </a:t>
            </a:r>
            <a:r>
              <a:rPr lang="ja-JP" altLang="en-US" sz="2000" dirty="0" smtClean="0"/>
              <a:t>を </a:t>
            </a:r>
            <a:r>
              <a:rPr lang="en-US" altLang="ja-JP" sz="2000" dirty="0" smtClean="0"/>
              <a:t>Staging tree  </a:t>
            </a:r>
            <a:r>
              <a:rPr lang="ja-JP" altLang="en-US" sz="2000" dirty="0" smtClean="0"/>
              <a:t>として運用し、</a:t>
            </a:r>
            <a:r>
              <a:rPr lang="en-US" altLang="ja-JP" sz="2000" dirty="0" smtClean="0"/>
              <a:t/>
            </a:r>
            <a:br>
              <a:rPr lang="en-US" altLang="ja-JP" sz="2000" dirty="0" smtClean="0"/>
            </a:br>
            <a:r>
              <a:rPr lang="ja-JP" altLang="en-US" sz="2000" dirty="0" smtClean="0"/>
              <a:t>　　　　</a:t>
            </a:r>
            <a:r>
              <a:rPr lang="en-US" altLang="ja-JP" sz="2000" dirty="0" smtClean="0"/>
              <a:t>LTSI 3.0 code freeze </a:t>
            </a:r>
            <a:r>
              <a:rPr lang="ja-JP" altLang="en-US" sz="2000" dirty="0" smtClean="0"/>
              <a:t>時点で </a:t>
            </a:r>
            <a:r>
              <a:rPr lang="en-US" altLang="ja-JP" sz="2000" dirty="0" smtClean="0"/>
              <a:t>Staging</a:t>
            </a:r>
            <a:r>
              <a:rPr lang="en-US" altLang="ja-JP" sz="2000" dirty="0"/>
              <a:t> </a:t>
            </a:r>
            <a:r>
              <a:rPr lang="en-US" altLang="ja-JP" sz="2000" dirty="0" smtClean="0"/>
              <a:t>tree </a:t>
            </a:r>
            <a:r>
              <a:rPr lang="ja-JP" altLang="en-US" sz="2000" dirty="0" smtClean="0"/>
              <a:t>をオープンする予定 ）</a:t>
            </a:r>
            <a:endParaRPr lang="ja-JP" altLang="en-US" sz="2000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059CF4B-1AB3-4647-A894-2BBFFE224CF2}" type="slidenum">
              <a:rPr lang="ja-JP" altLang="en-US"/>
              <a:pPr>
                <a:defRPr/>
              </a:pPr>
              <a:t>18</a:t>
            </a:fld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②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レビュープロセス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1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5288" y="1125538"/>
            <a:ext cx="8507412" cy="4967287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基本的に </a:t>
            </a:r>
            <a:r>
              <a:rPr lang="en-US" altLang="ja-JP" dirty="0" smtClean="0"/>
              <a:t>Upstream </a:t>
            </a:r>
            <a:r>
              <a:rPr lang="ja-JP" altLang="en-US" dirty="0" smtClean="0"/>
              <a:t>で採用済みのコード以外は全て </a:t>
            </a:r>
            <a:r>
              <a:rPr lang="en-US" altLang="ja-JP" dirty="0" smtClean="0"/>
              <a:t>LTSI</a:t>
            </a:r>
            <a:br>
              <a:rPr lang="en-US" altLang="ja-JP" dirty="0" smtClean="0"/>
            </a:br>
            <a:r>
              <a:rPr lang="en-US" altLang="ja-JP" dirty="0" smtClean="0"/>
              <a:t>Staging tree </a:t>
            </a:r>
            <a:r>
              <a:rPr lang="ja-JP" altLang="en-US" dirty="0" smtClean="0"/>
              <a:t>に一旦集約して、パッチ単位でレビューを実施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パッチ投稿時には</a:t>
            </a:r>
            <a:r>
              <a:rPr lang="ja-JP" altLang="en-US" dirty="0"/>
              <a:t>必ず </a:t>
            </a:r>
            <a:r>
              <a:rPr lang="en-US" altLang="ja-JP" dirty="0"/>
              <a:t>signed-off-by  </a:t>
            </a:r>
            <a:r>
              <a:rPr lang="ja-JP" altLang="en-US" dirty="0"/>
              <a:t>を</a:t>
            </a:r>
            <a:r>
              <a:rPr lang="ja-JP" altLang="en-US" dirty="0" smtClean="0"/>
              <a:t>つける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できるだけ </a:t>
            </a:r>
            <a:r>
              <a:rPr lang="en-US" altLang="ja-JP" dirty="0" smtClean="0"/>
              <a:t>Upstream  </a:t>
            </a:r>
            <a:r>
              <a:rPr lang="ja-JP" altLang="en-US" dirty="0" smtClean="0"/>
              <a:t>のパッチ投稿ルールに準じる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事が望ましいが、</a:t>
            </a:r>
            <a:r>
              <a:rPr lang="ja-JP" altLang="en-US" dirty="0" smtClean="0">
                <a:solidFill>
                  <a:srgbClr val="FF0000"/>
                </a:solidFill>
              </a:rPr>
              <a:t>必ずしも </a:t>
            </a:r>
            <a:r>
              <a:rPr lang="en-US" altLang="ja-JP" dirty="0" smtClean="0">
                <a:solidFill>
                  <a:srgbClr val="FF0000"/>
                </a:solidFill>
              </a:rPr>
              <a:t>Upstream </a:t>
            </a:r>
            <a:r>
              <a:rPr lang="ja-JP" altLang="en-US" dirty="0" smtClean="0">
                <a:solidFill>
                  <a:srgbClr val="FF0000"/>
                </a:solidFill>
              </a:rPr>
              <a:t>互換でないコード</a:t>
            </a:r>
            <a:r>
              <a:rPr lang="en-US" altLang="ja-JP" dirty="0" smtClean="0">
                <a:solidFill>
                  <a:srgbClr val="FF0000"/>
                </a:solidFill>
              </a:rPr>
              <a:t/>
            </a:r>
            <a:br>
              <a:rPr lang="en-US" altLang="ja-JP" dirty="0" smtClean="0">
                <a:solidFill>
                  <a:srgbClr val="FF0000"/>
                </a:solidFill>
              </a:rPr>
            </a:br>
            <a:r>
              <a:rPr lang="ja-JP" altLang="en-US" dirty="0" smtClean="0">
                <a:solidFill>
                  <a:srgbClr val="FF0000"/>
                </a:solidFill>
              </a:rPr>
              <a:t>であってもレビューを受け付ける</a:t>
            </a:r>
            <a:r>
              <a:rPr lang="ja-JP" altLang="en-US" dirty="0" smtClean="0"/>
              <a:t>。　まずは相談してください。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フォーマッティング</a:t>
            </a:r>
            <a:endParaRPr lang="en-US" altLang="ja-JP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適切な抽象化　　　　　　　　　　　　修正依頼の可能性も</a:t>
            </a:r>
            <a:endParaRPr lang="en-US" altLang="ja-JP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カーネル </a:t>
            </a:r>
            <a:r>
              <a:rPr lang="en-US" altLang="ja-JP" dirty="0" smtClean="0"/>
              <a:t>API </a:t>
            </a:r>
            <a:r>
              <a:rPr lang="ja-JP" altLang="en-US" dirty="0" smtClean="0"/>
              <a:t>の適切な利用</a:t>
            </a:r>
            <a:endParaRPr lang="en-US" altLang="ja-JP" dirty="0" smtClean="0"/>
          </a:p>
          <a:p>
            <a:pPr marL="914400" lvl="2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同時に最新カーネルへのパッチを作成してマスターコードの根本改善を支援する可能性がある。 ・・・・・ </a:t>
            </a:r>
            <a:r>
              <a:rPr lang="en-US" altLang="ja-JP" dirty="0" smtClean="0">
                <a:solidFill>
                  <a:srgbClr val="FF0000"/>
                </a:solidFill>
              </a:rPr>
              <a:t>LTSI </a:t>
            </a:r>
            <a:r>
              <a:rPr lang="ja-JP" altLang="en-US" dirty="0" smtClean="0">
                <a:solidFill>
                  <a:srgbClr val="FF0000"/>
                </a:solidFill>
              </a:rPr>
              <a:t>の真の狙いは従来パッチ</a:t>
            </a:r>
            <a:r>
              <a:rPr lang="en-US" altLang="ja-JP" dirty="0" smtClean="0">
                <a:solidFill>
                  <a:srgbClr val="FF0000"/>
                </a:solidFill>
              </a:rPr>
              <a:t/>
            </a:r>
            <a:br>
              <a:rPr lang="en-US" altLang="ja-JP" dirty="0" smtClean="0">
                <a:solidFill>
                  <a:srgbClr val="FF0000"/>
                </a:solidFill>
              </a:rPr>
            </a:br>
            <a:r>
              <a:rPr lang="ja-JP" altLang="en-US" dirty="0" smtClean="0">
                <a:solidFill>
                  <a:srgbClr val="FF0000"/>
                </a:solidFill>
              </a:rPr>
              <a:t>が投稿されていなかった業界からも価値あるフォードバックの反映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ja-JP" dirty="0" smtClean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dirty="0" smtClean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C171D8D-6A3A-464A-B609-F7CA1B8CAFF4}" type="slidenum">
              <a:rPr lang="ja-JP" altLang="en-US"/>
              <a:pPr>
                <a:defRPr/>
              </a:pPr>
              <a:t>19</a:t>
            </a:fld>
            <a:endParaRPr lang="ja-JP" altLang="en-US" dirty="0"/>
          </a:p>
        </p:txBody>
      </p:sp>
      <p:sp>
        <p:nvSpPr>
          <p:cNvPr id="6" name="右中かっこ 5"/>
          <p:cNvSpPr/>
          <p:nvPr/>
        </p:nvSpPr>
        <p:spPr>
          <a:xfrm>
            <a:off x="5111750" y="3573463"/>
            <a:ext cx="180975" cy="10080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1042988" y="3429000"/>
            <a:ext cx="7416800" cy="13684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②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レビュープロセス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2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5288" y="1125538"/>
            <a:ext cx="8507412" cy="496728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dirty="0" smtClean="0"/>
              <a:t>LTSI </a:t>
            </a:r>
            <a:r>
              <a:rPr lang="ja-JP" altLang="en-US" dirty="0" smtClean="0"/>
              <a:t>は</a:t>
            </a:r>
            <a:r>
              <a:rPr lang="ja-JP" altLang="en-US" dirty="0" smtClean="0">
                <a:solidFill>
                  <a:srgbClr val="FF0000"/>
                </a:solidFill>
              </a:rPr>
              <a:t>特定のターゲットハードウエア</a:t>
            </a:r>
            <a:r>
              <a:rPr lang="en-US" altLang="ja-JP" dirty="0">
                <a:solidFill>
                  <a:srgbClr val="FF0000"/>
                </a:solidFill>
              </a:rPr>
              <a:t> </a:t>
            </a:r>
            <a:r>
              <a:rPr lang="ja-JP" altLang="en-US" dirty="0" smtClean="0">
                <a:solidFill>
                  <a:srgbClr val="FF0000"/>
                </a:solidFill>
              </a:rPr>
              <a:t>（ </a:t>
            </a:r>
            <a:r>
              <a:rPr lang="en-US" altLang="ja-JP" dirty="0" smtClean="0">
                <a:solidFill>
                  <a:srgbClr val="FF0000"/>
                </a:solidFill>
              </a:rPr>
              <a:t>CPU </a:t>
            </a:r>
            <a:r>
              <a:rPr lang="ja-JP" altLang="en-US" dirty="0" smtClean="0">
                <a:solidFill>
                  <a:srgbClr val="FF0000"/>
                </a:solidFill>
              </a:rPr>
              <a:t>アーキテクチャ、</a:t>
            </a:r>
            <a:r>
              <a:rPr lang="en-US" altLang="ja-JP" dirty="0" smtClean="0">
                <a:solidFill>
                  <a:srgbClr val="FF0000"/>
                </a:solidFill>
              </a:rPr>
              <a:t/>
            </a:r>
            <a:br>
              <a:rPr lang="en-US" altLang="ja-JP" dirty="0" smtClean="0">
                <a:solidFill>
                  <a:srgbClr val="FF0000"/>
                </a:solidFill>
              </a:rPr>
            </a:br>
            <a:r>
              <a:rPr lang="ja-JP" altLang="en-US" dirty="0" smtClean="0">
                <a:solidFill>
                  <a:srgbClr val="FF0000"/>
                </a:solidFill>
              </a:rPr>
              <a:t>プラットフォーム ）　を規定しない</a:t>
            </a:r>
            <a:r>
              <a:rPr lang="ja-JP" altLang="en-US" dirty="0" smtClean="0"/>
              <a:t>。 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dirty="0" smtClean="0"/>
              <a:t>Greg </a:t>
            </a:r>
            <a:r>
              <a:rPr lang="ja-JP" altLang="en-US" dirty="0" smtClean="0"/>
              <a:t>は </a:t>
            </a:r>
            <a:r>
              <a:rPr lang="en-US" altLang="ja-JP" dirty="0" smtClean="0"/>
              <a:t>x86 PC </a:t>
            </a:r>
            <a:r>
              <a:rPr lang="ja-JP" altLang="en-US" dirty="0" smtClean="0"/>
              <a:t>環境で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カーネルのビルド、起動ができる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ことを確認するが、 </a:t>
            </a:r>
            <a:r>
              <a:rPr lang="en-US" altLang="ja-JP" dirty="0" err="1" smtClean="0"/>
              <a:t>config</a:t>
            </a:r>
            <a:r>
              <a:rPr lang="en-US" altLang="ja-JP" dirty="0" smtClean="0"/>
              <a:t> </a:t>
            </a:r>
            <a:r>
              <a:rPr lang="ja-JP" altLang="en-US" dirty="0" smtClean="0"/>
              <a:t>の組み合わせの網羅性は足りない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dirty="0" smtClean="0"/>
              <a:t>SoC </a:t>
            </a:r>
            <a:r>
              <a:rPr lang="ja-JP" altLang="en-US" dirty="0" smtClean="0"/>
              <a:t>ベンダー や </a:t>
            </a:r>
            <a:r>
              <a:rPr lang="en-US" altLang="ja-JP" dirty="0" smtClean="0"/>
              <a:t>Linux System Integrator </a:t>
            </a:r>
            <a:r>
              <a:rPr lang="ja-JP" altLang="en-US" dirty="0" smtClean="0"/>
              <a:t>は、公開されている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LTSI master-git </a:t>
            </a:r>
            <a:r>
              <a:rPr lang="ja-JP" altLang="en-US" dirty="0" smtClean="0"/>
              <a:t>のコードをダウンロードして、</a:t>
            </a:r>
            <a:r>
              <a:rPr lang="ja-JP" altLang="en-US" dirty="0" smtClean="0">
                <a:solidFill>
                  <a:srgbClr val="FF0000"/>
                </a:solidFill>
              </a:rPr>
              <a:t>自分たちの環境</a:t>
            </a:r>
            <a:r>
              <a:rPr lang="en-US" altLang="ja-JP" dirty="0" smtClean="0">
                <a:solidFill>
                  <a:srgbClr val="FF0000"/>
                </a:solidFill>
              </a:rPr>
              <a:t/>
            </a:r>
            <a:br>
              <a:rPr lang="en-US" altLang="ja-JP" dirty="0" smtClean="0">
                <a:solidFill>
                  <a:srgbClr val="FF0000"/>
                </a:solidFill>
              </a:rPr>
            </a:br>
            <a:r>
              <a:rPr lang="ja-JP" altLang="en-US" dirty="0" smtClean="0">
                <a:solidFill>
                  <a:srgbClr val="FF0000"/>
                </a:solidFill>
              </a:rPr>
              <a:t>で実行、動作検証することができ、その結果を </a:t>
            </a:r>
            <a:r>
              <a:rPr lang="en-US" altLang="ja-JP" dirty="0" smtClean="0">
                <a:solidFill>
                  <a:srgbClr val="FF0000"/>
                </a:solidFill>
              </a:rPr>
              <a:t>LTSI </a:t>
            </a:r>
            <a:r>
              <a:rPr lang="ja-JP" altLang="en-US" dirty="0" smtClean="0">
                <a:solidFill>
                  <a:srgbClr val="FF0000"/>
                </a:solidFill>
              </a:rPr>
              <a:t>の検証</a:t>
            </a:r>
            <a:r>
              <a:rPr lang="en-US" altLang="ja-JP" dirty="0" smtClean="0">
                <a:solidFill>
                  <a:srgbClr val="FF0000"/>
                </a:solidFill>
              </a:rPr>
              <a:t/>
            </a:r>
            <a:br>
              <a:rPr lang="en-US" altLang="ja-JP" dirty="0" smtClean="0">
                <a:solidFill>
                  <a:srgbClr val="FF0000"/>
                </a:solidFill>
              </a:rPr>
            </a:br>
            <a:r>
              <a:rPr lang="ja-JP" altLang="en-US" dirty="0" smtClean="0">
                <a:solidFill>
                  <a:srgbClr val="FF0000"/>
                </a:solidFill>
              </a:rPr>
              <a:t>結果として公開</a:t>
            </a:r>
            <a:r>
              <a:rPr lang="ja-JP" altLang="en-US" dirty="0" smtClean="0"/>
              <a:t>することができる （する事を期待している）</a:t>
            </a:r>
            <a:endParaRPr lang="en-US" altLang="ja-JP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ja-JP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dirty="0" smtClean="0"/>
              <a:t>ARM </a:t>
            </a:r>
            <a:r>
              <a:rPr lang="ja-JP" altLang="en-US" dirty="0" smtClean="0"/>
              <a:t>の </a:t>
            </a:r>
            <a:r>
              <a:rPr lang="en-US" altLang="ja-JP" dirty="0" smtClean="0"/>
              <a:t>Linaro </a:t>
            </a:r>
            <a:r>
              <a:rPr lang="ja-JP" altLang="en-US" dirty="0" smtClean="0"/>
              <a:t>などアーキテクチャに特化した検討を行う団体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との連携 （バグ情報の共有 等） も今後模索して議論中</a:t>
            </a:r>
            <a:endParaRPr lang="en-US" altLang="ja-JP" dirty="0" smtClean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E31AAC4-933F-484B-A1B7-0F3D98A5A705}" type="slidenum">
              <a:rPr lang="ja-JP" altLang="en-US"/>
              <a:pPr>
                <a:defRPr/>
              </a:pPr>
              <a:t>20</a:t>
            </a:fld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tIns="4572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B7CDE8-0C9F-40E7-90DB-336F9A137994}" type="slidenum">
              <a:rPr lang="ja-JP" altLang="en-US" smtClean="0">
                <a:solidFill>
                  <a:srgbClr val="7B989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ja-JP" smtClean="0">
              <a:solidFill>
                <a:srgbClr val="7B9899"/>
              </a:solidFill>
            </a:endParaRPr>
          </a:p>
        </p:txBody>
      </p:sp>
      <p:sp>
        <p:nvSpPr>
          <p:cNvPr id="58370" name="Rectangle 2"/>
          <p:cNvSpPr>
            <a:spLocks noGrp="1"/>
          </p:cNvSpPr>
          <p:nvPr>
            <p:ph type="title" idx="4294967295"/>
          </p:nvPr>
        </p:nvSpPr>
        <p:spPr>
          <a:xfrm>
            <a:off x="323850" y="260350"/>
            <a:ext cx="8534400" cy="758825"/>
          </a:xfrm>
        </p:spPr>
        <p:txBody>
          <a:bodyPr/>
          <a:lstStyle/>
          <a:p>
            <a:pPr eaLnBrk="1" hangingPunct="1"/>
            <a:r>
              <a:rPr lang="ja-JP" altLang="en-US" smtClean="0">
                <a:solidFill>
                  <a:srgbClr val="4D4D4D"/>
                </a:solidFill>
              </a:rPr>
              <a:t>参考 ： パッチ投稿プロセスを理解する</a:t>
            </a:r>
          </a:p>
        </p:txBody>
      </p:sp>
      <p:sp>
        <p:nvSpPr>
          <p:cNvPr id="58371" name="AutoShape 6"/>
          <p:cNvSpPr>
            <a:spLocks noChangeArrowheads="1"/>
          </p:cNvSpPr>
          <p:nvPr/>
        </p:nvSpPr>
        <p:spPr bwMode="auto">
          <a:xfrm>
            <a:off x="971550" y="2378075"/>
            <a:ext cx="1296988" cy="647700"/>
          </a:xfrm>
          <a:prstGeom prst="roundRect">
            <a:avLst>
              <a:gd name="adj" fmla="val 16667"/>
            </a:avLst>
          </a:prstGeom>
          <a:solidFill>
            <a:srgbClr val="99FF66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5C993D"/>
            </a:prstShdw>
          </a:effectLst>
        </p:spPr>
        <p:txBody>
          <a:bodyPr wrap="none" anchor="ctr"/>
          <a:lstStyle/>
          <a:p>
            <a:pPr algn="ctr"/>
            <a:r>
              <a:rPr lang="en-US" altLang="ja-JP" sz="24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IDEA</a:t>
            </a:r>
          </a:p>
        </p:txBody>
      </p:sp>
      <p:sp>
        <p:nvSpPr>
          <p:cNvPr id="58372" name="AutoShape 7"/>
          <p:cNvSpPr>
            <a:spLocks noChangeArrowheads="1"/>
          </p:cNvSpPr>
          <p:nvPr/>
        </p:nvSpPr>
        <p:spPr bwMode="auto">
          <a:xfrm>
            <a:off x="2771775" y="2387600"/>
            <a:ext cx="1296988" cy="647700"/>
          </a:xfrm>
          <a:prstGeom prst="roundRect">
            <a:avLst>
              <a:gd name="adj" fmla="val 16667"/>
            </a:avLst>
          </a:prstGeom>
          <a:solidFill>
            <a:srgbClr val="99FF66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5C993D"/>
            </a:prstShdw>
          </a:effectLst>
        </p:spPr>
        <p:txBody>
          <a:bodyPr wrap="none" anchor="ctr"/>
          <a:lstStyle/>
          <a:p>
            <a:pPr algn="ctr"/>
            <a:r>
              <a:rPr lang="en-US" altLang="ja-JP" sz="24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RFC</a:t>
            </a:r>
          </a:p>
        </p:txBody>
      </p:sp>
      <p:sp>
        <p:nvSpPr>
          <p:cNvPr id="58373" name="AutoShape 8"/>
          <p:cNvSpPr>
            <a:spLocks noChangeArrowheads="1"/>
          </p:cNvSpPr>
          <p:nvPr/>
        </p:nvSpPr>
        <p:spPr bwMode="auto">
          <a:xfrm>
            <a:off x="4643438" y="2378075"/>
            <a:ext cx="1296987" cy="647700"/>
          </a:xfrm>
          <a:prstGeom prst="roundRect">
            <a:avLst>
              <a:gd name="adj" fmla="val 16667"/>
            </a:avLst>
          </a:prstGeom>
          <a:solidFill>
            <a:srgbClr val="99FF66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5C993D"/>
            </a:prstShdw>
          </a:effectLst>
        </p:spPr>
        <p:txBody>
          <a:bodyPr wrap="none" anchor="ctr"/>
          <a:lstStyle/>
          <a:p>
            <a:pPr algn="ctr">
              <a:lnSpc>
                <a:spcPts val="2000"/>
              </a:lnSpc>
            </a:pP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Patch</a:t>
            </a:r>
            <a:b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submission</a:t>
            </a:r>
          </a:p>
        </p:txBody>
      </p:sp>
      <p:sp>
        <p:nvSpPr>
          <p:cNvPr id="58374" name="AutoShape 9"/>
          <p:cNvSpPr>
            <a:spLocks noChangeArrowheads="1"/>
          </p:cNvSpPr>
          <p:nvPr/>
        </p:nvSpPr>
        <p:spPr bwMode="auto">
          <a:xfrm>
            <a:off x="6516688" y="2393950"/>
            <a:ext cx="1296987" cy="647700"/>
          </a:xfrm>
          <a:prstGeom prst="roundRect">
            <a:avLst>
              <a:gd name="adj" fmla="val 16667"/>
            </a:avLst>
          </a:prstGeom>
          <a:solidFill>
            <a:srgbClr val="99FF66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5C993D"/>
            </a:prstShdw>
          </a:effectLst>
        </p:spPr>
        <p:txBody>
          <a:bodyPr wrap="none" anchor="ctr"/>
          <a:lstStyle/>
          <a:p>
            <a:pPr algn="ctr">
              <a:lnSpc>
                <a:spcPts val="2000"/>
              </a:lnSpc>
            </a:pP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Patch</a:t>
            </a:r>
            <a:b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improve</a:t>
            </a:r>
          </a:p>
        </p:txBody>
      </p:sp>
      <p:sp>
        <p:nvSpPr>
          <p:cNvPr id="116746" name="AutoShape 10"/>
          <p:cNvSpPr>
            <a:spLocks noChangeArrowheads="1"/>
          </p:cNvSpPr>
          <p:nvPr/>
        </p:nvSpPr>
        <p:spPr bwMode="auto">
          <a:xfrm>
            <a:off x="4645025" y="3602038"/>
            <a:ext cx="1296988" cy="6477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lnSpc>
                <a:spcPts val="2000"/>
              </a:lnSpc>
              <a:defRPr/>
            </a:pP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Linux</a:t>
            </a:r>
            <a:b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next</a:t>
            </a:r>
          </a:p>
        </p:txBody>
      </p:sp>
      <p:sp>
        <p:nvSpPr>
          <p:cNvPr id="58376" name="AutoShape 11"/>
          <p:cNvSpPr>
            <a:spLocks noChangeArrowheads="1"/>
          </p:cNvSpPr>
          <p:nvPr/>
        </p:nvSpPr>
        <p:spPr bwMode="auto">
          <a:xfrm>
            <a:off x="4664075" y="4868863"/>
            <a:ext cx="1296988" cy="647700"/>
          </a:xfrm>
          <a:prstGeom prst="roundRect">
            <a:avLst>
              <a:gd name="adj" fmla="val 16667"/>
            </a:avLst>
          </a:prstGeom>
          <a:solidFill>
            <a:srgbClr val="99FF66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5C993D"/>
            </a:prstShdw>
          </a:effectLst>
        </p:spPr>
        <p:txBody>
          <a:bodyPr wrap="none" anchor="ctr"/>
          <a:lstStyle/>
          <a:p>
            <a:pPr algn="ctr">
              <a:lnSpc>
                <a:spcPts val="2000"/>
              </a:lnSpc>
            </a:pP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subsystem</a:t>
            </a:r>
            <a:b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tree</a:t>
            </a:r>
          </a:p>
        </p:txBody>
      </p:sp>
      <p:sp>
        <p:nvSpPr>
          <p:cNvPr id="116748" name="AutoShape 12"/>
          <p:cNvSpPr>
            <a:spLocks noChangeArrowheads="1"/>
          </p:cNvSpPr>
          <p:nvPr/>
        </p:nvSpPr>
        <p:spPr bwMode="auto">
          <a:xfrm>
            <a:off x="2052638" y="4178300"/>
            <a:ext cx="1296987" cy="6477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noFill/>
            <a:round/>
            <a:headEnd/>
            <a:tailEnd/>
          </a:ln>
          <a:effectLst>
            <a:prstShdw prst="shdw17" dist="17961" dir="2700000">
              <a:schemeClr val="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lnSpc>
                <a:spcPts val="2000"/>
              </a:lnSpc>
              <a:defRPr/>
            </a:pP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mainline</a:t>
            </a:r>
          </a:p>
        </p:txBody>
      </p:sp>
      <p:sp>
        <p:nvSpPr>
          <p:cNvPr id="58378" name="Line 13"/>
          <p:cNvSpPr>
            <a:spLocks noChangeShapeType="1"/>
          </p:cNvSpPr>
          <p:nvPr/>
        </p:nvSpPr>
        <p:spPr bwMode="auto">
          <a:xfrm>
            <a:off x="2339975" y="2738438"/>
            <a:ext cx="360363" cy="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8379" name="Line 14"/>
          <p:cNvSpPr>
            <a:spLocks noChangeShapeType="1"/>
          </p:cNvSpPr>
          <p:nvPr/>
        </p:nvSpPr>
        <p:spPr bwMode="auto">
          <a:xfrm>
            <a:off x="4183063" y="2738438"/>
            <a:ext cx="360362" cy="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8380" name="Line 15"/>
          <p:cNvSpPr>
            <a:spLocks noChangeShapeType="1"/>
          </p:cNvSpPr>
          <p:nvPr/>
        </p:nvSpPr>
        <p:spPr bwMode="auto">
          <a:xfrm flipV="1">
            <a:off x="6008688" y="2740025"/>
            <a:ext cx="476250" cy="317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8381" name="Line 17"/>
          <p:cNvSpPr>
            <a:spLocks noChangeShapeType="1"/>
          </p:cNvSpPr>
          <p:nvPr/>
        </p:nvSpPr>
        <p:spPr bwMode="auto">
          <a:xfrm>
            <a:off x="5326063" y="4302125"/>
            <a:ext cx="0" cy="490538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8382" name="Line 19"/>
          <p:cNvSpPr>
            <a:spLocks noChangeShapeType="1"/>
          </p:cNvSpPr>
          <p:nvPr/>
        </p:nvSpPr>
        <p:spPr bwMode="auto">
          <a:xfrm flipH="1">
            <a:off x="3421063" y="3962400"/>
            <a:ext cx="1131887" cy="46990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8383" name="Line 20"/>
          <p:cNvSpPr>
            <a:spLocks noChangeShapeType="1"/>
          </p:cNvSpPr>
          <p:nvPr/>
        </p:nvSpPr>
        <p:spPr bwMode="auto">
          <a:xfrm flipH="1" flipV="1">
            <a:off x="3430588" y="4638675"/>
            <a:ext cx="1150937" cy="538163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8384" name="AutoShape 21"/>
          <p:cNvSpPr>
            <a:spLocks noChangeArrowheads="1"/>
          </p:cNvSpPr>
          <p:nvPr/>
        </p:nvSpPr>
        <p:spPr bwMode="auto">
          <a:xfrm>
            <a:off x="2628900" y="2162175"/>
            <a:ext cx="5472113" cy="10795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33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16758" name="Text Box 22"/>
          <p:cNvSpPr txBox="1">
            <a:spLocks noChangeArrowheads="1"/>
          </p:cNvSpPr>
          <p:nvPr/>
        </p:nvSpPr>
        <p:spPr bwMode="auto">
          <a:xfrm>
            <a:off x="2555875" y="1773238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ja-JP" sz="2400">
                <a:solidFill>
                  <a:srgbClr val="FF3300"/>
                </a:solidFill>
                <a:latin typeface="Calibri" pitchFamily="34" charset="0"/>
              </a:rPr>
              <a:t>Mailing List</a:t>
            </a:r>
          </a:p>
        </p:txBody>
      </p:sp>
      <p:sp>
        <p:nvSpPr>
          <p:cNvPr id="58386" name="AutoShape 27"/>
          <p:cNvSpPr>
            <a:spLocks noChangeArrowheads="1"/>
          </p:cNvSpPr>
          <p:nvPr/>
        </p:nvSpPr>
        <p:spPr bwMode="auto">
          <a:xfrm flipH="1">
            <a:off x="5076825" y="1773238"/>
            <a:ext cx="2159000" cy="503237"/>
          </a:xfrm>
          <a:prstGeom prst="curvedDownArrow">
            <a:avLst>
              <a:gd name="adj1" fmla="val 41055"/>
              <a:gd name="adj2" fmla="val 126860"/>
              <a:gd name="adj3" fmla="val 25236"/>
            </a:avLst>
          </a:prstGeom>
          <a:solidFill>
            <a:srgbClr val="0033CC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001F7A"/>
            </a:prstShdw>
          </a:effectLst>
        </p:spPr>
        <p:txBody>
          <a:bodyPr wrap="none" anchor="ctr"/>
          <a:lstStyle/>
          <a:p>
            <a:pPr algn="ctr"/>
            <a:endParaRPr lang="ja-JP" alt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116764" name="Text Box 28"/>
          <p:cNvSpPr txBox="1">
            <a:spLocks noChangeArrowheads="1"/>
          </p:cNvSpPr>
          <p:nvPr/>
        </p:nvSpPr>
        <p:spPr bwMode="auto">
          <a:xfrm>
            <a:off x="6948488" y="1557338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ja-JP" sz="2400">
                <a:solidFill>
                  <a:srgbClr val="0033CC"/>
                </a:solidFill>
                <a:latin typeface="Calibri" pitchFamily="34" charset="0"/>
              </a:rPr>
              <a:t>Iteration 3~10</a:t>
            </a:r>
          </a:p>
        </p:txBody>
      </p:sp>
      <p:sp>
        <p:nvSpPr>
          <p:cNvPr id="6" name="角丸四角形 5"/>
          <p:cNvSpPr/>
          <p:nvPr/>
        </p:nvSpPr>
        <p:spPr>
          <a:xfrm>
            <a:off x="395536" y="5877272"/>
            <a:ext cx="8347005" cy="432048"/>
          </a:xfrm>
          <a:prstGeom prst="roundRect">
            <a:avLst/>
          </a:prstGeom>
          <a:solidFill>
            <a:srgbClr val="00206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ja-JP" sz="200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ML</a:t>
            </a:r>
            <a:r>
              <a:rPr lang="ja-JP" altLang="en-US" sz="200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上で提案を議論、 どんな経験者でも数回の書き直しを行って採用</a:t>
            </a:r>
          </a:p>
        </p:txBody>
      </p:sp>
      <p:sp>
        <p:nvSpPr>
          <p:cNvPr id="58391" name="Line 32"/>
          <p:cNvSpPr>
            <a:spLocks noChangeShapeType="1"/>
          </p:cNvSpPr>
          <p:nvPr/>
        </p:nvSpPr>
        <p:spPr bwMode="auto">
          <a:xfrm>
            <a:off x="7164388" y="3141663"/>
            <a:ext cx="0" cy="2016125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8392" name="Line 33"/>
          <p:cNvSpPr>
            <a:spLocks noChangeShapeType="1"/>
          </p:cNvSpPr>
          <p:nvPr/>
        </p:nvSpPr>
        <p:spPr bwMode="auto">
          <a:xfrm flipH="1">
            <a:off x="6021388" y="5157788"/>
            <a:ext cx="1152525" cy="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8393" name="Line 34"/>
          <p:cNvSpPr>
            <a:spLocks noChangeShapeType="1"/>
          </p:cNvSpPr>
          <p:nvPr/>
        </p:nvSpPr>
        <p:spPr bwMode="auto">
          <a:xfrm flipH="1">
            <a:off x="6011863" y="3933825"/>
            <a:ext cx="1152525" cy="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tIns="4572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A91E433-1FAF-43FD-B4F3-5EF600C74483}" type="slidenum">
              <a:rPr lang="ja-JP" altLang="en-US" smtClean="0">
                <a:solidFill>
                  <a:srgbClr val="7B989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ja-JP" smtClean="0">
              <a:solidFill>
                <a:srgbClr val="7B9899"/>
              </a:solidFill>
            </a:endParaRPr>
          </a:p>
        </p:txBody>
      </p:sp>
      <p:sp>
        <p:nvSpPr>
          <p:cNvPr id="59394" name="Line 15"/>
          <p:cNvSpPr>
            <a:spLocks noChangeShapeType="1"/>
          </p:cNvSpPr>
          <p:nvPr/>
        </p:nvSpPr>
        <p:spPr bwMode="auto">
          <a:xfrm>
            <a:off x="1557338" y="3078163"/>
            <a:ext cx="5903912" cy="0"/>
          </a:xfrm>
          <a:prstGeom prst="line">
            <a:avLst/>
          </a:prstGeom>
          <a:noFill/>
          <a:ln w="28575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9395" name="Rectangle 7"/>
          <p:cNvSpPr>
            <a:spLocks noGrp="1"/>
          </p:cNvSpPr>
          <p:nvPr>
            <p:ph type="title" idx="4294967295"/>
          </p:nvPr>
        </p:nvSpPr>
        <p:spPr>
          <a:xfrm>
            <a:off x="323850" y="260350"/>
            <a:ext cx="8534400" cy="758825"/>
          </a:xfrm>
        </p:spPr>
        <p:txBody>
          <a:bodyPr/>
          <a:lstStyle/>
          <a:p>
            <a:pPr eaLnBrk="1" hangingPunct="1"/>
            <a:r>
              <a:rPr lang="ja-JP" altLang="en-US" smtClean="0">
                <a:solidFill>
                  <a:srgbClr val="4D4D4D"/>
                </a:solidFill>
              </a:rPr>
              <a:t>参考：コードレビュープロセスを理解する</a:t>
            </a:r>
          </a:p>
        </p:txBody>
      </p:sp>
      <p:sp>
        <p:nvSpPr>
          <p:cNvPr id="115720" name="AutoShape 8"/>
          <p:cNvSpPr>
            <a:spLocks noChangeArrowheads="1"/>
          </p:cNvSpPr>
          <p:nvPr/>
        </p:nvSpPr>
        <p:spPr bwMode="auto">
          <a:xfrm>
            <a:off x="395288" y="2752725"/>
            <a:ext cx="1296987" cy="6477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noFill/>
            <a:round/>
            <a:headEnd/>
            <a:tailEnd/>
          </a:ln>
          <a:effectLst>
            <a:prstShdw prst="shdw17" dist="17961" dir="2700000">
              <a:schemeClr val="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ja-JP" sz="24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3.0 </a:t>
            </a: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release</a:t>
            </a:r>
          </a:p>
        </p:txBody>
      </p:sp>
      <p:sp>
        <p:nvSpPr>
          <p:cNvPr id="59397" name="AutoShape 9"/>
          <p:cNvSpPr>
            <a:spLocks noChangeArrowheads="1"/>
          </p:cNvSpPr>
          <p:nvPr/>
        </p:nvSpPr>
        <p:spPr bwMode="auto">
          <a:xfrm>
            <a:off x="2352675" y="2862263"/>
            <a:ext cx="1076325" cy="433387"/>
          </a:xfrm>
          <a:prstGeom prst="roundRect">
            <a:avLst>
              <a:gd name="adj" fmla="val 16667"/>
            </a:avLst>
          </a:prstGeom>
          <a:solidFill>
            <a:srgbClr val="99FF66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5C993D"/>
            </a:prstShdw>
          </a:effectLst>
        </p:spPr>
        <p:txBody>
          <a:bodyPr wrap="none" anchor="ctr"/>
          <a:lstStyle/>
          <a:p>
            <a:pPr algn="ctr"/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3.1-RC1</a:t>
            </a:r>
          </a:p>
        </p:txBody>
      </p:sp>
      <p:sp>
        <p:nvSpPr>
          <p:cNvPr id="115724" name="AutoShape 12"/>
          <p:cNvSpPr>
            <a:spLocks noChangeArrowheads="1"/>
          </p:cNvSpPr>
          <p:nvPr/>
        </p:nvSpPr>
        <p:spPr bwMode="auto">
          <a:xfrm>
            <a:off x="7364413" y="2743200"/>
            <a:ext cx="1296987" cy="6477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noFill/>
            <a:round/>
            <a:headEnd/>
            <a:tailEnd/>
          </a:ln>
          <a:effectLst>
            <a:prstShdw prst="shdw17" dist="17961" dir="2700000">
              <a:schemeClr val="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lnSpc>
                <a:spcPts val="2000"/>
              </a:lnSpc>
              <a:defRPr/>
            </a:pPr>
            <a:r>
              <a:rPr lang="en-US" altLang="ja-JP" sz="24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3.1</a:t>
            </a: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 release</a:t>
            </a:r>
          </a:p>
        </p:txBody>
      </p:sp>
      <p:sp>
        <p:nvSpPr>
          <p:cNvPr id="59399" name="AutoShape 13"/>
          <p:cNvSpPr>
            <a:spLocks noChangeArrowheads="1"/>
          </p:cNvSpPr>
          <p:nvPr/>
        </p:nvSpPr>
        <p:spPr bwMode="auto">
          <a:xfrm>
            <a:off x="4797425" y="2862263"/>
            <a:ext cx="1076325" cy="433387"/>
          </a:xfrm>
          <a:prstGeom prst="roundRect">
            <a:avLst>
              <a:gd name="adj" fmla="val 16667"/>
            </a:avLst>
          </a:prstGeom>
          <a:solidFill>
            <a:srgbClr val="99FF66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5C993D"/>
            </a:prstShdw>
          </a:effectLst>
        </p:spPr>
        <p:txBody>
          <a:bodyPr wrap="none" anchor="ctr"/>
          <a:lstStyle/>
          <a:p>
            <a:pPr algn="ctr"/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3.1-RCx</a:t>
            </a:r>
          </a:p>
        </p:txBody>
      </p:sp>
      <p:sp>
        <p:nvSpPr>
          <p:cNvPr id="59400" name="AutoShape 14"/>
          <p:cNvSpPr>
            <a:spLocks noChangeArrowheads="1"/>
          </p:cNvSpPr>
          <p:nvPr/>
        </p:nvSpPr>
        <p:spPr bwMode="auto">
          <a:xfrm>
            <a:off x="6078538" y="2862263"/>
            <a:ext cx="1076325" cy="433387"/>
          </a:xfrm>
          <a:prstGeom prst="roundRect">
            <a:avLst>
              <a:gd name="adj" fmla="val 16667"/>
            </a:avLst>
          </a:prstGeom>
          <a:solidFill>
            <a:srgbClr val="99FF66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5C993D"/>
            </a:prstShdw>
          </a:effectLst>
        </p:spPr>
        <p:txBody>
          <a:bodyPr wrap="none" anchor="ctr"/>
          <a:lstStyle/>
          <a:p>
            <a:pPr algn="ctr"/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3.1-RCx</a:t>
            </a:r>
          </a:p>
        </p:txBody>
      </p:sp>
      <p:sp>
        <p:nvSpPr>
          <p:cNvPr id="59401" name="Line 17"/>
          <p:cNvSpPr>
            <a:spLocks noChangeShapeType="1"/>
          </p:cNvSpPr>
          <p:nvPr/>
        </p:nvSpPr>
        <p:spPr bwMode="auto">
          <a:xfrm>
            <a:off x="1052513" y="1927225"/>
            <a:ext cx="0" cy="7191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9402" name="Line 18"/>
          <p:cNvSpPr>
            <a:spLocks noChangeShapeType="1"/>
          </p:cNvSpPr>
          <p:nvPr/>
        </p:nvSpPr>
        <p:spPr bwMode="auto">
          <a:xfrm>
            <a:off x="2924175" y="1927225"/>
            <a:ext cx="0" cy="7191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9403" name="Line 19"/>
          <p:cNvSpPr>
            <a:spLocks noChangeShapeType="1"/>
          </p:cNvSpPr>
          <p:nvPr/>
        </p:nvSpPr>
        <p:spPr bwMode="auto">
          <a:xfrm>
            <a:off x="7966075" y="1927225"/>
            <a:ext cx="0" cy="7191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9404" name="Line 20"/>
          <p:cNvSpPr>
            <a:spLocks noChangeShapeType="1"/>
          </p:cNvSpPr>
          <p:nvPr/>
        </p:nvSpPr>
        <p:spPr bwMode="auto">
          <a:xfrm>
            <a:off x="1095375" y="2430463"/>
            <a:ext cx="1800225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15733" name="Text Box 21"/>
          <p:cNvSpPr txBox="1">
            <a:spLocks noChangeArrowheads="1"/>
          </p:cNvSpPr>
          <p:nvPr/>
        </p:nvSpPr>
        <p:spPr bwMode="auto">
          <a:xfrm>
            <a:off x="1339850" y="1901825"/>
            <a:ext cx="136842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en-US" altLang="ja-JP" sz="2400">
                <a:solidFill>
                  <a:srgbClr val="FF3300"/>
                </a:solidFill>
                <a:latin typeface="Calibri" pitchFamily="34" charset="0"/>
              </a:rPr>
              <a:t>merge window</a:t>
            </a:r>
          </a:p>
        </p:txBody>
      </p:sp>
      <p:sp>
        <p:nvSpPr>
          <p:cNvPr id="59406" name="Line 22"/>
          <p:cNvSpPr>
            <a:spLocks noChangeShapeType="1"/>
          </p:cNvSpPr>
          <p:nvPr/>
        </p:nvSpPr>
        <p:spPr bwMode="auto">
          <a:xfrm>
            <a:off x="2997200" y="2430463"/>
            <a:ext cx="4903788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115735" name="Text Box 23"/>
          <p:cNvSpPr txBox="1">
            <a:spLocks noChangeArrowheads="1"/>
          </p:cNvSpPr>
          <p:nvPr/>
        </p:nvSpPr>
        <p:spPr bwMode="auto">
          <a:xfrm>
            <a:off x="4419600" y="2070100"/>
            <a:ext cx="2376488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altLang="ja-JP" sz="2400">
                <a:solidFill>
                  <a:srgbClr val="FF3300"/>
                </a:solidFill>
                <a:latin typeface="Calibri" pitchFamily="34" charset="0"/>
              </a:rPr>
              <a:t> stabilization</a:t>
            </a:r>
          </a:p>
        </p:txBody>
      </p:sp>
      <p:sp>
        <p:nvSpPr>
          <p:cNvPr id="59408" name="Text Box 24"/>
          <p:cNvSpPr txBox="1">
            <a:spLocks noChangeArrowheads="1"/>
          </p:cNvSpPr>
          <p:nvPr/>
        </p:nvSpPr>
        <p:spPr bwMode="auto">
          <a:xfrm>
            <a:off x="2400300" y="1484313"/>
            <a:ext cx="1182688" cy="6461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ja-JP">
                <a:solidFill>
                  <a:srgbClr val="0033CC"/>
                </a:solidFill>
                <a:latin typeface="Calibri" pitchFamily="34" charset="0"/>
              </a:rPr>
              <a:t/>
            </a:r>
            <a:br>
              <a:rPr lang="en-US" altLang="ja-JP">
                <a:solidFill>
                  <a:srgbClr val="0033CC"/>
                </a:solidFill>
                <a:latin typeface="Calibri" pitchFamily="34" charset="0"/>
              </a:rPr>
            </a:br>
            <a:r>
              <a:rPr lang="en-US" altLang="ja-JP">
                <a:solidFill>
                  <a:srgbClr val="0033CC"/>
                </a:solidFill>
                <a:latin typeface="Calibri" pitchFamily="34" charset="0"/>
              </a:rPr>
              <a:t>2 weeks</a:t>
            </a:r>
          </a:p>
        </p:txBody>
      </p:sp>
      <p:sp>
        <p:nvSpPr>
          <p:cNvPr id="59409" name="Text Box 25"/>
          <p:cNvSpPr txBox="1">
            <a:spLocks noChangeArrowheads="1"/>
          </p:cNvSpPr>
          <p:nvPr/>
        </p:nvSpPr>
        <p:spPr bwMode="auto">
          <a:xfrm>
            <a:off x="7246938" y="1557338"/>
            <a:ext cx="151130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ja-JP">
                <a:solidFill>
                  <a:srgbClr val="0033CC"/>
                </a:solidFill>
                <a:latin typeface="Calibri" pitchFamily="34" charset="0"/>
              </a:rPr>
              <a:t>9</a:t>
            </a:r>
            <a:r>
              <a:rPr lang="en-US" altLang="ja-JP" sz="2400">
                <a:solidFill>
                  <a:srgbClr val="0033CC"/>
                </a:solidFill>
                <a:latin typeface="Calibri" pitchFamily="34" charset="0"/>
              </a:rPr>
              <a:t>~</a:t>
            </a:r>
            <a:r>
              <a:rPr lang="en-US" altLang="ja-JP">
                <a:solidFill>
                  <a:srgbClr val="0033CC"/>
                </a:solidFill>
                <a:latin typeface="Calibri" pitchFamily="34" charset="0"/>
              </a:rPr>
              <a:t>12 weeks</a:t>
            </a:r>
          </a:p>
        </p:txBody>
      </p:sp>
      <p:sp>
        <p:nvSpPr>
          <p:cNvPr id="115738" name="AutoShape 26"/>
          <p:cNvSpPr>
            <a:spLocks noChangeArrowheads="1"/>
          </p:cNvSpPr>
          <p:nvPr/>
        </p:nvSpPr>
        <p:spPr bwMode="auto">
          <a:xfrm>
            <a:off x="1104900" y="3797300"/>
            <a:ext cx="1296988" cy="504825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ja-JP" sz="2000">
                <a:solidFill>
                  <a:srgbClr val="003300"/>
                </a:solidFill>
                <a:latin typeface="Calibri" pitchFamily="34" charset="0"/>
                <a:ea typeface="HG丸ｺﾞｼｯｸM-PRO" pitchFamily="50" charset="-128"/>
              </a:rPr>
              <a:t>Linux-next</a:t>
            </a:r>
            <a:endParaRPr lang="en-US" altLang="ja-JP">
              <a:solidFill>
                <a:srgbClr val="003300"/>
              </a:solidFill>
              <a:latin typeface="Calibri" pitchFamily="34" charset="0"/>
              <a:ea typeface="HG丸ｺﾞｼｯｸM-PRO" pitchFamily="50" charset="-128"/>
            </a:endParaRPr>
          </a:p>
        </p:txBody>
      </p:sp>
      <p:sp>
        <p:nvSpPr>
          <p:cNvPr id="59411" name="AutoShape 27"/>
          <p:cNvSpPr>
            <a:spLocks noChangeArrowheads="1"/>
          </p:cNvSpPr>
          <p:nvPr/>
        </p:nvSpPr>
        <p:spPr bwMode="auto">
          <a:xfrm>
            <a:off x="1730375" y="3130550"/>
            <a:ext cx="71438" cy="576263"/>
          </a:xfrm>
          <a:prstGeom prst="upArrow">
            <a:avLst>
              <a:gd name="adj1" fmla="val 50000"/>
              <a:gd name="adj2" fmla="val 201665"/>
            </a:avLst>
          </a:prstGeom>
          <a:solidFill>
            <a:srgbClr val="FF3300"/>
          </a:solidFill>
          <a:ln w="12700" algn="ctr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2400">
              <a:solidFill>
                <a:srgbClr val="777777"/>
              </a:solidFill>
              <a:latin typeface="Calibri" pitchFamily="34" charset="0"/>
            </a:endParaRPr>
          </a:p>
        </p:txBody>
      </p:sp>
      <p:sp>
        <p:nvSpPr>
          <p:cNvPr id="59412" name="Text Box 28"/>
          <p:cNvSpPr txBox="1">
            <a:spLocks noChangeArrowheads="1"/>
          </p:cNvSpPr>
          <p:nvPr/>
        </p:nvSpPr>
        <p:spPr bwMode="auto">
          <a:xfrm>
            <a:off x="2916238" y="3716338"/>
            <a:ext cx="5903912" cy="19494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1463" indent="-271463">
              <a:lnSpc>
                <a:spcPct val="85000"/>
              </a:lnSpc>
              <a:spcBef>
                <a:spcPct val="50000"/>
              </a:spcBef>
              <a:buClr>
                <a:srgbClr val="0033CC"/>
              </a:buClr>
              <a:buFont typeface="Wingdings" pitchFamily="2" charset="2"/>
              <a:buChar char="l"/>
            </a:pPr>
            <a:r>
              <a:rPr lang="en-US" altLang="ja-JP" sz="2000">
                <a:solidFill>
                  <a:srgbClr val="333333"/>
                </a:solidFill>
                <a:latin typeface="Calibri" pitchFamily="34" charset="0"/>
              </a:rPr>
              <a:t> Linux-next </a:t>
            </a:r>
            <a:r>
              <a:rPr lang="ja-JP" altLang="en-US" sz="2000">
                <a:solidFill>
                  <a:srgbClr val="333333"/>
                </a:solidFill>
                <a:latin typeface="Calibri" pitchFamily="34" charset="0"/>
              </a:rPr>
              <a:t>の段階で毎日 </a:t>
            </a:r>
            <a:r>
              <a:rPr lang="en-US" altLang="ja-JP" sz="2000">
                <a:solidFill>
                  <a:srgbClr val="333333"/>
                </a:solidFill>
                <a:latin typeface="Calibri" pitchFamily="34" charset="0"/>
              </a:rPr>
              <a:t>kernel build </a:t>
            </a:r>
            <a:r>
              <a:rPr lang="ja-JP" altLang="en-US" sz="2000">
                <a:solidFill>
                  <a:srgbClr val="333333"/>
                </a:solidFill>
                <a:latin typeface="Calibri" pitchFamily="34" charset="0"/>
              </a:rPr>
              <a:t>を実施し</a:t>
            </a:r>
            <a:br>
              <a:rPr lang="ja-JP" altLang="en-US" sz="2000">
                <a:solidFill>
                  <a:srgbClr val="333333"/>
                </a:solidFill>
                <a:latin typeface="Calibri" pitchFamily="34" charset="0"/>
              </a:rPr>
            </a:br>
            <a:r>
              <a:rPr lang="ja-JP" altLang="en-US" sz="2000">
                <a:solidFill>
                  <a:srgbClr val="333333"/>
                </a:solidFill>
                <a:latin typeface="Calibri" pitchFamily="34" charset="0"/>
              </a:rPr>
              <a:t>マージで問題が出ないことを確認しておく</a:t>
            </a:r>
          </a:p>
          <a:p>
            <a:pPr marL="271463" indent="-271463">
              <a:lnSpc>
                <a:spcPct val="85000"/>
              </a:lnSpc>
              <a:spcBef>
                <a:spcPct val="50000"/>
              </a:spcBef>
              <a:buClr>
                <a:srgbClr val="0033CC"/>
              </a:buClr>
              <a:buFont typeface="Wingdings" pitchFamily="2" charset="2"/>
              <a:buChar char="l"/>
            </a:pPr>
            <a:r>
              <a:rPr lang="ja-JP" altLang="en-US" sz="2000">
                <a:solidFill>
                  <a:srgbClr val="333333"/>
                </a:solidFill>
                <a:latin typeface="Calibri" pitchFamily="34" charset="0"/>
              </a:rPr>
              <a:t> カーネルがリリースされると、</a:t>
            </a:r>
            <a:r>
              <a:rPr lang="en-US" altLang="ja-JP" sz="2000">
                <a:solidFill>
                  <a:srgbClr val="333333"/>
                </a:solidFill>
                <a:latin typeface="Calibri" pitchFamily="34" charset="0"/>
              </a:rPr>
              <a:t>Linux-next </a:t>
            </a:r>
            <a:r>
              <a:rPr lang="ja-JP" altLang="en-US" sz="2000">
                <a:solidFill>
                  <a:srgbClr val="333333"/>
                </a:solidFill>
                <a:latin typeface="Calibri" pitchFamily="34" charset="0"/>
              </a:rPr>
              <a:t>のコードを取り込む</a:t>
            </a:r>
            <a:r>
              <a:rPr lang="en-US" altLang="ja-JP" sz="2000">
                <a:solidFill>
                  <a:srgbClr val="333333"/>
                </a:solidFill>
                <a:latin typeface="Calibri" pitchFamily="34" charset="0"/>
              </a:rPr>
              <a:t>2</a:t>
            </a:r>
            <a:r>
              <a:rPr lang="ja-JP" altLang="en-US" sz="2000">
                <a:solidFill>
                  <a:srgbClr val="333333"/>
                </a:solidFill>
                <a:latin typeface="Calibri" pitchFamily="34" charset="0"/>
              </a:rPr>
              <a:t>週間のマージウィンドウが開く</a:t>
            </a:r>
          </a:p>
          <a:p>
            <a:pPr marL="271463" indent="-271463">
              <a:lnSpc>
                <a:spcPct val="85000"/>
              </a:lnSpc>
              <a:spcBef>
                <a:spcPct val="50000"/>
              </a:spcBef>
              <a:buClr>
                <a:srgbClr val="0033CC"/>
              </a:buClr>
              <a:buFont typeface="Wingdings" pitchFamily="2" charset="2"/>
              <a:buChar char="l"/>
            </a:pPr>
            <a:r>
              <a:rPr lang="en-US" altLang="ja-JP" sz="2000">
                <a:solidFill>
                  <a:srgbClr val="333333"/>
                </a:solidFill>
                <a:latin typeface="Calibri" pitchFamily="34" charset="0"/>
              </a:rPr>
              <a:t>RC1 </a:t>
            </a:r>
            <a:r>
              <a:rPr lang="ja-JP" altLang="en-US" sz="2000">
                <a:solidFill>
                  <a:srgbClr val="333333"/>
                </a:solidFill>
                <a:latin typeface="Calibri" pitchFamily="34" charset="0"/>
              </a:rPr>
              <a:t>リリース後は、新規マージを停止して安定化のためのシステム検証期間。 通常は </a:t>
            </a:r>
            <a:r>
              <a:rPr lang="en-US" altLang="ja-JP" sz="2000">
                <a:solidFill>
                  <a:srgbClr val="333333"/>
                </a:solidFill>
                <a:latin typeface="Calibri" pitchFamily="34" charset="0"/>
              </a:rPr>
              <a:t>RC8~9 </a:t>
            </a:r>
            <a:r>
              <a:rPr lang="ja-JP" altLang="en-US" sz="2000">
                <a:solidFill>
                  <a:srgbClr val="333333"/>
                </a:solidFill>
                <a:latin typeface="Calibri" pitchFamily="34" charset="0"/>
              </a:rPr>
              <a:t>までいく</a:t>
            </a:r>
          </a:p>
        </p:txBody>
      </p:sp>
      <p:sp>
        <p:nvSpPr>
          <p:cNvPr id="6" name="角丸四角形 5"/>
          <p:cNvSpPr/>
          <p:nvPr/>
        </p:nvSpPr>
        <p:spPr>
          <a:xfrm>
            <a:off x="395536" y="5877272"/>
            <a:ext cx="8347005" cy="432048"/>
          </a:xfrm>
          <a:prstGeom prst="roundRect">
            <a:avLst/>
          </a:prstGeom>
          <a:solidFill>
            <a:srgbClr val="00206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ja-JP" sz="200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Linux-next </a:t>
            </a:r>
            <a:r>
              <a:rPr lang="ja-JP" altLang="en-US" sz="200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に登録されてから最大</a:t>
            </a:r>
            <a:r>
              <a:rPr lang="en-US" altLang="ja-JP" sz="200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22</a:t>
            </a:r>
            <a:r>
              <a:rPr lang="ja-JP" altLang="en-US" sz="2000">
                <a:solidFill>
                  <a:prstClr val="white"/>
                </a:solidFill>
                <a:latin typeface="HG丸ｺﾞｼｯｸM-PRO" pitchFamily="50" charset="-128"/>
                <a:ea typeface="HG丸ｺﾞｼｯｸM-PRO" pitchFamily="50" charset="-128"/>
              </a:rPr>
              <a:t>週間後にマージが完成する</a:t>
            </a:r>
            <a:endParaRPr lang="en-US" altLang="ja-JP" sz="2000">
              <a:solidFill>
                <a:prstClr val="white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9416" name="Line 27"/>
          <p:cNvSpPr>
            <a:spLocks noChangeShapeType="1"/>
          </p:cNvSpPr>
          <p:nvPr/>
        </p:nvSpPr>
        <p:spPr bwMode="auto">
          <a:xfrm flipV="1">
            <a:off x="1258888" y="4438650"/>
            <a:ext cx="433387" cy="646113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9417" name="Text Box 28"/>
          <p:cNvSpPr txBox="1">
            <a:spLocks noChangeArrowheads="1"/>
          </p:cNvSpPr>
          <p:nvPr/>
        </p:nvSpPr>
        <p:spPr bwMode="auto">
          <a:xfrm>
            <a:off x="250825" y="5176838"/>
            <a:ext cx="2016125" cy="498475"/>
          </a:xfrm>
          <a:prstGeom prst="rect">
            <a:avLst/>
          </a:prstGeom>
          <a:solidFill>
            <a:srgbClr val="FF99FF"/>
          </a:solidFill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lIns="72000" tIns="0" rIns="72000" bIns="0" anchor="ctr">
            <a:spAutoFit/>
          </a:bodyPr>
          <a:lstStyle/>
          <a:p>
            <a:pPr algn="dist">
              <a:spcBef>
                <a:spcPct val="50000"/>
              </a:spcBef>
            </a:pPr>
            <a:r>
              <a:rPr lang="ja-JP" altLang="en-US" sz="1600">
                <a:solidFill>
                  <a:srgbClr val="000000"/>
                </a:solidFill>
                <a:latin typeface="Calibri" pitchFamily="34" charset="0"/>
                <a:ea typeface="HG丸ｺﾞｼｯｸM-PRO" pitchFamily="50" charset="-128"/>
              </a:rPr>
              <a:t>前ページに書いたパッチ投稿プロセス</a:t>
            </a:r>
            <a:endParaRPr lang="en-US" altLang="ja-JP" sz="1600">
              <a:solidFill>
                <a:srgbClr val="000000"/>
              </a:solidFill>
              <a:latin typeface="Calibri" pitchFamily="34" charset="0"/>
              <a:ea typeface="HG丸ｺﾞｼｯｸM-PRO" pitchFamily="50" charset="-128"/>
            </a:endParaRPr>
          </a:p>
        </p:txBody>
      </p:sp>
      <p:sp>
        <p:nvSpPr>
          <p:cNvPr id="59418" name="テキスト ボックス 2"/>
          <p:cNvSpPr txBox="1">
            <a:spLocks noChangeArrowheads="1"/>
          </p:cNvSpPr>
          <p:nvPr/>
        </p:nvSpPr>
        <p:spPr bwMode="auto">
          <a:xfrm>
            <a:off x="1557338" y="188913"/>
            <a:ext cx="35194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>
                <a:solidFill>
                  <a:srgbClr val="FF0000"/>
                </a:solidFill>
                <a:latin typeface="Georgia" pitchFamily="18" charset="0"/>
                <a:ea typeface="ＭＳ Ｐ明朝" pitchFamily="18" charset="-128"/>
              </a:rPr>
              <a:t>Upstream kernel </a:t>
            </a:r>
            <a:r>
              <a:rPr lang="ja-JP" altLang="en-US">
                <a:solidFill>
                  <a:srgbClr val="FF0000"/>
                </a:solidFill>
                <a:latin typeface="Georgia" pitchFamily="18" charset="0"/>
                <a:ea typeface="ＭＳ Ｐ明朝" pitchFamily="18" charset="-128"/>
              </a:rPr>
              <a:t>の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スライド番号プレースホルダ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E01808-AC3B-4F79-8C55-A5F0F0C7E3CA}" type="slidenum">
              <a:rPr lang="ja-JP" altLang="en-US" smtClean="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ja-JP" smtClean="0">
              <a:solidFill>
                <a:srgbClr val="898989"/>
              </a:solidFill>
            </a:endParaRPr>
          </a:p>
        </p:txBody>
      </p:sp>
      <p:sp>
        <p:nvSpPr>
          <p:cNvPr id="51" name="正方形/長方形 50"/>
          <p:cNvSpPr/>
          <p:nvPr/>
        </p:nvSpPr>
        <p:spPr>
          <a:xfrm>
            <a:off x="0" y="3197225"/>
            <a:ext cx="9144000" cy="3182938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50" name="正方形/長方形 49"/>
          <p:cNvSpPr/>
          <p:nvPr/>
        </p:nvSpPr>
        <p:spPr>
          <a:xfrm>
            <a:off x="0" y="908050"/>
            <a:ext cx="9144000" cy="2232025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4000" dirty="0" smtClean="0"/>
              <a:t>LTSI creation process</a:t>
            </a:r>
            <a:r>
              <a:rPr lang="en-US" altLang="ja-JP" dirty="0" smtClean="0"/>
              <a:t> </a:t>
            </a:r>
            <a:endParaRPr lang="ja-JP" altLang="en-US" dirty="0"/>
          </a:p>
        </p:txBody>
      </p:sp>
      <p:sp>
        <p:nvSpPr>
          <p:cNvPr id="60" name="円/楕円 59"/>
          <p:cNvSpPr/>
          <p:nvPr/>
        </p:nvSpPr>
        <p:spPr>
          <a:xfrm>
            <a:off x="4597400" y="3270250"/>
            <a:ext cx="207963" cy="233363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1" name="右矢印 60"/>
          <p:cNvSpPr/>
          <p:nvPr/>
        </p:nvSpPr>
        <p:spPr>
          <a:xfrm>
            <a:off x="4859338" y="3155950"/>
            <a:ext cx="3889375" cy="460375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prstClr val="white"/>
                </a:solidFill>
              </a:rPr>
              <a:t>LTSI 3.n</a:t>
            </a:r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65" name="右矢印 64"/>
          <p:cNvSpPr/>
          <p:nvPr/>
        </p:nvSpPr>
        <p:spPr>
          <a:xfrm>
            <a:off x="1763713" y="4427538"/>
            <a:ext cx="6985000" cy="504825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prstClr val="black"/>
                </a:solidFill>
              </a:rPr>
              <a:t>            LTSI staging tree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123" name="円/楕円 122"/>
          <p:cNvSpPr/>
          <p:nvPr/>
        </p:nvSpPr>
        <p:spPr>
          <a:xfrm>
            <a:off x="4600575" y="1379538"/>
            <a:ext cx="206375" cy="23336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25" name="円/楕円 124"/>
          <p:cNvSpPr/>
          <p:nvPr/>
        </p:nvSpPr>
        <p:spPr>
          <a:xfrm>
            <a:off x="1008063" y="1379538"/>
            <a:ext cx="206375" cy="23177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27" name="右矢印 126"/>
          <p:cNvSpPr/>
          <p:nvPr/>
        </p:nvSpPr>
        <p:spPr>
          <a:xfrm>
            <a:off x="1260475" y="1412875"/>
            <a:ext cx="3275013" cy="142875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134" name="直線矢印コネクタ 133"/>
          <p:cNvCxnSpPr/>
          <p:nvPr/>
        </p:nvCxnSpPr>
        <p:spPr>
          <a:xfrm>
            <a:off x="1927225" y="2403475"/>
            <a:ext cx="846138" cy="21478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線矢印コネクタ 135"/>
          <p:cNvCxnSpPr/>
          <p:nvPr/>
        </p:nvCxnSpPr>
        <p:spPr>
          <a:xfrm>
            <a:off x="3438525" y="2978150"/>
            <a:ext cx="657225" cy="158273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429" name="テキスト ボックス 137"/>
          <p:cNvSpPr txBox="1">
            <a:spLocks noChangeArrowheads="1"/>
          </p:cNvSpPr>
          <p:nvPr/>
        </p:nvSpPr>
        <p:spPr bwMode="auto">
          <a:xfrm>
            <a:off x="352425" y="1397000"/>
            <a:ext cx="8636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0430" name="テキスト ボックス 138"/>
          <p:cNvSpPr txBox="1">
            <a:spLocks noChangeArrowheads="1"/>
          </p:cNvSpPr>
          <p:nvPr/>
        </p:nvSpPr>
        <p:spPr bwMode="auto">
          <a:xfrm>
            <a:off x="1450975" y="2025650"/>
            <a:ext cx="86360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3.n+1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0431" name="テキスト ボックス 139"/>
          <p:cNvSpPr txBox="1">
            <a:spLocks noChangeArrowheads="1"/>
          </p:cNvSpPr>
          <p:nvPr/>
        </p:nvSpPr>
        <p:spPr bwMode="auto">
          <a:xfrm>
            <a:off x="3205163" y="2711450"/>
            <a:ext cx="8636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3.n+2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cxnSp>
        <p:nvCxnSpPr>
          <p:cNvPr id="176" name="直線矢印コネクタ 175"/>
          <p:cNvCxnSpPr/>
          <p:nvPr/>
        </p:nvCxnSpPr>
        <p:spPr>
          <a:xfrm>
            <a:off x="3197225" y="2978150"/>
            <a:ext cx="660400" cy="157321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直線矢印コネクタ 176"/>
          <p:cNvCxnSpPr/>
          <p:nvPr/>
        </p:nvCxnSpPr>
        <p:spPr>
          <a:xfrm>
            <a:off x="2943225" y="2987675"/>
            <a:ext cx="647700" cy="155416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線矢印コネクタ 178"/>
          <p:cNvCxnSpPr/>
          <p:nvPr/>
        </p:nvCxnSpPr>
        <p:spPr>
          <a:xfrm>
            <a:off x="2457450" y="2409825"/>
            <a:ext cx="847725" cy="214153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直線矢印コネクタ 179"/>
          <p:cNvCxnSpPr/>
          <p:nvPr/>
        </p:nvCxnSpPr>
        <p:spPr>
          <a:xfrm>
            <a:off x="2205038" y="2409825"/>
            <a:ext cx="852487" cy="213201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右矢印 181"/>
          <p:cNvSpPr/>
          <p:nvPr/>
        </p:nvSpPr>
        <p:spPr>
          <a:xfrm>
            <a:off x="1260475" y="2132013"/>
            <a:ext cx="1322388" cy="32385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prstClr val="black"/>
                </a:solidFill>
              </a:rPr>
              <a:t>development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184" name="円/楕円 183"/>
          <p:cNvSpPr/>
          <p:nvPr/>
        </p:nvSpPr>
        <p:spPr>
          <a:xfrm>
            <a:off x="4537075" y="2906713"/>
            <a:ext cx="107950" cy="13493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85" name="円/楕円 184"/>
          <p:cNvSpPr/>
          <p:nvPr/>
        </p:nvSpPr>
        <p:spPr>
          <a:xfrm>
            <a:off x="2619375" y="2222500"/>
            <a:ext cx="106363" cy="13493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192" name="直線矢印コネクタ 191"/>
          <p:cNvCxnSpPr/>
          <p:nvPr/>
        </p:nvCxnSpPr>
        <p:spPr>
          <a:xfrm>
            <a:off x="4716463" y="1647825"/>
            <a:ext cx="1587" cy="1609725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直線矢印コネクタ 195"/>
          <p:cNvCxnSpPr/>
          <p:nvPr/>
        </p:nvCxnSpPr>
        <p:spPr>
          <a:xfrm>
            <a:off x="3924300" y="2997200"/>
            <a:ext cx="638175" cy="1525588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角丸四角形 193"/>
          <p:cNvSpPr>
            <a:spLocks noChangeArrowheads="1"/>
          </p:cNvSpPr>
          <p:nvPr/>
        </p:nvSpPr>
        <p:spPr bwMode="auto">
          <a:xfrm>
            <a:off x="1981200" y="3725863"/>
            <a:ext cx="2087563" cy="29527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rgbClr val="FFC00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altLang="ja-JP">
                <a:solidFill>
                  <a:prstClr val="white"/>
                </a:solidFill>
                <a:latin typeface="+mn-lt"/>
                <a:ea typeface="+mn-ea"/>
              </a:rPr>
              <a:t>feature backport</a:t>
            </a:r>
            <a:endParaRPr lang="ja-JP" altLang="en-US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60442" name="テキスト ボックス 196"/>
          <p:cNvSpPr txBox="1">
            <a:spLocks noChangeArrowheads="1"/>
          </p:cNvSpPr>
          <p:nvPr/>
        </p:nvSpPr>
        <p:spPr bwMode="auto">
          <a:xfrm>
            <a:off x="4356100" y="1155700"/>
            <a:ext cx="86360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3.n.m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98" name="フローチャート : 磁気ディスク 197"/>
          <p:cNvSpPr/>
          <p:nvPr/>
        </p:nvSpPr>
        <p:spPr>
          <a:xfrm>
            <a:off x="2171700" y="5426075"/>
            <a:ext cx="576263" cy="936625"/>
          </a:xfrm>
          <a:prstGeom prst="flowChartMagneticDisk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99" name="フローチャート : 磁気ディスク 198"/>
          <p:cNvSpPr/>
          <p:nvPr/>
        </p:nvSpPr>
        <p:spPr>
          <a:xfrm>
            <a:off x="2963863" y="5443538"/>
            <a:ext cx="576262" cy="936625"/>
          </a:xfrm>
          <a:prstGeom prst="flowChartMagneticDisk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200" name="フローチャート : 磁気ディスク 199"/>
          <p:cNvSpPr/>
          <p:nvPr/>
        </p:nvSpPr>
        <p:spPr>
          <a:xfrm>
            <a:off x="1379538" y="5445125"/>
            <a:ext cx="576262" cy="935038"/>
          </a:xfrm>
          <a:prstGeom prst="flowChartMagneticDisk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202" name="直線矢印コネクタ 201"/>
          <p:cNvCxnSpPr/>
          <p:nvPr/>
        </p:nvCxnSpPr>
        <p:spPr>
          <a:xfrm flipV="1">
            <a:off x="3268663" y="4921250"/>
            <a:ext cx="144462" cy="5048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直線矢印コネクタ 202"/>
          <p:cNvCxnSpPr/>
          <p:nvPr/>
        </p:nvCxnSpPr>
        <p:spPr>
          <a:xfrm flipV="1">
            <a:off x="2459038" y="4921250"/>
            <a:ext cx="144462" cy="5048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直線矢印コネクタ 203"/>
          <p:cNvCxnSpPr/>
          <p:nvPr/>
        </p:nvCxnSpPr>
        <p:spPr>
          <a:xfrm flipV="1">
            <a:off x="1666875" y="4932363"/>
            <a:ext cx="144463" cy="5032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角丸四角形 204"/>
          <p:cNvSpPr/>
          <p:nvPr/>
        </p:nvSpPr>
        <p:spPr>
          <a:xfrm>
            <a:off x="827088" y="5710238"/>
            <a:ext cx="3328987" cy="455612"/>
          </a:xfrm>
          <a:prstGeom prst="roundRect">
            <a:avLst/>
          </a:prstGeom>
          <a:solidFill>
            <a:srgbClr val="FF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2400" b="1" dirty="0">
                <a:solidFill>
                  <a:prstClr val="white"/>
                </a:solidFill>
              </a:rPr>
              <a:t>industry off-tree</a:t>
            </a:r>
            <a:r>
              <a:rPr lang="en-US" altLang="ja-JP" sz="2400" b="1" dirty="0">
                <a:solidFill>
                  <a:prstClr val="white"/>
                </a:solidFill>
              </a:rPr>
              <a:t> </a:t>
            </a:r>
            <a:r>
              <a:rPr lang="en-US" altLang="ja-JP" sz="2400" b="1" dirty="0">
                <a:solidFill>
                  <a:prstClr val="white"/>
                </a:solidFill>
              </a:rPr>
              <a:t>tree</a:t>
            </a:r>
            <a:endParaRPr lang="ja-JP" altLang="en-US" sz="2400" b="1" dirty="0">
              <a:solidFill>
                <a:prstClr val="white"/>
              </a:solidFill>
            </a:endParaRPr>
          </a:p>
        </p:txBody>
      </p:sp>
      <p:sp>
        <p:nvSpPr>
          <p:cNvPr id="206" name="右矢印 205"/>
          <p:cNvSpPr/>
          <p:nvPr/>
        </p:nvSpPr>
        <p:spPr>
          <a:xfrm>
            <a:off x="6696075" y="5464175"/>
            <a:ext cx="2447925" cy="504825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prstClr val="black"/>
                </a:solidFill>
              </a:rPr>
              <a:t>new LTSI staging tree</a:t>
            </a:r>
            <a:endParaRPr lang="ja-JP" altLang="en-US" dirty="0">
              <a:solidFill>
                <a:prstClr val="black"/>
              </a:solidFill>
            </a:endParaRPr>
          </a:p>
        </p:txBody>
      </p:sp>
      <p:cxnSp>
        <p:nvCxnSpPr>
          <p:cNvPr id="68" name="直線矢印コネクタ 67"/>
          <p:cNvCxnSpPr/>
          <p:nvPr/>
        </p:nvCxnSpPr>
        <p:spPr>
          <a:xfrm>
            <a:off x="4149725" y="2990850"/>
            <a:ext cx="638175" cy="1527175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線矢印コネクタ 68"/>
          <p:cNvCxnSpPr/>
          <p:nvPr/>
        </p:nvCxnSpPr>
        <p:spPr>
          <a:xfrm>
            <a:off x="4394200" y="2997200"/>
            <a:ext cx="638175" cy="1525588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1" name="右矢印 180"/>
          <p:cNvSpPr/>
          <p:nvPr/>
        </p:nvSpPr>
        <p:spPr>
          <a:xfrm>
            <a:off x="2773363" y="2809875"/>
            <a:ext cx="1727200" cy="33020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prstClr val="black"/>
                </a:solidFill>
              </a:rPr>
              <a:t>development</a:t>
            </a:r>
            <a:endParaRPr lang="ja-JP" altLang="en-US" dirty="0">
              <a:solidFill>
                <a:prstClr val="black"/>
              </a:solidFill>
            </a:endParaRPr>
          </a:p>
        </p:txBody>
      </p:sp>
      <p:cxnSp>
        <p:nvCxnSpPr>
          <p:cNvPr id="66" name="直線矢印コネクタ 65"/>
          <p:cNvCxnSpPr/>
          <p:nvPr/>
        </p:nvCxnSpPr>
        <p:spPr>
          <a:xfrm flipV="1">
            <a:off x="4275138" y="3573463"/>
            <a:ext cx="350837" cy="1025525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禁止 69"/>
          <p:cNvSpPr/>
          <p:nvPr/>
        </p:nvSpPr>
        <p:spPr>
          <a:xfrm>
            <a:off x="8747125" y="4484688"/>
            <a:ext cx="360363" cy="360362"/>
          </a:xfrm>
          <a:prstGeom prst="noSmoking">
            <a:avLst>
              <a:gd name="adj" fmla="val 143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71" name="直線矢印コネクタ 70"/>
          <p:cNvCxnSpPr/>
          <p:nvPr/>
        </p:nvCxnSpPr>
        <p:spPr>
          <a:xfrm>
            <a:off x="5148263" y="3817938"/>
            <a:ext cx="280987" cy="70485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矢印コネクタ 72"/>
          <p:cNvCxnSpPr/>
          <p:nvPr/>
        </p:nvCxnSpPr>
        <p:spPr>
          <a:xfrm>
            <a:off x="5508625" y="3817938"/>
            <a:ext cx="280988" cy="70485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矢印コネクタ 73"/>
          <p:cNvCxnSpPr/>
          <p:nvPr/>
        </p:nvCxnSpPr>
        <p:spPr>
          <a:xfrm>
            <a:off x="5873750" y="3832225"/>
            <a:ext cx="282575" cy="70485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459" name="テキスト ボックス 75"/>
          <p:cNvSpPr txBox="1">
            <a:spLocks noChangeArrowheads="1"/>
          </p:cNvSpPr>
          <p:nvPr/>
        </p:nvSpPr>
        <p:spPr bwMode="auto">
          <a:xfrm>
            <a:off x="5019675" y="3584575"/>
            <a:ext cx="8636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3.n+3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5" name="円/楕円 54"/>
          <p:cNvSpPr/>
          <p:nvPr/>
        </p:nvSpPr>
        <p:spPr>
          <a:xfrm>
            <a:off x="4137025" y="4560888"/>
            <a:ext cx="211138" cy="25558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0461" name="左中かっこ 61"/>
          <p:cNvSpPr>
            <a:spLocks/>
          </p:cNvSpPr>
          <p:nvPr/>
        </p:nvSpPr>
        <p:spPr bwMode="auto">
          <a:xfrm rot="-5400000">
            <a:off x="2801144" y="111919"/>
            <a:ext cx="85725" cy="3167063"/>
          </a:xfrm>
          <a:prstGeom prst="leftBrace">
            <a:avLst>
              <a:gd name="adj1" fmla="val 42418"/>
              <a:gd name="adj2" fmla="val 50000"/>
            </a:avLst>
          </a:prstGeom>
          <a:noFill/>
          <a:ln w="9525" algn="ctr">
            <a:solidFill>
              <a:srgbClr val="4A7EBB"/>
            </a:solidFill>
            <a:round/>
            <a:headEnd/>
            <a:tailEnd/>
          </a:ln>
        </p:spPr>
        <p:txBody>
          <a:bodyPr vert="eaVert" anchor="ctr"/>
          <a:lstStyle/>
          <a:p>
            <a:pPr algn="ctr"/>
            <a:endParaRPr lang="ja-JP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0462" name="テキスト ボックス 62"/>
          <p:cNvSpPr txBox="1">
            <a:spLocks noChangeArrowheads="1"/>
          </p:cNvSpPr>
          <p:nvPr/>
        </p:nvSpPr>
        <p:spPr bwMode="auto">
          <a:xfrm>
            <a:off x="2339975" y="1703388"/>
            <a:ext cx="1079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5-6 month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7" name="禁止 66"/>
          <p:cNvSpPr/>
          <p:nvPr/>
        </p:nvSpPr>
        <p:spPr>
          <a:xfrm>
            <a:off x="8772525" y="3200400"/>
            <a:ext cx="360363" cy="360363"/>
          </a:xfrm>
          <a:prstGeom prst="noSmoking">
            <a:avLst>
              <a:gd name="adj" fmla="val 143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72" name="直線矢印コネクタ 71"/>
          <p:cNvCxnSpPr/>
          <p:nvPr/>
        </p:nvCxnSpPr>
        <p:spPr>
          <a:xfrm>
            <a:off x="6227763" y="3811588"/>
            <a:ext cx="282575" cy="70485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右矢印 74"/>
          <p:cNvSpPr/>
          <p:nvPr/>
        </p:nvSpPr>
        <p:spPr>
          <a:xfrm>
            <a:off x="4859338" y="3673475"/>
            <a:ext cx="1728787" cy="331788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prstClr val="black"/>
                </a:solidFill>
              </a:rPr>
              <a:t>development</a:t>
            </a:r>
            <a:endParaRPr lang="ja-JP" altLang="en-US" dirty="0">
              <a:solidFill>
                <a:prstClr val="black"/>
              </a:solidFill>
            </a:endParaRPr>
          </a:p>
        </p:txBody>
      </p:sp>
      <p:cxnSp>
        <p:nvCxnSpPr>
          <p:cNvPr id="77" name="直線矢印コネクタ 76"/>
          <p:cNvCxnSpPr/>
          <p:nvPr/>
        </p:nvCxnSpPr>
        <p:spPr>
          <a:xfrm>
            <a:off x="6985000" y="3811588"/>
            <a:ext cx="280988" cy="70485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線矢印コネクタ 77"/>
          <p:cNvCxnSpPr/>
          <p:nvPr/>
        </p:nvCxnSpPr>
        <p:spPr>
          <a:xfrm>
            <a:off x="7345363" y="3811588"/>
            <a:ext cx="280987" cy="70485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矢印コネクタ 78"/>
          <p:cNvCxnSpPr/>
          <p:nvPr/>
        </p:nvCxnSpPr>
        <p:spPr>
          <a:xfrm>
            <a:off x="7710488" y="3825875"/>
            <a:ext cx="282575" cy="70485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矢印コネクタ 79"/>
          <p:cNvCxnSpPr/>
          <p:nvPr/>
        </p:nvCxnSpPr>
        <p:spPr>
          <a:xfrm>
            <a:off x="8064500" y="3806825"/>
            <a:ext cx="282575" cy="70485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右矢印 80"/>
          <p:cNvSpPr/>
          <p:nvPr/>
        </p:nvSpPr>
        <p:spPr>
          <a:xfrm>
            <a:off x="6696075" y="3668713"/>
            <a:ext cx="1728788" cy="33020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prstClr val="black"/>
                </a:solidFill>
              </a:rPr>
              <a:t>development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60471" name="テキスト ボックス 81"/>
          <p:cNvSpPr txBox="1">
            <a:spLocks noChangeArrowheads="1"/>
          </p:cNvSpPr>
          <p:nvPr/>
        </p:nvSpPr>
        <p:spPr bwMode="auto">
          <a:xfrm>
            <a:off x="7019925" y="3571875"/>
            <a:ext cx="8651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3.n+4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cxnSp>
        <p:nvCxnSpPr>
          <p:cNvPr id="60472" name="直線矢印コネクタ 83"/>
          <p:cNvCxnSpPr>
            <a:cxnSpLocks noChangeShapeType="1"/>
          </p:cNvCxnSpPr>
          <p:nvPr/>
        </p:nvCxnSpPr>
        <p:spPr bwMode="auto">
          <a:xfrm flipH="1">
            <a:off x="6935788" y="4878388"/>
            <a:ext cx="12700" cy="663575"/>
          </a:xfrm>
          <a:prstGeom prst="straightConnector1">
            <a:avLst/>
          </a:prstGeom>
          <a:noFill/>
          <a:ln w="38100" algn="ctr">
            <a:solidFill>
              <a:srgbClr val="FFFF00"/>
            </a:solidFill>
            <a:round/>
            <a:headEnd/>
            <a:tailEnd type="arrow" w="med" len="med"/>
          </a:ln>
        </p:spPr>
      </p:cxnSp>
      <p:cxnSp>
        <p:nvCxnSpPr>
          <p:cNvPr id="86" name="直線矢印コネクタ 85"/>
          <p:cNvCxnSpPr/>
          <p:nvPr/>
        </p:nvCxnSpPr>
        <p:spPr>
          <a:xfrm>
            <a:off x="7308850" y="4878388"/>
            <a:ext cx="1588" cy="671512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474" name="直線矢印コネクタ 86"/>
          <p:cNvCxnSpPr>
            <a:cxnSpLocks noChangeShapeType="1"/>
          </p:cNvCxnSpPr>
          <p:nvPr/>
        </p:nvCxnSpPr>
        <p:spPr bwMode="auto">
          <a:xfrm flipH="1">
            <a:off x="7659688" y="4878388"/>
            <a:ext cx="7937" cy="681037"/>
          </a:xfrm>
          <a:prstGeom prst="straightConnector1">
            <a:avLst/>
          </a:prstGeom>
          <a:noFill/>
          <a:ln w="38100" algn="ctr">
            <a:solidFill>
              <a:srgbClr val="FFFF00"/>
            </a:solidFill>
            <a:round/>
            <a:headEnd/>
            <a:tailEnd type="arrow" w="med" len="med"/>
          </a:ln>
        </p:spPr>
      </p:cxnSp>
      <p:cxnSp>
        <p:nvCxnSpPr>
          <p:cNvPr id="88" name="直線矢印コネクタ 87"/>
          <p:cNvCxnSpPr/>
          <p:nvPr/>
        </p:nvCxnSpPr>
        <p:spPr>
          <a:xfrm>
            <a:off x="8029575" y="4878388"/>
            <a:ext cx="1588" cy="661987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角丸四角形 193"/>
          <p:cNvSpPr>
            <a:spLocks noChangeArrowheads="1"/>
          </p:cNvSpPr>
          <p:nvPr/>
        </p:nvSpPr>
        <p:spPr bwMode="auto">
          <a:xfrm>
            <a:off x="6732588" y="5116513"/>
            <a:ext cx="1439862" cy="184150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 algn="ctr">
            <a:solidFill>
              <a:srgbClr val="FFC00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altLang="ja-JP" sz="1600">
                <a:solidFill>
                  <a:prstClr val="black"/>
                </a:solidFill>
                <a:latin typeface="+mn-lt"/>
                <a:ea typeface="+mn-ea"/>
              </a:rPr>
              <a:t>migration</a:t>
            </a:r>
          </a:p>
        </p:txBody>
      </p:sp>
      <p:sp>
        <p:nvSpPr>
          <p:cNvPr id="117" name="右矢印 116"/>
          <p:cNvSpPr>
            <a:spLocks noChangeArrowheads="1"/>
          </p:cNvSpPr>
          <p:nvPr/>
        </p:nvSpPr>
        <p:spPr bwMode="auto">
          <a:xfrm>
            <a:off x="4841875" y="1400175"/>
            <a:ext cx="3878263" cy="204788"/>
          </a:xfrm>
          <a:prstGeom prst="rightArrow">
            <a:avLst>
              <a:gd name="adj1" fmla="val 50000"/>
              <a:gd name="adj2" fmla="val 49800"/>
            </a:avLst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9525" algn="ctr">
            <a:solidFill>
              <a:srgbClr val="F69240"/>
            </a:solidFill>
            <a:prstDash val="sysDot"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4" name="右矢印 3"/>
          <p:cNvSpPr/>
          <p:nvPr/>
        </p:nvSpPr>
        <p:spPr>
          <a:xfrm>
            <a:off x="179388" y="4687888"/>
            <a:ext cx="1558925" cy="7762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2400" b="1" dirty="0"/>
              <a:t>review</a:t>
            </a:r>
            <a:endParaRPr lang="ja-JP" altLang="en-US" b="1" dirty="0"/>
          </a:p>
        </p:txBody>
      </p:sp>
      <p:pic>
        <p:nvPicPr>
          <p:cNvPr id="604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413" y="3756025"/>
            <a:ext cx="1050925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③ メンテナンスプロセス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79388" y="1092200"/>
            <a:ext cx="8964612" cy="52165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sz="2800" dirty="0" smtClean="0"/>
              <a:t>LTSI </a:t>
            </a:r>
            <a:r>
              <a:rPr lang="ja-JP" altLang="en-US" sz="2800" dirty="0" smtClean="0"/>
              <a:t>リリース後のメンテナンススキーム</a:t>
            </a:r>
            <a:endParaRPr lang="en-US" altLang="ja-JP" sz="2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ja-JP" sz="12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sz="2800" dirty="0" smtClean="0"/>
              <a:t>Community LTS </a:t>
            </a:r>
            <a:r>
              <a:rPr lang="ja-JP" altLang="en-US" sz="2800" dirty="0" smtClean="0"/>
              <a:t>に逐次追加登録される バグ修正と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ja-JP" altLang="en-US" sz="2800" dirty="0" smtClean="0"/>
              <a:t>セキュリティ対策は、その都度 </a:t>
            </a:r>
            <a:r>
              <a:rPr lang="en-US" altLang="ja-JP" sz="2800" dirty="0" smtClean="0"/>
              <a:t>LTSI </a:t>
            </a:r>
            <a:r>
              <a:rPr lang="ja-JP" altLang="en-US" sz="2800" dirty="0" smtClean="0"/>
              <a:t>に取り込まれる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ja-JP" altLang="en-US" sz="2800" dirty="0" smtClean="0"/>
              <a:t>（ 自動的に全ての </a:t>
            </a:r>
            <a:r>
              <a:rPr lang="en-US" altLang="ja-JP" sz="2800" dirty="0" smtClean="0"/>
              <a:t>LTS </a:t>
            </a:r>
            <a:r>
              <a:rPr lang="ja-JP" altLang="en-US" sz="2800" dirty="0" smtClean="0"/>
              <a:t>更新が</a:t>
            </a:r>
            <a:r>
              <a:rPr lang="en-US" altLang="ja-JP" sz="2800" dirty="0" smtClean="0"/>
              <a:t>LTSI </a:t>
            </a:r>
            <a:r>
              <a:rPr lang="ja-JP" altLang="en-US" sz="2800" dirty="0" smtClean="0"/>
              <a:t>に反映される ）</a:t>
            </a:r>
            <a:endParaRPr lang="en-US" altLang="ja-JP" sz="28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sz="28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sz="2800" dirty="0" smtClean="0"/>
              <a:t>LTSI BTS </a:t>
            </a:r>
            <a:r>
              <a:rPr lang="ja-JP" altLang="en-US" sz="2800" dirty="0" err="1" smtClean="0"/>
              <a:t>に登</a:t>
            </a:r>
            <a:r>
              <a:rPr lang="ja-JP" altLang="en-US" sz="2800" dirty="0" smtClean="0"/>
              <a:t>録されたバグ修正コードは、レビュー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ja-JP" altLang="en-US" sz="2800" dirty="0" smtClean="0"/>
              <a:t>が通った時点で </a:t>
            </a:r>
            <a:r>
              <a:rPr lang="en-US" altLang="ja-JP" sz="2800" dirty="0" smtClean="0"/>
              <a:t>LTSI </a:t>
            </a:r>
            <a:r>
              <a:rPr lang="ja-JP" altLang="en-US" sz="2800" dirty="0" smtClean="0"/>
              <a:t>マスターツリーに登録される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ja-JP" altLang="en-US" sz="2800" dirty="0" smtClean="0"/>
              <a:t>（ 更新タイミングは </a:t>
            </a:r>
            <a:r>
              <a:rPr lang="en-US" altLang="ja-JP" sz="2800" dirty="0" smtClean="0"/>
              <a:t>LTS </a:t>
            </a:r>
            <a:r>
              <a:rPr lang="ja-JP" altLang="en-US" sz="2800" dirty="0" smtClean="0"/>
              <a:t>修正反映と同期 ）</a:t>
            </a:r>
            <a:endParaRPr lang="en-US" altLang="ja-JP" sz="28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sz="28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ja-JP" sz="2800" dirty="0" smtClean="0"/>
              <a:t>LTSI </a:t>
            </a:r>
            <a:r>
              <a:rPr lang="ja-JP" altLang="en-US" sz="2800" dirty="0" smtClean="0"/>
              <a:t>リリース後に </a:t>
            </a:r>
            <a:r>
              <a:rPr lang="en-US" altLang="ja-JP" sz="2800" dirty="0" smtClean="0"/>
              <a:t>Staging Tree </a:t>
            </a:r>
            <a:r>
              <a:rPr lang="ja-JP" altLang="en-US" sz="2800" dirty="0" err="1" smtClean="0"/>
              <a:t>に登</a:t>
            </a:r>
            <a:r>
              <a:rPr lang="ja-JP" altLang="en-US" sz="2800" dirty="0" smtClean="0"/>
              <a:t>録された新機能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ja-JP" altLang="en-US" sz="2800" dirty="0" smtClean="0"/>
              <a:t>新デバイス対応は、後方互換性を壊すリスクが無い</a:t>
            </a:r>
            <a:r>
              <a:rPr lang="en-US" altLang="ja-JP" sz="2800" dirty="0"/>
              <a:t/>
            </a:r>
            <a:br>
              <a:rPr lang="en-US" altLang="ja-JP" sz="2800" dirty="0"/>
            </a:br>
            <a:r>
              <a:rPr lang="ja-JP" altLang="en-US" sz="2800" dirty="0" smtClean="0"/>
              <a:t>ものだけを </a:t>
            </a:r>
            <a:r>
              <a:rPr lang="en-US" altLang="ja-JP" sz="2800" dirty="0" smtClean="0"/>
              <a:t>LTSI </a:t>
            </a:r>
            <a:r>
              <a:rPr lang="ja-JP" altLang="en-US" sz="2800" dirty="0" smtClean="0"/>
              <a:t>のアップデートに登録可能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ja-JP" altLang="en-US" sz="2800" dirty="0" smtClean="0"/>
              <a:t>⇒ ここでは </a:t>
            </a:r>
            <a:r>
              <a:rPr lang="en-US" altLang="ja-JP" sz="2800" dirty="0" smtClean="0"/>
              <a:t>reviewed-by </a:t>
            </a:r>
            <a:r>
              <a:rPr lang="ja-JP" altLang="en-US" sz="2800" dirty="0" smtClean="0"/>
              <a:t> </a:t>
            </a:r>
            <a:r>
              <a:rPr lang="en-US" altLang="ja-JP" sz="2800" dirty="0" smtClean="0"/>
              <a:t>3</a:t>
            </a:r>
            <a:r>
              <a:rPr lang="ja-JP" altLang="en-US" sz="2800" dirty="0" smtClean="0"/>
              <a:t>つ以上が必要等厳密な運用</a:t>
            </a:r>
            <a:r>
              <a:rPr lang="en-US" altLang="ja-JP" sz="2800" dirty="0"/>
              <a:t/>
            </a:r>
            <a:br>
              <a:rPr lang="en-US" altLang="ja-JP" sz="2800" dirty="0"/>
            </a:br>
            <a:r>
              <a:rPr lang="en-US" altLang="ja-JP" sz="2800" dirty="0" smtClean="0"/>
              <a:t>     </a:t>
            </a:r>
            <a:r>
              <a:rPr lang="ja-JP" altLang="en-US" sz="2800" dirty="0" smtClean="0"/>
              <a:t>を考える必要がある　（ルール化を検討中）</a:t>
            </a:r>
            <a:endParaRPr lang="en-US" altLang="ja-JP" sz="28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ja-JP" altLang="en-US" sz="2800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548E3BD-C8C4-4AA8-91CA-ECA86FD17EC8}" type="slidenum">
              <a:rPr lang="ja-JP" altLang="en-US"/>
              <a:pPr>
                <a:defRPr/>
              </a:pPr>
              <a:t>24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スライド番号プレースホルダ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A19C17F-6957-45D0-B7F7-D012E11489D6}" type="slidenum">
              <a:rPr lang="ja-JP" altLang="en-US" smtClean="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ja-JP" smtClean="0">
              <a:solidFill>
                <a:srgbClr val="898989"/>
              </a:solidFill>
            </a:endParaRPr>
          </a:p>
        </p:txBody>
      </p:sp>
      <p:sp>
        <p:nvSpPr>
          <p:cNvPr id="37" name="正方形/長方形 36"/>
          <p:cNvSpPr/>
          <p:nvPr/>
        </p:nvSpPr>
        <p:spPr>
          <a:xfrm>
            <a:off x="0" y="1052513"/>
            <a:ext cx="9144000" cy="316865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1" name="角丸四角形吹き出し 60"/>
          <p:cNvSpPr/>
          <p:nvPr/>
        </p:nvSpPr>
        <p:spPr>
          <a:xfrm>
            <a:off x="5805488" y="1773238"/>
            <a:ext cx="1295400" cy="423862"/>
          </a:xfrm>
          <a:prstGeom prst="wedgeRoundRectCallout">
            <a:avLst>
              <a:gd name="adj1" fmla="val -52215"/>
              <a:gd name="adj2" fmla="val 138527"/>
              <a:gd name="adj3" fmla="val 16667"/>
            </a:avLst>
          </a:prstGeom>
          <a:solidFill>
            <a:srgbClr val="FFFFCC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100" dirty="0">
                <a:solidFill>
                  <a:prstClr val="black"/>
                </a:solidFill>
              </a:rPr>
              <a:t>new stable  version release</a:t>
            </a:r>
            <a:endParaRPr lang="ja-JP" altLang="en-US" sz="1100" dirty="0">
              <a:solidFill>
                <a:prstClr val="black"/>
              </a:solidFill>
            </a:endParaRPr>
          </a:p>
        </p:txBody>
      </p:sp>
      <p:sp>
        <p:nvSpPr>
          <p:cNvPr id="62468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eaLnBrk="1" hangingPunct="1"/>
            <a:r>
              <a:rPr lang="en-US" altLang="ja-JP" sz="3600" smtClean="0"/>
              <a:t>LTSI development (after 2</a:t>
            </a:r>
            <a:r>
              <a:rPr lang="en-US" altLang="ja-JP" sz="3600" baseline="30000" smtClean="0"/>
              <a:t>nd</a:t>
            </a:r>
            <a:r>
              <a:rPr lang="en-US" altLang="ja-JP" sz="3600" smtClean="0"/>
              <a:t> release)</a:t>
            </a:r>
            <a:r>
              <a:rPr lang="en-US" altLang="ja-JP" sz="4000" smtClean="0"/>
              <a:t> </a:t>
            </a:r>
            <a:endParaRPr lang="ja-JP" altLang="en-US" sz="4000" smtClean="0"/>
          </a:p>
        </p:txBody>
      </p:sp>
      <p:sp>
        <p:nvSpPr>
          <p:cNvPr id="6" name="円/楕円 5"/>
          <p:cNvSpPr/>
          <p:nvPr/>
        </p:nvSpPr>
        <p:spPr>
          <a:xfrm>
            <a:off x="1576388" y="2605088"/>
            <a:ext cx="206375" cy="23336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7" name="円/楕円 6"/>
          <p:cNvSpPr/>
          <p:nvPr/>
        </p:nvSpPr>
        <p:spPr>
          <a:xfrm>
            <a:off x="136525" y="1495425"/>
            <a:ext cx="206375" cy="233363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8" name="円/楕円 7"/>
          <p:cNvSpPr/>
          <p:nvPr/>
        </p:nvSpPr>
        <p:spPr>
          <a:xfrm>
            <a:off x="3016250" y="3632200"/>
            <a:ext cx="207963" cy="233363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2" name="円/楕円 11"/>
          <p:cNvSpPr/>
          <p:nvPr/>
        </p:nvSpPr>
        <p:spPr>
          <a:xfrm>
            <a:off x="4456113" y="2597150"/>
            <a:ext cx="207962" cy="231775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8" name="右矢印 17"/>
          <p:cNvSpPr/>
          <p:nvPr/>
        </p:nvSpPr>
        <p:spPr>
          <a:xfrm>
            <a:off x="377825" y="1538288"/>
            <a:ext cx="2736850" cy="144462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2474" name="テキスト ボックス 18"/>
          <p:cNvSpPr txBox="1">
            <a:spLocks noChangeArrowheads="1"/>
          </p:cNvSpPr>
          <p:nvPr/>
        </p:nvSpPr>
        <p:spPr bwMode="auto">
          <a:xfrm>
            <a:off x="519113" y="1287463"/>
            <a:ext cx="252095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maintenance ( bug-fix, security-fix )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4" name="右矢印 23"/>
          <p:cNvSpPr/>
          <p:nvPr/>
        </p:nvSpPr>
        <p:spPr>
          <a:xfrm>
            <a:off x="4724400" y="2649538"/>
            <a:ext cx="3879850" cy="20320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2476" name="テキスト ボックス 24"/>
          <p:cNvSpPr txBox="1">
            <a:spLocks noChangeArrowheads="1"/>
          </p:cNvSpPr>
          <p:nvPr/>
        </p:nvSpPr>
        <p:spPr bwMode="auto">
          <a:xfrm>
            <a:off x="5126038" y="2443163"/>
            <a:ext cx="3321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long-term maintenance ( bug-fix, security-fix )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2477" name="下矢印 25"/>
          <p:cNvSpPr>
            <a:spLocks noChangeArrowheads="1"/>
          </p:cNvSpPr>
          <p:nvPr/>
        </p:nvSpPr>
        <p:spPr bwMode="auto">
          <a:xfrm>
            <a:off x="4265613" y="1916113"/>
            <a:ext cx="576262" cy="534987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12700" algn="ctr">
            <a:solidFill>
              <a:srgbClr val="00B05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ja-JP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2478" name="テキスト ボックス 26"/>
          <p:cNvSpPr txBox="1">
            <a:spLocks noChangeArrowheads="1"/>
          </p:cNvSpPr>
          <p:nvPr/>
        </p:nvSpPr>
        <p:spPr bwMode="auto">
          <a:xfrm>
            <a:off x="3779838" y="1412875"/>
            <a:ext cx="1584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selected as long-term 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stable target kernel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9" name="禁止 28"/>
          <p:cNvSpPr/>
          <p:nvPr/>
        </p:nvSpPr>
        <p:spPr>
          <a:xfrm>
            <a:off x="3179763" y="1436688"/>
            <a:ext cx="358775" cy="360362"/>
          </a:xfrm>
          <a:prstGeom prst="noSmoking">
            <a:avLst>
              <a:gd name="adj" fmla="val 143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30" name="禁止 29"/>
          <p:cNvSpPr/>
          <p:nvPr/>
        </p:nvSpPr>
        <p:spPr>
          <a:xfrm>
            <a:off x="6048375" y="3573463"/>
            <a:ext cx="358775" cy="360362"/>
          </a:xfrm>
          <a:prstGeom prst="noSmoking">
            <a:avLst>
              <a:gd name="adj" fmla="val 143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31" name="左中かっこ 30"/>
          <p:cNvSpPr/>
          <p:nvPr/>
        </p:nvSpPr>
        <p:spPr>
          <a:xfrm rot="16200000">
            <a:off x="6596856" y="1061244"/>
            <a:ext cx="188913" cy="3825875"/>
          </a:xfrm>
          <a:prstGeom prst="leftBrace">
            <a:avLst>
              <a:gd name="adj1" fmla="val 42237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32" name="左中かっこ 31"/>
          <p:cNvSpPr/>
          <p:nvPr/>
        </p:nvSpPr>
        <p:spPr>
          <a:xfrm rot="16200000">
            <a:off x="3109119" y="1750219"/>
            <a:ext cx="117475" cy="2376487"/>
          </a:xfrm>
          <a:prstGeom prst="leftBrace">
            <a:avLst>
              <a:gd name="adj1" fmla="val 42237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62483" name="テキスト ボックス 32"/>
          <p:cNvSpPr txBox="1">
            <a:spLocks noChangeArrowheads="1"/>
          </p:cNvSpPr>
          <p:nvPr/>
        </p:nvSpPr>
        <p:spPr bwMode="auto">
          <a:xfrm>
            <a:off x="2592388" y="3025775"/>
            <a:ext cx="1079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5-6 month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2484" name="テキスト ボックス 33"/>
          <p:cNvSpPr txBox="1">
            <a:spLocks noChangeArrowheads="1"/>
          </p:cNvSpPr>
          <p:nvPr/>
        </p:nvSpPr>
        <p:spPr bwMode="auto">
          <a:xfrm>
            <a:off x="6165850" y="3025775"/>
            <a:ext cx="10810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24 month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8" name="正方形/長方形 37"/>
          <p:cNvSpPr/>
          <p:nvPr/>
        </p:nvSpPr>
        <p:spPr>
          <a:xfrm>
            <a:off x="0" y="4292600"/>
            <a:ext cx="9144000" cy="2376488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39" name="円/楕円 38"/>
          <p:cNvSpPr/>
          <p:nvPr/>
        </p:nvSpPr>
        <p:spPr>
          <a:xfrm>
            <a:off x="4670425" y="4745038"/>
            <a:ext cx="206375" cy="23336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cxnSp>
        <p:nvCxnSpPr>
          <p:cNvPr id="45" name="直線矢印コネクタ 44"/>
          <p:cNvCxnSpPr/>
          <p:nvPr/>
        </p:nvCxnSpPr>
        <p:spPr>
          <a:xfrm>
            <a:off x="4572000" y="2924175"/>
            <a:ext cx="185738" cy="1789113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右矢印 45"/>
          <p:cNvSpPr/>
          <p:nvPr/>
        </p:nvSpPr>
        <p:spPr>
          <a:xfrm>
            <a:off x="4932363" y="4687888"/>
            <a:ext cx="3663950" cy="360362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48" name="禁止 47"/>
          <p:cNvSpPr/>
          <p:nvPr/>
        </p:nvSpPr>
        <p:spPr>
          <a:xfrm>
            <a:off x="8675688" y="2565400"/>
            <a:ext cx="360362" cy="358775"/>
          </a:xfrm>
          <a:prstGeom prst="noSmoking">
            <a:avLst>
              <a:gd name="adj" fmla="val 143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49" name="禁止 48"/>
          <p:cNvSpPr/>
          <p:nvPr/>
        </p:nvSpPr>
        <p:spPr>
          <a:xfrm>
            <a:off x="8675688" y="4652963"/>
            <a:ext cx="360362" cy="360362"/>
          </a:xfrm>
          <a:prstGeom prst="noSmoking">
            <a:avLst>
              <a:gd name="adj" fmla="val 143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50" name="円/楕円 49"/>
          <p:cNvSpPr/>
          <p:nvPr/>
        </p:nvSpPr>
        <p:spPr>
          <a:xfrm>
            <a:off x="5148263" y="2681288"/>
            <a:ext cx="144462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1" name="円/楕円 50"/>
          <p:cNvSpPr/>
          <p:nvPr/>
        </p:nvSpPr>
        <p:spPr>
          <a:xfrm>
            <a:off x="5651500" y="2682875"/>
            <a:ext cx="144463" cy="1428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2" name="円/楕円 51"/>
          <p:cNvSpPr/>
          <p:nvPr/>
        </p:nvSpPr>
        <p:spPr>
          <a:xfrm>
            <a:off x="6965950" y="2690813"/>
            <a:ext cx="144463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3" name="円/楕円 52"/>
          <p:cNvSpPr/>
          <p:nvPr/>
        </p:nvSpPr>
        <p:spPr>
          <a:xfrm>
            <a:off x="7550150" y="2690813"/>
            <a:ext cx="142875" cy="1428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4" name="円/楕円 53"/>
          <p:cNvSpPr/>
          <p:nvPr/>
        </p:nvSpPr>
        <p:spPr>
          <a:xfrm>
            <a:off x="8074025" y="2690813"/>
            <a:ext cx="144463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cxnSp>
        <p:nvCxnSpPr>
          <p:cNvPr id="56" name="直線矢印コネクタ 55"/>
          <p:cNvCxnSpPr/>
          <p:nvPr/>
        </p:nvCxnSpPr>
        <p:spPr>
          <a:xfrm>
            <a:off x="8162925" y="2879725"/>
            <a:ext cx="0" cy="1871663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/>
          <p:nvPr/>
        </p:nvCxnSpPr>
        <p:spPr>
          <a:xfrm>
            <a:off x="7631113" y="2870200"/>
            <a:ext cx="0" cy="187325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/>
          <p:nvPr/>
        </p:nvCxnSpPr>
        <p:spPr>
          <a:xfrm>
            <a:off x="7056438" y="2889250"/>
            <a:ext cx="0" cy="1871663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矢印コネクタ 58"/>
          <p:cNvCxnSpPr/>
          <p:nvPr/>
        </p:nvCxnSpPr>
        <p:spPr>
          <a:xfrm>
            <a:off x="5732463" y="2889250"/>
            <a:ext cx="0" cy="1871663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/>
          <p:nvPr/>
        </p:nvCxnSpPr>
        <p:spPr>
          <a:xfrm>
            <a:off x="5237163" y="2881313"/>
            <a:ext cx="0" cy="1871662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501" name="テキスト ボックス 21"/>
          <p:cNvSpPr txBox="1">
            <a:spLocks noChangeArrowheads="1"/>
          </p:cNvSpPr>
          <p:nvPr/>
        </p:nvSpPr>
        <p:spPr bwMode="auto">
          <a:xfrm>
            <a:off x="3398838" y="3476625"/>
            <a:ext cx="251936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maintenance ( bug-fix, security-fix )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1" name="右矢印 20"/>
          <p:cNvSpPr/>
          <p:nvPr/>
        </p:nvSpPr>
        <p:spPr>
          <a:xfrm>
            <a:off x="3255963" y="3675063"/>
            <a:ext cx="2736850" cy="144462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2503" name="テキスト ボックス 62"/>
          <p:cNvSpPr txBox="1">
            <a:spLocks noChangeArrowheads="1"/>
          </p:cNvSpPr>
          <p:nvPr/>
        </p:nvSpPr>
        <p:spPr bwMode="auto">
          <a:xfrm>
            <a:off x="5462588" y="6219825"/>
            <a:ext cx="3600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ja-JP" sz="2400">
                <a:solidFill>
                  <a:srgbClr val="953735"/>
                </a:solidFill>
                <a:latin typeface="Calibri" pitchFamily="34" charset="0"/>
              </a:rPr>
              <a:t>LTSI project management</a:t>
            </a:r>
            <a:endParaRPr lang="ja-JP" altLang="en-US" sz="2400">
              <a:solidFill>
                <a:srgbClr val="953735"/>
              </a:solidFill>
              <a:latin typeface="Calibri" pitchFamily="34" charset="0"/>
            </a:endParaRPr>
          </a:p>
        </p:txBody>
      </p:sp>
      <p:cxnSp>
        <p:nvCxnSpPr>
          <p:cNvPr id="65" name="直線矢印コネクタ 64"/>
          <p:cNvCxnSpPr/>
          <p:nvPr/>
        </p:nvCxnSpPr>
        <p:spPr>
          <a:xfrm flipV="1">
            <a:off x="2124075" y="1744663"/>
            <a:ext cx="0" cy="936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線矢印コネクタ 65"/>
          <p:cNvCxnSpPr/>
          <p:nvPr/>
        </p:nvCxnSpPr>
        <p:spPr>
          <a:xfrm flipV="1">
            <a:off x="2484438" y="1744663"/>
            <a:ext cx="0" cy="936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線矢印コネクタ 66"/>
          <p:cNvCxnSpPr/>
          <p:nvPr/>
        </p:nvCxnSpPr>
        <p:spPr>
          <a:xfrm flipV="1">
            <a:off x="2843213" y="1744663"/>
            <a:ext cx="0" cy="936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円/楕円 68"/>
          <p:cNvSpPr/>
          <p:nvPr/>
        </p:nvSpPr>
        <p:spPr>
          <a:xfrm>
            <a:off x="2051050" y="1547813"/>
            <a:ext cx="144463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70" name="円/楕円 69"/>
          <p:cNvSpPr/>
          <p:nvPr/>
        </p:nvSpPr>
        <p:spPr>
          <a:xfrm>
            <a:off x="2411413" y="1547813"/>
            <a:ext cx="144462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71" name="円/楕円 70"/>
          <p:cNvSpPr/>
          <p:nvPr/>
        </p:nvSpPr>
        <p:spPr>
          <a:xfrm>
            <a:off x="2771775" y="1549400"/>
            <a:ext cx="144463" cy="1428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2510" name="テキスト ボックス 22"/>
          <p:cNvSpPr txBox="1">
            <a:spLocks noChangeArrowheads="1"/>
          </p:cNvSpPr>
          <p:nvPr/>
        </p:nvSpPr>
        <p:spPr bwMode="auto">
          <a:xfrm>
            <a:off x="1924050" y="2443163"/>
            <a:ext cx="252095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maintenance ( bug-fix, security-fix )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1828800" y="2649538"/>
            <a:ext cx="2592388" cy="142875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72" name="右矢印 71"/>
          <p:cNvSpPr/>
          <p:nvPr/>
        </p:nvSpPr>
        <p:spPr>
          <a:xfrm>
            <a:off x="971550" y="5905500"/>
            <a:ext cx="3313113" cy="360363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78" name="直線矢印コネクタ 77"/>
          <p:cNvCxnSpPr/>
          <p:nvPr/>
        </p:nvCxnSpPr>
        <p:spPr>
          <a:xfrm flipV="1">
            <a:off x="4356100" y="5033963"/>
            <a:ext cx="384175" cy="842962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514" name="テキスト ボックス 80"/>
          <p:cNvSpPr txBox="1">
            <a:spLocks noChangeArrowheads="1"/>
          </p:cNvSpPr>
          <p:nvPr/>
        </p:nvSpPr>
        <p:spPr bwMode="auto">
          <a:xfrm>
            <a:off x="947738" y="5945188"/>
            <a:ext cx="33226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LTSI</a:t>
            </a:r>
            <a:r>
              <a:rPr lang="ja-JP" altLang="en-US" sz="120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staging process ( patch collection and review ) 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2515" name="角丸四角形吹き出し 81"/>
          <p:cNvSpPr>
            <a:spLocks noChangeArrowheads="1"/>
          </p:cNvSpPr>
          <p:nvPr/>
        </p:nvSpPr>
        <p:spPr bwMode="auto">
          <a:xfrm>
            <a:off x="4572000" y="5589588"/>
            <a:ext cx="1008063" cy="287337"/>
          </a:xfrm>
          <a:prstGeom prst="wedgeRoundRectCallout">
            <a:avLst>
              <a:gd name="adj1" fmla="val -22440"/>
              <a:gd name="adj2" fmla="val -217403"/>
              <a:gd name="adj3" fmla="val 16667"/>
            </a:avLst>
          </a:prstGeom>
          <a:solidFill>
            <a:srgbClr val="FFCCFF"/>
          </a:solidFill>
          <a:ln w="9525" algn="ctr">
            <a:solidFill>
              <a:srgbClr val="FF99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ts val="1100"/>
              </a:lnSpc>
            </a:pP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LTSI kernel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3.n release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2516" name="テキスト ボックス 46"/>
          <p:cNvSpPr txBox="1">
            <a:spLocks noChangeArrowheads="1"/>
          </p:cNvSpPr>
          <p:nvPr/>
        </p:nvSpPr>
        <p:spPr bwMode="auto">
          <a:xfrm>
            <a:off x="5086350" y="4957763"/>
            <a:ext cx="346551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LTSI maintenance ( reflect community LTS updates ) 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3" name="角丸四角形 82"/>
          <p:cNvSpPr/>
          <p:nvPr/>
        </p:nvSpPr>
        <p:spPr>
          <a:xfrm>
            <a:off x="250825" y="4581525"/>
            <a:ext cx="4105275" cy="863600"/>
          </a:xfrm>
          <a:prstGeom prst="roundRect">
            <a:avLst>
              <a:gd name="adj" fmla="val 11736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itchFamily="2" charset="2"/>
              <a:buChar char="l"/>
              <a:defRPr/>
            </a:pPr>
            <a:r>
              <a:rPr lang="en-US" altLang="ja-JP" sz="1200" dirty="0">
                <a:solidFill>
                  <a:prstClr val="black"/>
                </a:solidFill>
              </a:rPr>
              <a:t> </a:t>
            </a: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LTSI adopts community LTS kernel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itchFamily="2" charset="2"/>
              <a:buChar char="l"/>
              <a:defRPr/>
            </a:pP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LTSI life cycle is sync with community LTS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itchFamily="2" charset="2"/>
              <a:buChar char="l"/>
              <a:defRPr/>
            </a:pP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LTSI has own staging process to collect patches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itchFamily="2" charset="2"/>
              <a:buChar char="l"/>
              <a:defRPr/>
            </a:pP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Released LTSI only reflect LTS update to keep</a:t>
            </a:r>
            <a:r>
              <a:rPr lang="ja-JP" altLang="en-US" sz="1200" dirty="0">
                <a:solidFill>
                  <a:srgbClr val="1F497D">
                    <a:lumMod val="75000"/>
                  </a:srgbClr>
                </a:solidFill>
              </a:rPr>
              <a:t> </a:t>
            </a: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compatibility</a:t>
            </a:r>
            <a:endParaRPr lang="ja-JP" altLang="en-US" sz="1200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84" name="右矢印 83"/>
          <p:cNvSpPr/>
          <p:nvPr/>
        </p:nvSpPr>
        <p:spPr>
          <a:xfrm>
            <a:off x="5842000" y="5373688"/>
            <a:ext cx="3267075" cy="36036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2519" name="テキスト ボックス 84"/>
          <p:cNvSpPr txBox="1">
            <a:spLocks noChangeArrowheads="1"/>
          </p:cNvSpPr>
          <p:nvPr/>
        </p:nvSpPr>
        <p:spPr bwMode="auto">
          <a:xfrm>
            <a:off x="5888038" y="5395913"/>
            <a:ext cx="2603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new LTSI</a:t>
            </a:r>
            <a:r>
              <a:rPr lang="ja-JP" altLang="en-US" sz="120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staging process start 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cxnSp>
        <p:nvCxnSpPr>
          <p:cNvPr id="88" name="直線矢印コネクタ 87"/>
          <p:cNvCxnSpPr/>
          <p:nvPr/>
        </p:nvCxnSpPr>
        <p:spPr>
          <a:xfrm>
            <a:off x="4899025" y="5056188"/>
            <a:ext cx="854075" cy="430212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521" name="テキスト ボックス 89"/>
          <p:cNvSpPr txBox="1">
            <a:spLocks noChangeArrowheads="1"/>
          </p:cNvSpPr>
          <p:nvPr/>
        </p:nvSpPr>
        <p:spPr bwMode="auto">
          <a:xfrm>
            <a:off x="52388" y="1744663"/>
            <a:ext cx="863600" cy="18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3.n-1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2522" name="テキスト ボックス 90"/>
          <p:cNvSpPr txBox="1">
            <a:spLocks noChangeArrowheads="1"/>
          </p:cNvSpPr>
          <p:nvPr/>
        </p:nvSpPr>
        <p:spPr bwMode="auto">
          <a:xfrm>
            <a:off x="1403350" y="2881313"/>
            <a:ext cx="8651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2523" name="テキスト ボックス 91"/>
          <p:cNvSpPr txBox="1">
            <a:spLocks noChangeArrowheads="1"/>
          </p:cNvSpPr>
          <p:nvPr/>
        </p:nvSpPr>
        <p:spPr bwMode="auto">
          <a:xfrm>
            <a:off x="2771775" y="3892550"/>
            <a:ext cx="86360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3.n+1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4" name="角丸四角形 63"/>
          <p:cNvSpPr/>
          <p:nvPr/>
        </p:nvSpPr>
        <p:spPr>
          <a:xfrm>
            <a:off x="6753225" y="3500438"/>
            <a:ext cx="2006600" cy="363537"/>
          </a:xfrm>
          <a:prstGeom prst="roundRect">
            <a:avLst/>
          </a:prstGeom>
          <a:solidFill>
            <a:srgbClr val="FFFF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srgbClr val="1F497D">
                    <a:lumMod val="75000"/>
                  </a:srgbClr>
                </a:solidFill>
              </a:rPr>
              <a:t>sync with LTS fixes</a:t>
            </a:r>
            <a:endParaRPr lang="ja-JP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2525" name="テキスト ボックス 67"/>
          <p:cNvSpPr txBox="1">
            <a:spLocks noChangeArrowheads="1"/>
          </p:cNvSpPr>
          <p:nvPr/>
        </p:nvSpPr>
        <p:spPr bwMode="auto">
          <a:xfrm>
            <a:off x="3419475" y="1027113"/>
            <a:ext cx="56419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ja-JP" sz="2400">
                <a:solidFill>
                  <a:srgbClr val="4F6228"/>
                </a:solidFill>
                <a:latin typeface="Calibri" pitchFamily="34" charset="0"/>
              </a:rPr>
              <a:t>community development : mainline  </a:t>
            </a:r>
            <a:endParaRPr lang="ja-JP" altLang="en-US" sz="2400">
              <a:solidFill>
                <a:srgbClr val="4F6228"/>
              </a:solidFill>
              <a:latin typeface="Calibri" pitchFamily="34" charset="0"/>
            </a:endParaRPr>
          </a:p>
        </p:txBody>
      </p:sp>
      <p:sp>
        <p:nvSpPr>
          <p:cNvPr id="3" name="右矢印 71"/>
          <p:cNvSpPr/>
          <p:nvPr/>
        </p:nvSpPr>
        <p:spPr>
          <a:xfrm>
            <a:off x="4354513" y="5910263"/>
            <a:ext cx="4249737" cy="36036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4" name="円/楕円 70"/>
          <p:cNvSpPr/>
          <p:nvPr/>
        </p:nvSpPr>
        <p:spPr>
          <a:xfrm>
            <a:off x="4279900" y="5962650"/>
            <a:ext cx="211138" cy="2555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2528" name="Line 64"/>
          <p:cNvSpPr>
            <a:spLocks noChangeShapeType="1"/>
          </p:cNvSpPr>
          <p:nvPr/>
        </p:nvSpPr>
        <p:spPr bwMode="auto">
          <a:xfrm>
            <a:off x="8580438" y="4941888"/>
            <a:ext cx="0" cy="10795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" name="禁止 48"/>
          <p:cNvSpPr/>
          <p:nvPr/>
        </p:nvSpPr>
        <p:spPr>
          <a:xfrm>
            <a:off x="8675688" y="5915025"/>
            <a:ext cx="360362" cy="360363"/>
          </a:xfrm>
          <a:prstGeom prst="noSmoking">
            <a:avLst>
              <a:gd name="adj" fmla="val 143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2530" name="テキスト ボックス 80"/>
          <p:cNvSpPr txBox="1">
            <a:spLocks noChangeArrowheads="1"/>
          </p:cNvSpPr>
          <p:nvPr/>
        </p:nvSpPr>
        <p:spPr bwMode="auto">
          <a:xfrm>
            <a:off x="4562475" y="5949950"/>
            <a:ext cx="39703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LTSI</a:t>
            </a:r>
            <a:r>
              <a:rPr lang="ja-JP" altLang="en-US" sz="120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3.n staging tree keep open for patch collection  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④ 製品開発時のプロセス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050"/>
            <a:ext cx="8362950" cy="5218113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ja-JP" altLang="en-US" dirty="0" smtClean="0"/>
              <a:t>製品開発に適用する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のバージョンを選定する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アプリケーションプラットフォームを選定した時に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利用されているカーネルが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でサポートされているか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確認し、可能であれば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カーネルを組み込んで利用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altLang="ja-JP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ja-JP" dirty="0" smtClean="0"/>
              <a:t>LTSI </a:t>
            </a:r>
            <a:r>
              <a:rPr lang="ja-JP" altLang="en-US" dirty="0" smtClean="0"/>
              <a:t>で拡張されたパッチセット （機能、バグ修正 など）を確認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特に必要なパッチがわかる場合には、そのパッチが既に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LTSI </a:t>
            </a:r>
            <a:r>
              <a:rPr lang="ja-JP" altLang="en-US" dirty="0" smtClean="0"/>
              <a:t>カーネルに組み込まれているか確認する</a:t>
            </a:r>
            <a:endParaRPr lang="en-US" altLang="ja-JP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ja-JP" altLang="en-US" dirty="0" smtClean="0"/>
              <a:t>含まれていない場合、</a:t>
            </a:r>
            <a:r>
              <a:rPr lang="en-US" altLang="ja-JP" dirty="0" smtClean="0"/>
              <a:t>Staging Tree </a:t>
            </a:r>
            <a:r>
              <a:rPr lang="ja-JP" altLang="en-US" dirty="0" smtClean="0"/>
              <a:t>に該当パッチがプール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されていないか更に確認する。 （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リリース後には、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後方互換性を崩すリスクが全くないもの以外は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マージせず </a:t>
            </a:r>
            <a:r>
              <a:rPr lang="en-US" altLang="ja-JP" dirty="0" smtClean="0"/>
              <a:t>Staging Tree </a:t>
            </a:r>
            <a:r>
              <a:rPr lang="ja-JP" altLang="en-US" dirty="0" smtClean="0"/>
              <a:t>にパッチとして集約する事がある）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プールされたパッチをチェリーピックして独自 </a:t>
            </a:r>
            <a:r>
              <a:rPr lang="en-US" altLang="ja-JP" dirty="0" smtClean="0"/>
              <a:t>LTSI </a:t>
            </a:r>
            <a:r>
              <a:rPr lang="ja-JP" altLang="en-US" dirty="0" smtClean="0"/>
              <a:t>カーネルを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構築して製品に利用することができる。 </a:t>
            </a:r>
            <a:endParaRPr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7375829-C9D5-488F-A443-D923E6A298CC}" type="slidenum">
              <a:rPr lang="ja-JP" altLang="en-US"/>
              <a:pPr>
                <a:defRPr/>
              </a:pPr>
              <a:t>26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スライド番号プレースホルダ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DD0FB24-65FC-4049-B64E-D8C71660B191}" type="slidenum">
              <a:rPr lang="ja-JP" altLang="en-US" smtClean="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ja-JP" smtClean="0">
              <a:solidFill>
                <a:srgbClr val="898989"/>
              </a:solidFill>
            </a:endParaRPr>
          </a:p>
        </p:txBody>
      </p:sp>
      <p:sp>
        <p:nvSpPr>
          <p:cNvPr id="51" name="正方形/長方形 50"/>
          <p:cNvSpPr/>
          <p:nvPr/>
        </p:nvSpPr>
        <p:spPr>
          <a:xfrm>
            <a:off x="19050" y="3224213"/>
            <a:ext cx="9144000" cy="3182937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50" name="正方形/長方形 49"/>
          <p:cNvSpPr/>
          <p:nvPr/>
        </p:nvSpPr>
        <p:spPr>
          <a:xfrm>
            <a:off x="0" y="908050"/>
            <a:ext cx="9144000" cy="2232025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4516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eaLnBrk="1" hangingPunct="1"/>
            <a:r>
              <a:rPr lang="en-US" altLang="ja-JP" sz="3600" smtClean="0"/>
              <a:t>LTSI maintenance process</a:t>
            </a:r>
            <a:r>
              <a:rPr lang="en-US" altLang="ja-JP" sz="4000" smtClean="0"/>
              <a:t> </a:t>
            </a:r>
            <a:endParaRPr lang="ja-JP" altLang="en-US" sz="4000" smtClean="0"/>
          </a:p>
        </p:txBody>
      </p:sp>
      <p:sp>
        <p:nvSpPr>
          <p:cNvPr id="60" name="円/楕円 59"/>
          <p:cNvSpPr/>
          <p:nvPr/>
        </p:nvSpPr>
        <p:spPr>
          <a:xfrm>
            <a:off x="4597400" y="3270250"/>
            <a:ext cx="207963" cy="233363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1" name="右矢印 60"/>
          <p:cNvSpPr/>
          <p:nvPr/>
        </p:nvSpPr>
        <p:spPr>
          <a:xfrm>
            <a:off x="4859338" y="3155950"/>
            <a:ext cx="3889375" cy="460375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prstClr val="white"/>
                </a:solidFill>
              </a:rPr>
              <a:t>LTSI 3.n</a:t>
            </a:r>
            <a:endParaRPr lang="ja-JP" altLang="en-US" dirty="0">
              <a:solidFill>
                <a:prstClr val="white"/>
              </a:solidFill>
            </a:endParaRPr>
          </a:p>
        </p:txBody>
      </p:sp>
      <p:cxnSp>
        <p:nvCxnSpPr>
          <p:cNvPr id="85" name="直線矢印コネクタ 84"/>
          <p:cNvCxnSpPr/>
          <p:nvPr/>
        </p:nvCxnSpPr>
        <p:spPr>
          <a:xfrm>
            <a:off x="5435600" y="1673225"/>
            <a:ext cx="1588" cy="1611313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線矢印コネクタ 112"/>
          <p:cNvCxnSpPr/>
          <p:nvPr/>
        </p:nvCxnSpPr>
        <p:spPr>
          <a:xfrm>
            <a:off x="6156325" y="1673225"/>
            <a:ext cx="1588" cy="1611313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線矢印コネクタ 113"/>
          <p:cNvCxnSpPr/>
          <p:nvPr/>
        </p:nvCxnSpPr>
        <p:spPr>
          <a:xfrm>
            <a:off x="6875463" y="1673225"/>
            <a:ext cx="1587" cy="1611313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線矢印コネクタ 114"/>
          <p:cNvCxnSpPr/>
          <p:nvPr/>
        </p:nvCxnSpPr>
        <p:spPr>
          <a:xfrm>
            <a:off x="7596188" y="1673225"/>
            <a:ext cx="1587" cy="1611313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線矢印コネクタ 115"/>
          <p:cNvCxnSpPr/>
          <p:nvPr/>
        </p:nvCxnSpPr>
        <p:spPr>
          <a:xfrm>
            <a:off x="8316913" y="1673225"/>
            <a:ext cx="0" cy="1611313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右矢印 116"/>
          <p:cNvSpPr/>
          <p:nvPr/>
        </p:nvSpPr>
        <p:spPr>
          <a:xfrm>
            <a:off x="4841875" y="1400175"/>
            <a:ext cx="3878263" cy="204788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18" name="円/楕円 117"/>
          <p:cNvSpPr/>
          <p:nvPr/>
        </p:nvSpPr>
        <p:spPr>
          <a:xfrm>
            <a:off x="5364163" y="1423988"/>
            <a:ext cx="144462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19" name="円/楕円 118"/>
          <p:cNvSpPr/>
          <p:nvPr/>
        </p:nvSpPr>
        <p:spPr>
          <a:xfrm>
            <a:off x="6084888" y="1425575"/>
            <a:ext cx="142875" cy="1428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20" name="円/楕円 119"/>
          <p:cNvSpPr/>
          <p:nvPr/>
        </p:nvSpPr>
        <p:spPr>
          <a:xfrm>
            <a:off x="6804025" y="1433513"/>
            <a:ext cx="144463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21" name="円/楕円 120"/>
          <p:cNvSpPr/>
          <p:nvPr/>
        </p:nvSpPr>
        <p:spPr>
          <a:xfrm>
            <a:off x="7515225" y="1433513"/>
            <a:ext cx="144463" cy="1428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22" name="円/楕円 121"/>
          <p:cNvSpPr/>
          <p:nvPr/>
        </p:nvSpPr>
        <p:spPr>
          <a:xfrm>
            <a:off x="8243888" y="1433513"/>
            <a:ext cx="144462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23" name="円/楕円 122"/>
          <p:cNvSpPr/>
          <p:nvPr/>
        </p:nvSpPr>
        <p:spPr>
          <a:xfrm>
            <a:off x="4600575" y="1379538"/>
            <a:ext cx="206375" cy="23336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4531" name="テキスト ボックス 123"/>
          <p:cNvSpPr txBox="1">
            <a:spLocks noChangeArrowheads="1"/>
          </p:cNvSpPr>
          <p:nvPr/>
        </p:nvSpPr>
        <p:spPr bwMode="auto">
          <a:xfrm>
            <a:off x="5346700" y="1189038"/>
            <a:ext cx="33845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move to community long-term maintenance mode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5" name="円/楕円 124"/>
          <p:cNvSpPr/>
          <p:nvPr/>
        </p:nvSpPr>
        <p:spPr>
          <a:xfrm>
            <a:off x="1008063" y="1379538"/>
            <a:ext cx="206375" cy="23177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4533" name="左中かっこ 125"/>
          <p:cNvSpPr>
            <a:spLocks/>
          </p:cNvSpPr>
          <p:nvPr/>
        </p:nvSpPr>
        <p:spPr bwMode="auto">
          <a:xfrm rot="-5400000">
            <a:off x="2801144" y="111919"/>
            <a:ext cx="85725" cy="3167063"/>
          </a:xfrm>
          <a:prstGeom prst="leftBrace">
            <a:avLst>
              <a:gd name="adj1" fmla="val 42418"/>
              <a:gd name="adj2" fmla="val 50000"/>
            </a:avLst>
          </a:prstGeom>
          <a:noFill/>
          <a:ln w="9525" algn="ctr">
            <a:solidFill>
              <a:srgbClr val="4A7EBB"/>
            </a:solidFill>
            <a:round/>
            <a:headEnd/>
            <a:tailEnd/>
          </a:ln>
        </p:spPr>
        <p:txBody>
          <a:bodyPr vert="eaVert" anchor="ctr"/>
          <a:lstStyle/>
          <a:p>
            <a:pPr algn="ctr"/>
            <a:endParaRPr lang="ja-JP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7" name="右矢印 126"/>
          <p:cNvSpPr/>
          <p:nvPr/>
        </p:nvSpPr>
        <p:spPr>
          <a:xfrm>
            <a:off x="1260475" y="1412875"/>
            <a:ext cx="3275013" cy="142875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134" name="直線矢印コネクタ 133"/>
          <p:cNvCxnSpPr/>
          <p:nvPr/>
        </p:nvCxnSpPr>
        <p:spPr>
          <a:xfrm>
            <a:off x="1927225" y="2403475"/>
            <a:ext cx="846138" cy="21478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線矢印コネクタ 135"/>
          <p:cNvCxnSpPr/>
          <p:nvPr/>
        </p:nvCxnSpPr>
        <p:spPr>
          <a:xfrm>
            <a:off x="3438525" y="2978150"/>
            <a:ext cx="657225" cy="158273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537" name="テキスト ボックス 136"/>
          <p:cNvSpPr txBox="1">
            <a:spLocks noChangeArrowheads="1"/>
          </p:cNvSpPr>
          <p:nvPr/>
        </p:nvSpPr>
        <p:spPr bwMode="auto">
          <a:xfrm>
            <a:off x="2339975" y="1703388"/>
            <a:ext cx="1079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5-6 month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4538" name="テキスト ボックス 137"/>
          <p:cNvSpPr txBox="1">
            <a:spLocks noChangeArrowheads="1"/>
          </p:cNvSpPr>
          <p:nvPr/>
        </p:nvSpPr>
        <p:spPr bwMode="auto">
          <a:xfrm>
            <a:off x="352425" y="1397000"/>
            <a:ext cx="8636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4539" name="テキスト ボックス 138"/>
          <p:cNvSpPr txBox="1">
            <a:spLocks noChangeArrowheads="1"/>
          </p:cNvSpPr>
          <p:nvPr/>
        </p:nvSpPr>
        <p:spPr bwMode="auto">
          <a:xfrm>
            <a:off x="1450975" y="2025650"/>
            <a:ext cx="86360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3.n+1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4540" name="テキスト ボックス 139"/>
          <p:cNvSpPr txBox="1">
            <a:spLocks noChangeArrowheads="1"/>
          </p:cNvSpPr>
          <p:nvPr/>
        </p:nvSpPr>
        <p:spPr bwMode="auto">
          <a:xfrm>
            <a:off x="3205163" y="2711450"/>
            <a:ext cx="8636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3.n+2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1" name="角丸四角形 140"/>
          <p:cNvSpPr/>
          <p:nvPr/>
        </p:nvSpPr>
        <p:spPr>
          <a:xfrm>
            <a:off x="5192713" y="2205038"/>
            <a:ext cx="3311525" cy="295275"/>
          </a:xfrm>
          <a:prstGeom prst="roundRect">
            <a:avLst/>
          </a:prstGeom>
          <a:solidFill>
            <a:srgbClr val="FFFF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srgbClr val="1F497D">
                    <a:lumMod val="75000"/>
                  </a:srgbClr>
                </a:solidFill>
              </a:rPr>
              <a:t>sync with LTS fixes</a:t>
            </a:r>
            <a:endParaRPr lang="ja-JP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cxnSp>
        <p:nvCxnSpPr>
          <p:cNvPr id="176" name="直線矢印コネクタ 175"/>
          <p:cNvCxnSpPr/>
          <p:nvPr/>
        </p:nvCxnSpPr>
        <p:spPr>
          <a:xfrm>
            <a:off x="3197225" y="2978150"/>
            <a:ext cx="660400" cy="157321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直線矢印コネクタ 176"/>
          <p:cNvCxnSpPr/>
          <p:nvPr/>
        </p:nvCxnSpPr>
        <p:spPr>
          <a:xfrm>
            <a:off x="2943225" y="2987675"/>
            <a:ext cx="647700" cy="155416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線矢印コネクタ 178"/>
          <p:cNvCxnSpPr/>
          <p:nvPr/>
        </p:nvCxnSpPr>
        <p:spPr>
          <a:xfrm>
            <a:off x="2457450" y="2409825"/>
            <a:ext cx="847725" cy="214153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直線矢印コネクタ 179"/>
          <p:cNvCxnSpPr/>
          <p:nvPr/>
        </p:nvCxnSpPr>
        <p:spPr>
          <a:xfrm>
            <a:off x="2205038" y="2409825"/>
            <a:ext cx="852487" cy="213201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右矢印 181"/>
          <p:cNvSpPr/>
          <p:nvPr/>
        </p:nvSpPr>
        <p:spPr>
          <a:xfrm>
            <a:off x="1260475" y="2132013"/>
            <a:ext cx="1322388" cy="32385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prstClr val="black"/>
                </a:solidFill>
              </a:rPr>
              <a:t>development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184" name="円/楕円 183"/>
          <p:cNvSpPr/>
          <p:nvPr/>
        </p:nvSpPr>
        <p:spPr>
          <a:xfrm>
            <a:off x="4537075" y="2906713"/>
            <a:ext cx="107950" cy="13493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85" name="円/楕円 184"/>
          <p:cNvSpPr/>
          <p:nvPr/>
        </p:nvSpPr>
        <p:spPr>
          <a:xfrm>
            <a:off x="2619375" y="2222500"/>
            <a:ext cx="106363" cy="13493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192" name="直線矢印コネクタ 191"/>
          <p:cNvCxnSpPr/>
          <p:nvPr/>
        </p:nvCxnSpPr>
        <p:spPr>
          <a:xfrm>
            <a:off x="4716463" y="1647825"/>
            <a:ext cx="1587" cy="1609725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直線矢印コネクタ 195"/>
          <p:cNvCxnSpPr/>
          <p:nvPr/>
        </p:nvCxnSpPr>
        <p:spPr>
          <a:xfrm>
            <a:off x="3924300" y="2997200"/>
            <a:ext cx="638175" cy="1525588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角丸四角形 193"/>
          <p:cNvSpPr/>
          <p:nvPr/>
        </p:nvSpPr>
        <p:spPr>
          <a:xfrm>
            <a:off x="1981200" y="3725863"/>
            <a:ext cx="2087563" cy="295275"/>
          </a:xfrm>
          <a:prstGeom prst="roundRect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srgbClr val="FF0000"/>
                </a:solidFill>
              </a:rPr>
              <a:t>feature backport</a:t>
            </a:r>
            <a:endParaRPr lang="ja-JP" altLang="en-US" dirty="0">
              <a:solidFill>
                <a:srgbClr val="FF0000"/>
              </a:solidFill>
            </a:endParaRPr>
          </a:p>
        </p:txBody>
      </p:sp>
      <p:sp>
        <p:nvSpPr>
          <p:cNvPr id="64552" name="テキスト ボックス 196"/>
          <p:cNvSpPr txBox="1">
            <a:spLocks noChangeArrowheads="1"/>
          </p:cNvSpPr>
          <p:nvPr/>
        </p:nvSpPr>
        <p:spPr bwMode="auto">
          <a:xfrm>
            <a:off x="4356100" y="1155700"/>
            <a:ext cx="86360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3.n.m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cxnSp>
        <p:nvCxnSpPr>
          <p:cNvPr id="68" name="直線矢印コネクタ 67"/>
          <p:cNvCxnSpPr/>
          <p:nvPr/>
        </p:nvCxnSpPr>
        <p:spPr>
          <a:xfrm>
            <a:off x="4149725" y="2990850"/>
            <a:ext cx="638175" cy="1527175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線矢印コネクタ 68"/>
          <p:cNvCxnSpPr/>
          <p:nvPr/>
        </p:nvCxnSpPr>
        <p:spPr>
          <a:xfrm>
            <a:off x="4394200" y="2997200"/>
            <a:ext cx="638175" cy="1525588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1" name="右矢印 180"/>
          <p:cNvSpPr/>
          <p:nvPr/>
        </p:nvSpPr>
        <p:spPr>
          <a:xfrm>
            <a:off x="2773363" y="2809875"/>
            <a:ext cx="1727200" cy="33020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prstClr val="black"/>
                </a:solidFill>
              </a:rPr>
              <a:t>development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62" name="円/楕円 61"/>
          <p:cNvSpPr/>
          <p:nvPr/>
        </p:nvSpPr>
        <p:spPr>
          <a:xfrm>
            <a:off x="5302250" y="3268663"/>
            <a:ext cx="231775" cy="2317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3" name="円/楕円 62"/>
          <p:cNvSpPr/>
          <p:nvPr/>
        </p:nvSpPr>
        <p:spPr>
          <a:xfrm>
            <a:off x="6038850" y="3284538"/>
            <a:ext cx="231775" cy="2317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4" name="円/楕円 63"/>
          <p:cNvSpPr/>
          <p:nvPr/>
        </p:nvSpPr>
        <p:spPr>
          <a:xfrm>
            <a:off x="7481888" y="3284538"/>
            <a:ext cx="231775" cy="2317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7" name="円/楕円 66"/>
          <p:cNvSpPr/>
          <p:nvPr/>
        </p:nvSpPr>
        <p:spPr>
          <a:xfrm>
            <a:off x="8189913" y="3284538"/>
            <a:ext cx="231775" cy="2317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" name="下矢印 4"/>
          <p:cNvSpPr/>
          <p:nvPr/>
        </p:nvSpPr>
        <p:spPr>
          <a:xfrm>
            <a:off x="6038850" y="3600450"/>
            <a:ext cx="188913" cy="1700213"/>
          </a:xfrm>
          <a:prstGeom prst="downArrow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" name="フローチャート : 磁気ディスク 5"/>
          <p:cNvSpPr/>
          <p:nvPr/>
        </p:nvSpPr>
        <p:spPr>
          <a:xfrm>
            <a:off x="5768975" y="5341938"/>
            <a:ext cx="819150" cy="936625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180000" anchor="ctr"/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prstClr val="white"/>
                </a:solidFill>
              </a:rPr>
              <a:t>OEM</a:t>
            </a:r>
          </a:p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prstClr val="white"/>
                </a:solidFill>
              </a:rPr>
              <a:t>kernel</a:t>
            </a:r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7" name="曲折矢印 6"/>
          <p:cNvSpPr/>
          <p:nvPr/>
        </p:nvSpPr>
        <p:spPr>
          <a:xfrm rot="10800000" flipH="1">
            <a:off x="5391150" y="4778375"/>
            <a:ext cx="323850" cy="912813"/>
          </a:xfrm>
          <a:prstGeom prst="ben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77" name="曲折矢印 76"/>
          <p:cNvSpPr/>
          <p:nvPr/>
        </p:nvSpPr>
        <p:spPr>
          <a:xfrm rot="10800000" flipH="1">
            <a:off x="5197475" y="4778375"/>
            <a:ext cx="512763" cy="1136650"/>
          </a:xfrm>
          <a:prstGeom prst="bentArrow">
            <a:avLst>
              <a:gd name="adj1" fmla="val 16325"/>
              <a:gd name="adj2" fmla="val 17683"/>
              <a:gd name="adj3" fmla="val 15688"/>
              <a:gd name="adj4" fmla="val 4591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78" name="曲折矢印 77"/>
          <p:cNvSpPr/>
          <p:nvPr/>
        </p:nvSpPr>
        <p:spPr>
          <a:xfrm rot="10800000" flipH="1">
            <a:off x="5014913" y="4768850"/>
            <a:ext cx="700087" cy="1395413"/>
          </a:xfrm>
          <a:prstGeom prst="bentArrow">
            <a:avLst>
              <a:gd name="adj1" fmla="val 12423"/>
              <a:gd name="adj2" fmla="val 16219"/>
              <a:gd name="adj3" fmla="val 11705"/>
              <a:gd name="adj4" fmla="val 4494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5" name="右矢印 64"/>
          <p:cNvSpPr/>
          <p:nvPr/>
        </p:nvSpPr>
        <p:spPr>
          <a:xfrm>
            <a:off x="1763713" y="4427538"/>
            <a:ext cx="6985000" cy="504825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prstClr val="black"/>
                </a:solidFill>
              </a:rPr>
              <a:t>            LTSI staging tree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79" name="円/楕円 78"/>
          <p:cNvSpPr/>
          <p:nvPr/>
        </p:nvSpPr>
        <p:spPr>
          <a:xfrm>
            <a:off x="4983163" y="4575175"/>
            <a:ext cx="157162" cy="1905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80" name="円/楕円 79"/>
          <p:cNvSpPr/>
          <p:nvPr/>
        </p:nvSpPr>
        <p:spPr>
          <a:xfrm>
            <a:off x="5175250" y="4579938"/>
            <a:ext cx="158750" cy="19208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81" name="円/楕円 80"/>
          <p:cNvSpPr/>
          <p:nvPr/>
        </p:nvSpPr>
        <p:spPr>
          <a:xfrm>
            <a:off x="5368925" y="4587875"/>
            <a:ext cx="158750" cy="1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82" name="フローチャート : 磁気ディスク 81"/>
          <p:cNvSpPr/>
          <p:nvPr/>
        </p:nvSpPr>
        <p:spPr>
          <a:xfrm>
            <a:off x="7885113" y="5353050"/>
            <a:ext cx="819150" cy="935038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180000" anchor="ctr"/>
          <a:lstStyle/>
          <a:p>
            <a:pPr algn="ctr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prstClr val="white"/>
                </a:solidFill>
              </a:rPr>
              <a:t>OEM</a:t>
            </a:r>
            <a:br>
              <a:rPr lang="en-US" altLang="ja-JP" dirty="0">
                <a:solidFill>
                  <a:prstClr val="white"/>
                </a:solidFill>
              </a:rPr>
            </a:br>
            <a:r>
              <a:rPr lang="en-US" altLang="ja-JP" dirty="0">
                <a:solidFill>
                  <a:prstClr val="white"/>
                </a:solidFill>
              </a:rPr>
              <a:t>kernel</a:t>
            </a:r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83" name="下矢印 82"/>
          <p:cNvSpPr/>
          <p:nvPr/>
        </p:nvSpPr>
        <p:spPr>
          <a:xfrm>
            <a:off x="8205788" y="3579813"/>
            <a:ext cx="188912" cy="1700212"/>
          </a:xfrm>
          <a:prstGeom prst="downArrow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84" name="角丸四角形 83"/>
          <p:cNvSpPr/>
          <p:nvPr/>
        </p:nvSpPr>
        <p:spPr>
          <a:xfrm>
            <a:off x="4500563" y="5087938"/>
            <a:ext cx="1252537" cy="295275"/>
          </a:xfrm>
          <a:prstGeom prst="roundRect">
            <a:avLst/>
          </a:prstGeom>
          <a:solidFill>
            <a:srgbClr val="FFFF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srgbClr val="1F497D">
                    <a:lumMod val="75000"/>
                  </a:srgbClr>
                </a:solidFill>
              </a:rPr>
              <a:t>cherry pick</a:t>
            </a:r>
            <a:endParaRPr lang="ja-JP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  <p:cxnSp>
        <p:nvCxnSpPr>
          <p:cNvPr id="70" name="直線矢印コネクタ 69"/>
          <p:cNvCxnSpPr/>
          <p:nvPr/>
        </p:nvCxnSpPr>
        <p:spPr>
          <a:xfrm flipV="1">
            <a:off x="4275138" y="3573463"/>
            <a:ext cx="350837" cy="1025525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円/楕円 70"/>
          <p:cNvSpPr/>
          <p:nvPr/>
        </p:nvSpPr>
        <p:spPr>
          <a:xfrm>
            <a:off x="4137025" y="4560888"/>
            <a:ext cx="211138" cy="25558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72" name="フローチャート : 磁気ディスク 71"/>
          <p:cNvSpPr/>
          <p:nvPr/>
        </p:nvSpPr>
        <p:spPr>
          <a:xfrm>
            <a:off x="2171700" y="5426075"/>
            <a:ext cx="576263" cy="936625"/>
          </a:xfrm>
          <a:prstGeom prst="flowChartMagneticDisk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73" name="フローチャート : 磁気ディスク 72"/>
          <p:cNvSpPr/>
          <p:nvPr/>
        </p:nvSpPr>
        <p:spPr>
          <a:xfrm>
            <a:off x="2963863" y="5443538"/>
            <a:ext cx="576262" cy="936625"/>
          </a:xfrm>
          <a:prstGeom prst="flowChartMagneticDisk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74" name="フローチャート : 磁気ディスク 73"/>
          <p:cNvSpPr/>
          <p:nvPr/>
        </p:nvSpPr>
        <p:spPr>
          <a:xfrm>
            <a:off x="1379538" y="5445125"/>
            <a:ext cx="576262" cy="935038"/>
          </a:xfrm>
          <a:prstGeom prst="flowChartMagneticDisk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75" name="直線矢印コネクタ 74"/>
          <p:cNvCxnSpPr/>
          <p:nvPr/>
        </p:nvCxnSpPr>
        <p:spPr>
          <a:xfrm flipV="1">
            <a:off x="3268663" y="4921250"/>
            <a:ext cx="144462" cy="5048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矢印コネクタ 75"/>
          <p:cNvCxnSpPr/>
          <p:nvPr/>
        </p:nvCxnSpPr>
        <p:spPr>
          <a:xfrm flipV="1">
            <a:off x="2459038" y="4921250"/>
            <a:ext cx="144462" cy="5048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線矢印コネクタ 85"/>
          <p:cNvCxnSpPr/>
          <p:nvPr/>
        </p:nvCxnSpPr>
        <p:spPr>
          <a:xfrm flipV="1">
            <a:off x="1666875" y="4932363"/>
            <a:ext cx="144463" cy="5032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角丸四角形 86"/>
          <p:cNvSpPr/>
          <p:nvPr/>
        </p:nvSpPr>
        <p:spPr>
          <a:xfrm>
            <a:off x="1019175" y="5805488"/>
            <a:ext cx="2879725" cy="455612"/>
          </a:xfrm>
          <a:prstGeom prst="roundRect">
            <a:avLst/>
          </a:prstGeom>
          <a:solidFill>
            <a:srgbClr val="FF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2400" b="1" dirty="0">
                <a:solidFill>
                  <a:prstClr val="white"/>
                </a:solidFill>
              </a:rPr>
              <a:t>industry private tree</a:t>
            </a:r>
            <a:endParaRPr lang="ja-JP" altLang="en-US" sz="2400" b="1" dirty="0">
              <a:solidFill>
                <a:prstClr val="white"/>
              </a:solidFill>
            </a:endParaRPr>
          </a:p>
        </p:txBody>
      </p:sp>
      <p:cxnSp>
        <p:nvCxnSpPr>
          <p:cNvPr id="91" name="直線矢印コネクタ 90"/>
          <p:cNvCxnSpPr/>
          <p:nvPr/>
        </p:nvCxnSpPr>
        <p:spPr>
          <a:xfrm flipV="1">
            <a:off x="6443663" y="3500438"/>
            <a:ext cx="144462" cy="43180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線矢印コネクタ 91"/>
          <p:cNvCxnSpPr/>
          <p:nvPr/>
        </p:nvCxnSpPr>
        <p:spPr>
          <a:xfrm flipV="1">
            <a:off x="6732588" y="3500438"/>
            <a:ext cx="142875" cy="43180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線矢印コネクタ 92"/>
          <p:cNvCxnSpPr/>
          <p:nvPr/>
        </p:nvCxnSpPr>
        <p:spPr>
          <a:xfrm flipV="1">
            <a:off x="7019925" y="3500438"/>
            <a:ext cx="144463" cy="43180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矢印コネクタ 93"/>
          <p:cNvCxnSpPr/>
          <p:nvPr/>
        </p:nvCxnSpPr>
        <p:spPr>
          <a:xfrm flipV="1">
            <a:off x="7308850" y="3500438"/>
            <a:ext cx="142875" cy="43180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585" name="テキスト ボックス 94"/>
          <p:cNvSpPr txBox="1">
            <a:spLocks noChangeArrowheads="1"/>
          </p:cNvSpPr>
          <p:nvPr/>
        </p:nvSpPr>
        <p:spPr bwMode="auto">
          <a:xfrm>
            <a:off x="6276975" y="3987800"/>
            <a:ext cx="12954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altLang="ja-JP" sz="1400">
                <a:solidFill>
                  <a:srgbClr val="17375E"/>
                </a:solidFill>
                <a:latin typeface="Calibri" pitchFamily="34" charset="0"/>
              </a:rPr>
              <a:t>bug-fix patch</a:t>
            </a:r>
            <a:endParaRPr lang="ja-JP" altLang="en-US" sz="1200">
              <a:solidFill>
                <a:srgbClr val="17375E"/>
              </a:solidFill>
              <a:latin typeface="Calibri" pitchFamily="34" charset="0"/>
            </a:endParaRPr>
          </a:p>
        </p:txBody>
      </p:sp>
      <p:sp>
        <p:nvSpPr>
          <p:cNvPr id="96" name="曲折矢印 95"/>
          <p:cNvSpPr/>
          <p:nvPr/>
        </p:nvSpPr>
        <p:spPr>
          <a:xfrm rot="10800000" flipH="1">
            <a:off x="7162800" y="4775200"/>
            <a:ext cx="698500" cy="1395413"/>
          </a:xfrm>
          <a:prstGeom prst="bentArrow">
            <a:avLst>
              <a:gd name="adj1" fmla="val 12423"/>
              <a:gd name="adj2" fmla="val 16219"/>
              <a:gd name="adj3" fmla="val 11705"/>
              <a:gd name="adj4" fmla="val 4494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97" name="円/楕円 96"/>
          <p:cNvSpPr/>
          <p:nvPr/>
        </p:nvSpPr>
        <p:spPr>
          <a:xfrm>
            <a:off x="7129463" y="4579938"/>
            <a:ext cx="158750" cy="19208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98" name="円/楕円 97"/>
          <p:cNvSpPr/>
          <p:nvPr/>
        </p:nvSpPr>
        <p:spPr>
          <a:xfrm>
            <a:off x="7323138" y="4586288"/>
            <a:ext cx="158750" cy="192087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99" name="円/楕円 98"/>
          <p:cNvSpPr/>
          <p:nvPr/>
        </p:nvSpPr>
        <p:spPr>
          <a:xfrm>
            <a:off x="7516813" y="4594225"/>
            <a:ext cx="157162" cy="1905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01" name="曲折矢印 100"/>
          <p:cNvSpPr/>
          <p:nvPr/>
        </p:nvSpPr>
        <p:spPr>
          <a:xfrm rot="10800000" flipH="1">
            <a:off x="7550150" y="4813300"/>
            <a:ext cx="322263" cy="912813"/>
          </a:xfrm>
          <a:prstGeom prst="ben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02" name="曲折矢印 101"/>
          <p:cNvSpPr/>
          <p:nvPr/>
        </p:nvSpPr>
        <p:spPr>
          <a:xfrm rot="10800000" flipH="1">
            <a:off x="7356475" y="4813300"/>
            <a:ext cx="512763" cy="1135063"/>
          </a:xfrm>
          <a:prstGeom prst="bentArrow">
            <a:avLst>
              <a:gd name="adj1" fmla="val 16325"/>
              <a:gd name="adj2" fmla="val 17683"/>
              <a:gd name="adj3" fmla="val 15688"/>
              <a:gd name="adj4" fmla="val 4591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00" name="角丸四角形 99"/>
          <p:cNvSpPr/>
          <p:nvPr/>
        </p:nvSpPr>
        <p:spPr>
          <a:xfrm>
            <a:off x="6648450" y="5094288"/>
            <a:ext cx="1250950" cy="295275"/>
          </a:xfrm>
          <a:prstGeom prst="roundRect">
            <a:avLst/>
          </a:prstGeom>
          <a:solidFill>
            <a:srgbClr val="FFFF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srgbClr val="1F497D">
                    <a:lumMod val="75000"/>
                  </a:srgbClr>
                </a:solidFill>
              </a:rPr>
              <a:t>cherry pick</a:t>
            </a:r>
            <a:endParaRPr lang="ja-JP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バグ対応</a:t>
            </a:r>
          </a:p>
        </p:txBody>
      </p:sp>
      <p:sp>
        <p:nvSpPr>
          <p:cNvPr id="65538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050"/>
            <a:ext cx="8507413" cy="5218113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Upstream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のバグ修正、セキュリティ対策コードは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で適用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されたパッチを自動的に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に適用します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特有バグは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BTS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Bug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reporting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&amp;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tracking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system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 ［未開設］ に登録してください。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では将来的に独自のテストエンジニア、バグ修正エンジ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ニアを雇う事を検討しますが、当面は発見者、当該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SoC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コード提供者、その他ボランティアが協力して対策コードを作成して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のパッチレビュープロセスで精査する事を想定します。 各社の製品開発で発見、対策された修正を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に集積する事で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ユーザー全体にメリットがある互恵関係を目指します。 </a:t>
            </a:r>
            <a:endParaRPr lang="en-US" altLang="ja-JP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F7FE779-3B32-4D8C-9C67-3440EFC64518}" type="slidenum">
              <a:rPr lang="ja-JP" altLang="en-US"/>
              <a:pPr>
                <a:defRPr/>
              </a:pPr>
              <a:t>28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 BTS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構想</a:t>
            </a:r>
          </a:p>
        </p:txBody>
      </p:sp>
      <p:sp>
        <p:nvSpPr>
          <p:cNvPr id="66562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リリースまでに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Bugzilla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等の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BTS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 Bug reporting &amp; tracking system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 を公開開設予定。  ここでは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バグの報告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バグ対策のアサイメント （チケット管理）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バグ対策状況の閲覧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ja-JP" altLang="en-US" smtClean="0">
                <a:ea typeface="平成角ｺﾞｼｯｸ体W5P"/>
                <a:cs typeface="平成角ｺﾞｼｯｸ体W5P"/>
              </a:rPr>
              <a:t>メンバーとの議論の中で 各社が自社管理している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en-US" altLang="ja-JP" smtClean="0">
                <a:ea typeface="平成角ｺﾞｼｯｸ体W5P"/>
                <a:cs typeface="平成角ｺﾞｼｯｸ体W5P"/>
              </a:rPr>
              <a:t>BTS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の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issue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ID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と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BTS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issue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ID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のマッチング機構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が必要との要望があり、実現方法を検討します。 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>
              <a:buFont typeface="Arial" charset="0"/>
              <a:buNone/>
            </a:pPr>
            <a:endParaRPr lang="en-US" altLang="ja-JP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2F25A15-BC45-4A06-9D7E-0D5E2A32BB23}" type="slidenum">
              <a:rPr lang="ja-JP" altLang="en-US"/>
              <a:pPr>
                <a:defRPr/>
              </a:pPr>
              <a:t>29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ステータスアップデート</a:t>
            </a:r>
          </a:p>
        </p:txBody>
      </p:sp>
      <p:sp>
        <p:nvSpPr>
          <p:cNvPr id="67586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ELCE2012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2011-10-26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）にてプロジェクトキックオフ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LTSI project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web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サイト公開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  <a:hlinkClick r:id="rId2"/>
              </a:rPr>
              <a:t>http://ltsi.linuxfoundation.org/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git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tree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公開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en-US" altLang="ja-JP" smtClean="0">
                <a:ea typeface="平成角ｺﾞｼｯｸ体W5P"/>
                <a:cs typeface="平成角ｺﾞｼｯｸ体W5P"/>
                <a:hlinkClick r:id="rId3"/>
              </a:rPr>
              <a:t>http://git.linuxfoundation.org/ltsi-kernel.git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public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ML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開設 （メンバー登録制）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Social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Media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活用中 （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twitter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=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@LinuxLTSI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）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en-US" altLang="ja-JP" smtClean="0">
                <a:ea typeface="平成角ｺﾞｼｯｸ体W5P"/>
                <a:cs typeface="平成角ｺﾞｼｯｸ体W5P"/>
              </a:rPr>
              <a:t>ELC2012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(2011-2-14)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併設で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Partner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meeting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実施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約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20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社が参加、 当日ルネサスのコードをマージした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ja-JP" altLang="en-US" smtClean="0">
                <a:ea typeface="平成角ｺﾞｼｯｸ体W5P"/>
                <a:cs typeface="平成角ｺﾞｼｯｸ体W5P"/>
              </a:rPr>
              <a:t>現在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SmartPhone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ハンドセットベンダーを中心に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チーフメンテナー の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Greg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さんと個別に投稿内容を相談中、 まもなく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git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にマージされる予定。 各社準備進行中</a:t>
            </a:r>
            <a:endParaRPr lang="en-US" altLang="ja-JP" smtClean="0">
              <a:ea typeface="平成角ｺﾞｼｯｸ体W5P"/>
              <a:cs typeface="平成角ｺﾞｼｯｸ体W5P"/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1B61ED5-EBDF-4060-934C-3D540F73F052}" type="slidenum">
              <a:rPr lang="ja-JP" altLang="en-US"/>
              <a:pPr>
                <a:defRPr/>
              </a:pPr>
              <a:t>30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スライド番号プレースホルダ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2B43998-8021-42B6-8D6E-17315CEEB1D4}" type="slidenum">
              <a:rPr lang="ja-JP" altLang="en-US" smtClean="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altLang="ja-JP" smtClean="0">
              <a:solidFill>
                <a:srgbClr val="898989"/>
              </a:solidFill>
            </a:endParaRPr>
          </a:p>
        </p:txBody>
      </p:sp>
      <p:sp>
        <p:nvSpPr>
          <p:cNvPr id="107" name="正方形/長方形 106"/>
          <p:cNvSpPr/>
          <p:nvPr/>
        </p:nvSpPr>
        <p:spPr>
          <a:xfrm>
            <a:off x="0" y="1052513"/>
            <a:ext cx="9144000" cy="316865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8611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eaLnBrk="1" hangingPunct="1"/>
            <a:r>
              <a:rPr lang="en-US" altLang="ja-JP" sz="3600" smtClean="0"/>
              <a:t>LTSI 3.0 release plan</a:t>
            </a:r>
            <a:endParaRPr lang="ja-JP" altLang="en-US" sz="4000" smtClean="0"/>
          </a:p>
        </p:txBody>
      </p:sp>
      <p:sp>
        <p:nvSpPr>
          <p:cNvPr id="6" name="円/楕円 5"/>
          <p:cNvSpPr/>
          <p:nvPr/>
        </p:nvSpPr>
        <p:spPr>
          <a:xfrm>
            <a:off x="568325" y="2462213"/>
            <a:ext cx="206375" cy="23177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2" name="円/楕円 11"/>
          <p:cNvSpPr/>
          <p:nvPr/>
        </p:nvSpPr>
        <p:spPr>
          <a:xfrm>
            <a:off x="1990725" y="2470150"/>
            <a:ext cx="206375" cy="23336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24" name="右矢印 23"/>
          <p:cNvSpPr/>
          <p:nvPr/>
        </p:nvSpPr>
        <p:spPr>
          <a:xfrm>
            <a:off x="2263775" y="2505075"/>
            <a:ext cx="4684713" cy="192088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38" name="正方形/長方形 37"/>
          <p:cNvSpPr/>
          <p:nvPr/>
        </p:nvSpPr>
        <p:spPr>
          <a:xfrm>
            <a:off x="28575" y="4300538"/>
            <a:ext cx="9144000" cy="2376487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39" name="円/楕円 38"/>
          <p:cNvSpPr>
            <a:spLocks noChangeArrowheads="1"/>
          </p:cNvSpPr>
          <p:nvPr/>
        </p:nvSpPr>
        <p:spPr bwMode="auto">
          <a:xfrm>
            <a:off x="5102225" y="4745038"/>
            <a:ext cx="206375" cy="233362"/>
          </a:xfrm>
          <a:prstGeom prst="ellipse">
            <a:avLst/>
          </a:prstGeom>
          <a:solidFill>
            <a:srgbClr val="FF0000"/>
          </a:solidFill>
          <a:ln w="9525" algn="ctr">
            <a:solidFill>
              <a:srgbClr val="BE4B48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  <a:latin typeface="+mn-lt"/>
              <a:ea typeface="+mn-ea"/>
            </a:endParaRPr>
          </a:p>
        </p:txBody>
      </p:sp>
      <p:sp>
        <p:nvSpPr>
          <p:cNvPr id="46" name="右矢印 45"/>
          <p:cNvSpPr/>
          <p:nvPr/>
        </p:nvSpPr>
        <p:spPr>
          <a:xfrm>
            <a:off x="5345113" y="4670425"/>
            <a:ext cx="3276600" cy="360363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48" name="禁止 47"/>
          <p:cNvSpPr/>
          <p:nvPr/>
        </p:nvSpPr>
        <p:spPr>
          <a:xfrm>
            <a:off x="8596313" y="2447925"/>
            <a:ext cx="360362" cy="360363"/>
          </a:xfrm>
          <a:prstGeom prst="noSmoking">
            <a:avLst>
              <a:gd name="adj" fmla="val 143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49" name="禁止 48"/>
          <p:cNvSpPr/>
          <p:nvPr/>
        </p:nvSpPr>
        <p:spPr>
          <a:xfrm>
            <a:off x="8640763" y="4662488"/>
            <a:ext cx="358775" cy="360362"/>
          </a:xfrm>
          <a:prstGeom prst="noSmoking">
            <a:avLst>
              <a:gd name="adj" fmla="val 143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50" name="円/楕円 49"/>
          <p:cNvSpPr/>
          <p:nvPr/>
        </p:nvSpPr>
        <p:spPr>
          <a:xfrm>
            <a:off x="4122738" y="2536825"/>
            <a:ext cx="142875" cy="14446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1" name="円/楕円 50"/>
          <p:cNvSpPr/>
          <p:nvPr/>
        </p:nvSpPr>
        <p:spPr>
          <a:xfrm>
            <a:off x="4643438" y="2528888"/>
            <a:ext cx="144462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2" name="円/楕円 51"/>
          <p:cNvSpPr/>
          <p:nvPr/>
        </p:nvSpPr>
        <p:spPr>
          <a:xfrm>
            <a:off x="5707063" y="2538413"/>
            <a:ext cx="142875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3" name="円/楕円 52"/>
          <p:cNvSpPr/>
          <p:nvPr/>
        </p:nvSpPr>
        <p:spPr>
          <a:xfrm>
            <a:off x="6224588" y="2536825"/>
            <a:ext cx="144462" cy="14446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54" name="円/楕円 53"/>
          <p:cNvSpPr/>
          <p:nvPr/>
        </p:nvSpPr>
        <p:spPr>
          <a:xfrm>
            <a:off x="3636963" y="2538413"/>
            <a:ext cx="142875" cy="1428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cxnSp>
        <p:nvCxnSpPr>
          <p:cNvPr id="56" name="直線矢印コネクタ 55"/>
          <p:cNvCxnSpPr/>
          <p:nvPr/>
        </p:nvCxnSpPr>
        <p:spPr>
          <a:xfrm>
            <a:off x="8162925" y="2835275"/>
            <a:ext cx="0" cy="1871663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/>
          <p:nvPr/>
        </p:nvCxnSpPr>
        <p:spPr>
          <a:xfrm>
            <a:off x="7694613" y="2825750"/>
            <a:ext cx="0" cy="187325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/>
          <p:nvPr/>
        </p:nvCxnSpPr>
        <p:spPr>
          <a:xfrm>
            <a:off x="6305550" y="2800350"/>
            <a:ext cx="0" cy="1871663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矢印コネクタ 58"/>
          <p:cNvCxnSpPr/>
          <p:nvPr/>
        </p:nvCxnSpPr>
        <p:spPr>
          <a:xfrm>
            <a:off x="5778500" y="2790825"/>
            <a:ext cx="0" cy="1871663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629" name="テキスト ボックス 61"/>
          <p:cNvSpPr txBox="1">
            <a:spLocks noChangeArrowheads="1"/>
          </p:cNvSpPr>
          <p:nvPr/>
        </p:nvSpPr>
        <p:spPr bwMode="auto">
          <a:xfrm>
            <a:off x="3419475" y="1027113"/>
            <a:ext cx="56419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ja-JP" sz="2400">
                <a:solidFill>
                  <a:srgbClr val="4F6228"/>
                </a:solidFill>
                <a:latin typeface="Calibri" pitchFamily="34" charset="0"/>
              </a:rPr>
              <a:t>community development : mainline  </a:t>
            </a:r>
            <a:endParaRPr lang="ja-JP" altLang="en-US" sz="2400">
              <a:solidFill>
                <a:srgbClr val="4F6228"/>
              </a:solidFill>
              <a:latin typeface="Calibri" pitchFamily="34" charset="0"/>
            </a:endParaRPr>
          </a:p>
        </p:txBody>
      </p:sp>
      <p:sp>
        <p:nvSpPr>
          <p:cNvPr id="68630" name="テキスト ボックス 62"/>
          <p:cNvSpPr txBox="1">
            <a:spLocks noChangeArrowheads="1"/>
          </p:cNvSpPr>
          <p:nvPr/>
        </p:nvSpPr>
        <p:spPr bwMode="auto">
          <a:xfrm>
            <a:off x="5462588" y="6219825"/>
            <a:ext cx="3600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ja-JP" sz="2400">
                <a:solidFill>
                  <a:srgbClr val="953735"/>
                </a:solidFill>
                <a:latin typeface="Calibri" pitchFamily="34" charset="0"/>
              </a:rPr>
              <a:t>LTSI project management</a:t>
            </a:r>
            <a:endParaRPr lang="ja-JP" altLang="en-US" sz="2400">
              <a:solidFill>
                <a:srgbClr val="953735"/>
              </a:solidFill>
              <a:latin typeface="Calibri" pitchFamily="34" charset="0"/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836613" y="2525713"/>
            <a:ext cx="1071562" cy="111125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72" name="右矢印 71"/>
          <p:cNvSpPr/>
          <p:nvPr/>
        </p:nvSpPr>
        <p:spPr>
          <a:xfrm>
            <a:off x="4356100" y="5408613"/>
            <a:ext cx="792163" cy="36036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83" name="角丸四角形 82"/>
          <p:cNvSpPr/>
          <p:nvPr/>
        </p:nvSpPr>
        <p:spPr>
          <a:xfrm>
            <a:off x="250825" y="3141663"/>
            <a:ext cx="4249738" cy="935037"/>
          </a:xfrm>
          <a:prstGeom prst="roundRect">
            <a:avLst>
              <a:gd name="adj" fmla="val 11736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itchFamily="2" charset="2"/>
              <a:buChar char="l"/>
              <a:defRPr/>
            </a:pPr>
            <a:r>
              <a:rPr lang="en-US" altLang="ja-JP" sz="1200" dirty="0">
                <a:solidFill>
                  <a:prstClr val="black"/>
                </a:solidFill>
              </a:rPr>
              <a:t> 1</a:t>
            </a:r>
            <a:r>
              <a:rPr lang="en-US" altLang="ja-JP" sz="1200" baseline="30000" dirty="0">
                <a:solidFill>
                  <a:prstClr val="black"/>
                </a:solidFill>
              </a:rPr>
              <a:t>st</a:t>
            </a:r>
            <a:r>
              <a:rPr lang="en-US" altLang="ja-JP" sz="1200" dirty="0">
                <a:solidFill>
                  <a:prstClr val="black"/>
                </a:solidFill>
              </a:rPr>
              <a:t> </a:t>
            </a: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LTSI will be based on LTS kernel 3.0 release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itchFamily="2" charset="2"/>
              <a:buChar char="l"/>
              <a:defRPr/>
            </a:pP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1</a:t>
            </a:r>
            <a:r>
              <a:rPr lang="en-US" altLang="ja-JP" sz="1200" baseline="30000" dirty="0">
                <a:solidFill>
                  <a:srgbClr val="1F497D">
                    <a:lumMod val="75000"/>
                  </a:srgbClr>
                </a:solidFill>
              </a:rPr>
              <a:t>st</a:t>
            </a: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LTSI release target date is set to the end of June 2012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itchFamily="2" charset="2"/>
              <a:buChar char="l"/>
              <a:defRPr/>
            </a:pP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1</a:t>
            </a:r>
            <a:r>
              <a:rPr lang="en-US" altLang="ja-JP" sz="1200" baseline="30000" dirty="0">
                <a:solidFill>
                  <a:srgbClr val="1F497D">
                    <a:lumMod val="75000"/>
                  </a:srgbClr>
                </a:solidFill>
              </a:rPr>
              <a:t>st</a:t>
            </a: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LTSI staging tree need to be open April and May (60 days)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itchFamily="2" charset="2"/>
              <a:buChar char="l"/>
              <a:defRPr/>
            </a:pP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1</a:t>
            </a:r>
            <a:r>
              <a:rPr lang="en-US" altLang="ja-JP" sz="1200" baseline="30000" dirty="0">
                <a:solidFill>
                  <a:srgbClr val="1F497D">
                    <a:lumMod val="75000"/>
                  </a:srgbClr>
                </a:solidFill>
              </a:rPr>
              <a:t>st</a:t>
            </a: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LTSI need to be tested one month before release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Wingdings" pitchFamily="2" charset="2"/>
              <a:buChar char="l"/>
              <a:defRPr/>
            </a:pPr>
            <a:r>
              <a:rPr lang="en-US" altLang="ja-JP" sz="1200" dirty="0">
                <a:solidFill>
                  <a:srgbClr val="1F497D">
                    <a:lumMod val="75000"/>
                  </a:srgbClr>
                </a:solidFill>
              </a:rPr>
              <a:t> We hope LTS 3.0 will be maintained while LTSI 3.0 is alive. </a:t>
            </a:r>
            <a:endParaRPr lang="ja-JP" altLang="en-US" sz="1200" dirty="0">
              <a:solidFill>
                <a:srgbClr val="1F497D">
                  <a:lumMod val="75000"/>
                </a:srgbClr>
              </a:solidFill>
            </a:endParaRPr>
          </a:p>
        </p:txBody>
      </p:sp>
      <p:sp>
        <p:nvSpPr>
          <p:cNvPr id="68" name="ホームベース 67"/>
          <p:cNvSpPr/>
          <p:nvPr/>
        </p:nvSpPr>
        <p:spPr>
          <a:xfrm rot="5400000">
            <a:off x="215106" y="1520032"/>
            <a:ext cx="936625" cy="865188"/>
          </a:xfrm>
          <a:prstGeom prst="homePlat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8635" name="テキスト ボックス 63"/>
          <p:cNvSpPr txBox="1">
            <a:spLocks noChangeArrowheads="1"/>
          </p:cNvSpPr>
          <p:nvPr/>
        </p:nvSpPr>
        <p:spPr bwMode="auto">
          <a:xfrm>
            <a:off x="250825" y="1527175"/>
            <a:ext cx="865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3.0</a:t>
            </a:r>
          </a:p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released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ja-JP" altLang="en-US" sz="120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2011-07-21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3" name="ホームベース 72"/>
          <p:cNvSpPr/>
          <p:nvPr/>
        </p:nvSpPr>
        <p:spPr>
          <a:xfrm rot="5400000">
            <a:off x="1638300" y="1538288"/>
            <a:ext cx="935037" cy="865188"/>
          </a:xfrm>
          <a:prstGeom prst="homePlat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8637" name="テキスト ボックス 73"/>
          <p:cNvSpPr txBox="1">
            <a:spLocks noChangeArrowheads="1"/>
          </p:cNvSpPr>
          <p:nvPr/>
        </p:nvSpPr>
        <p:spPr bwMode="auto">
          <a:xfrm>
            <a:off x="1673225" y="1544638"/>
            <a:ext cx="8651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3.2</a:t>
            </a:r>
          </a:p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released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ja-JP" altLang="en-US" sz="120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2012-1-4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6" name="ホームベース 75"/>
          <p:cNvSpPr>
            <a:spLocks noChangeArrowheads="1"/>
          </p:cNvSpPr>
          <p:nvPr/>
        </p:nvSpPr>
        <p:spPr bwMode="auto">
          <a:xfrm rot="5400000">
            <a:off x="4733925" y="3779838"/>
            <a:ext cx="935037" cy="865188"/>
          </a:xfrm>
          <a:prstGeom prst="homePlate">
            <a:avLst>
              <a:gd name="adj" fmla="val 49879"/>
            </a:avLst>
          </a:prstGeom>
          <a:gradFill rotWithShape="1">
            <a:gsLst>
              <a:gs pos="0">
                <a:srgbClr val="FF0000"/>
              </a:gs>
              <a:gs pos="100000">
                <a:srgbClr val="E4F9FF">
                  <a:alpha val="98000"/>
                </a:srgbClr>
              </a:gs>
            </a:gsLst>
            <a:lin ang="0" scaled="1"/>
          </a:gra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68639" name="テキスト ボックス 76"/>
          <p:cNvSpPr txBox="1">
            <a:spLocks noChangeArrowheads="1"/>
          </p:cNvSpPr>
          <p:nvPr/>
        </p:nvSpPr>
        <p:spPr bwMode="auto">
          <a:xfrm>
            <a:off x="4770438" y="3786188"/>
            <a:ext cx="8636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LTSI 3.0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target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ja-JP" altLang="en-US" sz="1200">
                <a:solidFill>
                  <a:srgbClr val="FFFFFF"/>
                </a:solidFill>
                <a:latin typeface="Calibri" pitchFamily="34" charset="0"/>
              </a:rPr>
              <a:t> </a:t>
            </a: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2012-6-30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9" name="円/楕円 78"/>
          <p:cNvSpPr/>
          <p:nvPr/>
        </p:nvSpPr>
        <p:spPr>
          <a:xfrm>
            <a:off x="5157788" y="2538413"/>
            <a:ext cx="144462" cy="1428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80" name="右矢印 79"/>
          <p:cNvSpPr/>
          <p:nvPr/>
        </p:nvSpPr>
        <p:spPr>
          <a:xfrm>
            <a:off x="7019925" y="2509838"/>
            <a:ext cx="1520825" cy="198437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86" name="左中かっこ 85"/>
          <p:cNvSpPr/>
          <p:nvPr/>
        </p:nvSpPr>
        <p:spPr>
          <a:xfrm rot="16200000">
            <a:off x="6831013" y="3573462"/>
            <a:ext cx="215900" cy="3095625"/>
          </a:xfrm>
          <a:prstGeom prst="leftBrace">
            <a:avLst>
              <a:gd name="adj1" fmla="val 42237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87" name="円/楕円 86"/>
          <p:cNvSpPr/>
          <p:nvPr/>
        </p:nvSpPr>
        <p:spPr>
          <a:xfrm>
            <a:off x="6659563" y="2538413"/>
            <a:ext cx="144462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89" name="円/楕円 88"/>
          <p:cNvSpPr/>
          <p:nvPr/>
        </p:nvSpPr>
        <p:spPr>
          <a:xfrm>
            <a:off x="7154863" y="2538413"/>
            <a:ext cx="144462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90" name="円/楕円 89"/>
          <p:cNvSpPr/>
          <p:nvPr/>
        </p:nvSpPr>
        <p:spPr>
          <a:xfrm>
            <a:off x="7621588" y="2538413"/>
            <a:ext cx="144462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91" name="円/楕円 90"/>
          <p:cNvSpPr/>
          <p:nvPr/>
        </p:nvSpPr>
        <p:spPr>
          <a:xfrm>
            <a:off x="8101013" y="2547938"/>
            <a:ext cx="142875" cy="14287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8647" name="テキスト ボックス 91"/>
          <p:cNvSpPr txBox="1">
            <a:spLocks noChangeArrowheads="1"/>
          </p:cNvSpPr>
          <p:nvPr/>
        </p:nvSpPr>
        <p:spPr bwMode="auto">
          <a:xfrm>
            <a:off x="4067175" y="2071688"/>
            <a:ext cx="1081088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24 month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93" name="正方形/長方形 92"/>
          <p:cNvSpPr/>
          <p:nvPr/>
        </p:nvSpPr>
        <p:spPr>
          <a:xfrm>
            <a:off x="3222625" y="5516563"/>
            <a:ext cx="1087438" cy="1651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cxnSp>
        <p:nvCxnSpPr>
          <p:cNvPr id="94" name="直線矢印コネクタ 93"/>
          <p:cNvCxnSpPr/>
          <p:nvPr/>
        </p:nvCxnSpPr>
        <p:spPr>
          <a:xfrm>
            <a:off x="6732588" y="2808288"/>
            <a:ext cx="0" cy="187325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線矢印コネクタ 94"/>
          <p:cNvCxnSpPr/>
          <p:nvPr/>
        </p:nvCxnSpPr>
        <p:spPr>
          <a:xfrm>
            <a:off x="7235825" y="2808288"/>
            <a:ext cx="0" cy="187325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ホームベース 95"/>
          <p:cNvSpPr/>
          <p:nvPr/>
        </p:nvSpPr>
        <p:spPr>
          <a:xfrm rot="5400000">
            <a:off x="2781300" y="4545013"/>
            <a:ext cx="936625" cy="863600"/>
          </a:xfrm>
          <a:prstGeom prst="homePlat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8652" name="テキスト ボックス 96"/>
          <p:cNvSpPr txBox="1">
            <a:spLocks noChangeArrowheads="1"/>
          </p:cNvSpPr>
          <p:nvPr/>
        </p:nvSpPr>
        <p:spPr bwMode="auto">
          <a:xfrm>
            <a:off x="2817813" y="4551363"/>
            <a:ext cx="863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Staging tree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open target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ja-JP" altLang="en-US" sz="120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2012-4-1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98" name="ホームベース 97"/>
          <p:cNvSpPr/>
          <p:nvPr/>
        </p:nvSpPr>
        <p:spPr>
          <a:xfrm rot="5400000">
            <a:off x="3887787" y="4545013"/>
            <a:ext cx="936625" cy="863600"/>
          </a:xfrm>
          <a:prstGeom prst="homePlat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8654" name="テキスト ボックス 98"/>
          <p:cNvSpPr txBox="1">
            <a:spLocks noChangeArrowheads="1"/>
          </p:cNvSpPr>
          <p:nvPr/>
        </p:nvSpPr>
        <p:spPr bwMode="auto">
          <a:xfrm>
            <a:off x="3924300" y="4551363"/>
            <a:ext cx="863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Staging tree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freeze target</a:t>
            </a:r>
            <a:br>
              <a:rPr lang="en-US" altLang="ja-JP" sz="1200">
                <a:solidFill>
                  <a:srgbClr val="000000"/>
                </a:solidFill>
                <a:latin typeface="Calibri" pitchFamily="34" charset="0"/>
              </a:rPr>
            </a:br>
            <a:r>
              <a:rPr lang="ja-JP" altLang="en-US" sz="120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2012-6-1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0" name="左中かっこ 99"/>
          <p:cNvSpPr/>
          <p:nvPr/>
        </p:nvSpPr>
        <p:spPr>
          <a:xfrm rot="16200000" flipH="1">
            <a:off x="7666831" y="1699419"/>
            <a:ext cx="220663" cy="1438275"/>
          </a:xfrm>
          <a:prstGeom prst="leftBrace">
            <a:avLst>
              <a:gd name="adj1" fmla="val 42237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8656" name="テキスト ボックス 100"/>
          <p:cNvSpPr txBox="1">
            <a:spLocks noChangeArrowheads="1"/>
          </p:cNvSpPr>
          <p:nvPr/>
        </p:nvSpPr>
        <p:spPr bwMode="auto">
          <a:xfrm>
            <a:off x="7235825" y="1804988"/>
            <a:ext cx="10810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altLang="ja-JP" sz="1200">
                <a:solidFill>
                  <a:srgbClr val="FF0000"/>
                </a:solidFill>
                <a:latin typeface="Calibri" pitchFamily="34" charset="0"/>
              </a:rPr>
              <a:t>6 month</a:t>
            </a:r>
            <a:br>
              <a:rPr lang="en-US" altLang="ja-JP" sz="1200">
                <a:solidFill>
                  <a:srgbClr val="FF0000"/>
                </a:solidFill>
                <a:latin typeface="Calibri" pitchFamily="34" charset="0"/>
              </a:rPr>
            </a:br>
            <a:r>
              <a:rPr lang="en-US" altLang="ja-JP" sz="1200">
                <a:solidFill>
                  <a:srgbClr val="FF0000"/>
                </a:solidFill>
                <a:latin typeface="Calibri" pitchFamily="34" charset="0"/>
              </a:rPr>
              <a:t>extension</a:t>
            </a:r>
            <a:br>
              <a:rPr lang="en-US" altLang="ja-JP" sz="1200">
                <a:solidFill>
                  <a:srgbClr val="FF0000"/>
                </a:solidFill>
                <a:latin typeface="Calibri" pitchFamily="34" charset="0"/>
              </a:rPr>
            </a:br>
            <a:r>
              <a:rPr lang="en-US" altLang="ja-JP" sz="1200">
                <a:solidFill>
                  <a:srgbClr val="FF0000"/>
                </a:solidFill>
                <a:latin typeface="Calibri" pitchFamily="34" charset="0"/>
              </a:rPr>
              <a:t>expected</a:t>
            </a:r>
            <a:endParaRPr lang="ja-JP" altLang="en-US" sz="12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02" name="左中かっこ 101"/>
          <p:cNvSpPr/>
          <p:nvPr/>
        </p:nvSpPr>
        <p:spPr>
          <a:xfrm rot="16200000" flipH="1">
            <a:off x="4498975" y="107950"/>
            <a:ext cx="153988" cy="4598988"/>
          </a:xfrm>
          <a:prstGeom prst="leftBrace">
            <a:avLst>
              <a:gd name="adj1" fmla="val 42237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68658" name="テキスト ボックス 102"/>
          <p:cNvSpPr txBox="1">
            <a:spLocks noChangeArrowheads="1"/>
          </p:cNvSpPr>
          <p:nvPr/>
        </p:nvSpPr>
        <p:spPr bwMode="auto">
          <a:xfrm>
            <a:off x="6381750" y="5159375"/>
            <a:ext cx="1079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24 month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4" name="右矢印 103"/>
          <p:cNvSpPr/>
          <p:nvPr/>
        </p:nvSpPr>
        <p:spPr>
          <a:xfrm>
            <a:off x="5435600" y="5732463"/>
            <a:ext cx="1873250" cy="36036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105" name="円/楕円 104"/>
          <p:cNvSpPr/>
          <p:nvPr/>
        </p:nvSpPr>
        <p:spPr>
          <a:xfrm>
            <a:off x="7367588" y="5797550"/>
            <a:ext cx="207962" cy="231775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06" name="ホームベース 105"/>
          <p:cNvSpPr/>
          <p:nvPr/>
        </p:nvSpPr>
        <p:spPr>
          <a:xfrm>
            <a:off x="2151063" y="5229225"/>
            <a:ext cx="1008062" cy="720725"/>
          </a:xfrm>
          <a:prstGeom prst="homePlat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r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prstClr val="black"/>
                </a:solidFill>
              </a:rPr>
              <a:t>encourage industry to send code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68662" name="テキスト ボックス 107"/>
          <p:cNvSpPr txBox="1">
            <a:spLocks noChangeArrowheads="1"/>
          </p:cNvSpPr>
          <p:nvPr/>
        </p:nvSpPr>
        <p:spPr bwMode="auto">
          <a:xfrm>
            <a:off x="395288" y="2736850"/>
            <a:ext cx="7207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3.0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8663" name="テキスト ボックス 108"/>
          <p:cNvSpPr txBox="1">
            <a:spLocks noChangeArrowheads="1"/>
          </p:cNvSpPr>
          <p:nvPr/>
        </p:nvSpPr>
        <p:spPr bwMode="auto">
          <a:xfrm>
            <a:off x="2484438" y="2736850"/>
            <a:ext cx="863600" cy="18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kernel 3.0.18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10" name="円/楕円 109"/>
          <p:cNvSpPr/>
          <p:nvPr/>
        </p:nvSpPr>
        <p:spPr>
          <a:xfrm>
            <a:off x="2555875" y="2538413"/>
            <a:ext cx="144463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11" name="円/楕円 110"/>
          <p:cNvSpPr/>
          <p:nvPr/>
        </p:nvSpPr>
        <p:spPr>
          <a:xfrm>
            <a:off x="3122613" y="2538413"/>
            <a:ext cx="144462" cy="14446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68666" name="テキスト ボックス 111"/>
          <p:cNvSpPr txBox="1">
            <a:spLocks noChangeArrowheads="1"/>
          </p:cNvSpPr>
          <p:nvPr/>
        </p:nvSpPr>
        <p:spPr bwMode="auto">
          <a:xfrm>
            <a:off x="5411788" y="5765800"/>
            <a:ext cx="1871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new LTSI</a:t>
            </a:r>
            <a:r>
              <a:rPr lang="ja-JP" altLang="en-US" sz="120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staging process 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8667" name="テキスト ボックス 59"/>
          <p:cNvSpPr txBox="1">
            <a:spLocks noChangeArrowheads="1"/>
          </p:cNvSpPr>
          <p:nvPr/>
        </p:nvSpPr>
        <p:spPr bwMode="auto">
          <a:xfrm>
            <a:off x="3517900" y="5445125"/>
            <a:ext cx="17018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200">
                <a:solidFill>
                  <a:srgbClr val="000000"/>
                </a:solidFill>
                <a:latin typeface="Calibri" pitchFamily="34" charset="0"/>
              </a:rPr>
              <a:t>merge             stabilize</a:t>
            </a:r>
            <a:endParaRPr lang="ja-JP" altLang="en-US" sz="12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1" name="角丸四角形 60"/>
          <p:cNvSpPr/>
          <p:nvPr/>
        </p:nvSpPr>
        <p:spPr>
          <a:xfrm>
            <a:off x="5634038" y="3276600"/>
            <a:ext cx="2852737" cy="331788"/>
          </a:xfrm>
          <a:prstGeom prst="roundRect">
            <a:avLst/>
          </a:prstGeom>
          <a:solidFill>
            <a:srgbClr val="FFFF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>
                <a:solidFill>
                  <a:srgbClr val="1F497D">
                    <a:lumMod val="75000"/>
                  </a:srgbClr>
                </a:solidFill>
              </a:rPr>
              <a:t>sync with LTS fixes</a:t>
            </a:r>
            <a:endParaRPr lang="ja-JP" altLang="en-US" dirty="0">
              <a:solidFill>
                <a:srgbClr val="1F497D">
                  <a:lumMod val="75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r>
              <a:rPr lang="ja-JP" altLang="en-US" smtClean="0">
                <a:ea typeface="平成角ｺﾞｼｯｸ体W5P"/>
                <a:cs typeface="平成角ｺﾞｼｯｸ体W5P"/>
              </a:rPr>
              <a:t>今やっていただきたい事</a:t>
            </a:r>
          </a:p>
        </p:txBody>
      </p:sp>
      <p:sp>
        <p:nvSpPr>
          <p:cNvPr id="69634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268413"/>
            <a:ext cx="8507413" cy="4464050"/>
          </a:xfrm>
        </p:spPr>
        <p:txBody>
          <a:bodyPr/>
          <a:lstStyle/>
          <a:p>
            <a:r>
              <a:rPr lang="en-US" altLang="ja-JP" smtClean="0">
                <a:ea typeface="平成角ｺﾞｼｯｸ体W5P"/>
                <a:cs typeface="平成角ｺﾞｼｯｸ体W5P"/>
              </a:rPr>
              <a:t>LTSI 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開発途上コードを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DL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して内容を確認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マージ期間中（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=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5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月末まで） にパッチを出す</a:t>
            </a:r>
            <a:endParaRPr lang="en-US" altLang="ja-JP" smtClean="0">
              <a:solidFill>
                <a:srgbClr val="FF0000"/>
              </a:solidFill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最新カーネルからのバックポート</a:t>
            </a:r>
            <a:endParaRPr lang="en-US" altLang="ja-JP" smtClean="0">
              <a:solidFill>
                <a:srgbClr val="FF0000"/>
              </a:solidFill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現在 </a:t>
            </a:r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in-house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で管理しているローカルパッチ</a:t>
            </a:r>
            <a:endParaRPr lang="en-US" altLang="ja-JP" smtClean="0">
              <a:solidFill>
                <a:srgbClr val="FF0000"/>
              </a:solidFill>
              <a:ea typeface="平成角ｺﾞｼｯｸ体W5P"/>
              <a:cs typeface="平成角ｺﾞｼｯｸ体W5P"/>
            </a:endParaRPr>
          </a:p>
          <a:p>
            <a:pPr lvl="1"/>
            <a:r>
              <a:rPr lang="en-US" altLang="ja-JP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solidFill>
                  <a:srgbClr val="FF0000"/>
                </a:solidFill>
                <a:ea typeface="平成角ｺﾞｼｯｸ体W5P"/>
                <a:cs typeface="平成角ｺﾞｼｯｸ体W5P"/>
              </a:rPr>
              <a:t> に登録したいデバイス、プラットフォーム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/>
            </a:r>
            <a:br>
              <a:rPr lang="en-US" altLang="ja-JP" smtClean="0">
                <a:ea typeface="平成角ｺﾞｼｯｸ体W5P"/>
                <a:cs typeface="平成角ｺﾞｼｯｸ体W5P"/>
              </a:rPr>
            </a:br>
            <a:r>
              <a:rPr lang="ja-JP" altLang="en-US" smtClean="0">
                <a:ea typeface="平成角ｺﾞｼｯｸ体W5P"/>
                <a:cs typeface="平成角ｺﾞｼｯｸ体W5P"/>
              </a:rPr>
              <a:t>（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LTSI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3.0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では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DT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：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Device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Tree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対応なしでも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OK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）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r>
              <a:rPr lang="ja-JP" altLang="en-US" smtClean="0">
                <a:ea typeface="平成角ｺﾞｼｯｸ体W5P"/>
                <a:cs typeface="平成角ｺﾞｼｯｸ体W5P"/>
              </a:rPr>
              <a:t>評価期間 （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6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月中） になったら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自分の出したパッチの動作確認をする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SoC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ベンダー中心で評価を実施し結果をレポート</a:t>
            </a:r>
            <a:endParaRPr lang="en-US" altLang="ja-JP" smtClean="0">
              <a:ea typeface="平成角ｺﾞｼｯｸ体W5P"/>
              <a:cs typeface="平成角ｺﾞｼｯｸ体W5P"/>
            </a:endParaRPr>
          </a:p>
          <a:p>
            <a:pPr lvl="1"/>
            <a:r>
              <a:rPr lang="ja-JP" altLang="en-US" smtClean="0">
                <a:ea typeface="平成角ｺﾞｼｯｸ体W5P"/>
                <a:cs typeface="平成角ｺﾞｼｯｸ体W5P"/>
              </a:rPr>
              <a:t>公開 </a:t>
            </a:r>
            <a:r>
              <a:rPr lang="en-US" altLang="ja-JP" smtClean="0">
                <a:ea typeface="平成角ｺﾞｼｯｸ体W5P"/>
                <a:cs typeface="平成角ｺﾞｼｯｸ体W5P"/>
              </a:rPr>
              <a:t>ML</a:t>
            </a:r>
            <a:r>
              <a:rPr lang="ja-JP" altLang="en-US" smtClean="0">
                <a:ea typeface="平成角ｺﾞｼｯｸ体W5P"/>
                <a:cs typeface="平成角ｺﾞｼｯｸ体W5P"/>
              </a:rPr>
              <a:t> 上での議論の活性化</a:t>
            </a: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32E3EF-5AB6-4156-B763-7C987D99D09A}" type="slidenum">
              <a:rPr lang="ja-JP" altLang="en-US"/>
              <a:pPr>
                <a:defRPr/>
              </a:pPr>
              <a:t>32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LTSI workshop 2012-4-17 @ Yokohama</a:t>
            </a:r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クール">
  <a:themeElements>
    <a:clrScheme name="クール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クール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クール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クール">
  <a:themeElements>
    <a:clrScheme name="クール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クール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クール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5099</Words>
  <Application>Microsoft Office PowerPoint</Application>
  <PresentationFormat>画面に合わせる (4:3)</PresentationFormat>
  <Paragraphs>436</Paragraphs>
  <Slides>32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デザイン テンプレート</vt:lpstr>
      </vt:variant>
      <vt:variant>
        <vt:i4>24</vt:i4>
      </vt:variant>
      <vt:variant>
        <vt:lpstr>スライド タイトル</vt:lpstr>
      </vt:variant>
      <vt:variant>
        <vt:i4>32</vt:i4>
      </vt:variant>
    </vt:vector>
  </HeadingPairs>
  <TitlesOfParts>
    <vt:vector size="65" baseType="lpstr">
      <vt:lpstr>Calibri</vt:lpstr>
      <vt:lpstr>ＭＳ Ｐゴシック</vt:lpstr>
      <vt:lpstr>Arial</vt:lpstr>
      <vt:lpstr>HG丸ｺﾞｼｯｸM-PRO</vt:lpstr>
      <vt:lpstr>Wingdings 2</vt:lpstr>
      <vt:lpstr>Wingdings</vt:lpstr>
      <vt:lpstr>Georgia</vt:lpstr>
      <vt:lpstr>ＭＳ Ｐ明朝</vt:lpstr>
      <vt:lpstr>平成角ｺﾞｼｯｸ体W5P</vt:lpstr>
      <vt:lpstr>Office テーマ</vt:lpstr>
      <vt:lpstr>1_Office テーマ</vt:lpstr>
      <vt:lpstr>クール</vt:lpstr>
      <vt:lpstr>1_クール</vt:lpstr>
      <vt:lpstr>Office テーマ</vt:lpstr>
      <vt:lpstr>1_Office テーマ</vt:lpstr>
      <vt:lpstr>1_Office テーマ</vt:lpstr>
      <vt:lpstr>1_Office テーマ</vt:lpstr>
      <vt:lpstr>1_Office テーマ</vt:lpstr>
      <vt:lpstr>1_Office テーマ</vt:lpstr>
      <vt:lpstr>1_Office テーマ</vt:lpstr>
      <vt:lpstr>1_Office テーマ</vt:lpstr>
      <vt:lpstr>1_Office テーマ</vt:lpstr>
      <vt:lpstr>1_Office テーマ</vt:lpstr>
      <vt:lpstr>1_Office テーマ</vt:lpstr>
      <vt:lpstr>1_Office テーマ</vt:lpstr>
      <vt:lpstr>クール</vt:lpstr>
      <vt:lpstr>クール</vt:lpstr>
      <vt:lpstr>クール</vt:lpstr>
      <vt:lpstr>クール</vt:lpstr>
      <vt:lpstr>1_クール</vt:lpstr>
      <vt:lpstr>1_クール</vt:lpstr>
      <vt:lpstr>1_クール</vt:lpstr>
      <vt:lpstr>1_クール</vt:lpstr>
      <vt:lpstr>LTSI workshop 2012-4-17 - LTSI プロセス紹介 -</vt:lpstr>
      <vt:lpstr>本日の話題</vt:lpstr>
      <vt:lpstr>LTSI コンセプト （1）</vt:lpstr>
      <vt:lpstr>LTSI コンセプト （2）</vt:lpstr>
      <vt:lpstr>LTS/LTSI 関連用語定義 (1/2) </vt:lpstr>
      <vt:lpstr>参考 ： リリース後のバグ修正取り込みの仕組み</vt:lpstr>
      <vt:lpstr>LTS/LTSI 関連用語定義 (2/2) </vt:lpstr>
      <vt:lpstr> </vt:lpstr>
      <vt:lpstr>LTSI の提供価値 （1）</vt:lpstr>
      <vt:lpstr>LTSI の提供価値 （2）</vt:lpstr>
      <vt:lpstr>LTSI の提供価値 （3）</vt:lpstr>
      <vt:lpstr>LTSI リソース　(1)</vt:lpstr>
      <vt:lpstr>LTSI リソース (2)</vt:lpstr>
      <vt:lpstr>LTSI リソース (3)</vt:lpstr>
      <vt:lpstr>LTSI プロセス</vt:lpstr>
      <vt:lpstr>① LTSI コレクションプロセス （1）</vt:lpstr>
      <vt:lpstr>① LTSI コレクションプロセス （2）</vt:lpstr>
      <vt:lpstr>① LTSI コレクションプロセス （3）</vt:lpstr>
      <vt:lpstr>② LTSI レビュープロセス （1）</vt:lpstr>
      <vt:lpstr>② LTSI レビュープロセス （2）</vt:lpstr>
      <vt:lpstr>参考 ： パッチ投稿プロセスを理解する</vt:lpstr>
      <vt:lpstr>参考：コードレビュープロセスを理解する</vt:lpstr>
      <vt:lpstr>LTSI creation process </vt:lpstr>
      <vt:lpstr>③ メンテナンスプロセス</vt:lpstr>
      <vt:lpstr>LTSI development (after 2nd release) </vt:lpstr>
      <vt:lpstr>④ 製品開発時のプロセス</vt:lpstr>
      <vt:lpstr>LTSI maintenance process </vt:lpstr>
      <vt:lpstr>LTSI バグ対応</vt:lpstr>
      <vt:lpstr>LTSI BTS 構想</vt:lpstr>
      <vt:lpstr>ステータスアップデート</vt:lpstr>
      <vt:lpstr>LTSI 3.0 release plan</vt:lpstr>
      <vt:lpstr>今やっていただきたい事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LTSI workshop 2012-4-17 - LTSI プロセス紹介 -</dc:title>
  <dc:creator>munakata</dc:creator>
  <cp:lastModifiedBy>Rensas Solutions Corp.</cp:lastModifiedBy>
  <cp:revision>107</cp:revision>
  <dcterms:created xsi:type="dcterms:W3CDTF">2012-04-16T10:47:21Z</dcterms:created>
  <dcterms:modified xsi:type="dcterms:W3CDTF">2012-04-18T04:43:08Z</dcterms:modified>
</cp:coreProperties>
</file>