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notesSlides/_rels/notesSlide34.xml.rels" ContentType="application/vnd.openxmlformats-package.relationships+xml"/>
  <Override PartName="/ppt/notesSlides/_rels/notesSlide1.xml.rels" ContentType="application/vnd.openxmlformats-package.relationships+xml"/>
  <Override PartName="/ppt/notesSlides/_rels/notesSlide33.xml.rels" ContentType="application/vnd.openxmlformats-package.relationships+xml"/>
  <Override PartName="/ppt/notesSlides/notesSlide3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2.xml" ContentType="application/vnd.openxmlformats-officedocument.drawingml.chart+xml"/>
  <Override PartName="/ppt/media/image13.png" ContentType="image/png"/>
  <Override PartName="/ppt/media/image12.png" ContentType="image/png"/>
  <Override PartName="/ppt/media/image11.png" ContentType="image/png"/>
  <Override PartName="/ppt/media/image10.png" ContentType="image/png"/>
  <Override PartName="/ppt/media/image9.png" ContentType="image/png"/>
  <Override PartName="/ppt/media/image8.png" ContentType="image/png"/>
  <Override PartName="/ppt/media/image7.png" ContentType="image/png"/>
  <Override PartName="/ppt/media/image2.png" ContentType="image/png"/>
  <Override PartName="/ppt/media/image1.png" ContentType="image/png"/>
  <Override PartName="/ppt/media/image3.png" ContentType="image/png"/>
  <Override PartName="/ppt/media/image4.png" ContentType="image/png"/>
  <Override PartName="/ppt/media/image14.jpeg" ContentType="image/jpeg"/>
  <Override PartName="/ppt/media/image5.png" ContentType="image/png"/>
  <Override PartName="/ppt/media/image6.png" ContentType="image/png"/>
  <Override PartName="/ppt/slideMasters/_rels/slideMaster6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7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s/_rels/slide29.xml.rels" ContentType="application/vnd.openxmlformats-package.relationships+xml"/>
  <Override PartName="/ppt/slides/_rels/slide28.xml.rels" ContentType="application/vnd.openxmlformats-package.relationships+xml"/>
  <Override PartName="/ppt/slides/_rels/slide32.xml.rels" ContentType="application/vnd.openxmlformats-package.relationships+xml"/>
  <Override PartName="/ppt/slides/_rels/slide27.xml.rels" ContentType="application/vnd.openxmlformats-package.relationships+xml"/>
  <Override PartName="/ppt/slides/_rels/slide26.xml.rels" ContentType="application/vnd.openxmlformats-package.relationships+xml"/>
  <Override PartName="/ppt/slides/_rels/slide31.xml.rels" ContentType="application/vnd.openxmlformats-package.relationships+xml"/>
  <Override PartName="/ppt/slides/_rels/slide25.xml.rels" ContentType="application/vnd.openxmlformats-package.relationships+xml"/>
  <Override PartName="/ppt/slides/_rels/slide30.xml.rels" ContentType="application/vnd.openxmlformats-package.relationships+xml"/>
  <Override PartName="/ppt/slides/_rels/slide24.xml.rels" ContentType="application/vnd.openxmlformats-package.relationships+xml"/>
  <Override PartName="/ppt/slides/_rels/slide23.xml.rels" ContentType="application/vnd.openxmlformats-package.relationships+xml"/>
  <Override PartName="/ppt/slides/_rels/slide22.xml.rels" ContentType="application/vnd.openxmlformats-package.relationships+xml"/>
  <Override PartName="/ppt/slides/_rels/slide21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33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34.xml.rels" ContentType="application/vnd.openxmlformats-package.relationships+xml"/>
  <Override PartName="/ppt/slides/_rels/slide2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Layouts/slideLayout72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_rels/slideLayout68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.xml" ContentType="application/vnd.openxmlformats-officedocument.presentationml.slideLayout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</p:sldIdLst>
  <p:sldSz cx="9144000" cy="5143500"/>
  <p:notesSz cx="6735762" cy="98663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slide" Target="slides/slide19.xml"/><Relationship Id="rId28" Type="http://schemas.openxmlformats.org/officeDocument/2006/relationships/slide" Target="slides/slide20.xml"/><Relationship Id="rId29" Type="http://schemas.openxmlformats.org/officeDocument/2006/relationships/slide" Target="slides/slide21.xml"/><Relationship Id="rId30" Type="http://schemas.openxmlformats.org/officeDocument/2006/relationships/slide" Target="slides/slide22.xml"/><Relationship Id="rId31" Type="http://schemas.openxmlformats.org/officeDocument/2006/relationships/slide" Target="slides/slide23.xml"/><Relationship Id="rId32" Type="http://schemas.openxmlformats.org/officeDocument/2006/relationships/slide" Target="slides/slide24.xml"/><Relationship Id="rId33" Type="http://schemas.openxmlformats.org/officeDocument/2006/relationships/slide" Target="slides/slide25.xml"/><Relationship Id="rId34" Type="http://schemas.openxmlformats.org/officeDocument/2006/relationships/slide" Target="slides/slide26.xml"/><Relationship Id="rId35" Type="http://schemas.openxmlformats.org/officeDocument/2006/relationships/slide" Target="slides/slide27.xml"/><Relationship Id="rId36" Type="http://schemas.openxmlformats.org/officeDocument/2006/relationships/slide" Target="slides/slide28.xml"/><Relationship Id="rId37" Type="http://schemas.openxmlformats.org/officeDocument/2006/relationships/slide" Target="slides/slide29.xml"/><Relationship Id="rId38" Type="http://schemas.openxmlformats.org/officeDocument/2006/relationships/slide" Target="slides/slide30.xml"/><Relationship Id="rId39" Type="http://schemas.openxmlformats.org/officeDocument/2006/relationships/slide" Target="slides/slide31.xml"/><Relationship Id="rId40" Type="http://schemas.openxmlformats.org/officeDocument/2006/relationships/slide" Target="slides/slide32.xml"/><Relationship Id="rId41" Type="http://schemas.openxmlformats.org/officeDocument/2006/relationships/slide" Target="slides/slide33.xml"/><Relationship Id="rId42" Type="http://schemas.openxmlformats.org/officeDocument/2006/relationships/slide" Target="slides/slide34.xml"/>
</Relationships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862" spc="-1" strike="noStrike">
                <a:solidFill>
                  <a:srgbClr val="595959"/>
                </a:solidFill>
                <a:latin typeface="Calibri"/>
                <a:ea typeface="DejaVu Sans"/>
              </a:defRPr>
            </a:pPr>
            <a:r>
              <a:rPr b="0" sz="1862" spc="-1" strike="noStrike">
                <a:solidFill>
                  <a:srgbClr val="595959"/>
                </a:solidFill>
                <a:latin typeface="Calibri"/>
                <a:ea typeface="DejaVu Sans"/>
              </a:rPr>
              <a:t>Linux source code growth</a:t>
            </a:r>
          </a:p>
        </c:rich>
      </c:tx>
      <c:overlay val="0"/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Lines of Code</c:v>
                </c:pt>
              </c:strCache>
            </c:strRef>
          </c:tx>
          <c:spPr>
            <a:solidFill>
              <a:srgbClr val="4f81bd"/>
            </a:solidFill>
            <a:ln>
              <a:noFill/>
            </a:ln>
          </c:spPr>
          <c:invertIfNegative val="0"/>
          <c:dLbls>
            <c:numFmt formatCode="General" sourceLinked="1"/>
            <c:dLblPos val="outEnd"/>
            <c:showLegendKey val="0"/>
            <c:showVal val="0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18"/>
                <c:pt idx="0">
                  <c:v>4.0</c:v>
                </c:pt>
                <c:pt idx="1">
                  <c:v>4.1</c:v>
                </c:pt>
                <c:pt idx="2">
                  <c:v>4.2</c:v>
                </c:pt>
                <c:pt idx="3">
                  <c:v>4.3</c:v>
                </c:pt>
                <c:pt idx="4">
                  <c:v>4.4</c:v>
                </c:pt>
                <c:pt idx="5">
                  <c:v>4.5</c:v>
                </c:pt>
                <c:pt idx="6">
                  <c:v>4.6</c:v>
                </c:pt>
                <c:pt idx="7">
                  <c:v>4.7</c:v>
                </c:pt>
                <c:pt idx="8">
                  <c:v>4.8</c:v>
                </c:pt>
                <c:pt idx="9">
                  <c:v>4.9</c:v>
                </c:pt>
                <c:pt idx="10">
                  <c:v>4.10</c:v>
                </c:pt>
                <c:pt idx="11">
                  <c:v>4.11</c:v>
                </c:pt>
                <c:pt idx="12">
                  <c:v>4..12</c:v>
                </c:pt>
                <c:pt idx="13">
                  <c:v>4.13</c:v>
                </c:pt>
                <c:pt idx="14">
                  <c:v>4.14</c:v>
                </c:pt>
                <c:pt idx="15">
                  <c:v>4.15</c:v>
                </c:pt>
                <c:pt idx="16">
                  <c:v>4.16</c:v>
                </c:pt>
                <c:pt idx="17">
                  <c:v>4.17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8"/>
                <c:pt idx="0">
                  <c:v>19312477</c:v>
                </c:pt>
                <c:pt idx="1">
                  <c:v>19512593</c:v>
                </c:pt>
                <c:pt idx="2">
                  <c:v>20311825</c:v>
                </c:pt>
                <c:pt idx="3">
                  <c:v>20621558</c:v>
                </c:pt>
                <c:pt idx="4">
                  <c:v>20862229</c:v>
                </c:pt>
                <c:pt idx="5">
                  <c:v>21154659</c:v>
                </c:pt>
                <c:pt idx="6">
                  <c:v>21422808</c:v>
                </c:pt>
                <c:pt idx="7">
                  <c:v>21720955</c:v>
                </c:pt>
                <c:pt idx="8">
                  <c:v>22071048</c:v>
                </c:pt>
                <c:pt idx="9">
                  <c:v>22348356</c:v>
                </c:pt>
                <c:pt idx="10">
                  <c:v>22839659</c:v>
                </c:pt>
                <c:pt idx="11">
                  <c:v>23137402</c:v>
                </c:pt>
                <c:pt idx="12">
                  <c:v>24170860</c:v>
                </c:pt>
                <c:pt idx="13">
                  <c:v>24767008</c:v>
                </c:pt>
                <c:pt idx="14">
                  <c:v>25041284</c:v>
                </c:pt>
                <c:pt idx="15">
                  <c:v>25364806</c:v>
                </c:pt>
                <c:pt idx="16">
                  <c:v>25558805</c:v>
                </c:pt>
                <c:pt idx="17">
                  <c:v>25379564</c:v>
                </c:pt>
              </c:numCache>
            </c:numRef>
          </c:val>
        </c:ser>
        <c:gapWidth val="219"/>
        <c:overlap val="-27"/>
        <c:axId val="24241652"/>
        <c:axId val="61775499"/>
      </c:barChart>
      <c:catAx>
        <c:axId val="24241652"/>
        <c:scaling>
          <c:orientation val="minMax"/>
        </c:scaling>
        <c:delete val="0"/>
        <c:axPos val="b"/>
        <c:numFmt formatCode="YYYY/MM/DD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1197" spc="-1" strike="noStrike">
                <a:solidFill>
                  <a:srgbClr val="595959"/>
                </a:solidFill>
                <a:latin typeface="Calibri"/>
                <a:ea typeface="DejaVu Sans"/>
              </a:defRPr>
            </a:pPr>
          </a:p>
        </c:txPr>
        <c:crossAx val="61775499"/>
        <c:crosses val="autoZero"/>
        <c:auto val="1"/>
        <c:lblAlgn val="ctr"/>
        <c:lblOffset val="100"/>
      </c:catAx>
      <c:valAx>
        <c:axId val="61775499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#,##0_);[RED]\(#,##0\)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1197" spc="-1" strike="noStrike">
                <a:solidFill>
                  <a:srgbClr val="595959"/>
                </a:solidFill>
                <a:latin typeface="Calibri"/>
                <a:ea typeface="DejaVu Sans"/>
              </a:defRPr>
            </a:pPr>
          </a:p>
        </c:txPr>
        <c:crossAx val="24241652"/>
        <c:crosses val="autoZero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7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latin typeface="Arial"/>
              </a:rPr>
              <a:t>ページを移動するにはクリックします。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2000" spc="-1" strike="noStrike">
                <a:latin typeface="Arial"/>
              </a:rPr>
              <a:t>クリックしてノート書式の編集</a:t>
            </a:r>
            <a:endParaRPr b="0" lang="en-US" sz="2000" spc="-1" strike="noStrike"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latin typeface="Times New Roman"/>
              </a:rPr>
              <a:t> 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238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en-US" sz="1400" spc="-1" strike="noStrike">
                <a:latin typeface="Times New Roman"/>
              </a:rPr>
              <a:t> 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239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en-US" sz="1400" spc="-1" strike="noStrike">
                <a:latin typeface="Times New Roman"/>
              </a:rPr>
              <a:t> 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240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55766228-2DA7-4CDF-9C22-55E0CC4CFE92}" type="slidenum">
              <a:rPr b="0" lang="en-US" sz="1400" spc="-1" strike="noStrike">
                <a:latin typeface="Times New Roman"/>
              </a:rPr>
              <a:t>1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33.xml.rels><?xml version="1.0" encoding="UTF-8"?>
<Relationships xmlns="http://schemas.openxmlformats.org/package/2006/relationships"><Relationship Id="rId1" Type="http://schemas.openxmlformats.org/officeDocument/2006/relationships/slide" Target="../slides/slide33.xml"/><Relationship Id="rId2" Type="http://schemas.openxmlformats.org/officeDocument/2006/relationships/notesMaster" Target="../notesMasters/notesMaster1.xml"/>
</Relationships>
</file>

<file path=ppt/notesSlides/_rels/notesSlide34.xml.rels><?xml version="1.0" encoding="UTF-8"?>
<Relationships xmlns="http://schemas.openxmlformats.org/package/2006/relationships"><Relationship Id="rId1" Type="http://schemas.openxmlformats.org/officeDocument/2006/relationships/slide" Target="../slides/slide34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PlaceHolder 1"/>
          <p:cNvSpPr>
            <a:spLocks noGrp="1"/>
          </p:cNvSpPr>
          <p:nvPr>
            <p:ph type="sldImg"/>
          </p:nvPr>
        </p:nvSpPr>
        <p:spPr>
          <a:xfrm>
            <a:off x="79200" y="739800"/>
            <a:ext cx="6575040" cy="3698640"/>
          </a:xfrm>
          <a:prstGeom prst="rect">
            <a:avLst/>
          </a:prstGeom>
        </p:spPr>
      </p:sp>
      <p:sp>
        <p:nvSpPr>
          <p:cNvPr id="648" name="PlaceHolder 2"/>
          <p:cNvSpPr>
            <a:spLocks noGrp="1"/>
          </p:cNvSpPr>
          <p:nvPr>
            <p:ph type="body"/>
          </p:nvPr>
        </p:nvSpPr>
        <p:spPr>
          <a:xfrm>
            <a:off x="672840" y="4686120"/>
            <a:ext cx="5388120" cy="4439520"/>
          </a:xfrm>
          <a:prstGeom prst="rect">
            <a:avLst/>
          </a:prstGeom>
        </p:spPr>
        <p:txBody>
          <a:bodyPr lIns="0" rIns="0" tIns="0" bIns="0"/>
          <a:p>
            <a:endParaRPr b="0" lang="en-US" sz="2000" spc="-1" strike="noStrike">
              <a:latin typeface="Arial"/>
            </a:endParaRPr>
          </a:p>
        </p:txBody>
      </p:sp>
      <p:sp>
        <p:nvSpPr>
          <p:cNvPr id="649" name="CustomShape 3"/>
          <p:cNvSpPr/>
          <p:nvPr/>
        </p:nvSpPr>
        <p:spPr>
          <a:xfrm>
            <a:off x="3814920" y="9370440"/>
            <a:ext cx="2917440" cy="49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850E78A2-E66B-4A40-8D85-0A2F9DF89083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&lt;番号&gt;</a:t>
            </a:fld>
            <a:endParaRPr b="0" lang="en-US" sz="1200" spc="-1" strike="noStrike">
              <a:latin typeface="Arial"/>
            </a:endParaRPr>
          </a:p>
        </p:txBody>
      </p:sp>
    </p:spTree>
  </p:cSld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PlaceHolder 1"/>
          <p:cNvSpPr>
            <a:spLocks noGrp="1"/>
          </p:cNvSpPr>
          <p:nvPr>
            <p:ph type="sldImg"/>
          </p:nvPr>
        </p:nvSpPr>
        <p:spPr>
          <a:xfrm>
            <a:off x="79200" y="739800"/>
            <a:ext cx="6575040" cy="3698640"/>
          </a:xfrm>
          <a:prstGeom prst="rect">
            <a:avLst/>
          </a:prstGeom>
        </p:spPr>
      </p:sp>
      <p:sp>
        <p:nvSpPr>
          <p:cNvPr id="651" name="PlaceHolder 2"/>
          <p:cNvSpPr>
            <a:spLocks noGrp="1"/>
          </p:cNvSpPr>
          <p:nvPr>
            <p:ph type="body"/>
          </p:nvPr>
        </p:nvSpPr>
        <p:spPr>
          <a:xfrm>
            <a:off x="672840" y="4686120"/>
            <a:ext cx="5388120" cy="4439520"/>
          </a:xfrm>
          <a:prstGeom prst="rect">
            <a:avLst/>
          </a:prstGeom>
        </p:spPr>
        <p:txBody>
          <a:bodyPr lIns="0" rIns="0" tIns="0" bIns="0"/>
          <a:p>
            <a:endParaRPr b="0" lang="en-US" sz="2000" spc="-1" strike="noStrike">
              <a:latin typeface="Arial"/>
            </a:endParaRPr>
          </a:p>
        </p:txBody>
      </p:sp>
      <p:sp>
        <p:nvSpPr>
          <p:cNvPr id="652" name="CustomShape 3"/>
          <p:cNvSpPr/>
          <p:nvPr/>
        </p:nvSpPr>
        <p:spPr>
          <a:xfrm>
            <a:off x="3814920" y="9370440"/>
            <a:ext cx="2917440" cy="49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64274F4D-289F-45E7-9206-E4F55F80DA1A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&lt;番号&gt;</a:t>
            </a:fld>
            <a:endParaRPr b="0" lang="en-US" sz="1200" spc="-1" strike="noStrike">
              <a:latin typeface="Arial"/>
            </a:endParaRPr>
          </a:p>
        </p:txBody>
      </p:sp>
    </p:spTree>
  </p:cSld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PlaceHolder 1"/>
          <p:cNvSpPr>
            <a:spLocks noGrp="1"/>
          </p:cNvSpPr>
          <p:nvPr>
            <p:ph type="sldImg"/>
          </p:nvPr>
        </p:nvSpPr>
        <p:spPr>
          <a:xfrm>
            <a:off x="79200" y="739800"/>
            <a:ext cx="6575040" cy="3698640"/>
          </a:xfrm>
          <a:prstGeom prst="rect">
            <a:avLst/>
          </a:prstGeom>
        </p:spPr>
      </p:sp>
      <p:sp>
        <p:nvSpPr>
          <p:cNvPr id="654" name="PlaceHolder 2"/>
          <p:cNvSpPr>
            <a:spLocks noGrp="1"/>
          </p:cNvSpPr>
          <p:nvPr>
            <p:ph type="body"/>
          </p:nvPr>
        </p:nvSpPr>
        <p:spPr>
          <a:xfrm>
            <a:off x="672840" y="4686120"/>
            <a:ext cx="5388120" cy="4439520"/>
          </a:xfrm>
          <a:prstGeom prst="rect">
            <a:avLst/>
          </a:prstGeom>
        </p:spPr>
        <p:txBody>
          <a:bodyPr lIns="0" rIns="0" tIns="0" bIns="0"/>
          <a:p>
            <a:endParaRPr b="0" lang="en-US" sz="2000" spc="-1" strike="noStrike">
              <a:latin typeface="Arial"/>
            </a:endParaRPr>
          </a:p>
        </p:txBody>
      </p:sp>
      <p:sp>
        <p:nvSpPr>
          <p:cNvPr id="655" name="CustomShape 3"/>
          <p:cNvSpPr/>
          <p:nvPr/>
        </p:nvSpPr>
        <p:spPr>
          <a:xfrm>
            <a:off x="3814920" y="9370440"/>
            <a:ext cx="2917440" cy="49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6F61C5DF-8185-4E87-9EF7-C4600B2D6378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&lt;番号&gt;</a:t>
            </a:fld>
            <a:endParaRPr b="0" lang="en-US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9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5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6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3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4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5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6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8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3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4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5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4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5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6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7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1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2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3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4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latin typeface="Arial"/>
              </a:rPr>
              <a:t>タイトルテキストの書式を編集するにはクリックします。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アウトラインテキストの書式を編集するにはクリックします。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2</a:t>
            </a:r>
            <a:r>
              <a:rPr b="0" lang="en-US" sz="2800" spc="-1" strike="noStrike">
                <a:latin typeface="Arial"/>
              </a:rPr>
              <a:t>レベル目のアウトライン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3</a:t>
            </a:r>
            <a:r>
              <a:rPr b="0" lang="en-US" sz="2400" spc="-1" strike="noStrike">
                <a:latin typeface="Arial"/>
              </a:rPr>
              <a:t>レベル目のアウトライン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4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5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6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7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latin typeface="Arial"/>
              </a:rPr>
              <a:t>タイトルテキストの書式を編集するにはクリックします。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アウトラインテキストの書式を編集するにはクリックします。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2</a:t>
            </a:r>
            <a:r>
              <a:rPr b="0" lang="en-US" sz="2800" spc="-1" strike="noStrike">
                <a:latin typeface="Arial"/>
              </a:rPr>
              <a:t>レベル目のアウトライン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3</a:t>
            </a:r>
            <a:r>
              <a:rPr b="0" lang="en-US" sz="2400" spc="-1" strike="noStrike">
                <a:latin typeface="Arial"/>
              </a:rPr>
              <a:t>レベル目のアウトライン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4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5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6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7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8880" cy="8582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latin typeface="Arial"/>
              </a:rPr>
              <a:t>タイトルテキストの書式を編集するにはクリックします。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アウトラインテキストの書式を編集するにはクリックします。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2</a:t>
            </a:r>
            <a:r>
              <a:rPr b="0" lang="en-US" sz="2800" spc="-1" strike="noStrike">
                <a:latin typeface="Arial"/>
              </a:rPr>
              <a:t>レベル目のアウトライン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3</a:t>
            </a:r>
            <a:r>
              <a:rPr b="0" lang="en-US" sz="2400" spc="-1" strike="noStrike">
                <a:latin typeface="Arial"/>
              </a:rPr>
              <a:t>レベル目のアウトライン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4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5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6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7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latin typeface="Arial"/>
              </a:rPr>
              <a:t>タイトルテキストの書式を編集するにはクリックします。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アウトラインテキストの書式を編集するにはクリックします。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2</a:t>
            </a:r>
            <a:r>
              <a:rPr b="0" lang="en-US" sz="2800" spc="-1" strike="noStrike">
                <a:latin typeface="Arial"/>
              </a:rPr>
              <a:t>レベル目のアウトライン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3</a:t>
            </a:r>
            <a:r>
              <a:rPr b="0" lang="en-US" sz="2400" spc="-1" strike="noStrike">
                <a:latin typeface="Arial"/>
              </a:rPr>
              <a:t>レベル目のアウトライン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4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5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6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7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8880" cy="8582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latin typeface="Arial"/>
              </a:rPr>
              <a:t>タイトルテキストの書式を編集するにはクリックします。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440" cy="2982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アウトラインテキストの書式を編集するにはクリックします。</a:t>
            </a:r>
            <a:endParaRPr b="0" lang="en-US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2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3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4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5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6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7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440" cy="2982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アウトラインテキストの書式を編集するにはクリックします。</a:t>
            </a:r>
            <a:endParaRPr b="0" lang="en-US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2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3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4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5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6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7</a:t>
            </a:r>
            <a:r>
              <a:rPr b="0" lang="en-US" sz="1800" spc="-1" strike="noStrike">
                <a:latin typeface="Arial"/>
              </a:rPr>
              <a:t>レベル目のアウトライン</a:t>
            </a:r>
            <a:endParaRPr b="0" lang="en-US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図 8" descr=""/>
          <p:cNvPicPr/>
          <p:nvPr/>
        </p:nvPicPr>
        <p:blipFill>
          <a:blip r:embed="rId2"/>
          <a:stretch/>
        </p:blipFill>
        <p:spPr>
          <a:xfrm>
            <a:off x="8244360" y="1080"/>
            <a:ext cx="897840" cy="336600"/>
          </a:xfrm>
          <a:prstGeom prst="rect">
            <a:avLst/>
          </a:prstGeom>
          <a:ln>
            <a:noFill/>
          </a:ln>
        </p:spPr>
      </p:pic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latin typeface="Arial"/>
              </a:rPr>
              <a:t>タイトルテキストの書式を編集するにはクリックします。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アウトラインテキストの書式を編集するにはクリックします。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2</a:t>
            </a:r>
            <a:r>
              <a:rPr b="0" lang="en-US" sz="2800" spc="-1" strike="noStrike">
                <a:latin typeface="Arial"/>
              </a:rPr>
              <a:t>レベル目のアウトライン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3</a:t>
            </a:r>
            <a:r>
              <a:rPr b="0" lang="en-US" sz="2400" spc="-1" strike="noStrike">
                <a:latin typeface="Arial"/>
              </a:rPr>
              <a:t>レベル目のアウトライン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4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5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6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7</a:t>
            </a:r>
            <a:r>
              <a:rPr b="0" lang="en-US" sz="2000" spc="-1" strike="noStrike">
                <a:latin typeface="Arial"/>
              </a:rPr>
              <a:t>レベル目のアウトライン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chart" Target="../charts/chart2.xml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2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29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9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9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29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3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notesSlide" Target="../notesSlides/notesSlide3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CustomShape 1"/>
          <p:cNvSpPr/>
          <p:nvPr/>
        </p:nvSpPr>
        <p:spPr>
          <a:xfrm>
            <a:off x="648000" y="1561680"/>
            <a:ext cx="7770600" cy="1100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  <a:ea typeface="DejaVu Sans"/>
              </a:rPr>
              <a:t>LTSI Project update</a:t>
            </a:r>
            <a:br/>
            <a:r>
              <a:rPr b="0" i="1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Long Term Support Initiative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242" name="CustomShape 2"/>
          <p:cNvSpPr/>
          <p:nvPr/>
        </p:nvSpPr>
        <p:spPr>
          <a:xfrm>
            <a:off x="432000" y="2895840"/>
            <a:ext cx="8350560" cy="1312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Tsugikazu SHIBATA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20, June. 2018@at Open Source Summit Japan, Ariake Tokyo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(replay by) Hisao Munakata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18, October 2018 @ AGL AMM Fall Dresden</a:t>
            </a:r>
            <a:endParaRPr b="0" lang="en-US" sz="2400" spc="-1" strike="noStrike">
              <a:latin typeface="Arial"/>
            </a:endParaRPr>
          </a:p>
        </p:txBody>
      </p:sp>
      <p:pic>
        <p:nvPicPr>
          <p:cNvPr id="243" name="図 2" descr=""/>
          <p:cNvPicPr/>
          <p:nvPr/>
        </p:nvPicPr>
        <p:blipFill>
          <a:blip r:embed="rId1"/>
          <a:stretch/>
        </p:blipFill>
        <p:spPr>
          <a:xfrm>
            <a:off x="3132000" y="339480"/>
            <a:ext cx="2463120" cy="925560"/>
          </a:xfrm>
          <a:prstGeom prst="rect">
            <a:avLst/>
          </a:prstGeom>
          <a:ln>
            <a:noFill/>
          </a:ln>
        </p:spPr>
      </p:pic>
      <p:sp>
        <p:nvSpPr>
          <p:cNvPr id="244" name="CustomShape 3"/>
          <p:cNvSpPr/>
          <p:nvPr/>
        </p:nvSpPr>
        <p:spPr>
          <a:xfrm>
            <a:off x="7641360" y="4422240"/>
            <a:ext cx="1150560" cy="502560"/>
          </a:xfrm>
          <a:prstGeom prst="ellipse">
            <a:avLst/>
          </a:prstGeom>
          <a:solidFill>
            <a:srgbClr val="1b75bc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45" name="CustomShape 4"/>
          <p:cNvSpPr/>
          <p:nvPr/>
        </p:nvSpPr>
        <p:spPr>
          <a:xfrm>
            <a:off x="1224000" y="4248000"/>
            <a:ext cx="7702560" cy="790560"/>
          </a:xfrm>
          <a:prstGeom prst="rect">
            <a:avLst/>
          </a:prstGeom>
          <a:noFill/>
          <a:ln w="1260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Linux = Open Source project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47" name="CustomShape 2"/>
          <p:cNvSpPr/>
          <p:nvPr/>
        </p:nvSpPr>
        <p:spPr>
          <a:xfrm>
            <a:off x="457200" y="789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Linux is one of the most successful Open Source project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Continue growing in 27 years ; expanding  adoption for new area; </a:t>
            </a:r>
            <a:endParaRPr b="0" lang="en-US" sz="32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IT enterprise, Cloud, Network, Smart Phone, Robotics, Embedded, IoT and many others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Developing and delivering under GPLv2</a:t>
            </a:r>
            <a:endParaRPr b="0" lang="en-US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US" sz="32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Developed by the community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49" name="CustomShape 2"/>
          <p:cNvSpPr/>
          <p:nvPr/>
        </p:nvSpPr>
        <p:spPr>
          <a:xfrm>
            <a:off x="457200" y="789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Participating ~1700 developer, ~230 companies every releases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Growing yearly 1.5Mlines of code, 4000 files increased 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27 Years of history 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Maintainers have great skill to manage the subsystem and professional knowledge of its area of technologies</a:t>
            </a:r>
            <a:endParaRPr b="0" lang="en-US" sz="32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Status of Latest Linux Kernel 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51" name="CustomShape 2"/>
          <p:cNvSpPr/>
          <p:nvPr/>
        </p:nvSpPr>
        <p:spPr>
          <a:xfrm>
            <a:off x="457200" y="789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Latest released Kernel : 4.18</a:t>
            </a:r>
            <a:endParaRPr b="0" lang="en-US" sz="32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Released: August 12nd , 2018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Lines of code :  25,280,872  </a:t>
            </a:r>
            <a:r>
              <a:rPr b="0" lang="en-US" sz="2800" spc="-1" strike="noStrike">
                <a:solidFill>
                  <a:srgbClr val="ff0000"/>
                </a:solidFill>
                <a:latin typeface="Calibri"/>
                <a:ea typeface="DejaVu Sans"/>
              </a:rPr>
              <a:t> </a:t>
            </a: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(-98,692) 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Files : 60,973 (-359)  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Developed period: 70  days from 4.17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Current Stable Kernel: 4.18.14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Current development kernel:  4.19-rc8</a:t>
            </a:r>
            <a:endParaRPr b="0" lang="en-US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US" sz="3200" spc="-1" strike="noStrike">
              <a:latin typeface="Arial"/>
            </a:endParaRPr>
          </a:p>
        </p:txBody>
      </p:sp>
      <p:sp>
        <p:nvSpPr>
          <p:cNvPr id="252" name="CustomShape 3"/>
          <p:cNvSpPr/>
          <p:nvPr/>
        </p:nvSpPr>
        <p:spPr>
          <a:xfrm>
            <a:off x="7641720" y="442260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CustomShape 1"/>
          <p:cNvSpPr/>
          <p:nvPr/>
        </p:nvSpPr>
        <p:spPr>
          <a:xfrm>
            <a:off x="4644000" y="1707480"/>
            <a:ext cx="3526560" cy="17265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54" name="CustomShape 2"/>
          <p:cNvSpPr/>
          <p:nvPr/>
        </p:nvSpPr>
        <p:spPr>
          <a:xfrm>
            <a:off x="4644000" y="1347480"/>
            <a:ext cx="3524760" cy="358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55" name="CustomShape 3"/>
          <p:cNvSpPr/>
          <p:nvPr/>
        </p:nvSpPr>
        <p:spPr>
          <a:xfrm>
            <a:off x="323640" y="3219840"/>
            <a:ext cx="3526560" cy="17265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56" name="CustomShape 4"/>
          <p:cNvSpPr/>
          <p:nvPr/>
        </p:nvSpPr>
        <p:spPr>
          <a:xfrm>
            <a:off x="323640" y="1419480"/>
            <a:ext cx="3454560" cy="17985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57" name="CustomShape 5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Kernel release cycle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58" name="CustomShape 6"/>
          <p:cNvSpPr/>
          <p:nvPr/>
        </p:nvSpPr>
        <p:spPr>
          <a:xfrm>
            <a:off x="457200" y="472680"/>
            <a:ext cx="8937360" cy="873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Release cycle: 65 ~ 70 days, 5~6 releases/year</a:t>
            </a:r>
            <a:endParaRPr b="0" lang="en-US" sz="2800" spc="-1" strike="noStrike">
              <a:latin typeface="Arial"/>
            </a:endParaRPr>
          </a:p>
        </p:txBody>
      </p:sp>
      <p:graphicFrame>
        <p:nvGraphicFramePr>
          <p:cNvPr id="259" name="Table 7"/>
          <p:cNvGraphicFramePr/>
          <p:nvPr/>
        </p:nvGraphicFramePr>
        <p:xfrm>
          <a:off x="4788000" y="992520"/>
          <a:ext cx="3959640" cy="3924000"/>
        </p:xfrm>
        <a:graphic>
          <a:graphicData uri="http://schemas.openxmlformats.org/drawingml/2006/table">
            <a:tbl>
              <a:tblPr/>
              <a:tblGrid>
                <a:gridCol w="1154880"/>
                <a:gridCol w="1485000"/>
                <a:gridCol w="1320120"/>
              </a:tblGrid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latin typeface="Calibri"/>
                        </a:rPr>
                        <a:t>Version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Release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Rel. span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2016-12-11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2017-02-19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2017-04-30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2017-07-02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2017-09-03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2017-11-12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2018-1-28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2018-4-1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4.17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2018-6-3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6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latin typeface="Times New Roman"/>
                        </a:rPr>
                        <a:t>4.18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latin typeface="Times New Roman"/>
                        </a:rPr>
                        <a:t>2018-8-12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latin typeface="Times New Roman"/>
                        </a:rPr>
                        <a:t>70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0" name="Table 8"/>
          <p:cNvGraphicFramePr/>
          <p:nvPr/>
        </p:nvGraphicFramePr>
        <p:xfrm>
          <a:off x="395640" y="1038960"/>
          <a:ext cx="3887640" cy="3852360"/>
        </p:xfrm>
        <a:graphic>
          <a:graphicData uri="http://schemas.openxmlformats.org/drawingml/2006/table">
            <a:tbl>
              <a:tblPr/>
              <a:tblGrid>
                <a:gridCol w="1053000"/>
                <a:gridCol w="1458000"/>
                <a:gridCol w="1377000"/>
              </a:tblGrid>
              <a:tr h="321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latin typeface="Calibri"/>
                        </a:rPr>
                        <a:t>Version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Release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Rel. span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2015-2-9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2015-4-12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2015-6-22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2015-8-30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2015-11-2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2016-1-10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2016-3-14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2016-5-15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353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4.7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2016-7-24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48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2016-10-2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</a:tbl>
          </a:graphicData>
        </a:graphic>
      </p:graphicFrame>
      <p:sp>
        <p:nvSpPr>
          <p:cNvPr id="261" name="CustomShape 9"/>
          <p:cNvSpPr/>
          <p:nvPr/>
        </p:nvSpPr>
        <p:spPr>
          <a:xfrm>
            <a:off x="110160" y="4227840"/>
            <a:ext cx="306000" cy="3632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6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62" name="CustomShape 10"/>
          <p:cNvSpPr/>
          <p:nvPr/>
        </p:nvSpPr>
        <p:spPr>
          <a:xfrm>
            <a:off x="107640" y="2355840"/>
            <a:ext cx="286200" cy="3632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63" name="CustomShape 11"/>
          <p:cNvSpPr/>
          <p:nvPr/>
        </p:nvSpPr>
        <p:spPr>
          <a:xfrm>
            <a:off x="4500000" y="2499840"/>
            <a:ext cx="286200" cy="3632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64" name="CustomShape 12"/>
          <p:cNvSpPr/>
          <p:nvPr/>
        </p:nvSpPr>
        <p:spPr>
          <a:xfrm>
            <a:off x="7893720" y="453060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4140000" y="3803040"/>
            <a:ext cx="3382560" cy="7758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66" name="CustomShape 2"/>
          <p:cNvSpPr/>
          <p:nvPr/>
        </p:nvSpPr>
        <p:spPr>
          <a:xfrm>
            <a:off x="611640" y="3803040"/>
            <a:ext cx="3382560" cy="7758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67" name="CustomShape 3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Linux development policy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68" name="CustomShape 4"/>
          <p:cNvSpPr/>
          <p:nvPr/>
        </p:nvSpPr>
        <p:spPr>
          <a:xfrm>
            <a:off x="323640" y="609480"/>
            <a:ext cx="8865360" cy="2104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Upstream is only the place to accept the patches</a:t>
            </a:r>
            <a:endParaRPr b="0" lang="en-US" sz="3200" spc="-1" strike="noStrike">
              <a:latin typeface="Arial"/>
            </a:endParaRPr>
          </a:p>
          <a:p>
            <a:pPr lvl="1" marL="630360" indent="-2710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Reviewed by skilled maintainer</a:t>
            </a:r>
            <a:endParaRPr b="0" lang="en-US" sz="2800" spc="-1" strike="noStrike">
              <a:latin typeface="Arial"/>
            </a:endParaRPr>
          </a:p>
          <a:p>
            <a:pPr lvl="1" marL="630360" indent="-2710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Tested with other proposals to confirm no conflicts</a:t>
            </a:r>
            <a:endParaRPr b="0" lang="en-US" sz="2800" spc="-1" strike="noStrike">
              <a:latin typeface="Arial"/>
            </a:endParaRPr>
          </a:p>
          <a:p>
            <a:pPr lvl="1" marL="630360" indent="-2710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Well coordinated development process for over thousands of developers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800" spc="-1" strike="noStrike">
              <a:latin typeface="Arial"/>
            </a:endParaRPr>
          </a:p>
        </p:txBody>
      </p:sp>
      <p:sp>
        <p:nvSpPr>
          <p:cNvPr id="269" name="CustomShape 5"/>
          <p:cNvSpPr/>
          <p:nvPr/>
        </p:nvSpPr>
        <p:spPr>
          <a:xfrm>
            <a:off x="5073840" y="4191840"/>
            <a:ext cx="1793520" cy="393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(Bug/Security)</a:t>
            </a:r>
            <a:endParaRPr b="0" lang="en-US" sz="2000" spc="-1" strike="noStrike">
              <a:latin typeface="Arial"/>
            </a:endParaRPr>
          </a:p>
        </p:txBody>
      </p:sp>
      <p:sp>
        <p:nvSpPr>
          <p:cNvPr id="270" name="CustomShape 6"/>
          <p:cNvSpPr/>
          <p:nvPr/>
        </p:nvSpPr>
        <p:spPr>
          <a:xfrm>
            <a:off x="3212640" y="3284640"/>
            <a:ext cx="1721880" cy="51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Upstream</a:t>
            </a:r>
            <a:endParaRPr b="0" lang="en-US" sz="2800" spc="-1" strike="noStrike">
              <a:latin typeface="Arial"/>
            </a:endParaRPr>
          </a:p>
        </p:txBody>
      </p:sp>
      <p:sp>
        <p:nvSpPr>
          <p:cNvPr id="271" name="CustomShape 7"/>
          <p:cNvSpPr/>
          <p:nvPr/>
        </p:nvSpPr>
        <p:spPr>
          <a:xfrm>
            <a:off x="708120" y="3867840"/>
            <a:ext cx="3151440" cy="63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3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New Features 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72" name="CustomShape 8"/>
          <p:cNvSpPr/>
          <p:nvPr/>
        </p:nvSpPr>
        <p:spPr>
          <a:xfrm>
            <a:off x="5298840" y="3739680"/>
            <a:ext cx="1272240" cy="63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3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Fixes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73" name="CustomShape 9"/>
          <p:cNvSpPr/>
          <p:nvPr/>
        </p:nvSpPr>
        <p:spPr>
          <a:xfrm>
            <a:off x="395640" y="3284640"/>
            <a:ext cx="7414920" cy="1748160"/>
          </a:xfrm>
          <a:prstGeom prst="ellipse">
            <a:avLst/>
          </a:prstGeom>
          <a:noFill/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Linux Development process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75" name="CustomShape 2"/>
          <p:cNvSpPr/>
          <p:nvPr/>
        </p:nvSpPr>
        <p:spPr>
          <a:xfrm>
            <a:off x="457200" y="627480"/>
            <a:ext cx="8227800" cy="2493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Just after the release of 4.n, two weeks of merge window will be opened for proposal of new features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After 2 weeks of merge window, -rc1 will be released and the stabilization will be started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4.n+1 will be released when it becomes reasonably stable by some of -rcX released </a:t>
            </a:r>
            <a:endParaRPr b="0" lang="en-US" sz="2800" spc="-1" strike="noStrike">
              <a:latin typeface="Arial"/>
            </a:endParaRPr>
          </a:p>
        </p:txBody>
      </p:sp>
      <p:sp>
        <p:nvSpPr>
          <p:cNvPr id="276" name="CustomShape 3"/>
          <p:cNvSpPr/>
          <p:nvPr/>
        </p:nvSpPr>
        <p:spPr>
          <a:xfrm>
            <a:off x="3132000" y="3877920"/>
            <a:ext cx="40302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5560">
            <a:solidFill>
              <a:schemeClr val="tx1"/>
            </a:solidFill>
            <a:round/>
            <a:headEnd len="med" type="triangle" w="med"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7" name="CustomShape 4"/>
          <p:cNvSpPr/>
          <p:nvPr/>
        </p:nvSpPr>
        <p:spPr>
          <a:xfrm>
            <a:off x="1547640" y="3867840"/>
            <a:ext cx="1509480" cy="9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5560">
            <a:solidFill>
              <a:schemeClr val="tx1"/>
            </a:solidFill>
            <a:round/>
            <a:headEnd len="med" type="triangle" w="med"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8" name="Line 5"/>
          <p:cNvSpPr/>
          <p:nvPr/>
        </p:nvSpPr>
        <p:spPr>
          <a:xfrm flipV="1">
            <a:off x="1547640" y="4299120"/>
            <a:ext cx="5576760" cy="22320"/>
          </a:xfrm>
          <a:prstGeom prst="line">
            <a:avLst/>
          </a:prstGeom>
          <a:ln w="381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79" name="CustomShape 6"/>
          <p:cNvSpPr/>
          <p:nvPr/>
        </p:nvSpPr>
        <p:spPr>
          <a:xfrm>
            <a:off x="1363680" y="4114800"/>
            <a:ext cx="182880" cy="367560"/>
          </a:xfrm>
          <a:prstGeom prst="rect">
            <a:avLst/>
          </a:prstGeom>
          <a:solidFill>
            <a:schemeClr val="bg2"/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80" name="CustomShape 7"/>
          <p:cNvSpPr/>
          <p:nvPr/>
        </p:nvSpPr>
        <p:spPr>
          <a:xfrm>
            <a:off x="7124760" y="4114800"/>
            <a:ext cx="182880" cy="367560"/>
          </a:xfrm>
          <a:prstGeom prst="rect">
            <a:avLst/>
          </a:prstGeom>
          <a:solidFill>
            <a:schemeClr val="bg2"/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81" name="CustomShape 8"/>
          <p:cNvSpPr/>
          <p:nvPr/>
        </p:nvSpPr>
        <p:spPr>
          <a:xfrm>
            <a:off x="2949480" y="4039200"/>
            <a:ext cx="257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2" name="CustomShape 9"/>
          <p:cNvSpPr/>
          <p:nvPr/>
        </p:nvSpPr>
        <p:spPr>
          <a:xfrm>
            <a:off x="3884760" y="4039200"/>
            <a:ext cx="257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CustomShape 10"/>
          <p:cNvSpPr/>
          <p:nvPr/>
        </p:nvSpPr>
        <p:spPr>
          <a:xfrm>
            <a:off x="5613480" y="4039200"/>
            <a:ext cx="257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4" name="CustomShape 11"/>
          <p:cNvSpPr/>
          <p:nvPr/>
        </p:nvSpPr>
        <p:spPr>
          <a:xfrm>
            <a:off x="4892760" y="4039200"/>
            <a:ext cx="257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5" name="CustomShape 12"/>
          <p:cNvSpPr/>
          <p:nvPr/>
        </p:nvSpPr>
        <p:spPr>
          <a:xfrm>
            <a:off x="6261120" y="4039200"/>
            <a:ext cx="257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6" name="CustomShape 13"/>
          <p:cNvSpPr/>
          <p:nvPr/>
        </p:nvSpPr>
        <p:spPr>
          <a:xfrm>
            <a:off x="1170720" y="4507560"/>
            <a:ext cx="54108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4.n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87" name="CustomShape 14"/>
          <p:cNvSpPr/>
          <p:nvPr/>
        </p:nvSpPr>
        <p:spPr>
          <a:xfrm>
            <a:off x="6756120" y="4507560"/>
            <a:ext cx="99828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4.n</a:t>
            </a: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＋１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88" name="CustomShape 15"/>
          <p:cNvSpPr/>
          <p:nvPr/>
        </p:nvSpPr>
        <p:spPr>
          <a:xfrm>
            <a:off x="2772720" y="4507560"/>
            <a:ext cx="619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-rc1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89" name="CustomShape 16"/>
          <p:cNvSpPr/>
          <p:nvPr/>
        </p:nvSpPr>
        <p:spPr>
          <a:xfrm>
            <a:off x="3673440" y="4507560"/>
            <a:ext cx="619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-rc2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90" name="CustomShape 17"/>
          <p:cNvSpPr/>
          <p:nvPr/>
        </p:nvSpPr>
        <p:spPr>
          <a:xfrm>
            <a:off x="4754520" y="4507560"/>
            <a:ext cx="619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-rc3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91" name="CustomShape 18"/>
          <p:cNvSpPr/>
          <p:nvPr/>
        </p:nvSpPr>
        <p:spPr>
          <a:xfrm>
            <a:off x="5473440" y="4507560"/>
            <a:ext cx="619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-rc4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92" name="CustomShape 19"/>
          <p:cNvSpPr/>
          <p:nvPr/>
        </p:nvSpPr>
        <p:spPr>
          <a:xfrm>
            <a:off x="6043680" y="4507560"/>
            <a:ext cx="63216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-rcX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93" name="Line 20"/>
          <p:cNvSpPr/>
          <p:nvPr/>
        </p:nvSpPr>
        <p:spPr>
          <a:xfrm>
            <a:off x="1475640" y="3705120"/>
            <a:ext cx="360" cy="432000"/>
          </a:xfrm>
          <a:prstGeom prst="line">
            <a:avLst/>
          </a:prstGeom>
          <a:ln cap="rnd" w="28440">
            <a:solidFill>
              <a:schemeClr val="tx1"/>
            </a:solidFill>
            <a:custDash>
              <a:ds d="400000" sp="300000"/>
            </a:custDash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Line 21"/>
          <p:cNvSpPr/>
          <p:nvPr/>
        </p:nvSpPr>
        <p:spPr>
          <a:xfrm>
            <a:off x="3092400" y="3650400"/>
            <a:ext cx="360" cy="432000"/>
          </a:xfrm>
          <a:prstGeom prst="line">
            <a:avLst/>
          </a:prstGeom>
          <a:ln cap="rnd" w="28440">
            <a:solidFill>
              <a:schemeClr val="tx1"/>
            </a:solidFill>
            <a:custDash>
              <a:ds d="400000" sp="300000"/>
            </a:custDash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5" name="Line 22"/>
          <p:cNvSpPr/>
          <p:nvPr/>
        </p:nvSpPr>
        <p:spPr>
          <a:xfrm>
            <a:off x="7236000" y="3694680"/>
            <a:ext cx="360" cy="432360"/>
          </a:xfrm>
          <a:prstGeom prst="line">
            <a:avLst/>
          </a:prstGeom>
          <a:ln cap="rnd" w="28440">
            <a:solidFill>
              <a:schemeClr val="tx1"/>
            </a:solidFill>
            <a:custDash>
              <a:ds d="400000" sp="300000"/>
            </a:custDash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6" name="CustomShape 23"/>
          <p:cNvSpPr/>
          <p:nvPr/>
        </p:nvSpPr>
        <p:spPr>
          <a:xfrm>
            <a:off x="1757880" y="3379320"/>
            <a:ext cx="1104840" cy="81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Merge</a:t>
            </a:r>
            <a:endParaRPr b="0" lang="en-US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Window</a:t>
            </a:r>
            <a:endParaRPr b="0" lang="en-US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(2weeks)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297" name="CustomShape 24"/>
          <p:cNvSpPr/>
          <p:nvPr/>
        </p:nvSpPr>
        <p:spPr>
          <a:xfrm>
            <a:off x="4406760" y="3714840"/>
            <a:ext cx="1589400" cy="363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HGP創英角ｺﾞｼｯｸUB"/>
                <a:ea typeface="HGP創英角ｺﾞｼｯｸUB"/>
              </a:rPr>
              <a:t>Stabilization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Linux Source Code Growth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299" name="CustomShape 2"/>
          <p:cNvSpPr/>
          <p:nvPr/>
        </p:nvSpPr>
        <p:spPr>
          <a:xfrm>
            <a:off x="457200" y="789480"/>
            <a:ext cx="8227800" cy="700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Increasing 0.3ML/Version, 1.5ML/year</a:t>
            </a:r>
            <a:endParaRPr b="0" lang="en-US" sz="3200" spc="-1" strike="noStrike">
              <a:latin typeface="Arial"/>
            </a:endParaRPr>
          </a:p>
        </p:txBody>
      </p:sp>
      <p:graphicFrame>
        <p:nvGraphicFramePr>
          <p:cNvPr id="300" name="グラフ 13"/>
          <p:cNvGraphicFramePr/>
          <p:nvPr/>
        </p:nvGraphicFramePr>
        <p:xfrm>
          <a:off x="1403640" y="1419480"/>
          <a:ext cx="7126920" cy="3558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Line 1"/>
          <p:cNvSpPr/>
          <p:nvPr/>
        </p:nvSpPr>
        <p:spPr>
          <a:xfrm>
            <a:off x="1151280" y="1988280"/>
            <a:ext cx="29523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02" name="CustomShape 2"/>
          <p:cNvSpPr/>
          <p:nvPr/>
        </p:nvSpPr>
        <p:spPr>
          <a:xfrm>
            <a:off x="4068000" y="1664280"/>
            <a:ext cx="280656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03" name="CustomShape 3"/>
          <p:cNvSpPr/>
          <p:nvPr/>
        </p:nvSpPr>
        <p:spPr>
          <a:xfrm>
            <a:off x="6840360" y="1391760"/>
            <a:ext cx="205056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04" name="CustomShape 4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Stable kernel release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305" name="CustomShape 5"/>
          <p:cNvSpPr/>
          <p:nvPr/>
        </p:nvSpPr>
        <p:spPr>
          <a:xfrm>
            <a:off x="323640" y="2377440"/>
            <a:ext cx="8639280" cy="2493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858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Recommended branch for users who want the most recent stable kernel</a:t>
            </a:r>
            <a:endParaRPr b="0" lang="en-US" sz="2400" spc="-1" strike="noStrike">
              <a:latin typeface="Arial"/>
            </a:endParaRPr>
          </a:p>
          <a:p>
            <a:pPr marL="272880" indent="-271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3 part version like 4.n.m</a:t>
            </a:r>
            <a:endParaRPr b="0" lang="en-US" sz="2400" spc="-1" strike="noStrike">
              <a:latin typeface="Arial"/>
            </a:endParaRPr>
          </a:p>
          <a:p>
            <a:pPr marL="2858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Contain small and critical fixes for security problems or significant regressions discovered in a latest development version</a:t>
            </a:r>
            <a:endParaRPr b="0" lang="en-US" sz="2400" spc="-1" strike="noStrike">
              <a:latin typeface="Arial"/>
            </a:endParaRPr>
          </a:p>
          <a:p>
            <a:pPr marL="2858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Becomes “End Of Life” when next stable kernel were released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306" name="CustomShape 6"/>
          <p:cNvSpPr/>
          <p:nvPr/>
        </p:nvSpPr>
        <p:spPr>
          <a:xfrm>
            <a:off x="107640" y="3543840"/>
            <a:ext cx="8783280" cy="63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</p:txBody>
      </p:sp>
      <p:sp>
        <p:nvSpPr>
          <p:cNvPr id="307" name="Line 7"/>
          <p:cNvSpPr/>
          <p:nvPr/>
        </p:nvSpPr>
        <p:spPr>
          <a:xfrm>
            <a:off x="467280" y="1081080"/>
            <a:ext cx="8425080" cy="360"/>
          </a:xfrm>
          <a:prstGeom prst="line">
            <a:avLst/>
          </a:prstGeom>
          <a:ln w="3816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08" name="CustomShape 8"/>
          <p:cNvSpPr/>
          <p:nvPr/>
        </p:nvSpPr>
        <p:spPr>
          <a:xfrm>
            <a:off x="859320" y="98388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09" name="CustomShape 9"/>
          <p:cNvSpPr/>
          <p:nvPr/>
        </p:nvSpPr>
        <p:spPr>
          <a:xfrm>
            <a:off x="3727080" y="96876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0" name="CustomShape 10"/>
          <p:cNvSpPr/>
          <p:nvPr/>
        </p:nvSpPr>
        <p:spPr>
          <a:xfrm>
            <a:off x="6624360" y="97344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1" name="CustomShape 11"/>
          <p:cNvSpPr/>
          <p:nvPr/>
        </p:nvSpPr>
        <p:spPr>
          <a:xfrm>
            <a:off x="1043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2" name="CustomShape 12"/>
          <p:cNvSpPr/>
          <p:nvPr/>
        </p:nvSpPr>
        <p:spPr>
          <a:xfrm>
            <a:off x="1403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3" name="CustomShape 13"/>
          <p:cNvSpPr/>
          <p:nvPr/>
        </p:nvSpPr>
        <p:spPr>
          <a:xfrm>
            <a:off x="1691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4" name="CustomShape 14"/>
          <p:cNvSpPr/>
          <p:nvPr/>
        </p:nvSpPr>
        <p:spPr>
          <a:xfrm>
            <a:off x="2051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5" name="CustomShape 15"/>
          <p:cNvSpPr/>
          <p:nvPr/>
        </p:nvSpPr>
        <p:spPr>
          <a:xfrm>
            <a:off x="2411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6" name="CustomShape 16"/>
          <p:cNvSpPr/>
          <p:nvPr/>
        </p:nvSpPr>
        <p:spPr>
          <a:xfrm>
            <a:off x="277164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7" name="CustomShape 17"/>
          <p:cNvSpPr/>
          <p:nvPr/>
        </p:nvSpPr>
        <p:spPr>
          <a:xfrm>
            <a:off x="313200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8" name="CustomShape 18"/>
          <p:cNvSpPr/>
          <p:nvPr/>
        </p:nvSpPr>
        <p:spPr>
          <a:xfrm>
            <a:off x="349200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19" name="CustomShape 19"/>
          <p:cNvSpPr/>
          <p:nvPr/>
        </p:nvSpPr>
        <p:spPr>
          <a:xfrm>
            <a:off x="3996000" y="1885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0" name="CustomShape 20"/>
          <p:cNvSpPr/>
          <p:nvPr/>
        </p:nvSpPr>
        <p:spPr>
          <a:xfrm>
            <a:off x="3996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1" name="CustomShape 21"/>
          <p:cNvSpPr/>
          <p:nvPr/>
        </p:nvSpPr>
        <p:spPr>
          <a:xfrm>
            <a:off x="4356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2" name="CustomShape 22"/>
          <p:cNvSpPr/>
          <p:nvPr/>
        </p:nvSpPr>
        <p:spPr>
          <a:xfrm>
            <a:off x="4644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3" name="CustomShape 23"/>
          <p:cNvSpPr/>
          <p:nvPr/>
        </p:nvSpPr>
        <p:spPr>
          <a:xfrm>
            <a:off x="5004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4" name="CustomShape 24"/>
          <p:cNvSpPr/>
          <p:nvPr/>
        </p:nvSpPr>
        <p:spPr>
          <a:xfrm>
            <a:off x="5364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5" name="CustomShape 25"/>
          <p:cNvSpPr/>
          <p:nvPr/>
        </p:nvSpPr>
        <p:spPr>
          <a:xfrm>
            <a:off x="5724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6" name="CustomShape 26"/>
          <p:cNvSpPr/>
          <p:nvPr/>
        </p:nvSpPr>
        <p:spPr>
          <a:xfrm>
            <a:off x="608400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7" name="CustomShape 27"/>
          <p:cNvSpPr/>
          <p:nvPr/>
        </p:nvSpPr>
        <p:spPr>
          <a:xfrm>
            <a:off x="644436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8" name="CustomShape 28"/>
          <p:cNvSpPr/>
          <p:nvPr/>
        </p:nvSpPr>
        <p:spPr>
          <a:xfrm>
            <a:off x="6732360" y="15346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29" name="CustomShape 29"/>
          <p:cNvSpPr/>
          <p:nvPr/>
        </p:nvSpPr>
        <p:spPr>
          <a:xfrm>
            <a:off x="6732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0" name="CustomShape 30"/>
          <p:cNvSpPr/>
          <p:nvPr/>
        </p:nvSpPr>
        <p:spPr>
          <a:xfrm>
            <a:off x="7092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1" name="CustomShape 31"/>
          <p:cNvSpPr/>
          <p:nvPr/>
        </p:nvSpPr>
        <p:spPr>
          <a:xfrm>
            <a:off x="7380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2" name="CustomShape 32"/>
          <p:cNvSpPr/>
          <p:nvPr/>
        </p:nvSpPr>
        <p:spPr>
          <a:xfrm>
            <a:off x="7740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3" name="CustomShape 33"/>
          <p:cNvSpPr/>
          <p:nvPr/>
        </p:nvSpPr>
        <p:spPr>
          <a:xfrm>
            <a:off x="8100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4" name="CustomShape 34"/>
          <p:cNvSpPr/>
          <p:nvPr/>
        </p:nvSpPr>
        <p:spPr>
          <a:xfrm>
            <a:off x="8460360" y="127548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35" name="CustomShape 35"/>
          <p:cNvSpPr/>
          <p:nvPr/>
        </p:nvSpPr>
        <p:spPr>
          <a:xfrm>
            <a:off x="967320" y="1178280"/>
            <a:ext cx="182520" cy="705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36" name="CustomShape 36"/>
          <p:cNvSpPr/>
          <p:nvPr/>
        </p:nvSpPr>
        <p:spPr>
          <a:xfrm>
            <a:off x="3885840" y="1155960"/>
            <a:ext cx="180360" cy="377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37" name="CustomShape 37"/>
          <p:cNvSpPr/>
          <p:nvPr/>
        </p:nvSpPr>
        <p:spPr>
          <a:xfrm>
            <a:off x="6785280" y="1163160"/>
            <a:ext cx="53280" cy="1105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38" name="CustomShape 38"/>
          <p:cNvSpPr/>
          <p:nvPr/>
        </p:nvSpPr>
        <p:spPr>
          <a:xfrm>
            <a:off x="686880" y="627480"/>
            <a:ext cx="49680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39" name="CustomShape 39"/>
          <p:cNvSpPr/>
          <p:nvPr/>
        </p:nvSpPr>
        <p:spPr>
          <a:xfrm>
            <a:off x="3600720" y="627480"/>
            <a:ext cx="75708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4.n+1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40" name="CustomShape 40"/>
          <p:cNvSpPr/>
          <p:nvPr/>
        </p:nvSpPr>
        <p:spPr>
          <a:xfrm>
            <a:off x="6361920" y="627480"/>
            <a:ext cx="75708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4.n+2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41" name="CustomShape 41"/>
          <p:cNvSpPr/>
          <p:nvPr/>
        </p:nvSpPr>
        <p:spPr>
          <a:xfrm>
            <a:off x="543960" y="2007720"/>
            <a:ext cx="6307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4.n.1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342" name="CustomShape 42"/>
          <p:cNvSpPr/>
          <p:nvPr/>
        </p:nvSpPr>
        <p:spPr>
          <a:xfrm>
            <a:off x="1191960" y="2007720"/>
            <a:ext cx="6307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4.n.2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343" name="CustomShape 43"/>
          <p:cNvSpPr/>
          <p:nvPr/>
        </p:nvSpPr>
        <p:spPr>
          <a:xfrm>
            <a:off x="1345320" y="757080"/>
            <a:ext cx="22021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4.N+1 Development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44" name="CustomShape 44"/>
          <p:cNvSpPr/>
          <p:nvPr/>
        </p:nvSpPr>
        <p:spPr>
          <a:xfrm flipH="1">
            <a:off x="2265480" y="1340280"/>
            <a:ext cx="214200" cy="451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5" name="CustomShape 45"/>
          <p:cNvSpPr/>
          <p:nvPr/>
        </p:nvSpPr>
        <p:spPr>
          <a:xfrm flipH="1">
            <a:off x="2913480" y="1340280"/>
            <a:ext cx="214200" cy="451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6" name="CustomShape 46"/>
          <p:cNvSpPr/>
          <p:nvPr/>
        </p:nvSpPr>
        <p:spPr>
          <a:xfrm flipH="1">
            <a:off x="3273840" y="1340280"/>
            <a:ext cx="214200" cy="451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7" name="CustomShape 47"/>
          <p:cNvSpPr/>
          <p:nvPr/>
        </p:nvSpPr>
        <p:spPr>
          <a:xfrm flipH="1">
            <a:off x="2625480" y="1340280"/>
            <a:ext cx="214200" cy="451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8" name="CustomShape 48"/>
          <p:cNvSpPr/>
          <p:nvPr/>
        </p:nvSpPr>
        <p:spPr>
          <a:xfrm>
            <a:off x="4215960" y="1794240"/>
            <a:ext cx="63684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EOL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49" name="CustomShape 49"/>
          <p:cNvSpPr/>
          <p:nvPr/>
        </p:nvSpPr>
        <p:spPr>
          <a:xfrm>
            <a:off x="6953760" y="1469880"/>
            <a:ext cx="63684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EOL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CustomShape 1"/>
          <p:cNvSpPr/>
          <p:nvPr/>
        </p:nvSpPr>
        <p:spPr>
          <a:xfrm>
            <a:off x="755640" y="4062240"/>
            <a:ext cx="7558920" cy="451800"/>
          </a:xfrm>
          <a:prstGeom prst="roundRect">
            <a:avLst>
              <a:gd name="adj" fmla="val 16667"/>
            </a:avLst>
          </a:prstGeom>
          <a:solidFill>
            <a:srgbClr val="fffe15"/>
          </a:solidFill>
          <a:ln>
            <a:noFill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51" name="CustomShape 2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LTS: Long Term Stable Kernel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352" name="CustomShape 3"/>
          <p:cNvSpPr/>
          <p:nvPr/>
        </p:nvSpPr>
        <p:spPr>
          <a:xfrm>
            <a:off x="457200" y="708480"/>
            <a:ext cx="8227800" cy="184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Extended maintenance period for stable kernel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Kernel tree continue to back port bug and Security fixes for more long term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Pick one version per year and maintain 2 years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en-US" sz="2800" spc="-1" strike="noStrike">
              <a:latin typeface="Arial"/>
            </a:endParaRPr>
          </a:p>
        </p:txBody>
      </p:sp>
      <p:sp>
        <p:nvSpPr>
          <p:cNvPr id="353" name="Line 4"/>
          <p:cNvSpPr/>
          <p:nvPr/>
        </p:nvSpPr>
        <p:spPr>
          <a:xfrm>
            <a:off x="1115280" y="4191840"/>
            <a:ext cx="669708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4" name="Line 5"/>
          <p:cNvSpPr/>
          <p:nvPr/>
        </p:nvSpPr>
        <p:spPr>
          <a:xfrm>
            <a:off x="467280" y="3089880"/>
            <a:ext cx="8425080" cy="360"/>
          </a:xfrm>
          <a:prstGeom prst="line">
            <a:avLst/>
          </a:prstGeom>
          <a:ln w="3816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5" name="CustomShape 6"/>
          <p:cNvSpPr/>
          <p:nvPr/>
        </p:nvSpPr>
        <p:spPr>
          <a:xfrm>
            <a:off x="859320" y="299304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56" name="CustomShape 7"/>
          <p:cNvSpPr/>
          <p:nvPr/>
        </p:nvSpPr>
        <p:spPr>
          <a:xfrm>
            <a:off x="3636000" y="297756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57" name="CustomShape 8"/>
          <p:cNvSpPr/>
          <p:nvPr/>
        </p:nvSpPr>
        <p:spPr>
          <a:xfrm>
            <a:off x="6372360" y="298260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58" name="CustomShape 9"/>
          <p:cNvSpPr/>
          <p:nvPr/>
        </p:nvSpPr>
        <p:spPr>
          <a:xfrm>
            <a:off x="104364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59" name="CustomShape 10"/>
          <p:cNvSpPr/>
          <p:nvPr/>
        </p:nvSpPr>
        <p:spPr>
          <a:xfrm>
            <a:off x="154764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60" name="CustomShape 11"/>
          <p:cNvSpPr/>
          <p:nvPr/>
        </p:nvSpPr>
        <p:spPr>
          <a:xfrm>
            <a:off x="967320" y="3187440"/>
            <a:ext cx="182520" cy="9000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1" name="CustomShape 12"/>
          <p:cNvSpPr/>
          <p:nvPr/>
        </p:nvSpPr>
        <p:spPr>
          <a:xfrm>
            <a:off x="2375640" y="3174840"/>
            <a:ext cx="142200" cy="587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2" name="CustomShape 13"/>
          <p:cNvSpPr/>
          <p:nvPr/>
        </p:nvSpPr>
        <p:spPr>
          <a:xfrm>
            <a:off x="6533280" y="3172320"/>
            <a:ext cx="53280" cy="1105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3" name="CustomShape 14"/>
          <p:cNvSpPr/>
          <p:nvPr/>
        </p:nvSpPr>
        <p:spPr>
          <a:xfrm>
            <a:off x="2267640" y="298044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64" name="Line 15"/>
          <p:cNvSpPr/>
          <p:nvPr/>
        </p:nvSpPr>
        <p:spPr>
          <a:xfrm>
            <a:off x="2483640" y="3867120"/>
            <a:ext cx="140400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5" name="CustomShape 16"/>
          <p:cNvSpPr/>
          <p:nvPr/>
        </p:nvSpPr>
        <p:spPr>
          <a:xfrm>
            <a:off x="2411640" y="376452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66" name="CustomShape 17"/>
          <p:cNvSpPr/>
          <p:nvPr/>
        </p:nvSpPr>
        <p:spPr>
          <a:xfrm>
            <a:off x="2915640" y="376452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67" name="Line 18"/>
          <p:cNvSpPr/>
          <p:nvPr/>
        </p:nvSpPr>
        <p:spPr>
          <a:xfrm>
            <a:off x="3851640" y="3719880"/>
            <a:ext cx="14043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8" name="CustomShape 19"/>
          <p:cNvSpPr/>
          <p:nvPr/>
        </p:nvSpPr>
        <p:spPr>
          <a:xfrm>
            <a:off x="3780000" y="360936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69" name="CustomShape 20"/>
          <p:cNvSpPr/>
          <p:nvPr/>
        </p:nvSpPr>
        <p:spPr>
          <a:xfrm>
            <a:off x="4284000" y="360936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0" name="CustomShape 21"/>
          <p:cNvSpPr/>
          <p:nvPr/>
        </p:nvSpPr>
        <p:spPr>
          <a:xfrm>
            <a:off x="5148000" y="3590280"/>
            <a:ext cx="214200" cy="20088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1" name="CustomShape 22"/>
          <p:cNvSpPr/>
          <p:nvPr/>
        </p:nvSpPr>
        <p:spPr>
          <a:xfrm>
            <a:off x="3780000" y="37652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2" name="CustomShape 23"/>
          <p:cNvSpPr/>
          <p:nvPr/>
        </p:nvSpPr>
        <p:spPr>
          <a:xfrm>
            <a:off x="5004000" y="296064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3" name="Line 24"/>
          <p:cNvSpPr/>
          <p:nvPr/>
        </p:nvSpPr>
        <p:spPr>
          <a:xfrm>
            <a:off x="5220000" y="3518280"/>
            <a:ext cx="140400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74" name="CustomShape 25"/>
          <p:cNvSpPr/>
          <p:nvPr/>
        </p:nvSpPr>
        <p:spPr>
          <a:xfrm>
            <a:off x="5148000" y="340776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5" name="CustomShape 26"/>
          <p:cNvSpPr/>
          <p:nvPr/>
        </p:nvSpPr>
        <p:spPr>
          <a:xfrm>
            <a:off x="5652000" y="340776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6" name="CustomShape 27"/>
          <p:cNvSpPr/>
          <p:nvPr/>
        </p:nvSpPr>
        <p:spPr>
          <a:xfrm>
            <a:off x="6516360" y="3388680"/>
            <a:ext cx="214200" cy="20088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7" name="Line 28"/>
          <p:cNvSpPr/>
          <p:nvPr/>
        </p:nvSpPr>
        <p:spPr>
          <a:xfrm>
            <a:off x="6588000" y="3340800"/>
            <a:ext cx="14043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78" name="CustomShape 29"/>
          <p:cNvSpPr/>
          <p:nvPr/>
        </p:nvSpPr>
        <p:spPr>
          <a:xfrm>
            <a:off x="6516360" y="32306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79" name="CustomShape 30"/>
          <p:cNvSpPr/>
          <p:nvPr/>
        </p:nvSpPr>
        <p:spPr>
          <a:xfrm>
            <a:off x="7020360" y="32306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0" name="CustomShape 31"/>
          <p:cNvSpPr/>
          <p:nvPr/>
        </p:nvSpPr>
        <p:spPr>
          <a:xfrm>
            <a:off x="7884360" y="3211560"/>
            <a:ext cx="214200" cy="20088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1" name="CustomShape 32"/>
          <p:cNvSpPr/>
          <p:nvPr/>
        </p:nvSpPr>
        <p:spPr>
          <a:xfrm>
            <a:off x="3744000" y="3172320"/>
            <a:ext cx="142200" cy="435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82" name="CustomShape 33"/>
          <p:cNvSpPr/>
          <p:nvPr/>
        </p:nvSpPr>
        <p:spPr>
          <a:xfrm>
            <a:off x="5148000" y="3148560"/>
            <a:ext cx="106200" cy="2574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83" name="CustomShape 34"/>
          <p:cNvSpPr/>
          <p:nvPr/>
        </p:nvSpPr>
        <p:spPr>
          <a:xfrm>
            <a:off x="241164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4" name="CustomShape 35"/>
          <p:cNvSpPr/>
          <p:nvPr/>
        </p:nvSpPr>
        <p:spPr>
          <a:xfrm>
            <a:off x="197964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5" name="CustomShape 36"/>
          <p:cNvSpPr/>
          <p:nvPr/>
        </p:nvSpPr>
        <p:spPr>
          <a:xfrm>
            <a:off x="291564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6" name="CustomShape 37"/>
          <p:cNvSpPr/>
          <p:nvPr/>
        </p:nvSpPr>
        <p:spPr>
          <a:xfrm>
            <a:off x="428400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7" name="CustomShape 38"/>
          <p:cNvSpPr/>
          <p:nvPr/>
        </p:nvSpPr>
        <p:spPr>
          <a:xfrm>
            <a:off x="3780000" y="4089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8" name="CustomShape 39"/>
          <p:cNvSpPr/>
          <p:nvPr/>
        </p:nvSpPr>
        <p:spPr>
          <a:xfrm>
            <a:off x="5148000" y="4062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89" name="CustomShape 40"/>
          <p:cNvSpPr/>
          <p:nvPr/>
        </p:nvSpPr>
        <p:spPr>
          <a:xfrm>
            <a:off x="6516360" y="4062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90" name="CustomShape 41"/>
          <p:cNvSpPr/>
          <p:nvPr/>
        </p:nvSpPr>
        <p:spPr>
          <a:xfrm>
            <a:off x="5652000" y="4062240"/>
            <a:ext cx="214200" cy="165960"/>
          </a:xfrm>
          <a:prstGeom prst="triangle">
            <a:avLst>
              <a:gd name="adj" fmla="val 50000"/>
            </a:avLst>
          </a:prstGeom>
          <a:solidFill>
            <a:srgbClr val="ffd879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91" name="CustomShape 42"/>
          <p:cNvSpPr/>
          <p:nvPr/>
        </p:nvSpPr>
        <p:spPr>
          <a:xfrm>
            <a:off x="1046880" y="4248360"/>
            <a:ext cx="5821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LTS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92" name="CustomShape 43"/>
          <p:cNvSpPr/>
          <p:nvPr/>
        </p:nvSpPr>
        <p:spPr>
          <a:xfrm>
            <a:off x="7247880" y="3479040"/>
            <a:ext cx="17251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Stable Release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393" name="CustomShape 44"/>
          <p:cNvSpPr/>
          <p:nvPr/>
        </p:nvSpPr>
        <p:spPr>
          <a:xfrm>
            <a:off x="6820560" y="2701440"/>
            <a:ext cx="242136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Development Release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Line 1"/>
          <p:cNvSpPr/>
          <p:nvPr/>
        </p:nvSpPr>
        <p:spPr>
          <a:xfrm>
            <a:off x="1979640" y="4722840"/>
            <a:ext cx="2016000" cy="23760"/>
          </a:xfrm>
          <a:prstGeom prst="line">
            <a:avLst/>
          </a:prstGeom>
          <a:ln w="3816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95" name="CustomShape 2"/>
          <p:cNvSpPr/>
          <p:nvPr/>
        </p:nvSpPr>
        <p:spPr>
          <a:xfrm>
            <a:off x="457200" y="-2052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Status of Latest Linux Kernel Again 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396" name="CustomShape 3"/>
          <p:cNvSpPr/>
          <p:nvPr/>
        </p:nvSpPr>
        <p:spPr>
          <a:xfrm>
            <a:off x="457200" y="789480"/>
            <a:ext cx="8227800" cy="1585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Latest released Kernel : 4.18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Current Stable Kernel : 4.18.14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Current development kernel : 4.19-rc8</a:t>
            </a:r>
            <a:endParaRPr b="0" lang="en-US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US" sz="3200" spc="-1" strike="noStrike">
              <a:latin typeface="Arial"/>
            </a:endParaRPr>
          </a:p>
        </p:txBody>
      </p:sp>
      <p:sp>
        <p:nvSpPr>
          <p:cNvPr id="397" name="Line 4"/>
          <p:cNvSpPr/>
          <p:nvPr/>
        </p:nvSpPr>
        <p:spPr>
          <a:xfrm>
            <a:off x="467280" y="3673440"/>
            <a:ext cx="8209080" cy="360"/>
          </a:xfrm>
          <a:prstGeom prst="line">
            <a:avLst/>
          </a:prstGeom>
          <a:ln w="3816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98" name="CustomShape 5"/>
          <p:cNvSpPr/>
          <p:nvPr/>
        </p:nvSpPr>
        <p:spPr>
          <a:xfrm>
            <a:off x="1579680" y="3576600"/>
            <a:ext cx="214200" cy="1926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99" name="CustomShape 6"/>
          <p:cNvSpPr/>
          <p:nvPr/>
        </p:nvSpPr>
        <p:spPr>
          <a:xfrm>
            <a:off x="1907640" y="460764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00" name="CustomShape 7"/>
          <p:cNvSpPr/>
          <p:nvPr/>
        </p:nvSpPr>
        <p:spPr>
          <a:xfrm>
            <a:off x="1831680" y="3900600"/>
            <a:ext cx="182520" cy="705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1" name="CustomShape 8"/>
          <p:cNvSpPr/>
          <p:nvPr/>
        </p:nvSpPr>
        <p:spPr>
          <a:xfrm>
            <a:off x="1408680" y="3219840"/>
            <a:ext cx="6217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4.18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02" name="CustomShape 9"/>
          <p:cNvSpPr/>
          <p:nvPr/>
        </p:nvSpPr>
        <p:spPr>
          <a:xfrm>
            <a:off x="3506760" y="4774320"/>
            <a:ext cx="9385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4.18.14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03" name="CustomShape 10"/>
          <p:cNvSpPr/>
          <p:nvPr/>
        </p:nvSpPr>
        <p:spPr>
          <a:xfrm>
            <a:off x="5882040" y="3291840"/>
            <a:ext cx="202824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4.19 Development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04" name="CustomShape 11"/>
          <p:cNvSpPr/>
          <p:nvPr/>
        </p:nvSpPr>
        <p:spPr>
          <a:xfrm>
            <a:off x="4686840" y="3003840"/>
            <a:ext cx="101484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4.19-rc8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05" name="CustomShape 12"/>
          <p:cNvSpPr/>
          <p:nvPr/>
        </p:nvSpPr>
        <p:spPr>
          <a:xfrm>
            <a:off x="4895640" y="3435840"/>
            <a:ext cx="185760" cy="517680"/>
          </a:xfrm>
          <a:prstGeom prst="ellipse">
            <a:avLst/>
          </a:prstGeom>
          <a:solidFill>
            <a:srgbClr val="ffff99"/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06" name="CustomShape 13"/>
          <p:cNvSpPr/>
          <p:nvPr/>
        </p:nvSpPr>
        <p:spPr>
          <a:xfrm>
            <a:off x="2267640" y="461700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07" name="CustomShape 14"/>
          <p:cNvSpPr/>
          <p:nvPr/>
        </p:nvSpPr>
        <p:spPr>
          <a:xfrm>
            <a:off x="7641720" y="442260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08" name="CustomShape 15"/>
          <p:cNvSpPr/>
          <p:nvPr/>
        </p:nvSpPr>
        <p:spPr>
          <a:xfrm>
            <a:off x="2592000" y="462852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09" name="CustomShape 16"/>
          <p:cNvSpPr/>
          <p:nvPr/>
        </p:nvSpPr>
        <p:spPr>
          <a:xfrm>
            <a:off x="2916000" y="462852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10" name="CustomShape 17"/>
          <p:cNvSpPr/>
          <p:nvPr/>
        </p:nvSpPr>
        <p:spPr>
          <a:xfrm>
            <a:off x="3528000" y="4628520"/>
            <a:ext cx="214200" cy="16596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11" name="CustomShape 18"/>
          <p:cNvSpPr/>
          <p:nvPr/>
        </p:nvSpPr>
        <p:spPr>
          <a:xfrm rot="5480400">
            <a:off x="3205080" y="4696920"/>
            <a:ext cx="214560" cy="71280"/>
          </a:xfrm>
          <a:prstGeom prst="flowChartPunchedTape">
            <a:avLst/>
          </a:prstGeom>
          <a:solidFill>
            <a:srgbClr val="ffffff"/>
          </a:solidFill>
          <a:ln w="1908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Why LTS?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413" name="CustomShape 2"/>
          <p:cNvSpPr/>
          <p:nvPr/>
        </p:nvSpPr>
        <p:spPr>
          <a:xfrm>
            <a:off x="457200" y="483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Only the tree get fixes from the community 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In the real use case, tested/confirmed kernel is important, less important for new features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Security/Bug Fixes will be released weekly or more and that should be applied</a:t>
            </a:r>
            <a:endParaRPr b="0" lang="en-US" sz="32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LTS will be released around November/ December time frame for easier for planning</a:t>
            </a:r>
            <a:endParaRPr b="0" lang="en-US" sz="32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Current LTS versions</a:t>
            </a:r>
            <a:endParaRPr b="0" lang="en-US" sz="3600" spc="-1" strike="noStrike">
              <a:latin typeface="Arial"/>
            </a:endParaRPr>
          </a:p>
        </p:txBody>
      </p:sp>
      <p:graphicFrame>
        <p:nvGraphicFramePr>
          <p:cNvPr id="415" name="Table 2"/>
          <p:cNvGraphicFramePr/>
          <p:nvPr/>
        </p:nvGraphicFramePr>
        <p:xfrm>
          <a:off x="755640" y="675720"/>
          <a:ext cx="7488000" cy="2952360"/>
        </p:xfrm>
        <a:graphic>
          <a:graphicData uri="http://schemas.openxmlformats.org/drawingml/2006/table">
            <a:tbl>
              <a:tblPr/>
              <a:tblGrid>
                <a:gridCol w="936000"/>
                <a:gridCol w="2304000"/>
                <a:gridCol w="1440000"/>
                <a:gridCol w="2088000"/>
                <a:gridCol w="720360"/>
              </a:tblGrid>
              <a:tr h="3564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Version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Maintainer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Released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Projected EOL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Years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4554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2017-11-12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Jan, 2020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</a:tr>
              <a:tr h="4554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2016-12-11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Jan, 20</a:t>
                      </a:r>
                      <a:r>
                        <a:rPr b="0" lang="en-US" sz="1800" spc="-1" strike="noStrike">
                          <a:solidFill>
                            <a:srgbClr val="ed1c24"/>
                          </a:solidFill>
                          <a:latin typeface="Calibri"/>
                        </a:rPr>
                        <a:t>23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ed1c24"/>
                          </a:solidFill>
                          <a:latin typeface="Calibri"/>
                        </a:rPr>
                        <a:t>6</a:t>
                      </a:r>
                      <a:endParaRPr b="0" lang="en-US" sz="1800" spc="-1" strike="noStrike">
                        <a:solidFill>
                          <a:srgbClr val="ed1c24"/>
                        </a:solid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</a:tr>
              <a:tr h="432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2016-01-10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Feb, 2022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</a:tr>
              <a:tr h="432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4.1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Sasha Levin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2015-06-21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May, 2018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327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Ben Hutchings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2014-08-03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Apr, 2020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388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Ben Hutchings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2012-01-04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May, 2018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sng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16" name="CustomShape 3"/>
          <p:cNvSpPr/>
          <p:nvPr/>
        </p:nvSpPr>
        <p:spPr>
          <a:xfrm>
            <a:off x="3708000" y="4811040"/>
            <a:ext cx="5182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https://www.kernel.org/category/releases.html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17" name="CustomShape 4"/>
          <p:cNvSpPr/>
          <p:nvPr/>
        </p:nvSpPr>
        <p:spPr>
          <a:xfrm>
            <a:off x="7642080" y="424296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CustomShape 1"/>
          <p:cNvSpPr/>
          <p:nvPr/>
        </p:nvSpPr>
        <p:spPr>
          <a:xfrm>
            <a:off x="-2520" y="1419480"/>
            <a:ext cx="9142200" cy="23745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19" name="CustomShape 2"/>
          <p:cNvSpPr/>
          <p:nvPr/>
        </p:nvSpPr>
        <p:spPr>
          <a:xfrm>
            <a:off x="0" y="3795840"/>
            <a:ext cx="9142200" cy="13456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20" name="Line 3"/>
          <p:cNvSpPr/>
          <p:nvPr/>
        </p:nvSpPr>
        <p:spPr>
          <a:xfrm>
            <a:off x="59760" y="1143720"/>
            <a:ext cx="89924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1" name="Line 4"/>
          <p:cNvSpPr/>
          <p:nvPr/>
        </p:nvSpPr>
        <p:spPr>
          <a:xfrm>
            <a:off x="79560" y="1388880"/>
            <a:ext cx="89924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2" name="CustomShape 5"/>
          <p:cNvSpPr/>
          <p:nvPr/>
        </p:nvSpPr>
        <p:spPr>
          <a:xfrm>
            <a:off x="58320" y="113328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2010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23" name="CustomShape 6"/>
          <p:cNvSpPr/>
          <p:nvPr/>
        </p:nvSpPr>
        <p:spPr>
          <a:xfrm>
            <a:off x="818640" y="1135080"/>
            <a:ext cx="46296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2011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24" name="Line 7"/>
          <p:cNvSpPr/>
          <p:nvPr/>
        </p:nvSpPr>
        <p:spPr>
          <a:xfrm>
            <a:off x="665640" y="1136160"/>
            <a:ext cx="360" cy="2498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5" name="Line 8"/>
          <p:cNvSpPr/>
          <p:nvPr/>
        </p:nvSpPr>
        <p:spPr>
          <a:xfrm>
            <a:off x="1388880" y="1136160"/>
            <a:ext cx="360" cy="2469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6" name="Line 9"/>
          <p:cNvSpPr/>
          <p:nvPr/>
        </p:nvSpPr>
        <p:spPr>
          <a:xfrm>
            <a:off x="2106360" y="1143720"/>
            <a:ext cx="360" cy="2394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7" name="Line 10"/>
          <p:cNvSpPr/>
          <p:nvPr/>
        </p:nvSpPr>
        <p:spPr>
          <a:xfrm>
            <a:off x="2823840" y="1143720"/>
            <a:ext cx="360" cy="2415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8" name="Line 11"/>
          <p:cNvSpPr/>
          <p:nvPr/>
        </p:nvSpPr>
        <p:spPr>
          <a:xfrm>
            <a:off x="3543480" y="1143720"/>
            <a:ext cx="360" cy="2444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9" name="Line 12"/>
          <p:cNvSpPr/>
          <p:nvPr/>
        </p:nvSpPr>
        <p:spPr>
          <a:xfrm>
            <a:off x="4268880" y="1143720"/>
            <a:ext cx="360" cy="24192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0" name="Line 13"/>
          <p:cNvSpPr/>
          <p:nvPr/>
        </p:nvSpPr>
        <p:spPr>
          <a:xfrm>
            <a:off x="4981320" y="1143720"/>
            <a:ext cx="360" cy="2412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1" name="Line 14"/>
          <p:cNvSpPr/>
          <p:nvPr/>
        </p:nvSpPr>
        <p:spPr>
          <a:xfrm flipH="1">
            <a:off x="5702040" y="1143720"/>
            <a:ext cx="4320" cy="24372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2" name="Line 15"/>
          <p:cNvSpPr/>
          <p:nvPr/>
        </p:nvSpPr>
        <p:spPr>
          <a:xfrm>
            <a:off x="6428880" y="1143720"/>
            <a:ext cx="360" cy="24192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3" name="Line 16"/>
          <p:cNvSpPr/>
          <p:nvPr/>
        </p:nvSpPr>
        <p:spPr>
          <a:xfrm>
            <a:off x="7146360" y="1143720"/>
            <a:ext cx="360" cy="2412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4" name="Line 17"/>
          <p:cNvSpPr/>
          <p:nvPr/>
        </p:nvSpPr>
        <p:spPr>
          <a:xfrm>
            <a:off x="7866000" y="1143720"/>
            <a:ext cx="360" cy="2469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5" name="Line 18"/>
          <p:cNvSpPr/>
          <p:nvPr/>
        </p:nvSpPr>
        <p:spPr>
          <a:xfrm>
            <a:off x="8591400" y="1143720"/>
            <a:ext cx="360" cy="2444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6" name="CustomShape 19"/>
          <p:cNvSpPr/>
          <p:nvPr/>
        </p:nvSpPr>
        <p:spPr>
          <a:xfrm>
            <a:off x="1491480" y="113580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2012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37" name="CustomShape 20"/>
          <p:cNvSpPr/>
          <p:nvPr/>
        </p:nvSpPr>
        <p:spPr>
          <a:xfrm>
            <a:off x="2248200" y="113472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2013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38" name="CustomShape 21"/>
          <p:cNvSpPr/>
          <p:nvPr/>
        </p:nvSpPr>
        <p:spPr>
          <a:xfrm>
            <a:off x="2955600" y="113580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2014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39" name="CustomShape 22"/>
          <p:cNvSpPr/>
          <p:nvPr/>
        </p:nvSpPr>
        <p:spPr>
          <a:xfrm>
            <a:off x="3679560" y="113472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2015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0" name="CustomShape 23"/>
          <p:cNvSpPr/>
          <p:nvPr/>
        </p:nvSpPr>
        <p:spPr>
          <a:xfrm>
            <a:off x="4379400" y="113580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2016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1" name="CustomShape 24"/>
          <p:cNvSpPr/>
          <p:nvPr/>
        </p:nvSpPr>
        <p:spPr>
          <a:xfrm>
            <a:off x="5827680" y="113472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2018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2" name="CustomShape 25"/>
          <p:cNvSpPr/>
          <p:nvPr/>
        </p:nvSpPr>
        <p:spPr>
          <a:xfrm>
            <a:off x="6566040" y="113472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2019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3" name="CustomShape 26"/>
          <p:cNvSpPr/>
          <p:nvPr/>
        </p:nvSpPr>
        <p:spPr>
          <a:xfrm>
            <a:off x="7282800" y="114408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2020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4" name="CustomShape 27"/>
          <p:cNvSpPr/>
          <p:nvPr/>
        </p:nvSpPr>
        <p:spPr>
          <a:xfrm>
            <a:off x="7979040" y="114408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2021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5" name="CustomShape 28"/>
          <p:cNvSpPr/>
          <p:nvPr/>
        </p:nvSpPr>
        <p:spPr>
          <a:xfrm>
            <a:off x="5104800" y="113328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2017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46" name="Line 29"/>
          <p:cNvSpPr/>
          <p:nvPr/>
        </p:nvSpPr>
        <p:spPr>
          <a:xfrm>
            <a:off x="263880" y="1658880"/>
            <a:ext cx="1707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47" name="CustomShape 30"/>
          <p:cNvSpPr/>
          <p:nvPr/>
        </p:nvSpPr>
        <p:spPr>
          <a:xfrm>
            <a:off x="36720" y="166392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7/21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48" name="CustomShape 31"/>
          <p:cNvSpPr/>
          <p:nvPr/>
        </p:nvSpPr>
        <p:spPr>
          <a:xfrm>
            <a:off x="1736280" y="1663920"/>
            <a:ext cx="4417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11/5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49" name="CustomShape 32"/>
          <p:cNvSpPr/>
          <p:nvPr/>
        </p:nvSpPr>
        <p:spPr>
          <a:xfrm>
            <a:off x="133200" y="141336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0" name="Line 33"/>
          <p:cNvSpPr/>
          <p:nvPr/>
        </p:nvSpPr>
        <p:spPr>
          <a:xfrm>
            <a:off x="1485000" y="1941480"/>
            <a:ext cx="1338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1" name="CustomShape 34"/>
          <p:cNvSpPr/>
          <p:nvPr/>
        </p:nvSpPr>
        <p:spPr>
          <a:xfrm>
            <a:off x="2211120" y="171684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3.2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2" name="CustomShape 35"/>
          <p:cNvSpPr/>
          <p:nvPr/>
        </p:nvSpPr>
        <p:spPr>
          <a:xfrm>
            <a:off x="1299600" y="1941840"/>
            <a:ext cx="3747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1/4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3" name="Line 36"/>
          <p:cNvSpPr/>
          <p:nvPr/>
        </p:nvSpPr>
        <p:spPr>
          <a:xfrm>
            <a:off x="2823840" y="1941480"/>
            <a:ext cx="3110040" cy="360"/>
          </a:xfrm>
          <a:prstGeom prst="line">
            <a:avLst/>
          </a:prstGeom>
          <a:ln w="19080">
            <a:solidFill>
              <a:schemeClr val="tx1"/>
            </a:solidFill>
            <a:custDash>
              <a:ds d="3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4" name="CustomShape 37"/>
          <p:cNvSpPr/>
          <p:nvPr/>
        </p:nvSpPr>
        <p:spPr>
          <a:xfrm>
            <a:off x="5807520" y="193392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5" name="Line 38"/>
          <p:cNvSpPr/>
          <p:nvPr/>
        </p:nvSpPr>
        <p:spPr>
          <a:xfrm>
            <a:off x="1728000" y="2248200"/>
            <a:ext cx="1707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6" name="CustomShape 39"/>
          <p:cNvSpPr/>
          <p:nvPr/>
        </p:nvSpPr>
        <p:spPr>
          <a:xfrm>
            <a:off x="1540440" y="228924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5/20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7" name="CustomShape 40"/>
          <p:cNvSpPr/>
          <p:nvPr/>
        </p:nvSpPr>
        <p:spPr>
          <a:xfrm>
            <a:off x="2211120" y="198684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58" name="Line 41"/>
          <p:cNvSpPr/>
          <p:nvPr/>
        </p:nvSpPr>
        <p:spPr>
          <a:xfrm>
            <a:off x="3426120" y="2247840"/>
            <a:ext cx="1742760" cy="360"/>
          </a:xfrm>
          <a:prstGeom prst="line">
            <a:avLst/>
          </a:prstGeom>
          <a:ln w="19080">
            <a:solidFill>
              <a:schemeClr val="tx1"/>
            </a:solidFill>
            <a:custDash>
              <a:ds d="3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9" name="CustomShape 42"/>
          <p:cNvSpPr/>
          <p:nvPr/>
        </p:nvSpPr>
        <p:spPr>
          <a:xfrm>
            <a:off x="5039280" y="223992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0" name="Line 43"/>
          <p:cNvSpPr/>
          <p:nvPr/>
        </p:nvSpPr>
        <p:spPr>
          <a:xfrm>
            <a:off x="2451960" y="2509920"/>
            <a:ext cx="1707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1" name="Line 44"/>
          <p:cNvSpPr/>
          <p:nvPr/>
        </p:nvSpPr>
        <p:spPr>
          <a:xfrm>
            <a:off x="4150080" y="2509560"/>
            <a:ext cx="1243800" cy="360"/>
          </a:xfrm>
          <a:prstGeom prst="line">
            <a:avLst/>
          </a:prstGeom>
          <a:ln w="19080">
            <a:solidFill>
              <a:schemeClr val="tx1"/>
            </a:solidFill>
            <a:custDash>
              <a:ds d="3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2" name="CustomShape 45"/>
          <p:cNvSpPr/>
          <p:nvPr/>
        </p:nvSpPr>
        <p:spPr>
          <a:xfrm>
            <a:off x="2258280" y="248688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6/30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3" name="CustomShape 46"/>
          <p:cNvSpPr/>
          <p:nvPr/>
        </p:nvSpPr>
        <p:spPr>
          <a:xfrm>
            <a:off x="2452680" y="229752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3.10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4" name="CustomShape 47"/>
          <p:cNvSpPr/>
          <p:nvPr/>
        </p:nvSpPr>
        <p:spPr>
          <a:xfrm>
            <a:off x="5264640" y="2512440"/>
            <a:ext cx="3351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5" name="Line 48"/>
          <p:cNvSpPr/>
          <p:nvPr/>
        </p:nvSpPr>
        <p:spPr>
          <a:xfrm>
            <a:off x="2581920" y="2830680"/>
            <a:ext cx="1707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6" name="Line 49"/>
          <p:cNvSpPr/>
          <p:nvPr/>
        </p:nvSpPr>
        <p:spPr>
          <a:xfrm>
            <a:off x="4280040" y="2830680"/>
            <a:ext cx="982080" cy="360"/>
          </a:xfrm>
          <a:prstGeom prst="line">
            <a:avLst/>
          </a:prstGeom>
          <a:ln w="19080">
            <a:solidFill>
              <a:schemeClr val="tx1"/>
            </a:solidFill>
            <a:custDash>
              <a:ds d="3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7" name="CustomShape 50"/>
          <p:cNvSpPr/>
          <p:nvPr/>
        </p:nvSpPr>
        <p:spPr>
          <a:xfrm>
            <a:off x="2393640" y="2808000"/>
            <a:ext cx="4417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11/3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8" name="CustomShape 51"/>
          <p:cNvSpPr/>
          <p:nvPr/>
        </p:nvSpPr>
        <p:spPr>
          <a:xfrm>
            <a:off x="2596680" y="259812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3.12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69" name="CustomShape 52"/>
          <p:cNvSpPr/>
          <p:nvPr/>
        </p:nvSpPr>
        <p:spPr>
          <a:xfrm>
            <a:off x="5102640" y="283356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0" name="Line 53"/>
          <p:cNvSpPr/>
          <p:nvPr/>
        </p:nvSpPr>
        <p:spPr>
          <a:xfrm>
            <a:off x="3110400" y="3092400"/>
            <a:ext cx="170748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1" name="CustomShape 54"/>
          <p:cNvSpPr/>
          <p:nvPr/>
        </p:nvSpPr>
        <p:spPr>
          <a:xfrm>
            <a:off x="2883240" y="309744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3/30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2" name="CustomShape 55"/>
          <p:cNvSpPr/>
          <p:nvPr/>
        </p:nvSpPr>
        <p:spPr>
          <a:xfrm>
            <a:off x="4582800" y="3097440"/>
            <a:ext cx="4417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11/5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3" name="CustomShape 56"/>
          <p:cNvSpPr/>
          <p:nvPr/>
        </p:nvSpPr>
        <p:spPr>
          <a:xfrm>
            <a:off x="2980080" y="284688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3.14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4" name="Line 57"/>
          <p:cNvSpPr/>
          <p:nvPr/>
        </p:nvSpPr>
        <p:spPr>
          <a:xfrm>
            <a:off x="3312360" y="3382560"/>
            <a:ext cx="1338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5" name="CustomShape 58"/>
          <p:cNvSpPr/>
          <p:nvPr/>
        </p:nvSpPr>
        <p:spPr>
          <a:xfrm>
            <a:off x="3221640" y="314928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3.16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6" name="CustomShape 59"/>
          <p:cNvSpPr/>
          <p:nvPr/>
        </p:nvSpPr>
        <p:spPr>
          <a:xfrm>
            <a:off x="3127320" y="338256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8/30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7" name="Line 60"/>
          <p:cNvSpPr/>
          <p:nvPr/>
        </p:nvSpPr>
        <p:spPr>
          <a:xfrm>
            <a:off x="4651200" y="3382560"/>
            <a:ext cx="2722680" cy="360"/>
          </a:xfrm>
          <a:prstGeom prst="line">
            <a:avLst/>
          </a:prstGeom>
          <a:ln w="19080">
            <a:solidFill>
              <a:schemeClr val="tx1"/>
            </a:solidFill>
            <a:custDash>
              <a:ds d="3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8" name="CustomShape 61"/>
          <p:cNvSpPr/>
          <p:nvPr/>
        </p:nvSpPr>
        <p:spPr>
          <a:xfrm>
            <a:off x="7240680" y="335916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79" name="Line 62"/>
          <p:cNvSpPr/>
          <p:nvPr/>
        </p:nvSpPr>
        <p:spPr>
          <a:xfrm>
            <a:off x="3573720" y="3700800"/>
            <a:ext cx="170784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0" name="CustomShape 63"/>
          <p:cNvSpPr/>
          <p:nvPr/>
        </p:nvSpPr>
        <p:spPr>
          <a:xfrm>
            <a:off x="3346560" y="370584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12/7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1" name="CustomShape 64"/>
          <p:cNvSpPr/>
          <p:nvPr/>
        </p:nvSpPr>
        <p:spPr>
          <a:xfrm>
            <a:off x="3461040" y="345924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3.18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2" name="Line 65"/>
          <p:cNvSpPr/>
          <p:nvPr/>
        </p:nvSpPr>
        <p:spPr>
          <a:xfrm>
            <a:off x="4097880" y="3945240"/>
            <a:ext cx="186912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3" name="CustomShape 66"/>
          <p:cNvSpPr/>
          <p:nvPr/>
        </p:nvSpPr>
        <p:spPr>
          <a:xfrm>
            <a:off x="3870360" y="3950280"/>
            <a:ext cx="3747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6/1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4" name="CustomShape 67"/>
          <p:cNvSpPr/>
          <p:nvPr/>
        </p:nvSpPr>
        <p:spPr>
          <a:xfrm>
            <a:off x="4084560" y="370368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5" name="Line 68"/>
          <p:cNvSpPr/>
          <p:nvPr/>
        </p:nvSpPr>
        <p:spPr>
          <a:xfrm>
            <a:off x="4446720" y="4186800"/>
            <a:ext cx="42771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6" name="CustomShape 69"/>
          <p:cNvSpPr/>
          <p:nvPr/>
        </p:nvSpPr>
        <p:spPr>
          <a:xfrm>
            <a:off x="4219560" y="4192200"/>
            <a:ext cx="4525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1/10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7" name="CustomShape 70"/>
          <p:cNvSpPr/>
          <p:nvPr/>
        </p:nvSpPr>
        <p:spPr>
          <a:xfrm>
            <a:off x="4433040" y="394524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88" name="CustomShape 71"/>
          <p:cNvSpPr/>
          <p:nvPr/>
        </p:nvSpPr>
        <p:spPr>
          <a:xfrm>
            <a:off x="8650080" y="1133280"/>
            <a:ext cx="472320" cy="24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05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2022</a:t>
            </a:r>
            <a:endParaRPr b="0" lang="en-US" sz="1050" spc="-1" strike="noStrike">
              <a:latin typeface="Arial"/>
            </a:endParaRPr>
          </a:p>
        </p:txBody>
      </p:sp>
      <p:sp>
        <p:nvSpPr>
          <p:cNvPr id="489" name="CustomShape 72"/>
          <p:cNvSpPr/>
          <p:nvPr/>
        </p:nvSpPr>
        <p:spPr>
          <a:xfrm>
            <a:off x="8643960" y="416700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0" name="Line 73"/>
          <p:cNvSpPr/>
          <p:nvPr/>
        </p:nvSpPr>
        <p:spPr>
          <a:xfrm>
            <a:off x="4980960" y="4448520"/>
            <a:ext cx="15789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1" name="CustomShape 74"/>
          <p:cNvSpPr/>
          <p:nvPr/>
        </p:nvSpPr>
        <p:spPr>
          <a:xfrm>
            <a:off x="4759560" y="4453560"/>
            <a:ext cx="5194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12/11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2" name="CustomShape 75"/>
          <p:cNvSpPr/>
          <p:nvPr/>
        </p:nvSpPr>
        <p:spPr>
          <a:xfrm>
            <a:off x="4976640" y="4206960"/>
            <a:ext cx="51336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4.9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3" name="CustomShape 76"/>
          <p:cNvSpPr/>
          <p:nvPr/>
        </p:nvSpPr>
        <p:spPr>
          <a:xfrm>
            <a:off x="6430320" y="442296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4" name="Line 77"/>
          <p:cNvSpPr/>
          <p:nvPr/>
        </p:nvSpPr>
        <p:spPr>
          <a:xfrm>
            <a:off x="5604120" y="4714920"/>
            <a:ext cx="15789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5" name="CustomShape 78"/>
          <p:cNvSpPr/>
          <p:nvPr/>
        </p:nvSpPr>
        <p:spPr>
          <a:xfrm>
            <a:off x="5382720" y="4720320"/>
            <a:ext cx="5194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11/12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6" name="CustomShape 79"/>
          <p:cNvSpPr/>
          <p:nvPr/>
        </p:nvSpPr>
        <p:spPr>
          <a:xfrm>
            <a:off x="5591160" y="447372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4.14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7" name="CustomShape 80"/>
          <p:cNvSpPr/>
          <p:nvPr/>
        </p:nvSpPr>
        <p:spPr>
          <a:xfrm>
            <a:off x="7053480" y="4689720"/>
            <a:ext cx="257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498" name="CustomShape 81"/>
          <p:cNvSpPr/>
          <p:nvPr/>
        </p:nvSpPr>
        <p:spPr>
          <a:xfrm>
            <a:off x="5967000" y="681840"/>
            <a:ext cx="213120" cy="37512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99" name="CustomShape 82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Support</a:t>
            </a:r>
            <a:r>
              <a:rPr b="0" lang="en-US" sz="44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period of LTS Kernels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00" name="Line 83"/>
          <p:cNvSpPr/>
          <p:nvPr/>
        </p:nvSpPr>
        <p:spPr>
          <a:xfrm>
            <a:off x="5703120" y="1376280"/>
            <a:ext cx="360" cy="3625200"/>
          </a:xfrm>
          <a:prstGeom prst="line">
            <a:avLst/>
          </a:prstGeom>
          <a:ln w="12600">
            <a:solidFill>
              <a:schemeClr val="tx1">
                <a:alpha val="43000"/>
              </a:schemeClr>
            </a:solidFill>
            <a:custDash>
              <a:ds d="1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1" name="Line 84"/>
          <p:cNvSpPr/>
          <p:nvPr/>
        </p:nvSpPr>
        <p:spPr>
          <a:xfrm>
            <a:off x="6441840" y="1401480"/>
            <a:ext cx="360" cy="3625560"/>
          </a:xfrm>
          <a:prstGeom prst="line">
            <a:avLst/>
          </a:prstGeom>
          <a:ln w="12600">
            <a:solidFill>
              <a:schemeClr val="tx1">
                <a:alpha val="43000"/>
              </a:schemeClr>
            </a:solidFill>
            <a:custDash>
              <a:ds d="1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2" name="CustomShape 85"/>
          <p:cNvSpPr/>
          <p:nvPr/>
        </p:nvSpPr>
        <p:spPr>
          <a:xfrm>
            <a:off x="5832000" y="3885120"/>
            <a:ext cx="2527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503" name="Line 86"/>
          <p:cNvSpPr/>
          <p:nvPr/>
        </p:nvSpPr>
        <p:spPr>
          <a:xfrm>
            <a:off x="6237000" y="4956480"/>
            <a:ext cx="157896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4" name="CustomShape 87"/>
          <p:cNvSpPr/>
          <p:nvPr/>
        </p:nvSpPr>
        <p:spPr>
          <a:xfrm>
            <a:off x="6224040" y="4714920"/>
            <a:ext cx="59112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ｖ</a:t>
            </a: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4.1?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505" name="CustomShape 88"/>
          <p:cNvSpPr/>
          <p:nvPr/>
        </p:nvSpPr>
        <p:spPr>
          <a:xfrm>
            <a:off x="6089040" y="679680"/>
            <a:ext cx="118692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We are Here</a:t>
            </a:r>
            <a:endParaRPr b="0" lang="en-US" sz="14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CustomShape 1"/>
          <p:cNvSpPr/>
          <p:nvPr/>
        </p:nvSpPr>
        <p:spPr>
          <a:xfrm>
            <a:off x="25164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LTS includes large number of fixes</a:t>
            </a:r>
            <a:endParaRPr b="0" lang="en-US" sz="2800" spc="-1" strike="noStrike">
              <a:latin typeface="Arial"/>
            </a:endParaRPr>
          </a:p>
        </p:txBody>
      </p:sp>
      <p:sp>
        <p:nvSpPr>
          <p:cNvPr id="507" name="CustomShape 2"/>
          <p:cNvSpPr/>
          <p:nvPr/>
        </p:nvSpPr>
        <p:spPr>
          <a:xfrm>
            <a:off x="457200" y="530280"/>
            <a:ext cx="8227800" cy="873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600 – 700 fixes included in a Stable release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LTS include several thousands of fixes</a:t>
            </a:r>
            <a:endParaRPr b="0" lang="en-US" sz="2400" spc="-1" strike="noStrike">
              <a:latin typeface="Arial"/>
            </a:endParaRPr>
          </a:p>
        </p:txBody>
      </p:sp>
      <p:graphicFrame>
        <p:nvGraphicFramePr>
          <p:cNvPr id="508" name="Table 3"/>
          <p:cNvGraphicFramePr/>
          <p:nvPr/>
        </p:nvGraphicFramePr>
        <p:xfrm>
          <a:off x="251640" y="1419480"/>
          <a:ext cx="2015640" cy="3215520"/>
        </p:xfrm>
        <a:graphic>
          <a:graphicData uri="http://schemas.openxmlformats.org/drawingml/2006/table">
            <a:tbl>
              <a:tblPr/>
              <a:tblGrid>
                <a:gridCol w="504000"/>
                <a:gridCol w="864000"/>
                <a:gridCol w="648000"/>
              </a:tblGrid>
              <a:tr h="448920">
                <a:tc gridSpan="2"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latin typeface="Calibri"/>
                        </a:rPr>
                        <a:t>Version</a:t>
                      </a:r>
                      <a:endParaRPr b="0" lang="en-US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latin typeface="Calibri"/>
                        </a:rPr>
                        <a:t>FROM-TO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 hMerge="1"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#Commits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3.2.99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8531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7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3.3.8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698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3.4.113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5929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59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3.5.7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816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7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3.6.11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757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7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3.7.10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718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7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3.8.13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996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7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3.9.11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746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7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3.10.108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6705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3.11.10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677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09" name="Table 4"/>
          <p:cNvGraphicFramePr/>
          <p:nvPr/>
        </p:nvGraphicFramePr>
        <p:xfrm>
          <a:off x="2339640" y="1419480"/>
          <a:ext cx="2015640" cy="3322440"/>
        </p:xfrm>
        <a:graphic>
          <a:graphicData uri="http://schemas.openxmlformats.org/drawingml/2006/table">
            <a:tbl>
              <a:tblPr/>
              <a:tblGrid>
                <a:gridCol w="522720"/>
                <a:gridCol w="845280"/>
                <a:gridCol w="648000"/>
              </a:tblGrid>
              <a:tr h="448920">
                <a:tc gridSpan="2"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latin typeface="Calibri"/>
                        </a:rPr>
                        <a:t>Version</a:t>
                      </a:r>
                      <a:endParaRPr b="0" lang="en-US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FROM-TO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 hMerge="1"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#commits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3.12.74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7746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3.13.11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903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3.14.79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4977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3.15.10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703 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3.16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3.16.59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9042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3.17.8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884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3.18.112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6821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3.19.8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873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88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4.0.9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757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81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4.1.52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6695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</a:tbl>
          </a:graphicData>
        </a:graphic>
      </p:graphicFrame>
      <p:sp>
        <p:nvSpPr>
          <p:cNvPr id="510" name="CustomShape 5"/>
          <p:cNvSpPr/>
          <p:nvPr/>
        </p:nvSpPr>
        <p:spPr>
          <a:xfrm>
            <a:off x="6923160" y="985680"/>
            <a:ext cx="213192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　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As of 2018/10/16</a:t>
            </a:r>
            <a:endParaRPr b="0" lang="en-US" sz="1800" spc="-1" strike="noStrike">
              <a:latin typeface="Arial"/>
            </a:endParaRPr>
          </a:p>
        </p:txBody>
      </p:sp>
      <p:graphicFrame>
        <p:nvGraphicFramePr>
          <p:cNvPr id="511" name="Table 6"/>
          <p:cNvGraphicFramePr/>
          <p:nvPr/>
        </p:nvGraphicFramePr>
        <p:xfrm>
          <a:off x="4500000" y="1419480"/>
          <a:ext cx="2015640" cy="3462840"/>
        </p:xfrm>
        <a:graphic>
          <a:graphicData uri="http://schemas.openxmlformats.org/drawingml/2006/table">
            <a:tbl>
              <a:tblPr/>
              <a:tblGrid>
                <a:gridCol w="576000"/>
                <a:gridCol w="792000"/>
                <a:gridCol w="648000"/>
              </a:tblGrid>
              <a:tr h="508680">
                <a:tc gridSpan="2"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latin typeface="Calibri"/>
                        </a:rPr>
                        <a:t>Version</a:t>
                      </a:r>
                      <a:endParaRPr b="0" lang="en-US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FROM-TO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 hMerge="1"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#commits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4.2.8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903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4.3.6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618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4.4.161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9760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4.5.7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973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4.6.7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bf1de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4.7.10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4.8.17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1102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4.9.133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9871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95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4.10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4.10.17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1136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41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4.11.12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984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12" name="Table 7"/>
          <p:cNvGraphicFramePr/>
          <p:nvPr/>
        </p:nvGraphicFramePr>
        <p:xfrm>
          <a:off x="6732360" y="1419480"/>
          <a:ext cx="2015640" cy="2585160"/>
        </p:xfrm>
        <a:graphic>
          <a:graphicData uri="http://schemas.openxmlformats.org/drawingml/2006/table">
            <a:tbl>
              <a:tblPr/>
              <a:tblGrid>
                <a:gridCol w="576000"/>
                <a:gridCol w="792000"/>
                <a:gridCol w="648000"/>
              </a:tblGrid>
              <a:tr h="507240">
                <a:tc gridSpan="2"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latin typeface="Calibri"/>
                        </a:rPr>
                        <a:t>Version</a:t>
                      </a:r>
                      <a:endParaRPr b="0" lang="en-US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FROM-TO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 hMerge="1"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#commits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4.12.14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837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29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4.13.16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883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4.14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4.14.76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7378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9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4.15.18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1616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eff3e9"/>
                    </a:solidFill>
                  </a:tcPr>
                </a:tc>
              </a:tr>
              <a:tr h="29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4.16.18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1749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020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latin typeface="Times New Roman"/>
                        </a:rPr>
                        <a:t>4.17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latin typeface="Times New Roman"/>
                        </a:rPr>
                        <a:t>4.17.19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500" spc="-1" strike="noStrike">
                          <a:latin typeface="Times New Roman"/>
                        </a:rPr>
                        <a:t>1642</a:t>
                      </a:r>
                      <a:endParaRPr b="0" lang="en-US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  <a:tr h="3020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500" spc="-1" strike="noStrike">
                          <a:latin typeface="Times New Roman"/>
                        </a:rPr>
                        <a:t>4.18</a:t>
                      </a:r>
                      <a:endParaRPr b="0" lang="en-US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500" spc="-1" strike="noStrike">
                          <a:latin typeface="Times New Roman"/>
                        </a:rPr>
                        <a:t>4.18.14</a:t>
                      </a:r>
                      <a:endParaRPr b="0" lang="en-US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500" spc="-1" strike="noStrike">
                          <a:latin typeface="Times New Roman"/>
                        </a:rPr>
                        <a:t>1559</a:t>
                      </a:r>
                      <a:endParaRPr b="0" lang="en-US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9bbb59"/>
                      </a:solidFill>
                    </a:lnL>
                    <a:lnR w="12240">
                      <a:solidFill>
                        <a:srgbClr val="9bbb59"/>
                      </a:solidFill>
                    </a:lnR>
                    <a:lnT w="12240">
                      <a:solidFill>
                        <a:srgbClr val="9bbb59"/>
                      </a:solidFill>
                    </a:lnT>
                    <a:lnB w="12240">
                      <a:solidFill>
                        <a:srgbClr val="9bbb59"/>
                      </a:solidFill>
                    </a:lnB>
                    <a:solidFill>
                      <a:srgbClr val="dee6d1"/>
                    </a:solidFill>
                  </a:tcPr>
                </a:tc>
              </a:tr>
            </a:tbl>
          </a:graphicData>
        </a:graphic>
      </p:graphicFrame>
      <p:sp>
        <p:nvSpPr>
          <p:cNvPr id="513" name="CustomShape 8"/>
          <p:cNvSpPr/>
          <p:nvPr/>
        </p:nvSpPr>
        <p:spPr>
          <a:xfrm>
            <a:off x="7529760" y="4155840"/>
            <a:ext cx="1126080" cy="7282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en-US" sz="1400" spc="-1" strike="noStrike">
                <a:solidFill>
                  <a:srgbClr val="ff0000"/>
                </a:solidFill>
                <a:latin typeface="Arial"/>
                <a:ea typeface="ＭＳ Ｐゴシック"/>
              </a:rPr>
              <a:t>LTS</a:t>
            </a:r>
            <a:endParaRPr b="0" lang="en-US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EOLed LTS</a:t>
            </a:r>
            <a:endParaRPr b="0" lang="en-US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Stable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14" name="CustomShape 9"/>
          <p:cNvSpPr/>
          <p:nvPr/>
        </p:nvSpPr>
        <p:spPr>
          <a:xfrm>
            <a:off x="7416000" y="43200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# of Yearly fixes in LTS</a:t>
            </a:r>
            <a:endParaRPr b="0" lang="en-US" sz="3600" spc="-1" strike="noStrike">
              <a:latin typeface="Arial"/>
            </a:endParaRPr>
          </a:p>
        </p:txBody>
      </p:sp>
      <p:graphicFrame>
        <p:nvGraphicFramePr>
          <p:cNvPr id="516" name="Table 2"/>
          <p:cNvGraphicFramePr/>
          <p:nvPr/>
        </p:nvGraphicFramePr>
        <p:xfrm>
          <a:off x="395640" y="1837440"/>
          <a:ext cx="8229600" cy="1892160"/>
        </p:xfrm>
        <a:graphic>
          <a:graphicData uri="http://schemas.openxmlformats.org/drawingml/2006/table">
            <a:tbl>
              <a:tblPr/>
              <a:tblGrid>
                <a:gridCol w="936000"/>
                <a:gridCol w="2071080"/>
                <a:gridCol w="1424160"/>
                <a:gridCol w="1186920"/>
                <a:gridCol w="1149840"/>
                <a:gridCol w="1461960"/>
              </a:tblGrid>
              <a:tr h="5454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Version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Maintainer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Released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Years maintained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Total Commits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Fixes/year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222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2017-11-12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0.6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4800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4800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222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2016-12-11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1.5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8212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5474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5136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2016-01-10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8516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3320" rIns="1332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ＭＳ Ｐゴシック"/>
                        </a:rPr>
                        <a:t>3548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3320" marR="1332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5136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Ben Hutchings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2014-08-03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8437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13320" rIns="1332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ＭＳ Ｐゴシック"/>
                        </a:rPr>
                        <a:t>2008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3320" marR="1332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</a:tbl>
          </a:graphicData>
        </a:graphic>
      </p:graphicFrame>
      <p:sp>
        <p:nvSpPr>
          <p:cNvPr id="517" name="CustomShape 3"/>
          <p:cNvSpPr/>
          <p:nvPr/>
        </p:nvSpPr>
        <p:spPr>
          <a:xfrm>
            <a:off x="7104600" y="1529640"/>
            <a:ext cx="151020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　</a:t>
            </a: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As of 2018/5/7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18" name="CustomShape 4"/>
          <p:cNvSpPr/>
          <p:nvPr/>
        </p:nvSpPr>
        <p:spPr>
          <a:xfrm>
            <a:off x="457200" y="530280"/>
            <a:ext cx="8227800" cy="873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LTS include 1 ~ 3 thousands of fixes every year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Continue to apply these patches are very important for the security viewpoint </a:t>
            </a:r>
            <a:endParaRPr b="0" lang="en-US" sz="2400" spc="-1" strike="noStrike">
              <a:latin typeface="Arial"/>
            </a:endParaRPr>
          </a:p>
        </p:txBody>
      </p:sp>
    </p:spTree>
  </p:cSld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# of Yearly fixes in LTS</a:t>
            </a:r>
            <a:endParaRPr b="0" lang="en-US" sz="3600" spc="-1" strike="noStrike">
              <a:latin typeface="Arial"/>
            </a:endParaRPr>
          </a:p>
        </p:txBody>
      </p:sp>
      <p:graphicFrame>
        <p:nvGraphicFramePr>
          <p:cNvPr id="520" name="Table 2"/>
          <p:cNvGraphicFramePr/>
          <p:nvPr/>
        </p:nvGraphicFramePr>
        <p:xfrm>
          <a:off x="395640" y="1837440"/>
          <a:ext cx="8229600" cy="1892160"/>
        </p:xfrm>
        <a:graphic>
          <a:graphicData uri="http://schemas.openxmlformats.org/drawingml/2006/table">
            <a:tbl>
              <a:tblPr/>
              <a:tblGrid>
                <a:gridCol w="936000"/>
                <a:gridCol w="2071080"/>
                <a:gridCol w="1424160"/>
                <a:gridCol w="1186920"/>
                <a:gridCol w="1149840"/>
                <a:gridCol w="1461960"/>
              </a:tblGrid>
              <a:tr h="5454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Version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Maintainer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Released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Years maintained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Total Commits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Fixes/year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222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4.14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2017-11-12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7378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7378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2220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2016-12-11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1.9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9871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5150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5136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Greg Kroah-Hartman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2016-01-10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2.8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9760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 lIns="13320" rIns="1332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ＭＳ Ｐゴシック"/>
                        </a:rPr>
                        <a:t>3445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3320" marR="1332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351360"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3.16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Ben Hutchings</a:t>
                      </a:r>
                      <a:endParaRPr b="0" lang="en-US" sz="16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2014-08-03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10080" rIns="10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4.3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0080" marR="1008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7560" rIns="97560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9042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7560" marR="975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13320" rIns="1332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ＭＳ Ｐゴシック"/>
                        </a:rPr>
                        <a:t>2128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13320" marR="1332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6b9b8"/>
                    </a:solidFill>
                  </a:tcPr>
                </a:tc>
              </a:tr>
            </a:tbl>
          </a:graphicData>
        </a:graphic>
      </p:graphicFrame>
      <p:sp>
        <p:nvSpPr>
          <p:cNvPr id="521" name="CustomShape 3"/>
          <p:cNvSpPr/>
          <p:nvPr/>
        </p:nvSpPr>
        <p:spPr>
          <a:xfrm>
            <a:off x="7104600" y="1529640"/>
            <a:ext cx="151020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　</a:t>
            </a: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As of 2018/5/7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22" name="CustomShape 4"/>
          <p:cNvSpPr/>
          <p:nvPr/>
        </p:nvSpPr>
        <p:spPr>
          <a:xfrm>
            <a:off x="457200" y="530280"/>
            <a:ext cx="8227800" cy="873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LTS include 2 ~ 8 thousands of fixes every year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Continue to apply these patches are very important for the security viewpoint 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523" name="CustomShape 5"/>
          <p:cNvSpPr/>
          <p:nvPr/>
        </p:nvSpPr>
        <p:spPr>
          <a:xfrm>
            <a:off x="7632360" y="432036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Overview of Meltdown and Spectre </a:t>
            </a:r>
            <a:endParaRPr b="0" lang="en-US" sz="3200" spc="-1" strike="noStrike">
              <a:latin typeface="Arial"/>
            </a:endParaRPr>
          </a:p>
        </p:txBody>
      </p:sp>
      <p:graphicFrame>
        <p:nvGraphicFramePr>
          <p:cNvPr id="525" name="Table 2"/>
          <p:cNvGraphicFramePr/>
          <p:nvPr/>
        </p:nvGraphicFramePr>
        <p:xfrm>
          <a:off x="395640" y="555480"/>
          <a:ext cx="8228880" cy="1482840"/>
        </p:xfrm>
        <a:graphic>
          <a:graphicData uri="http://schemas.openxmlformats.org/drawingml/2006/table">
            <a:tbl>
              <a:tblPr/>
              <a:tblGrid>
                <a:gridCol w="1800000"/>
                <a:gridCol w="1224000"/>
                <a:gridCol w="2664000"/>
                <a:gridCol w="2541240"/>
              </a:tblGrid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Name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CVE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Solution in Linux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Note 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Spectre V1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Bounds Check Bypass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(Variant1)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CVE-2017-5753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Fixes for X86 and ARM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Available.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Driver need to do more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Back ported to LTS 4,4, 4.9, 4.14. ARM is different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Spectre V2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Branch Target Injection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(Varinat2)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CVE-2017-5715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Fixes for X86 and ARM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Available as Retpoline implementation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Back ported to LTS 4.14, 4.9, 4.4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Java script/Brower update may needed for side channel attack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Meltdown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Rogue Data Cache Load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(Variant3)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CVE-2017-5754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PTI(Page Table Isolation) 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X86 and ARM Fixes were different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Back ported to LTS 4.14, 4.9, 4.4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526" name="CustomShape 3"/>
          <p:cNvSpPr/>
          <p:nvPr/>
        </p:nvSpPr>
        <p:spPr>
          <a:xfrm>
            <a:off x="249480" y="4774320"/>
            <a:ext cx="5713200" cy="27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2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Please CHECK by yourself for the latest status, things are changing time by time. </a:t>
            </a:r>
            <a:endParaRPr b="0" lang="en-US" sz="1200" spc="-1" strike="noStrike">
              <a:latin typeface="Arial"/>
            </a:endParaRPr>
          </a:p>
        </p:txBody>
      </p:sp>
      <p:pic>
        <p:nvPicPr>
          <p:cNvPr id="527" name="図 2" descr=""/>
          <p:cNvPicPr/>
          <p:nvPr/>
        </p:nvPicPr>
        <p:blipFill>
          <a:blip r:embed="rId1"/>
          <a:stretch/>
        </p:blipFill>
        <p:spPr>
          <a:xfrm>
            <a:off x="8388360" y="1131480"/>
            <a:ext cx="829800" cy="987480"/>
          </a:xfrm>
          <a:prstGeom prst="rect">
            <a:avLst/>
          </a:prstGeom>
          <a:ln>
            <a:noFill/>
          </a:ln>
        </p:spPr>
      </p:pic>
      <p:pic>
        <p:nvPicPr>
          <p:cNvPr id="528" name="図 5" descr=""/>
          <p:cNvPicPr/>
          <p:nvPr/>
        </p:nvPicPr>
        <p:blipFill>
          <a:blip r:embed="rId2"/>
          <a:stretch/>
        </p:blipFill>
        <p:spPr>
          <a:xfrm>
            <a:off x="8532360" y="3795840"/>
            <a:ext cx="519120" cy="1012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5" dur="indefinite" restart="never" nodeType="tmRoot">
          <p:childTnLst>
            <p:seq>
              <p:cTn id="3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Overview of Meltdown and Spectre </a:t>
            </a:r>
            <a:endParaRPr b="0" lang="en-US" sz="3200" spc="-1" strike="noStrike">
              <a:latin typeface="Arial"/>
            </a:endParaRPr>
          </a:p>
        </p:txBody>
      </p:sp>
      <p:graphicFrame>
        <p:nvGraphicFramePr>
          <p:cNvPr id="530" name="Table 2"/>
          <p:cNvGraphicFramePr/>
          <p:nvPr/>
        </p:nvGraphicFramePr>
        <p:xfrm>
          <a:off x="395640" y="555480"/>
          <a:ext cx="8228880" cy="1775520"/>
        </p:xfrm>
        <a:graphic>
          <a:graphicData uri="http://schemas.openxmlformats.org/drawingml/2006/table">
            <a:tbl>
              <a:tblPr/>
              <a:tblGrid>
                <a:gridCol w="1512000"/>
                <a:gridCol w="1080000"/>
                <a:gridCol w="3096000"/>
                <a:gridCol w="2541240"/>
              </a:tblGrid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Name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CVE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Solution in Linux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Note 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Rogue System Register Read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(Variant3a)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CVE-2018-3640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Expects X86 only and need to update CPU Microcode. 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Kernel fix for Metldown solve this problem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370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Speculative Store Bypass (Varinat4)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CVE-2018-3639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SSBD(Speculative Store Bypass Disable) handling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ARM fixes not yet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Available for 4.9.102, 4.14.43, 4.16.11 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Microcode update required for full protection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6348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Lazy Floating point state restore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(Variant5)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Linux kernel fixed in 2016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Details to be published June27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531" name="CustomShape 3"/>
          <p:cNvSpPr/>
          <p:nvPr/>
        </p:nvSpPr>
        <p:spPr>
          <a:xfrm>
            <a:off x="249480" y="4774320"/>
            <a:ext cx="5713200" cy="27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2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Please CHECK by yourself for the latest status, things are changing time by time. </a:t>
            </a:r>
            <a:endParaRPr b="0" lang="en-US" sz="1200" spc="-1" strike="noStrike">
              <a:latin typeface="Arial"/>
            </a:endParaRPr>
          </a:p>
        </p:txBody>
      </p:sp>
    </p:spTree>
  </p:cSld>
  <p:timing>
    <p:tnLst>
      <p:par>
        <p:cTn id="37" dur="indefinite" restart="never" nodeType="tmRoot">
          <p:childTnLst>
            <p:seq>
              <p:cTn id="3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Regular Kernel Update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33" name="CustomShape 2"/>
          <p:cNvSpPr/>
          <p:nvPr/>
        </p:nvSpPr>
        <p:spPr>
          <a:xfrm>
            <a:off x="457200" y="555480"/>
            <a:ext cx="843336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Meltdown/Spectre problem tell us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Security problem is #1 priority, need to provide immediate fixes</a:t>
            </a:r>
            <a:endParaRPr b="0" lang="en-US" sz="24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Area of fixes are unexpected so that sync with LTS is very important</a:t>
            </a:r>
            <a:endParaRPr b="0" lang="en-US" sz="24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Cherry picking patches are being difficult to confirm</a:t>
            </a:r>
            <a:endParaRPr b="0" lang="en-US" sz="2400" spc="-1" strike="noStrike">
              <a:latin typeface="Arial"/>
            </a:endParaRPr>
          </a:p>
          <a:p>
            <a:pPr lvl="2" marL="1143000" indent="-2268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  <a:ea typeface="DejaVu Sans"/>
              </a:rPr>
              <a:t>Number of fixes will come later</a:t>
            </a:r>
            <a:endParaRPr b="0" lang="en-US" sz="20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Applying ALL the LTS patches is the best way, cherry picking patches possibly have problem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en-US" sz="2800" spc="-1" strike="noStrike">
              <a:latin typeface="Arial"/>
            </a:endParaRPr>
          </a:p>
        </p:txBody>
      </p:sp>
    </p:spTree>
  </p:cSld>
  <p:timing>
    <p:tnLst>
      <p:par>
        <p:cTn id="39" dur="indefinite" restart="never" nodeType="tmRoot">
          <p:childTnLst>
            <p:seq>
              <p:cTn id="4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Why all the patches?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35" name="CustomShape 2"/>
          <p:cNvSpPr/>
          <p:nvPr/>
        </p:nvSpPr>
        <p:spPr>
          <a:xfrm>
            <a:off x="457200" y="789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Patches are based on latest LTS kernel that is based on all patched source code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If you applied cherry picked your preferred patches only, that will become not same as latest LTS and finally, newer important patch may not be applied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Because of rack of other patches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Whole set of patches need to apply if you wanted to use your kernel for long term</a:t>
            </a:r>
            <a:endParaRPr b="0" lang="en-US" sz="2800" spc="-1" strike="noStrike">
              <a:latin typeface="Arial"/>
            </a:endParaRPr>
          </a:p>
        </p:txBody>
      </p:sp>
    </p:spTree>
  </p:cSld>
  <p:timing>
    <p:tnLst>
      <p:par>
        <p:cTn id="41" dur="indefinite" restart="never" nodeType="tmRoot">
          <p:childTnLst>
            <p:seq>
              <p:cTn id="4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Case of LTS 4.14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37" name="CustomShape 2"/>
          <p:cNvSpPr/>
          <p:nvPr/>
        </p:nvSpPr>
        <p:spPr>
          <a:xfrm>
            <a:off x="323640" y="627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4.14 released in 2017-11-12, Now 4.4.50 is there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Monthly 6 to 9 release happening for 4.14.x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Monthly , Bi-monthly or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    </a:t>
            </a: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quarterly kernel update 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    </a:t>
            </a: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may reasonable 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en-US" sz="2800" spc="-1" strike="noStrike">
              <a:latin typeface="Arial"/>
            </a:endParaRPr>
          </a:p>
        </p:txBody>
      </p:sp>
      <p:graphicFrame>
        <p:nvGraphicFramePr>
          <p:cNvPr id="538" name="Table 3"/>
          <p:cNvGraphicFramePr/>
          <p:nvPr/>
        </p:nvGraphicFramePr>
        <p:xfrm>
          <a:off x="6012000" y="2211840"/>
          <a:ext cx="2663640" cy="2162520"/>
        </p:xfrm>
        <a:graphic>
          <a:graphicData uri="http://schemas.openxmlformats.org/drawingml/2006/table">
            <a:tbl>
              <a:tblPr/>
              <a:tblGrid>
                <a:gridCol w="792000"/>
                <a:gridCol w="648000"/>
                <a:gridCol w="576000"/>
                <a:gridCol w="648000"/>
              </a:tblGrid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Month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4.4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4.9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4.14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2017/12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2018/1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270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4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539" name="CustomShape 4"/>
          <p:cNvSpPr/>
          <p:nvPr/>
        </p:nvSpPr>
        <p:spPr>
          <a:xfrm>
            <a:off x="6026760" y="1851840"/>
            <a:ext cx="2514240" cy="36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# of releases for month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540" name="CustomShape 5"/>
          <p:cNvSpPr/>
          <p:nvPr/>
        </p:nvSpPr>
        <p:spPr>
          <a:xfrm>
            <a:off x="7750080" y="4865760"/>
            <a:ext cx="1339560" cy="27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2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As of 2018/06/18</a:t>
            </a:r>
            <a:endParaRPr b="0" lang="en-US" sz="1200" spc="-1" strike="noStrike">
              <a:latin typeface="Arial"/>
            </a:endParaRPr>
          </a:p>
        </p:txBody>
      </p:sp>
    </p:spTree>
  </p:cSld>
  <p:timing>
    <p:tnLst>
      <p:par>
        <p:cTn id="43" dur="indefinite" restart="never" nodeType="tmRoot">
          <p:childTnLst>
            <p:seq>
              <p:cTn id="4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What’s the problem?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42" name="CustomShape 2"/>
          <p:cNvSpPr/>
          <p:nvPr/>
        </p:nvSpPr>
        <p:spPr>
          <a:xfrm>
            <a:off x="457200" y="789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Need to test new kernels for every LTS, it takes more cost and time to maintain</a:t>
            </a:r>
            <a:endParaRPr b="0" lang="en-US" sz="32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Use Automated test such as Fuego/KernelCI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Use common test suites and share the results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Make consensus of common tests and develop it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Continue to discuss further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800" spc="-1" strike="noStrike">
              <a:latin typeface="Arial"/>
            </a:endParaRPr>
          </a:p>
        </p:txBody>
      </p:sp>
    </p:spTree>
  </p:cSld>
  <p:timing>
    <p:tnLst>
      <p:par>
        <p:cTn id="45" dur="indefinite" restart="never" nodeType="tmRoot">
          <p:childTnLst>
            <p:seq>
              <p:cTn id="4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CustomShape 1"/>
          <p:cNvSpPr/>
          <p:nvPr/>
        </p:nvSpPr>
        <p:spPr>
          <a:xfrm>
            <a:off x="722160" y="2180160"/>
            <a:ext cx="7770600" cy="1123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en-US" sz="6000" spc="-1" strike="noStrike">
                <a:solidFill>
                  <a:srgbClr val="000000"/>
                </a:solidFill>
                <a:latin typeface="Calibri"/>
                <a:ea typeface="DejaVu Sans"/>
              </a:rPr>
              <a:t>LTSI Status</a:t>
            </a:r>
            <a:endParaRPr b="0" lang="en-US" sz="6000" spc="-1" strike="noStrike">
              <a:latin typeface="Arial"/>
            </a:endParaRPr>
          </a:p>
        </p:txBody>
      </p:sp>
    </p:spTree>
  </p:cSld>
  <p:timing>
    <p:tnLst>
      <p:par>
        <p:cTn id="47" dur="indefinite" restart="never" nodeType="tmRoot">
          <p:childTnLst>
            <p:seq>
              <p:cTn id="4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What is LTSI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45" name="CustomShape 2"/>
          <p:cNvSpPr/>
          <p:nvPr/>
        </p:nvSpPr>
        <p:spPr>
          <a:xfrm>
            <a:off x="457200" y="49500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Open Source community to create and maintain LTSI kernel tree for long term</a:t>
            </a:r>
            <a:endParaRPr b="0" lang="en-US" sz="32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Based on LTS, All the LTS patches are applicable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Add another chance to include further patches on top of LTS, That is LTSI tree</a:t>
            </a:r>
            <a:endParaRPr b="0" lang="en-US" sz="2800" spc="-1" strike="noStrike">
              <a:latin typeface="Arial"/>
            </a:endParaRPr>
          </a:p>
          <a:p>
            <a:pPr lvl="2" marL="1143000" indent="-2268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Self contained changes or future upstream code</a:t>
            </a:r>
            <a:endParaRPr b="0" lang="en-US" sz="2400" spc="-1" strike="noStrike">
              <a:latin typeface="Arial"/>
            </a:endParaRPr>
          </a:p>
          <a:p>
            <a:pPr lvl="2" marL="1143000" indent="-2268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Drivers for LTS, developed after LTS release </a:t>
            </a:r>
            <a:endParaRPr b="0" lang="en-US" sz="24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Industry party to share best practice and help companies to use Linux for long term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US" sz="2800" spc="-1" strike="noStrike">
              <a:latin typeface="Arial"/>
            </a:endParaRPr>
          </a:p>
        </p:txBody>
      </p:sp>
    </p:spTree>
  </p:cSld>
  <p:timing>
    <p:tnLst>
      <p:par>
        <p:cTn id="49" dur="indefinite" restart="never" nodeType="tmRoot">
          <p:childTnLst>
            <p:seq>
              <p:cTn id="5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CustomShape 1"/>
          <p:cNvSpPr/>
          <p:nvPr/>
        </p:nvSpPr>
        <p:spPr>
          <a:xfrm>
            <a:off x="539640" y="692280"/>
            <a:ext cx="8279280" cy="4080960"/>
          </a:xfrm>
          <a:prstGeom prst="foldedCorner">
            <a:avLst>
              <a:gd name="adj" fmla="val 16667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47" name="CustomShape 2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LTSI includes LTS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48" name="CustomShape 3"/>
          <p:cNvSpPr/>
          <p:nvPr/>
        </p:nvSpPr>
        <p:spPr>
          <a:xfrm>
            <a:off x="677520" y="767880"/>
            <a:ext cx="8429400" cy="2774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1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LTSI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Be able to add required features on top of LTS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Share status, info, problem among industry people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Huge testing by contributors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Auto test frame-work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Provide help developer for upstream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549" name="CustomShape 4"/>
          <p:cNvSpPr/>
          <p:nvPr/>
        </p:nvSpPr>
        <p:spPr>
          <a:xfrm>
            <a:off x="611640" y="3363840"/>
            <a:ext cx="7198920" cy="1351800"/>
          </a:xfrm>
          <a:prstGeom prst="foldedCorner">
            <a:avLst>
              <a:gd name="adj" fmla="val 16667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50" name="CustomShape 5"/>
          <p:cNvSpPr/>
          <p:nvPr/>
        </p:nvSpPr>
        <p:spPr>
          <a:xfrm>
            <a:off x="677520" y="3363840"/>
            <a:ext cx="7061040" cy="1229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1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LTS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Release 1 version / year, Maintain 2 years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Wingdings" charset="2"/>
              <a:buChar char="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Frequently and large number of bug /security fixes</a:t>
            </a:r>
            <a:endParaRPr b="0" lang="en-US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en-US" sz="2400" spc="-1" strike="noStrike">
              <a:latin typeface="Arial"/>
            </a:endParaRPr>
          </a:p>
        </p:txBody>
      </p:sp>
    </p:spTree>
  </p:cSld>
  <p:timing>
    <p:tnLst>
      <p:par>
        <p:cTn id="51" dur="indefinite" restart="never" nodeType="tmRoot">
          <p:childTnLst>
            <p:seq>
              <p:cTn id="5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Line 1"/>
          <p:cNvSpPr/>
          <p:nvPr/>
        </p:nvSpPr>
        <p:spPr>
          <a:xfrm>
            <a:off x="-36360" y="1724040"/>
            <a:ext cx="8079120" cy="360"/>
          </a:xfrm>
          <a:prstGeom prst="line">
            <a:avLst/>
          </a:prstGeom>
          <a:ln w="12600">
            <a:solidFill>
              <a:schemeClr val="tx1"/>
            </a:solidFill>
            <a:custDash>
              <a:ds d="100000" sp="1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2" name="CustomShape 2"/>
          <p:cNvSpPr/>
          <p:nvPr/>
        </p:nvSpPr>
        <p:spPr>
          <a:xfrm>
            <a:off x="457200" y="-2952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LTSI 2018 Development plan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553" name="Line 3"/>
          <p:cNvSpPr/>
          <p:nvPr/>
        </p:nvSpPr>
        <p:spPr>
          <a:xfrm>
            <a:off x="179280" y="1326960"/>
            <a:ext cx="878508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4" name="Line 4"/>
          <p:cNvSpPr/>
          <p:nvPr/>
        </p:nvSpPr>
        <p:spPr>
          <a:xfrm>
            <a:off x="828000" y="1326960"/>
            <a:ext cx="360" cy="2271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5" name="Line 5"/>
          <p:cNvSpPr/>
          <p:nvPr/>
        </p:nvSpPr>
        <p:spPr>
          <a:xfrm>
            <a:off x="1296000" y="1326960"/>
            <a:ext cx="360" cy="2271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6" name="Line 6"/>
          <p:cNvSpPr/>
          <p:nvPr/>
        </p:nvSpPr>
        <p:spPr>
          <a:xfrm>
            <a:off x="1766160" y="1326960"/>
            <a:ext cx="360" cy="2271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7" name="Line 7"/>
          <p:cNvSpPr/>
          <p:nvPr/>
        </p:nvSpPr>
        <p:spPr>
          <a:xfrm>
            <a:off x="2232000" y="1326960"/>
            <a:ext cx="360" cy="2282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8" name="Line 8"/>
          <p:cNvSpPr/>
          <p:nvPr/>
        </p:nvSpPr>
        <p:spPr>
          <a:xfrm>
            <a:off x="2700000" y="1326960"/>
            <a:ext cx="360" cy="2282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9" name="Line 9"/>
          <p:cNvSpPr/>
          <p:nvPr/>
        </p:nvSpPr>
        <p:spPr>
          <a:xfrm>
            <a:off x="3168000" y="1326960"/>
            <a:ext cx="360" cy="22572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0" name="Line 10"/>
          <p:cNvSpPr/>
          <p:nvPr/>
        </p:nvSpPr>
        <p:spPr>
          <a:xfrm>
            <a:off x="3636000" y="1326960"/>
            <a:ext cx="360" cy="22572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1" name="Line 11"/>
          <p:cNvSpPr/>
          <p:nvPr/>
        </p:nvSpPr>
        <p:spPr>
          <a:xfrm>
            <a:off x="4104000" y="1326960"/>
            <a:ext cx="360" cy="2282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2" name="Line 12"/>
          <p:cNvSpPr/>
          <p:nvPr/>
        </p:nvSpPr>
        <p:spPr>
          <a:xfrm>
            <a:off x="4572000" y="1326960"/>
            <a:ext cx="360" cy="2246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3" name="Line 13"/>
          <p:cNvSpPr/>
          <p:nvPr/>
        </p:nvSpPr>
        <p:spPr>
          <a:xfrm>
            <a:off x="5039640" y="1326960"/>
            <a:ext cx="360" cy="2271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4" name="Line 14"/>
          <p:cNvSpPr/>
          <p:nvPr/>
        </p:nvSpPr>
        <p:spPr>
          <a:xfrm>
            <a:off x="5507640" y="1326960"/>
            <a:ext cx="360" cy="22788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5" name="Line 15"/>
          <p:cNvSpPr/>
          <p:nvPr/>
        </p:nvSpPr>
        <p:spPr>
          <a:xfrm>
            <a:off x="5975640" y="1326960"/>
            <a:ext cx="360" cy="2304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6" name="Line 16"/>
          <p:cNvSpPr/>
          <p:nvPr/>
        </p:nvSpPr>
        <p:spPr>
          <a:xfrm>
            <a:off x="6458400" y="1326960"/>
            <a:ext cx="360" cy="2246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7" name="Line 17"/>
          <p:cNvSpPr/>
          <p:nvPr/>
        </p:nvSpPr>
        <p:spPr>
          <a:xfrm>
            <a:off x="6911640" y="1326960"/>
            <a:ext cx="360" cy="2271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8" name="Line 18"/>
          <p:cNvSpPr/>
          <p:nvPr/>
        </p:nvSpPr>
        <p:spPr>
          <a:xfrm>
            <a:off x="7379640" y="1326960"/>
            <a:ext cx="360" cy="2282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9" name="Line 19"/>
          <p:cNvSpPr/>
          <p:nvPr/>
        </p:nvSpPr>
        <p:spPr>
          <a:xfrm>
            <a:off x="7847640" y="1326960"/>
            <a:ext cx="360" cy="2304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0" name="Line 20"/>
          <p:cNvSpPr/>
          <p:nvPr/>
        </p:nvSpPr>
        <p:spPr>
          <a:xfrm>
            <a:off x="8315640" y="1326960"/>
            <a:ext cx="360" cy="22860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1" name="Line 21"/>
          <p:cNvSpPr/>
          <p:nvPr/>
        </p:nvSpPr>
        <p:spPr>
          <a:xfrm>
            <a:off x="182880" y="1553760"/>
            <a:ext cx="8785080" cy="36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2" name="CustomShape 22"/>
          <p:cNvSpPr/>
          <p:nvPr/>
        </p:nvSpPr>
        <p:spPr>
          <a:xfrm>
            <a:off x="852120" y="1275120"/>
            <a:ext cx="38988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3" name="CustomShape 23"/>
          <p:cNvSpPr/>
          <p:nvPr/>
        </p:nvSpPr>
        <p:spPr>
          <a:xfrm>
            <a:off x="1288440" y="1275120"/>
            <a:ext cx="40536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12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4" name="CustomShape 24"/>
          <p:cNvSpPr/>
          <p:nvPr/>
        </p:nvSpPr>
        <p:spPr>
          <a:xfrm>
            <a:off x="2788200" y="12751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3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5" name="CustomShape 25"/>
          <p:cNvSpPr/>
          <p:nvPr/>
        </p:nvSpPr>
        <p:spPr>
          <a:xfrm>
            <a:off x="2317680" y="12751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6" name="CustomShape 26"/>
          <p:cNvSpPr/>
          <p:nvPr/>
        </p:nvSpPr>
        <p:spPr>
          <a:xfrm>
            <a:off x="1878120" y="127260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7" name="CustomShape 27"/>
          <p:cNvSpPr/>
          <p:nvPr/>
        </p:nvSpPr>
        <p:spPr>
          <a:xfrm>
            <a:off x="3229560" y="12751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8" name="CustomShape 28"/>
          <p:cNvSpPr/>
          <p:nvPr/>
        </p:nvSpPr>
        <p:spPr>
          <a:xfrm>
            <a:off x="5129640" y="127080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8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79" name="CustomShape 29"/>
          <p:cNvSpPr/>
          <p:nvPr/>
        </p:nvSpPr>
        <p:spPr>
          <a:xfrm>
            <a:off x="3711240" y="127296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5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0" name="CustomShape 30"/>
          <p:cNvSpPr/>
          <p:nvPr/>
        </p:nvSpPr>
        <p:spPr>
          <a:xfrm>
            <a:off x="4190400" y="127260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6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1" name="CustomShape 31"/>
          <p:cNvSpPr/>
          <p:nvPr/>
        </p:nvSpPr>
        <p:spPr>
          <a:xfrm>
            <a:off x="4660200" y="12751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7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2" name="CustomShape 32"/>
          <p:cNvSpPr/>
          <p:nvPr/>
        </p:nvSpPr>
        <p:spPr>
          <a:xfrm>
            <a:off x="6004800" y="1275120"/>
            <a:ext cx="40536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10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3" name="CustomShape 33"/>
          <p:cNvSpPr/>
          <p:nvPr/>
        </p:nvSpPr>
        <p:spPr>
          <a:xfrm>
            <a:off x="5601960" y="12733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9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4" name="CustomShape 34"/>
          <p:cNvSpPr/>
          <p:nvPr/>
        </p:nvSpPr>
        <p:spPr>
          <a:xfrm>
            <a:off x="6496200" y="1275120"/>
            <a:ext cx="38988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11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5" name="CustomShape 35"/>
          <p:cNvSpPr/>
          <p:nvPr/>
        </p:nvSpPr>
        <p:spPr>
          <a:xfrm>
            <a:off x="6898320" y="1275120"/>
            <a:ext cx="40536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12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6" name="CustomShape 36"/>
          <p:cNvSpPr/>
          <p:nvPr/>
        </p:nvSpPr>
        <p:spPr>
          <a:xfrm>
            <a:off x="7935120" y="127728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7" name="CustomShape 37"/>
          <p:cNvSpPr/>
          <p:nvPr/>
        </p:nvSpPr>
        <p:spPr>
          <a:xfrm>
            <a:off x="7495560" y="1275120"/>
            <a:ext cx="29232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8" name="CustomShape 38"/>
          <p:cNvSpPr/>
          <p:nvPr/>
        </p:nvSpPr>
        <p:spPr>
          <a:xfrm>
            <a:off x="370080" y="1277280"/>
            <a:ext cx="405360" cy="33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10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589" name="CustomShape 39"/>
          <p:cNvSpPr/>
          <p:nvPr/>
        </p:nvSpPr>
        <p:spPr>
          <a:xfrm>
            <a:off x="887760" y="165708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0" name="CustomShape 40"/>
          <p:cNvSpPr/>
          <p:nvPr/>
        </p:nvSpPr>
        <p:spPr>
          <a:xfrm>
            <a:off x="1979640" y="165888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1" name="CustomShape 41"/>
          <p:cNvSpPr/>
          <p:nvPr/>
        </p:nvSpPr>
        <p:spPr>
          <a:xfrm>
            <a:off x="3132000" y="164160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2" name="CustomShape 42"/>
          <p:cNvSpPr/>
          <p:nvPr/>
        </p:nvSpPr>
        <p:spPr>
          <a:xfrm>
            <a:off x="4068000" y="168336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3" name="CustomShape 43"/>
          <p:cNvSpPr/>
          <p:nvPr/>
        </p:nvSpPr>
        <p:spPr>
          <a:xfrm>
            <a:off x="5148000" y="167616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4" name="CustomShape 44"/>
          <p:cNvSpPr/>
          <p:nvPr/>
        </p:nvSpPr>
        <p:spPr>
          <a:xfrm>
            <a:off x="6306120" y="165096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95" name="CustomShape 45"/>
          <p:cNvSpPr/>
          <p:nvPr/>
        </p:nvSpPr>
        <p:spPr>
          <a:xfrm>
            <a:off x="734040" y="176940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4.14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96" name="CustomShape 46"/>
          <p:cNvSpPr/>
          <p:nvPr/>
        </p:nvSpPr>
        <p:spPr>
          <a:xfrm>
            <a:off x="1838160" y="177984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4.15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97" name="CustomShape 47"/>
          <p:cNvSpPr/>
          <p:nvPr/>
        </p:nvSpPr>
        <p:spPr>
          <a:xfrm>
            <a:off x="2990520" y="176796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4.16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98" name="CustomShape 48"/>
          <p:cNvSpPr/>
          <p:nvPr/>
        </p:nvSpPr>
        <p:spPr>
          <a:xfrm>
            <a:off x="4039200" y="176616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4.17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99" name="CustomShape 49"/>
          <p:cNvSpPr/>
          <p:nvPr/>
        </p:nvSpPr>
        <p:spPr>
          <a:xfrm>
            <a:off x="5006520" y="177984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4.18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600" name="CustomShape 50"/>
          <p:cNvSpPr/>
          <p:nvPr/>
        </p:nvSpPr>
        <p:spPr>
          <a:xfrm>
            <a:off x="6056280" y="1779840"/>
            <a:ext cx="527040" cy="3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4.19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601" name="CustomShape 51"/>
          <p:cNvSpPr/>
          <p:nvPr/>
        </p:nvSpPr>
        <p:spPr>
          <a:xfrm>
            <a:off x="1661760" y="2191320"/>
            <a:ext cx="789120" cy="27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2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4.14 LTS</a:t>
            </a:r>
            <a:endParaRPr b="0" lang="en-US" sz="1200" spc="-1" strike="noStrike">
              <a:latin typeface="Arial"/>
            </a:endParaRPr>
          </a:p>
        </p:txBody>
      </p:sp>
      <p:sp>
        <p:nvSpPr>
          <p:cNvPr id="602" name="CustomShape 52"/>
          <p:cNvSpPr/>
          <p:nvPr/>
        </p:nvSpPr>
        <p:spPr>
          <a:xfrm>
            <a:off x="1205280" y="2037600"/>
            <a:ext cx="451800" cy="2905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3" name="CustomShape 53"/>
          <p:cNvSpPr/>
          <p:nvPr/>
        </p:nvSpPr>
        <p:spPr>
          <a:xfrm>
            <a:off x="5037120" y="2599920"/>
            <a:ext cx="9342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57240">
            <a:solidFill>
              <a:schemeClr val="tx1"/>
            </a:solidFill>
            <a:round/>
            <a:headEnd len="med" type="triangle" w="med"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4" name="CustomShape 54"/>
          <p:cNvSpPr/>
          <p:nvPr/>
        </p:nvSpPr>
        <p:spPr>
          <a:xfrm>
            <a:off x="5491800" y="2299680"/>
            <a:ext cx="3654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VP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05" name="CustomShape 55"/>
          <p:cNvSpPr/>
          <p:nvPr/>
        </p:nvSpPr>
        <p:spPr>
          <a:xfrm>
            <a:off x="5121720" y="2304000"/>
            <a:ext cx="4294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MW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06" name="Line 56"/>
          <p:cNvSpPr/>
          <p:nvPr/>
        </p:nvSpPr>
        <p:spPr>
          <a:xfrm>
            <a:off x="5047200" y="1785960"/>
            <a:ext cx="360" cy="820440"/>
          </a:xfrm>
          <a:prstGeom prst="line">
            <a:avLst/>
          </a:prstGeom>
          <a:ln w="6480">
            <a:solidFill>
              <a:schemeClr val="tx1"/>
            </a:solidFill>
            <a:custDash>
              <a:ds d="9300000" sp="64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7" name="CustomShape 57"/>
          <p:cNvSpPr/>
          <p:nvPr/>
        </p:nvSpPr>
        <p:spPr>
          <a:xfrm>
            <a:off x="1907640" y="2593080"/>
            <a:ext cx="3092400" cy="46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5724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8" name="CustomShape 58"/>
          <p:cNvSpPr/>
          <p:nvPr/>
        </p:nvSpPr>
        <p:spPr>
          <a:xfrm>
            <a:off x="2532600" y="2283840"/>
            <a:ext cx="90360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Preparation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09" name="CustomShape 59"/>
          <p:cNvSpPr/>
          <p:nvPr/>
        </p:nvSpPr>
        <p:spPr>
          <a:xfrm>
            <a:off x="243360" y="1071720"/>
            <a:ext cx="4906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2017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10" name="CustomShape 60"/>
          <p:cNvSpPr/>
          <p:nvPr/>
        </p:nvSpPr>
        <p:spPr>
          <a:xfrm>
            <a:off x="1699560" y="1061280"/>
            <a:ext cx="4906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2018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11" name="CustomShape 61"/>
          <p:cNvSpPr/>
          <p:nvPr/>
        </p:nvSpPr>
        <p:spPr>
          <a:xfrm>
            <a:off x="7382880" y="1105920"/>
            <a:ext cx="490680" cy="256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2019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12" name="Line 62"/>
          <p:cNvSpPr/>
          <p:nvPr/>
        </p:nvSpPr>
        <p:spPr>
          <a:xfrm>
            <a:off x="5972760" y="1759680"/>
            <a:ext cx="360" cy="820800"/>
          </a:xfrm>
          <a:prstGeom prst="line">
            <a:avLst/>
          </a:prstGeom>
          <a:ln w="6480">
            <a:solidFill>
              <a:schemeClr val="tx1"/>
            </a:solidFill>
            <a:custDash>
              <a:ds d="9300000" sp="6400000"/>
            </a:custDash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3" name="CustomShape 63"/>
          <p:cNvSpPr/>
          <p:nvPr/>
        </p:nvSpPr>
        <p:spPr>
          <a:xfrm>
            <a:off x="5927760" y="2517840"/>
            <a:ext cx="124200" cy="124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14" name="CustomShape 64"/>
          <p:cNvSpPr/>
          <p:nvPr/>
        </p:nvSpPr>
        <p:spPr>
          <a:xfrm>
            <a:off x="5202000" y="2626200"/>
            <a:ext cx="1067760" cy="575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LTSI 4.14 Release</a:t>
            </a:r>
            <a:endParaRPr b="0" lang="en-US" sz="1600" spc="-1" strike="noStrike">
              <a:latin typeface="Arial"/>
            </a:endParaRPr>
          </a:p>
        </p:txBody>
      </p:sp>
      <p:sp>
        <p:nvSpPr>
          <p:cNvPr id="615" name="CustomShape 65"/>
          <p:cNvSpPr/>
          <p:nvPr/>
        </p:nvSpPr>
        <p:spPr>
          <a:xfrm>
            <a:off x="6347520" y="2671920"/>
            <a:ext cx="142200" cy="142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16" name="CustomShape 66"/>
          <p:cNvSpPr/>
          <p:nvPr/>
        </p:nvSpPr>
        <p:spPr>
          <a:xfrm>
            <a:off x="6886440" y="2859840"/>
            <a:ext cx="142200" cy="142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17" name="CustomShape 67"/>
          <p:cNvSpPr/>
          <p:nvPr/>
        </p:nvSpPr>
        <p:spPr>
          <a:xfrm>
            <a:off x="6491520" y="2743920"/>
            <a:ext cx="361080" cy="169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80">
            <a:solidFill>
              <a:schemeClr val="tx1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8" name="CustomShape 68"/>
          <p:cNvSpPr/>
          <p:nvPr/>
        </p:nvSpPr>
        <p:spPr>
          <a:xfrm>
            <a:off x="6181560" y="2442960"/>
            <a:ext cx="780840" cy="24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0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Yocto</a:t>
            </a:r>
            <a:endParaRPr b="0" lang="en-US" sz="1000" spc="-1" strike="noStrike">
              <a:latin typeface="Arial"/>
            </a:endParaRPr>
          </a:p>
        </p:txBody>
      </p:sp>
      <p:sp>
        <p:nvSpPr>
          <p:cNvPr id="619" name="CustomShape 69"/>
          <p:cNvSpPr/>
          <p:nvPr/>
        </p:nvSpPr>
        <p:spPr>
          <a:xfrm>
            <a:off x="6732360" y="2571840"/>
            <a:ext cx="718200" cy="24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0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AGL  GG</a:t>
            </a:r>
            <a:endParaRPr b="0" lang="en-US" sz="1000" spc="-1" strike="noStrike">
              <a:latin typeface="Arial"/>
            </a:endParaRPr>
          </a:p>
        </p:txBody>
      </p:sp>
      <p:sp>
        <p:nvSpPr>
          <p:cNvPr id="620" name="CustomShape 70"/>
          <p:cNvSpPr/>
          <p:nvPr/>
        </p:nvSpPr>
        <p:spPr>
          <a:xfrm>
            <a:off x="432000" y="3353400"/>
            <a:ext cx="8446680" cy="51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You will be able to have chance to add new patches on top of 4.14 in LTSI Merge Window </a:t>
            </a:r>
            <a:r>
              <a:rPr b="0" lang="en-US" sz="1200" spc="-1" strike="noStrike">
                <a:solidFill>
                  <a:srgbClr val="000000"/>
                </a:solidFill>
                <a:latin typeface="Arial"/>
                <a:ea typeface="ＭＳ Ｐゴシック"/>
              </a:rPr>
              <a:t>(Note: The patches should be already in –next or self contained)</a:t>
            </a:r>
            <a:endParaRPr b="0" lang="en-US" sz="1200" spc="-1" strike="noStrike">
              <a:latin typeface="Arial"/>
            </a:endParaRPr>
          </a:p>
        </p:txBody>
      </p:sp>
      <p:graphicFrame>
        <p:nvGraphicFramePr>
          <p:cNvPr id="621" name="Table 71"/>
          <p:cNvGraphicFramePr/>
          <p:nvPr/>
        </p:nvGraphicFramePr>
        <p:xfrm>
          <a:off x="489960" y="3835800"/>
          <a:ext cx="8258040" cy="1280520"/>
        </p:xfrm>
        <a:graphic>
          <a:graphicData uri="http://schemas.openxmlformats.org/drawingml/2006/table">
            <a:tbl>
              <a:tblPr/>
              <a:tblGrid>
                <a:gridCol w="1705680"/>
                <a:gridCol w="1728000"/>
                <a:gridCol w="2594160"/>
                <a:gridCol w="2230560"/>
              </a:tblGrid>
              <a:tr h="6404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Merge Window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Open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Merge window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Close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Validation</a:t>
                      </a: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Start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Release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6404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August 1</a:t>
                      </a:r>
                      <a:r>
                        <a:rPr b="0" lang="en-US" sz="1800" spc="-1" strike="noStrike" baseline="30000">
                          <a:solidFill>
                            <a:srgbClr val="000000"/>
                          </a:solidFill>
                          <a:latin typeface="Calibri"/>
                        </a:rPr>
                        <a:t>st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End of August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Right after Merge window closed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End of September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622" name="CustomShape 72"/>
          <p:cNvSpPr/>
          <p:nvPr/>
        </p:nvSpPr>
        <p:spPr>
          <a:xfrm>
            <a:off x="7205400" y="1659960"/>
            <a:ext cx="155880" cy="864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round/>
          </a:ln>
          <a:effectLst>
            <a:outerShdw blurRad="40000" dir="5400000" dist="23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23" name="Line 73"/>
          <p:cNvSpPr/>
          <p:nvPr/>
        </p:nvSpPr>
        <p:spPr>
          <a:xfrm>
            <a:off x="5519160" y="2524680"/>
            <a:ext cx="360" cy="136440"/>
          </a:xfrm>
          <a:prstGeom prst="line">
            <a:avLst/>
          </a:prstGeom>
          <a:ln w="1908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53" dur="indefinite" restart="never" nodeType="tmRoot">
          <p:childTnLst>
            <p:seq>
              <p:cTn id="5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CustomShape 1"/>
          <p:cNvSpPr/>
          <p:nvPr/>
        </p:nvSpPr>
        <p:spPr>
          <a:xfrm>
            <a:off x="457560" y="20880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LTSI 2018 developemt result</a:t>
            </a:r>
            <a:endParaRPr b="0" lang="en-US" sz="3600" spc="-1" strike="noStrike">
              <a:latin typeface="Arial"/>
            </a:endParaRPr>
          </a:p>
        </p:txBody>
      </p:sp>
      <p:pic>
        <p:nvPicPr>
          <p:cNvPr id="625" name="" descr=""/>
          <p:cNvPicPr/>
          <p:nvPr/>
        </p:nvPicPr>
        <p:blipFill>
          <a:blip r:embed="rId1"/>
          <a:stretch/>
        </p:blipFill>
        <p:spPr>
          <a:xfrm>
            <a:off x="422640" y="24120"/>
            <a:ext cx="7704000" cy="5118480"/>
          </a:xfrm>
          <a:prstGeom prst="rect">
            <a:avLst/>
          </a:prstGeom>
          <a:ln>
            <a:noFill/>
          </a:ln>
        </p:spPr>
      </p:pic>
      <p:sp>
        <p:nvSpPr>
          <p:cNvPr id="626" name="CustomShape 2"/>
          <p:cNvSpPr/>
          <p:nvPr/>
        </p:nvSpPr>
        <p:spPr>
          <a:xfrm>
            <a:off x="72000" y="593640"/>
            <a:ext cx="4102920" cy="665280"/>
          </a:xfrm>
          <a:prstGeom prst="ellipse">
            <a:avLst/>
          </a:prstGeom>
          <a:noFill/>
          <a:ln w="19080">
            <a:solidFill>
              <a:srgbClr val="ed1c24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27" name="CustomShape 3"/>
          <p:cNvSpPr/>
          <p:nvPr/>
        </p:nvSpPr>
        <p:spPr>
          <a:xfrm>
            <a:off x="7641360" y="442224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55" dur="indefinite" restart="never" nodeType="tmRoot">
          <p:childTnLst>
            <p:seq>
              <p:cTn id="5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" descr=""/>
          <p:cNvPicPr/>
          <p:nvPr/>
        </p:nvPicPr>
        <p:blipFill>
          <a:blip r:embed="rId1"/>
          <a:stretch/>
        </p:blipFill>
        <p:spPr>
          <a:xfrm>
            <a:off x="106920" y="36000"/>
            <a:ext cx="8064000" cy="4761000"/>
          </a:xfrm>
          <a:prstGeom prst="rect">
            <a:avLst/>
          </a:prstGeom>
          <a:ln>
            <a:noFill/>
          </a:ln>
        </p:spPr>
      </p:pic>
      <p:sp>
        <p:nvSpPr>
          <p:cNvPr id="629" name="CustomShape 1"/>
          <p:cNvSpPr/>
          <p:nvPr/>
        </p:nvSpPr>
        <p:spPr>
          <a:xfrm>
            <a:off x="0" y="4905000"/>
            <a:ext cx="8998920" cy="457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Ricty Diminished"/>
                <a:ea typeface="DejaVu Sans"/>
              </a:rPr>
              <a:t>https://news.softpedia.com/news/linux-kernel-4-14-lts-is-now-officially-available-for-all-hardware-vendors-523188.shtml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630" name="CustomShape 2"/>
          <p:cNvSpPr/>
          <p:nvPr/>
        </p:nvSpPr>
        <p:spPr>
          <a:xfrm>
            <a:off x="7641360" y="442224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631" name="CustomShape 3"/>
          <p:cNvSpPr/>
          <p:nvPr/>
        </p:nvSpPr>
        <p:spPr>
          <a:xfrm>
            <a:off x="216000" y="1578600"/>
            <a:ext cx="6119280" cy="898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57" dur="indefinite" restart="never" nodeType="tmRoot">
          <p:childTnLst>
            <p:seq>
              <p:cTn id="5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" descr=""/>
          <p:cNvPicPr/>
          <p:nvPr/>
        </p:nvPicPr>
        <p:blipFill>
          <a:blip r:embed="rId1"/>
          <a:stretch/>
        </p:blipFill>
        <p:spPr>
          <a:xfrm>
            <a:off x="288360" y="5760"/>
            <a:ext cx="8062560" cy="4829760"/>
          </a:xfrm>
          <a:prstGeom prst="rect">
            <a:avLst/>
          </a:prstGeom>
          <a:ln>
            <a:noFill/>
          </a:ln>
        </p:spPr>
      </p:pic>
      <p:sp>
        <p:nvSpPr>
          <p:cNvPr id="633" name="CustomShape 1"/>
          <p:cNvSpPr/>
          <p:nvPr/>
        </p:nvSpPr>
        <p:spPr>
          <a:xfrm>
            <a:off x="4471560" y="360000"/>
            <a:ext cx="2375280" cy="4498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34" name="CustomShape 2"/>
          <p:cNvSpPr/>
          <p:nvPr/>
        </p:nvSpPr>
        <p:spPr>
          <a:xfrm>
            <a:off x="360000" y="4853520"/>
            <a:ext cx="6046920" cy="289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500" spc="-1" strike="noStrike">
                <a:solidFill>
                  <a:srgbClr val="000000"/>
                </a:solidFill>
                <a:latin typeface="Ricty Diminished"/>
                <a:ea typeface="DejaVu Sans"/>
              </a:rPr>
              <a:t>https://gihyo.jp/admin/clip/01/linux_dt/201810/12</a:t>
            </a:r>
            <a:endParaRPr b="0" lang="en-US" sz="1500" spc="-1" strike="noStrike">
              <a:latin typeface="Arial"/>
            </a:endParaRPr>
          </a:p>
        </p:txBody>
      </p:sp>
      <p:sp>
        <p:nvSpPr>
          <p:cNvPr id="635" name="CustomShape 3"/>
          <p:cNvSpPr/>
          <p:nvPr/>
        </p:nvSpPr>
        <p:spPr>
          <a:xfrm>
            <a:off x="7641360" y="442224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59" dur="indefinite" restart="never" nodeType="tmRoot">
          <p:childTnLst>
            <p:seq>
              <p:cTn id="6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" descr=""/>
          <p:cNvPicPr/>
          <p:nvPr/>
        </p:nvPicPr>
        <p:blipFill>
          <a:blip r:embed="rId1"/>
          <a:stretch/>
        </p:blipFill>
        <p:spPr>
          <a:xfrm>
            <a:off x="326520" y="684000"/>
            <a:ext cx="8823240" cy="4254480"/>
          </a:xfrm>
          <a:prstGeom prst="rect">
            <a:avLst/>
          </a:prstGeom>
          <a:ln>
            <a:noFill/>
          </a:ln>
        </p:spPr>
      </p:pic>
      <p:sp>
        <p:nvSpPr>
          <p:cNvPr id="637" name="CustomShape 1"/>
          <p:cNvSpPr/>
          <p:nvPr/>
        </p:nvSpPr>
        <p:spPr>
          <a:xfrm>
            <a:off x="457200" y="-720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LTS/LTSI for 2019 will be 4.19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638" name="CustomShape 2"/>
          <p:cNvSpPr/>
          <p:nvPr/>
        </p:nvSpPr>
        <p:spPr>
          <a:xfrm>
            <a:off x="7641360" y="4422240"/>
            <a:ext cx="1150560" cy="502560"/>
          </a:xfrm>
          <a:prstGeom prst="ellipse">
            <a:avLst/>
          </a:prstGeom>
          <a:solidFill>
            <a:srgbClr val="1b75bc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latin typeface="Arial"/>
                <a:ea typeface="DejaVu Sans"/>
              </a:rPr>
              <a:t>update</a:t>
            </a:r>
            <a:endParaRPr b="0" lang="en-US" sz="1800" spc="-1" strike="noStrike">
              <a:latin typeface="Arial"/>
            </a:endParaRPr>
          </a:p>
        </p:txBody>
      </p:sp>
    </p:spTree>
  </p:cSld>
  <p:timing>
    <p:tnLst>
      <p:par>
        <p:cTn id="61" dur="indefinite" restart="never" nodeType="tmRoot">
          <p:childTnLst>
            <p:seq>
              <p:cTn id="6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CustomShape 1"/>
          <p:cNvSpPr/>
          <p:nvPr/>
        </p:nvSpPr>
        <p:spPr>
          <a:xfrm>
            <a:off x="457200" y="-20160"/>
            <a:ext cx="8227800" cy="41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4000" spc="-1" strike="noStrike">
                <a:solidFill>
                  <a:srgbClr val="000000"/>
                </a:solidFill>
                <a:latin typeface="Calibri"/>
                <a:ea typeface="DejaVu Sans"/>
              </a:rPr>
              <a:t>Conclusion</a:t>
            </a:r>
            <a:endParaRPr b="0" lang="en-US" sz="4000" spc="-1" strike="noStrike">
              <a:latin typeface="Arial"/>
            </a:endParaRPr>
          </a:p>
        </p:txBody>
      </p:sp>
      <p:sp>
        <p:nvSpPr>
          <p:cNvPr id="640" name="CustomShape 2"/>
          <p:cNvSpPr/>
          <p:nvPr/>
        </p:nvSpPr>
        <p:spPr>
          <a:xfrm>
            <a:off x="457200" y="555480"/>
            <a:ext cx="8227800" cy="380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Using LTS/LTSI is important for real use case</a:t>
            </a:r>
            <a:endParaRPr b="0" lang="en-US" sz="28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Security fixes are more important and apply </a:t>
            </a:r>
            <a:r>
              <a:rPr b="0" lang="en-US" sz="2800" spc="-1" strike="noStrike">
                <a:solidFill>
                  <a:srgbClr val="ff0000"/>
                </a:solidFill>
                <a:latin typeface="Calibri"/>
                <a:ea typeface="DejaVu Sans"/>
              </a:rPr>
              <a:t>ALL</a:t>
            </a: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 the LTS patches may be a solution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Continue to discuss for a better shape</a:t>
            </a:r>
            <a:endParaRPr b="0" lang="en-US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Why don’t you join LTSI?</a:t>
            </a:r>
            <a:endParaRPr b="0" lang="en-US" sz="28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By joining LTSI, you will be able to share best practice </a:t>
            </a:r>
            <a:endParaRPr b="0" lang="en-US" sz="2400" spc="-1" strike="noStrike">
              <a:latin typeface="Arial"/>
            </a:endParaRPr>
          </a:p>
          <a:p>
            <a:pPr lvl="1" marL="743040" indent="-2840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Be able to get information for stable kernel</a:t>
            </a:r>
            <a:endParaRPr b="0" lang="en-US" sz="2400" spc="-1" strike="noStrike">
              <a:latin typeface="Arial"/>
            </a:endParaRPr>
          </a:p>
        </p:txBody>
      </p:sp>
    </p:spTree>
  </p:cSld>
  <p:timing>
    <p:tnLst>
      <p:par>
        <p:cTn id="63" dur="indefinite" restart="never" nodeType="tmRoot">
          <p:childTnLst>
            <p:seq>
              <p:cTn id="6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1" name="Picture 5" descr=""/>
          <p:cNvPicPr/>
          <p:nvPr/>
        </p:nvPicPr>
        <p:blipFill>
          <a:blip r:embed="rId1"/>
          <a:stretch/>
        </p:blipFill>
        <p:spPr>
          <a:xfrm>
            <a:off x="3759840" y="1224720"/>
            <a:ext cx="5132160" cy="841320"/>
          </a:xfrm>
          <a:prstGeom prst="rect">
            <a:avLst/>
          </a:prstGeom>
          <a:ln w="9360">
            <a:noFill/>
          </a:ln>
        </p:spPr>
      </p:pic>
      <p:sp>
        <p:nvSpPr>
          <p:cNvPr id="642" name="CustomShape 1"/>
          <p:cNvSpPr/>
          <p:nvPr/>
        </p:nvSpPr>
        <p:spPr>
          <a:xfrm>
            <a:off x="457200" y="33480"/>
            <a:ext cx="8227800" cy="429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You can participate LTSI</a:t>
            </a:r>
            <a:endParaRPr b="0" lang="en-US" sz="3600" spc="-1" strike="noStrike">
              <a:latin typeface="Arial"/>
            </a:endParaRPr>
          </a:p>
        </p:txBody>
      </p:sp>
      <p:sp>
        <p:nvSpPr>
          <p:cNvPr id="643" name="CustomShape 2"/>
          <p:cNvSpPr/>
          <p:nvPr/>
        </p:nvSpPr>
        <p:spPr>
          <a:xfrm>
            <a:off x="430200" y="820800"/>
            <a:ext cx="8424360" cy="3755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Follow on Twitter account:  </a:t>
            </a:r>
            <a:endParaRPr b="0" lang="en-US" sz="2800" spc="-1" strike="noStrike">
              <a:latin typeface="Arial"/>
            </a:endParaRPr>
          </a:p>
          <a:p>
            <a:pPr marL="743040" indent="-284040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@LinuxLTSI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Web:</a:t>
            </a:r>
            <a:endParaRPr b="0" lang="en-US" sz="2800" spc="-1" strike="noStrike">
              <a:latin typeface="Arial"/>
            </a:endParaRPr>
          </a:p>
          <a:p>
            <a:pPr marL="743040" indent="-284040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http://ltsi.linuxfoundation.org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Mailing list:</a:t>
            </a:r>
            <a:endParaRPr b="0" lang="en-US" sz="2800" spc="-1" strike="noStrike">
              <a:latin typeface="Arial"/>
            </a:endParaRPr>
          </a:p>
          <a:p>
            <a:pPr marL="743040" indent="-284040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1f497d"/>
                </a:solidFill>
                <a:latin typeface="Calibri"/>
                <a:ea typeface="DejaVu Sans"/>
              </a:rPr>
              <a:t>https://lists.linuxfoundation.org/mailman/listinfo/ltsi-dev</a:t>
            </a:r>
            <a:endParaRPr b="0" lang="en-US" sz="2400" spc="-1" strike="noStrike">
              <a:latin typeface="Arial"/>
            </a:endParaRPr>
          </a:p>
          <a:p>
            <a:pPr marL="343080" indent="-34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Git tree : </a:t>
            </a:r>
            <a:endParaRPr b="0" lang="en-US" sz="3200" spc="-1" strike="noStrike">
              <a:latin typeface="Arial"/>
            </a:endParaRPr>
          </a:p>
          <a:p>
            <a:pPr marL="743040" indent="-284040">
              <a:lnSpc>
                <a:spcPct val="100000"/>
              </a:lnSpc>
              <a:spcBef>
                <a:spcPts val="479"/>
              </a:spcBef>
            </a:pPr>
            <a:r>
              <a:rPr b="0" lang="en-US" sz="2400" spc="-1" strike="noStrike">
                <a:solidFill>
                  <a:srgbClr val="1f497d"/>
                </a:solidFill>
                <a:latin typeface="Calibri"/>
                <a:ea typeface="DejaVu Sans"/>
              </a:rPr>
              <a:t>   </a:t>
            </a:r>
            <a:r>
              <a:rPr b="0" lang="en-US" sz="2400" spc="-1" strike="noStrike">
                <a:solidFill>
                  <a:srgbClr val="1f497d"/>
                </a:solidFill>
                <a:latin typeface="Calibri"/>
                <a:ea typeface="DejaVu Sans"/>
              </a:rPr>
              <a:t>http://git.linuxfoundation.org/?p=ltsi-ernel.git;a=summary</a:t>
            </a:r>
            <a:br/>
            <a:endParaRPr b="0" lang="en-US" sz="2400" spc="-1" strike="noStrike">
              <a:latin typeface="Arial"/>
            </a:endParaRPr>
          </a:p>
        </p:txBody>
      </p:sp>
      <p:sp>
        <p:nvSpPr>
          <p:cNvPr id="644" name="CustomShape 3"/>
          <p:cNvSpPr/>
          <p:nvPr/>
        </p:nvSpPr>
        <p:spPr>
          <a:xfrm>
            <a:off x="6553080" y="4767120"/>
            <a:ext cx="2131920" cy="272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r">
              <a:lnSpc>
                <a:spcPct val="100000"/>
              </a:lnSpc>
            </a:pPr>
            <a:fld id="{5406368C-724D-4D8C-A96D-B597C7E42378}" type="slidenum">
              <a:rPr b="0" lang="en-US" sz="1200" spc="-1" strike="noStrike">
                <a:solidFill>
                  <a:srgbClr val="898989"/>
                </a:solidFill>
                <a:latin typeface="Arial"/>
                <a:ea typeface="ＭＳ Ｐゴシック"/>
              </a:rPr>
              <a:t>&lt;番号&gt;</a:t>
            </a:fld>
            <a:endParaRPr b="0" lang="en-US" sz="1200" spc="-1" strike="noStrike">
              <a:latin typeface="Arial"/>
            </a:endParaRPr>
          </a:p>
        </p:txBody>
      </p:sp>
    </p:spTree>
  </p:cSld>
  <p:timing>
    <p:tnLst>
      <p:par>
        <p:cTn id="65" dur="indefinite" restart="never" nodeType="tmRoot">
          <p:childTnLst>
            <p:seq>
              <p:cTn id="6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CustomShape 1"/>
          <p:cNvSpPr/>
          <p:nvPr/>
        </p:nvSpPr>
        <p:spPr>
          <a:xfrm>
            <a:off x="6553080" y="4767120"/>
            <a:ext cx="2131920" cy="272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r">
              <a:lnSpc>
                <a:spcPct val="100000"/>
              </a:lnSpc>
            </a:pPr>
            <a:fld id="{CF54504E-3852-4E9C-A7B5-EAF765D32233}" type="slidenum">
              <a:rPr b="0" lang="en-US" sz="1200" spc="-1" strike="noStrike">
                <a:solidFill>
                  <a:srgbClr val="898989"/>
                </a:solidFill>
                <a:latin typeface="Arial"/>
                <a:ea typeface="ＭＳ Ｐゴシック"/>
              </a:rPr>
              <a:t>&lt;番号&gt;</a:t>
            </a:fld>
            <a:endParaRPr b="0" lang="en-US" sz="1200" spc="-1" strike="noStrike">
              <a:latin typeface="Arial"/>
            </a:endParaRPr>
          </a:p>
        </p:txBody>
      </p:sp>
      <p:sp>
        <p:nvSpPr>
          <p:cNvPr id="646" name="CustomShape 2"/>
          <p:cNvSpPr/>
          <p:nvPr/>
        </p:nvSpPr>
        <p:spPr>
          <a:xfrm>
            <a:off x="2941560" y="2067840"/>
            <a:ext cx="2701800" cy="698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en-US" sz="4000" spc="-1" strike="noStrike">
                <a:solidFill>
                  <a:srgbClr val="000000"/>
                </a:solidFill>
                <a:latin typeface="Calibri"/>
                <a:ea typeface="ＭＳ Ｐゴシック"/>
              </a:rPr>
              <a:t>THANK YOU</a:t>
            </a:r>
            <a:endParaRPr b="0" lang="en-US" sz="4000" spc="-1" strike="noStrike">
              <a:latin typeface="Arial"/>
            </a:endParaRPr>
          </a:p>
        </p:txBody>
      </p:sp>
    </p:spTree>
  </p:cSld>
  <p:timing>
    <p:tnLst>
      <p:par>
        <p:cTn id="67" dur="indefinite" restart="never" nodeType="tmRoot">
          <p:childTnLst>
            <p:seq>
              <p:cTn id="6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1200</TotalTime>
  <Application>LibreOffice/6.0.6.2$Linux_X86_64 LibreOffice_project/00m0$Build-2</Application>
  <Words>2046</Words>
  <Paragraphs>603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2013-03-03T23:44:37Z</dcterms:created>
  <dc:creator/>
  <dc:description/>
  <dc:language>ja-JP</dc:language>
  <cp:lastModifiedBy/>
  <dcterms:modified xsi:type="dcterms:W3CDTF">2018-10-19T16:05:06Z</dcterms:modified>
  <cp:revision>25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画面に合わせる (16:9)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31</vt:i4>
  </property>
</Properties>
</file>