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4"/>
    <p:sldMasterId id="2147483698" r:id="rId5"/>
  </p:sldMasterIdLst>
  <p:notesMasterIdLst>
    <p:notesMasterId r:id="rId45"/>
  </p:notesMasterIdLst>
  <p:handoutMasterIdLst>
    <p:handoutMasterId r:id="rId46"/>
  </p:handoutMasterIdLst>
  <p:sldIdLst>
    <p:sldId id="256" r:id="rId6"/>
    <p:sldId id="318" r:id="rId7"/>
    <p:sldId id="398" r:id="rId8"/>
    <p:sldId id="390" r:id="rId9"/>
    <p:sldId id="402" r:id="rId10"/>
    <p:sldId id="377" r:id="rId11"/>
    <p:sldId id="396" r:id="rId12"/>
    <p:sldId id="397" r:id="rId13"/>
    <p:sldId id="399" r:id="rId14"/>
    <p:sldId id="393" r:id="rId15"/>
    <p:sldId id="383" r:id="rId16"/>
    <p:sldId id="394" r:id="rId17"/>
    <p:sldId id="395" r:id="rId18"/>
    <p:sldId id="384" r:id="rId19"/>
    <p:sldId id="385" r:id="rId20"/>
    <p:sldId id="386" r:id="rId21"/>
    <p:sldId id="401" r:id="rId22"/>
    <p:sldId id="379" r:id="rId23"/>
    <p:sldId id="381" r:id="rId24"/>
    <p:sldId id="391" r:id="rId25"/>
    <p:sldId id="404" r:id="rId26"/>
    <p:sldId id="405" r:id="rId27"/>
    <p:sldId id="407" r:id="rId28"/>
    <p:sldId id="406" r:id="rId29"/>
    <p:sldId id="460" r:id="rId30"/>
    <p:sldId id="447" r:id="rId31"/>
    <p:sldId id="457" r:id="rId32"/>
    <p:sldId id="446" r:id="rId33"/>
    <p:sldId id="448" r:id="rId34"/>
    <p:sldId id="452" r:id="rId35"/>
    <p:sldId id="462" r:id="rId36"/>
    <p:sldId id="463" r:id="rId37"/>
    <p:sldId id="444" r:id="rId38"/>
    <p:sldId id="445" r:id="rId39"/>
    <p:sldId id="461" r:id="rId40"/>
    <p:sldId id="464" r:id="rId41"/>
    <p:sldId id="465" r:id="rId42"/>
    <p:sldId id="466" r:id="rId43"/>
    <p:sldId id="352" r:id="rId44"/>
  </p:sldIdLst>
  <p:sldSz cx="12192000" cy="6858000"/>
  <p:notesSz cx="6735763" cy="9866313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rgbClr val="777777"/>
        </a:solidFill>
        <a:latin typeface="Calibri" pitchFamily="34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rgbClr val="777777"/>
        </a:solidFill>
        <a:latin typeface="Calibri" pitchFamily="34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rgbClr val="777777"/>
        </a:solidFill>
        <a:latin typeface="Calibri" pitchFamily="34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rgbClr val="777777"/>
        </a:solidFill>
        <a:latin typeface="Calibri" pitchFamily="34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rgbClr val="777777"/>
        </a:solidFill>
        <a:latin typeface="Calibri" pitchFamily="34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rgbClr val="777777"/>
        </a:solidFill>
        <a:latin typeface="Calibri" pitchFamily="34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rgbClr val="777777"/>
        </a:solidFill>
        <a:latin typeface="Calibri" pitchFamily="34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rgbClr val="777777"/>
        </a:solidFill>
        <a:latin typeface="Calibri" pitchFamily="34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rgbClr val="777777"/>
        </a:solidFill>
        <a:latin typeface="Calibri" pitchFamily="34" charset="0"/>
        <a:ea typeface="ＭＳ Ｐゴシック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4" userDrawn="1">
          <p15:clr>
            <a:srgbClr val="A4A3A4"/>
          </p15:clr>
        </p15:guide>
        <p15:guide id="2" pos="2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33"/>
    <a:srgbClr val="336699"/>
    <a:srgbClr val="0099FF"/>
    <a:srgbClr val="3333CC"/>
    <a:srgbClr val="FF0066"/>
    <a:srgbClr val="CC6600"/>
    <a:srgbClr val="33CC33"/>
    <a:srgbClr val="0066FF"/>
    <a:srgbClr val="DDDDDD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7853C-536D-4A76-A0AE-DD22124D55A5}" styleName="テーマ スタイル 1 - アクセント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テーマ スタイル 1 - アクセント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78" autoAdjust="0"/>
  </p:normalViewPr>
  <p:slideViewPr>
    <p:cSldViewPr>
      <p:cViewPr varScale="1">
        <p:scale>
          <a:sx n="110" d="100"/>
          <a:sy n="110" d="100"/>
        </p:scale>
        <p:origin x="516" y="108"/>
      </p:cViewPr>
      <p:guideLst>
        <p:guide orient="horz" pos="754"/>
        <p:guide pos="25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9031" cy="492780"/>
          </a:xfrm>
          <a:prstGeom prst="rect">
            <a:avLst/>
          </a:prstGeom>
        </p:spPr>
        <p:txBody>
          <a:bodyPr vert="horz" lIns="89970" tIns="44985" rIns="89970" bIns="44985" rtlCol="0"/>
          <a:lstStyle>
            <a:lvl1pPr algn="l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15227" y="0"/>
            <a:ext cx="2919031" cy="492780"/>
          </a:xfrm>
          <a:prstGeom prst="rect">
            <a:avLst/>
          </a:prstGeom>
        </p:spPr>
        <p:txBody>
          <a:bodyPr vert="horz" lIns="89970" tIns="44985" rIns="89970" bIns="44985" rtlCol="0"/>
          <a:lstStyle>
            <a:lvl1pPr algn="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1F5848-7F2B-4202-BB25-64A5D6E6FD5A}" type="datetimeFigureOut">
              <a:rPr lang="ja-JP" altLang="en-US"/>
              <a:pPr>
                <a:defRPr/>
              </a:pPr>
              <a:t>2019/12/2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1" y="9372003"/>
            <a:ext cx="2919031" cy="492780"/>
          </a:xfrm>
          <a:prstGeom prst="rect">
            <a:avLst/>
          </a:prstGeom>
        </p:spPr>
        <p:txBody>
          <a:bodyPr vert="horz" lIns="89970" tIns="44985" rIns="89970" bIns="44985" rtlCol="0" anchor="b"/>
          <a:lstStyle>
            <a:lvl1pPr algn="l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15227" y="9372003"/>
            <a:ext cx="2919031" cy="492780"/>
          </a:xfrm>
          <a:prstGeom prst="rect">
            <a:avLst/>
          </a:prstGeom>
        </p:spPr>
        <p:txBody>
          <a:bodyPr vert="horz" lIns="89970" tIns="44985" rIns="89970" bIns="44985" rtlCol="0" anchor="b"/>
          <a:lstStyle>
            <a:lvl1pPr algn="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55D4FB3-198D-49BD-BA8D-671C38219A5B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618544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9031" cy="492780"/>
          </a:xfrm>
          <a:prstGeom prst="rect">
            <a:avLst/>
          </a:prstGeom>
        </p:spPr>
        <p:txBody>
          <a:bodyPr vert="horz" lIns="89970" tIns="44985" rIns="89970" bIns="44985" rtlCol="0"/>
          <a:lstStyle>
            <a:lvl1pPr algn="l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15227" y="0"/>
            <a:ext cx="2919031" cy="492780"/>
          </a:xfrm>
          <a:prstGeom prst="rect">
            <a:avLst/>
          </a:prstGeom>
        </p:spPr>
        <p:txBody>
          <a:bodyPr vert="horz" lIns="89970" tIns="44985" rIns="89970" bIns="44985" rtlCol="0"/>
          <a:lstStyle>
            <a:lvl1pPr algn="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801A19F-26DE-4775-A3B9-2C3D2F54B391}" type="datetimeFigureOut">
              <a:rPr lang="ja-JP" altLang="en-US"/>
              <a:pPr>
                <a:defRPr/>
              </a:pPr>
              <a:t>2019/12/2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970" tIns="44985" rIns="89970" bIns="44985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73276" y="4686002"/>
            <a:ext cx="5389213" cy="4441141"/>
          </a:xfrm>
          <a:prstGeom prst="rect">
            <a:avLst/>
          </a:prstGeom>
        </p:spPr>
        <p:txBody>
          <a:bodyPr vert="horz" lIns="89970" tIns="44985" rIns="89970" bIns="44985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1" y="9372003"/>
            <a:ext cx="2919031" cy="492780"/>
          </a:xfrm>
          <a:prstGeom prst="rect">
            <a:avLst/>
          </a:prstGeom>
        </p:spPr>
        <p:txBody>
          <a:bodyPr vert="horz" lIns="89970" tIns="44985" rIns="89970" bIns="44985" rtlCol="0" anchor="b"/>
          <a:lstStyle>
            <a:lvl1pPr algn="l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15227" y="9372003"/>
            <a:ext cx="2919031" cy="492780"/>
          </a:xfrm>
          <a:prstGeom prst="rect">
            <a:avLst/>
          </a:prstGeom>
        </p:spPr>
        <p:txBody>
          <a:bodyPr vert="horz" lIns="89970" tIns="44985" rIns="89970" bIns="44985" rtlCol="0" anchor="b"/>
          <a:lstStyle>
            <a:lvl1pPr algn="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2C2827-5480-4E91-A839-752781AE9DB6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8464982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スライド番号プレースホルダ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  <a:latin typeface="Bauhaus 93" panose="04030905020B02020C02" pitchFamily="82" charset="0"/>
              </a:defRPr>
            </a:lvl1pPr>
          </a:lstStyle>
          <a:p>
            <a:pPr>
              <a:defRPr/>
            </a:pPr>
            <a:fld id="{F26B3643-8126-4E63-B77B-32C793A3A663}" type="slidenum">
              <a:rPr lang="ja-JP" altLang="en-US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477424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dirty="0"/>
              <a:t>マスタ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4" name="スライド番号プレースホルダ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  <a:latin typeface="Bauhaus 93" panose="04030905020B02020C02" pitchFamily="82" charset="0"/>
                <a:ea typeface="Meiryo UI" panose="020B0604030504040204" pitchFamily="50" charset="-128"/>
              </a:defRPr>
            </a:lvl1pPr>
          </a:lstStyle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053620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スライド番号プレースホルダ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  <a:latin typeface="Bauhaus 93" panose="04030905020B02020C02" pitchFamily="82" charset="0"/>
              </a:defRPr>
            </a:lvl1pPr>
          </a:lstStyle>
          <a:p>
            <a:pPr>
              <a:defRPr/>
            </a:pPr>
            <a:fld id="{DBF02C7D-6AAF-4132-8652-BB6B550E5EF1}" type="slidenum">
              <a:rPr lang="ja-JP" altLang="en-US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877388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02167" y="1638300"/>
            <a:ext cx="5588000" cy="4598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6193367" y="1638300"/>
            <a:ext cx="5588000" cy="4598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スライド番号プレースホルダ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B7166-E6D0-45C3-97EA-BB4A19B346B5}" type="slidenum">
              <a:rPr lang="ja-JP" altLang="en-US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2563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スライド番号プレースホルダ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CC7DD-DEB0-4A9B-AE5F-6CC45BDC179E}" type="slidenum">
              <a:rPr lang="ja-JP" altLang="en-US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5293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スライド番号プレースホルダ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  <a:latin typeface="Bauhaus 93" panose="04030905020B02020C02" pitchFamily="82" charset="0"/>
              </a:defRPr>
            </a:lvl1pPr>
          </a:lstStyle>
          <a:p>
            <a:pPr>
              <a:defRPr/>
            </a:pPr>
            <a:fld id="{50496A5E-F4FC-4D34-96EF-5E6D5748D5F0}" type="slidenum">
              <a:rPr lang="ja-JP" altLang="en-US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90192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番号プレースホルダ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Bauhaus 93" panose="04030905020B02020C02" pitchFamily="82" charset="0"/>
              </a:defRPr>
            </a:lvl1pPr>
          </a:lstStyle>
          <a:p>
            <a:pPr>
              <a:defRPr/>
            </a:pPr>
            <a:fld id="{D396F2D6-E41B-4061-88A5-BB3125CA98DD}" type="slidenum">
              <a:rPr lang="ja-JP" altLang="en-US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882064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セクション見出し"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0" y="2354958"/>
            <a:ext cx="12192000" cy="1362075"/>
          </a:xfrm>
          <a:solidFill>
            <a:srgbClr val="DDDDDD"/>
          </a:solidFill>
        </p:spPr>
        <p:txBody>
          <a:bodyPr anchor="ctr" anchorCtr="0">
            <a:normAutofit/>
          </a:bodyPr>
          <a:lstStyle>
            <a:lvl1pPr algn="ctr">
              <a:defRPr sz="3600" b="1" cap="all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180997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セクション見出し"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0" y="2354958"/>
            <a:ext cx="12192000" cy="1362075"/>
          </a:xfrm>
          <a:solidFill>
            <a:srgbClr val="DDDDDD"/>
          </a:solidFill>
        </p:spPr>
        <p:txBody>
          <a:bodyPr anchor="ctr" anchorCtr="0">
            <a:normAutofit/>
          </a:bodyPr>
          <a:lstStyle>
            <a:lvl1pPr algn="ctr">
              <a:defRPr sz="3600" b="1" cap="all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180997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セクション見出し"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0" y="2354958"/>
            <a:ext cx="12192000" cy="1362075"/>
          </a:xfrm>
          <a:solidFill>
            <a:srgbClr val="DDDDDD"/>
          </a:solidFill>
        </p:spPr>
        <p:txBody>
          <a:bodyPr anchor="ctr" anchorCtr="0">
            <a:normAutofit/>
          </a:bodyPr>
          <a:lstStyle>
            <a:lvl1pPr algn="ctr">
              <a:defRPr sz="3600" b="1" cap="all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180997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3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dirty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16" name="正方形/長方形 15"/>
          <p:cNvSpPr>
            <a:spLocks noChangeArrowheads="1"/>
          </p:cNvSpPr>
          <p:nvPr/>
        </p:nvSpPr>
        <p:spPr bwMode="white">
          <a:xfrm>
            <a:off x="0" y="1"/>
            <a:ext cx="12192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dirty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18" name="正方形/長方形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dirty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19" name="正方形/長方形 18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dirty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9" name="正方形/長方形 8"/>
          <p:cNvSpPr>
            <a:spLocks noChangeArrowheads="1"/>
          </p:cNvSpPr>
          <p:nvPr/>
        </p:nvSpPr>
        <p:spPr bwMode="auto">
          <a:xfrm>
            <a:off x="198967" y="6388101"/>
            <a:ext cx="11777133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dirty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8" name="正方形/長方形 7"/>
          <p:cNvSpPr>
            <a:spLocks noChangeArrowheads="1"/>
          </p:cNvSpPr>
          <p:nvPr/>
        </p:nvSpPr>
        <p:spPr bwMode="auto">
          <a:xfrm>
            <a:off x="203200" y="155575"/>
            <a:ext cx="11777133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dirty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10" name="直線コネクタ 9"/>
          <p:cNvSpPr>
            <a:spLocks noChangeShapeType="1"/>
          </p:cNvSpPr>
          <p:nvPr/>
        </p:nvSpPr>
        <p:spPr bwMode="auto">
          <a:xfrm>
            <a:off x="203200" y="1276350"/>
            <a:ext cx="11777133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dirty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12" name="円/楕円 11"/>
          <p:cNvSpPr/>
          <p:nvPr/>
        </p:nvSpPr>
        <p:spPr>
          <a:xfrm>
            <a:off x="5689600" y="955675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dirty="0"/>
          </a:p>
        </p:txBody>
      </p:sp>
      <p:sp>
        <p:nvSpPr>
          <p:cNvPr id="15" name="円/楕円 14"/>
          <p:cNvSpPr/>
          <p:nvPr/>
        </p:nvSpPr>
        <p:spPr>
          <a:xfrm>
            <a:off x="5816600" y="1050925"/>
            <a:ext cx="5588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dirty="0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5791200" y="1039814"/>
            <a:ext cx="609600" cy="441325"/>
          </a:xfrm>
          <a:prstGeom prst="rect">
            <a:avLst/>
          </a:prstGeom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  <a:normAutofit/>
          </a:bodyPr>
          <a:lstStyle>
            <a:lvl1pPr algn="ctr">
              <a:defRPr sz="2000">
                <a:solidFill>
                  <a:schemeClr val="bg2">
                    <a:lumMod val="75000"/>
                  </a:schemeClr>
                </a:solidFill>
                <a:latin typeface="Bauhaus 93" panose="04030905020B02020C02" pitchFamily="82" charset="0"/>
                <a:ea typeface="ＭＳ Ｐ明朝" pitchFamily="18" charset="-128"/>
              </a:defRPr>
            </a:lvl1pPr>
          </a:lstStyle>
          <a:p>
            <a:pPr>
              <a:defRPr/>
            </a:pPr>
            <a:fld id="{61FFBB75-DBA8-47FA-BFE0-BADF0BD68E9F}" type="slidenum">
              <a:rPr lang="ja-JP" altLang="en-US" smtClean="0"/>
              <a:pPr>
                <a:defRPr/>
              </a:pPr>
              <a:t>‹#›</a:t>
            </a:fld>
            <a:endParaRPr lang="en-US" altLang="ja-JP" dirty="0"/>
          </a:p>
        </p:txBody>
      </p:sp>
      <p:sp>
        <p:nvSpPr>
          <p:cNvPr id="13324" name="タイトル プレースホルダ 21"/>
          <p:cNvSpPr>
            <a:spLocks noGrp="1"/>
          </p:cNvSpPr>
          <p:nvPr>
            <p:ph type="title"/>
          </p:nvPr>
        </p:nvSpPr>
        <p:spPr bwMode="auto">
          <a:xfrm>
            <a:off x="402167" y="228601"/>
            <a:ext cx="113792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タイトルの書式設定</a:t>
            </a:r>
            <a:endParaRPr lang="en-US" dirty="0"/>
          </a:p>
        </p:txBody>
      </p:sp>
      <p:sp>
        <p:nvSpPr>
          <p:cNvPr id="13325" name="テキスト プレースホルダ 12"/>
          <p:cNvSpPr>
            <a:spLocks noGrp="1"/>
          </p:cNvSpPr>
          <p:nvPr>
            <p:ph type="body" idx="1"/>
          </p:nvPr>
        </p:nvSpPr>
        <p:spPr bwMode="auto">
          <a:xfrm>
            <a:off x="402167" y="1638300"/>
            <a:ext cx="113792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4000" tIns="10800" rIns="54000" bIns="1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grpSp>
        <p:nvGrpSpPr>
          <p:cNvPr id="13326" name="Group 18"/>
          <p:cNvGrpSpPr>
            <a:grpSpLocks/>
          </p:cNvGrpSpPr>
          <p:nvPr userDrawn="1"/>
        </p:nvGrpSpPr>
        <p:grpSpPr bwMode="auto">
          <a:xfrm>
            <a:off x="239185" y="6376999"/>
            <a:ext cx="11762318" cy="371476"/>
            <a:chOff x="113" y="4017"/>
            <a:chExt cx="5557" cy="234"/>
          </a:xfrm>
        </p:grpSpPr>
        <p:sp>
          <p:nvSpPr>
            <p:cNvPr id="3" name="フッター プレースホルダ 2"/>
            <p:cNvSpPr>
              <a:spLocks/>
            </p:cNvSpPr>
            <p:nvPr/>
          </p:nvSpPr>
          <p:spPr bwMode="auto">
            <a:xfrm>
              <a:off x="113" y="4020"/>
              <a:ext cx="2495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altLang="ja-JP" sz="1400" dirty="0">
                <a:solidFill>
                  <a:srgbClr val="4D4D4D"/>
                </a:solidFill>
              </a:endParaRPr>
            </a:p>
          </p:txBody>
        </p:sp>
        <p:sp>
          <p:nvSpPr>
            <p:cNvPr id="57372" name="フッター プレースホルダ 5"/>
            <p:cNvSpPr txBox="1">
              <a:spLocks/>
            </p:cNvSpPr>
            <p:nvPr/>
          </p:nvSpPr>
          <p:spPr bwMode="auto">
            <a:xfrm>
              <a:off x="4037" y="4017"/>
              <a:ext cx="1633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kumimoji="1" sz="2400">
                  <a:solidFill>
                    <a:srgbClr val="777777"/>
                  </a:solidFill>
                  <a:latin typeface="Calibri" pitchFamily="34" charset="0"/>
                  <a:ea typeface="ＭＳ Ｐゴシック" pitchFamily="50" charset="-128"/>
                </a:defRPr>
              </a:lvl1pPr>
              <a:lvl2pPr marL="742950" indent="-285750" eaLnBrk="0" hangingPunct="0">
                <a:defRPr kumimoji="1" sz="2400">
                  <a:solidFill>
                    <a:srgbClr val="777777"/>
                  </a:solidFill>
                  <a:latin typeface="Calibri" pitchFamily="34" charset="0"/>
                  <a:ea typeface="ＭＳ Ｐゴシック" pitchFamily="50" charset="-128"/>
                </a:defRPr>
              </a:lvl2pPr>
              <a:lvl3pPr marL="1143000" indent="-228600" eaLnBrk="0" hangingPunct="0">
                <a:defRPr kumimoji="1" sz="2400">
                  <a:solidFill>
                    <a:srgbClr val="777777"/>
                  </a:solidFill>
                  <a:latin typeface="Calibri" pitchFamily="34" charset="0"/>
                  <a:ea typeface="ＭＳ Ｐゴシック" pitchFamily="50" charset="-128"/>
                </a:defRPr>
              </a:lvl3pPr>
              <a:lvl4pPr marL="1600200" indent="-228600" eaLnBrk="0" hangingPunct="0">
                <a:defRPr kumimoji="1" sz="2400">
                  <a:solidFill>
                    <a:srgbClr val="777777"/>
                  </a:solidFill>
                  <a:latin typeface="Calibri" pitchFamily="34" charset="0"/>
                  <a:ea typeface="ＭＳ Ｐゴシック" pitchFamily="50" charset="-128"/>
                </a:defRPr>
              </a:lvl4pPr>
              <a:lvl5pPr marL="2057400" indent="-228600" eaLnBrk="0" hangingPunct="0">
                <a:defRPr kumimoji="1" sz="2400">
                  <a:solidFill>
                    <a:srgbClr val="777777"/>
                  </a:solidFill>
                  <a:latin typeface="Calibri" pitchFamily="34" charset="0"/>
                  <a:ea typeface="ＭＳ Ｐゴシック" pitchFamily="50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rgbClr val="777777"/>
                  </a:solidFill>
                  <a:latin typeface="Calibri" pitchFamily="34" charset="0"/>
                  <a:ea typeface="ＭＳ Ｐゴシック" pitchFamily="50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rgbClr val="777777"/>
                  </a:solidFill>
                  <a:latin typeface="Calibri" pitchFamily="34" charset="0"/>
                  <a:ea typeface="ＭＳ Ｐゴシック" pitchFamily="50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rgbClr val="777777"/>
                  </a:solidFill>
                  <a:latin typeface="Calibri" pitchFamily="34" charset="0"/>
                  <a:ea typeface="ＭＳ Ｐゴシック" pitchFamily="50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rgbClr val="777777"/>
                  </a:solidFill>
                  <a:latin typeface="Calibri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defRPr/>
              </a:pPr>
              <a:r>
                <a:rPr kumimoji="1" lang="en-US" altLang="ja-JP" sz="1600" b="0" kern="1200" dirty="0">
                  <a:solidFill>
                    <a:srgbClr val="336699"/>
                  </a:solidFill>
                  <a:effectLst/>
                  <a:latin typeface="Bauhaus 93" panose="04030905020B02020C02" pitchFamily="82" charset="0"/>
                  <a:ea typeface="Meiryo UI" panose="020B0604030504040204" pitchFamily="50" charset="-128"/>
                  <a:cs typeface="+mn-cs"/>
                </a:rPr>
                <a:t>SONY</a:t>
              </a:r>
              <a:r>
                <a:rPr kumimoji="1" lang="ja-JP" altLang="en-US" sz="1600" b="0" kern="1200" dirty="0">
                  <a:solidFill>
                    <a:srgbClr val="336699"/>
                  </a:solidFill>
                  <a:effectLst/>
                  <a:latin typeface="Bauhaus 93" panose="04030905020B02020C02" pitchFamily="82" charset="0"/>
                  <a:ea typeface="Meiryo UI" panose="020B0604030504040204" pitchFamily="50" charset="-128"/>
                  <a:cs typeface="+mn-cs"/>
                </a:rPr>
                <a:t> </a:t>
              </a:r>
              <a:r>
                <a:rPr kumimoji="1" lang="en-US" altLang="ja-JP" sz="1600" b="0" kern="1200" dirty="0">
                  <a:solidFill>
                    <a:srgbClr val="336699"/>
                  </a:solidFill>
                  <a:effectLst/>
                  <a:latin typeface="Bauhaus 93" panose="04030905020B02020C02" pitchFamily="82" charset="0"/>
                  <a:ea typeface="Meiryo UI" panose="020B0604030504040204" pitchFamily="50" charset="-128"/>
                  <a:cs typeface="+mn-cs"/>
                </a:rPr>
                <a:t>Open Source Day</a:t>
              </a:r>
              <a:r>
                <a:rPr kumimoji="1" lang="ja-JP" altLang="en-US" sz="1600" b="0" kern="1200" dirty="0">
                  <a:solidFill>
                    <a:srgbClr val="336699"/>
                  </a:solidFill>
                  <a:effectLst/>
                  <a:latin typeface="Bauhaus 93" panose="04030905020B02020C02" pitchFamily="82" charset="0"/>
                  <a:ea typeface="Meiryo UI" panose="020B0604030504040204" pitchFamily="50" charset="-128"/>
                  <a:cs typeface="+mn-cs"/>
                </a:rPr>
                <a:t>　</a:t>
              </a:r>
              <a:r>
                <a:rPr kumimoji="1" lang="en-US" altLang="ja-JP" sz="1600" b="0" kern="1200" dirty="0">
                  <a:solidFill>
                    <a:srgbClr val="336699"/>
                  </a:solidFill>
                  <a:effectLst/>
                  <a:latin typeface="Bauhaus 93" panose="04030905020B02020C02" pitchFamily="82" charset="0"/>
                  <a:ea typeface="Meiryo UI" panose="020B0604030504040204" pitchFamily="50" charset="-128"/>
                  <a:cs typeface="+mn-cs"/>
                </a:rPr>
                <a:t>2019-12-3</a:t>
              </a:r>
              <a:r>
                <a:rPr lang="en-US" altLang="ja-JP" sz="1600" b="0" dirty="0">
                  <a:solidFill>
                    <a:srgbClr val="336699"/>
                  </a:solidFill>
                  <a:latin typeface="Bauhaus 93" panose="04030905020B02020C02" pitchFamily="82" charset="0"/>
                  <a:ea typeface="Meiryo UI" panose="020B0604030504040204" pitchFamily="50" charset="-128"/>
                </a:rPr>
                <a:t> </a:t>
              </a:r>
              <a:endParaRPr lang="ja-JP" altLang="en-US" sz="1600" b="0" dirty="0">
                <a:solidFill>
                  <a:srgbClr val="336699"/>
                </a:solidFill>
                <a:latin typeface="Bauhaus 93" panose="04030905020B02020C02" pitchFamily="82" charset="0"/>
                <a:ea typeface="Meiryo UI" panose="020B0604030504040204" pitchFamily="50" charset="-128"/>
              </a:endParaRPr>
            </a:p>
          </p:txBody>
        </p:sp>
      </p:grpSp>
      <p:sp>
        <p:nvSpPr>
          <p:cNvPr id="2" name="正方形/長方形 1"/>
          <p:cNvSpPr/>
          <p:nvPr userDrawn="1"/>
        </p:nvSpPr>
        <p:spPr>
          <a:xfrm>
            <a:off x="311233" y="6381750"/>
            <a:ext cx="470464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ja-JP" sz="1600" b="0" dirty="0">
                <a:solidFill>
                  <a:srgbClr val="336699"/>
                </a:solidFill>
                <a:latin typeface="Bauhaus 93" panose="04030905020B02020C02" pitchFamily="82" charset="0"/>
              </a:rPr>
              <a:t>Close Encounters of </a:t>
            </a:r>
            <a:r>
              <a:rPr lang="en-US" altLang="ja-JP" sz="1600" b="0" baseline="0" dirty="0">
                <a:solidFill>
                  <a:srgbClr val="336699"/>
                </a:solidFill>
                <a:latin typeface="Bauhaus 93" panose="04030905020B02020C02" pitchFamily="82" charset="0"/>
              </a:rPr>
              <a:t> </a:t>
            </a:r>
            <a:r>
              <a:rPr lang="en-US" altLang="ja-JP" sz="1600" b="0" dirty="0">
                <a:solidFill>
                  <a:srgbClr val="336699"/>
                </a:solidFill>
                <a:latin typeface="Bauhaus 93" panose="04030905020B02020C02" pitchFamily="82" charset="0"/>
              </a:rPr>
              <a:t>the Upstream Resource</a:t>
            </a:r>
            <a:endParaRPr lang="ja-JP" altLang="en-US" sz="1600" b="0" dirty="0">
              <a:solidFill>
                <a:srgbClr val="336699"/>
              </a:solidFill>
              <a:latin typeface="Bauhaus 93" panose="04030905020B02020C02" pitchFamily="8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4" r:id="rId2"/>
    <p:sldLayoutId id="2147483683" r:id="rId3"/>
    <p:sldLayoutId id="2147483682" r:id="rId4"/>
    <p:sldLayoutId id="2147483681" r:id="rId5"/>
    <p:sldLayoutId id="2147483680" r:id="rId6"/>
    <p:sldLayoutId id="2147483679" r:id="rId7"/>
    <p:sldLayoutId id="2147483700" r:id="rId8"/>
    <p:sldLayoutId id="2147483701" r:id="rId9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70C0"/>
          </a:solidFill>
          <a:latin typeface="Meiryo UI" panose="020B0604030504040204" pitchFamily="50" charset="-128"/>
          <a:ea typeface="Meiryo UI" panose="020B0604030504040204" pitchFamily="50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70C0"/>
          </a:solidFill>
          <a:latin typeface="Calibri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70C0"/>
          </a:solidFill>
          <a:latin typeface="Calibri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70C0"/>
          </a:solidFill>
          <a:latin typeface="Calibri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70C0"/>
          </a:solidFill>
          <a:latin typeface="Calibri" pitchFamily="34" charset="0"/>
          <a:ea typeface="ＭＳ Ｐゴシック" pitchFamily="50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7B9899"/>
          </a:solidFill>
          <a:latin typeface="Calibri" pitchFamily="34" charset="0"/>
          <a:ea typeface="ＭＳ Ｐゴシック" pitchFamily="50" charset="-128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7B9899"/>
          </a:solidFill>
          <a:latin typeface="Calibri" pitchFamily="34" charset="0"/>
          <a:ea typeface="ＭＳ Ｐゴシック" pitchFamily="50" charset="-128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7B9899"/>
          </a:solidFill>
          <a:latin typeface="Calibri" pitchFamily="34" charset="0"/>
          <a:ea typeface="ＭＳ Ｐゴシック" pitchFamily="50" charset="-128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7B9899"/>
          </a:solidFill>
          <a:latin typeface="Calibri" pitchFamily="34" charset="0"/>
          <a:ea typeface="ＭＳ Ｐゴシック" pitchFamily="50" charset="-128"/>
        </a:defRPr>
      </a:lvl9pPr>
    </p:titleStyle>
    <p:bodyStyle>
      <a:lvl1pPr marL="323850" indent="-323850" algn="l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n"/>
        <a:defRPr kumimoji="1" sz="2400">
          <a:solidFill>
            <a:srgbClr val="0070C0"/>
          </a:solidFill>
          <a:latin typeface="Meiryo UI" panose="020B0604030504040204" pitchFamily="50" charset="-128"/>
          <a:ea typeface="Meiryo UI" panose="020B0604030504040204" pitchFamily="50" charset="-128"/>
          <a:cs typeface="Calibri" pitchFamily="34" charset="0"/>
        </a:defRPr>
      </a:lvl1pPr>
      <a:lvl2pPr marL="719138" indent="-273050" algn="l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n"/>
        <a:defRPr kumimoji="1" sz="2000">
          <a:solidFill>
            <a:srgbClr val="0070C0"/>
          </a:solidFill>
          <a:latin typeface="Meiryo UI" panose="020B0604030504040204" pitchFamily="50" charset="-128"/>
          <a:ea typeface="Meiryo UI" panose="020B0604030504040204" pitchFamily="50" charset="-128"/>
          <a:cs typeface="Calibri" pitchFamily="34" charset="0"/>
        </a:defRPr>
      </a:lvl2pPr>
      <a:lvl3pPr marL="1171575" indent="-273050" algn="l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n"/>
        <a:defRPr kumimoji="1" sz="2000">
          <a:solidFill>
            <a:srgbClr val="0070C0"/>
          </a:solidFill>
          <a:latin typeface="Meiryo UI" panose="020B0604030504040204" pitchFamily="50" charset="-128"/>
          <a:ea typeface="Meiryo UI" panose="020B0604030504040204" pitchFamily="50" charset="-128"/>
          <a:cs typeface="Calibri" pitchFamily="34" charset="0"/>
        </a:defRPr>
      </a:lvl3pPr>
      <a:lvl4pPr marL="1543050" indent="-192088" algn="l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n"/>
        <a:defRPr kumimoji="1" sz="2000">
          <a:solidFill>
            <a:srgbClr val="0070C0"/>
          </a:solidFill>
          <a:latin typeface="Meiryo UI" panose="020B0604030504040204" pitchFamily="50" charset="-128"/>
          <a:ea typeface="Meiryo UI" panose="020B0604030504040204" pitchFamily="50" charset="-128"/>
          <a:cs typeface="Calibri" pitchFamily="34" charset="0"/>
        </a:defRPr>
      </a:lvl4pPr>
      <a:lvl5pPr marL="1951038" indent="-228600" algn="l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n"/>
        <a:defRPr kumimoji="1" sz="2000">
          <a:solidFill>
            <a:srgbClr val="0070C0"/>
          </a:solidFill>
          <a:latin typeface="Meiryo UI" panose="020B0604030504040204" pitchFamily="50" charset="-128"/>
          <a:ea typeface="Meiryo UI" panose="020B0604030504040204" pitchFamily="50" charset="-128"/>
          <a:cs typeface="Calibri" pitchFamily="34" charset="0"/>
        </a:defRPr>
      </a:lvl5pPr>
      <a:lvl6pPr marL="1828800" indent="-228600" algn="l" rtl="0" eaLnBrk="0" fontAlgn="base" hangingPunct="0">
        <a:lnSpc>
          <a:spcPct val="75000"/>
        </a:lnSpc>
        <a:spcBef>
          <a:spcPct val="20000"/>
        </a:spcBef>
        <a:spcAft>
          <a:spcPct val="0"/>
        </a:spcAft>
        <a:buClr>
          <a:srgbClr val="5A0BCF"/>
        </a:buClr>
        <a:buFont typeface="Wingdings" pitchFamily="2" charset="2"/>
        <a:buChar char="n"/>
        <a:defRPr kumimoji="1" sz="2400">
          <a:solidFill>
            <a:srgbClr val="777777"/>
          </a:solidFill>
          <a:latin typeface="+mn-lt"/>
          <a:ea typeface="+mn-ea"/>
        </a:defRPr>
      </a:lvl6pPr>
      <a:lvl7pPr marL="2286000" indent="-228600" algn="l" rtl="0" eaLnBrk="0" fontAlgn="base" hangingPunct="0">
        <a:lnSpc>
          <a:spcPct val="75000"/>
        </a:lnSpc>
        <a:spcBef>
          <a:spcPct val="20000"/>
        </a:spcBef>
        <a:spcAft>
          <a:spcPct val="0"/>
        </a:spcAft>
        <a:buClr>
          <a:srgbClr val="5A0BCF"/>
        </a:buClr>
        <a:buFont typeface="Wingdings" pitchFamily="2" charset="2"/>
        <a:buChar char="n"/>
        <a:defRPr kumimoji="1" sz="2400">
          <a:solidFill>
            <a:srgbClr val="777777"/>
          </a:solidFill>
          <a:latin typeface="+mn-lt"/>
          <a:ea typeface="+mn-ea"/>
        </a:defRPr>
      </a:lvl7pPr>
      <a:lvl8pPr marL="2743200" indent="-228600" algn="l" rtl="0" eaLnBrk="0" fontAlgn="base" hangingPunct="0">
        <a:lnSpc>
          <a:spcPct val="75000"/>
        </a:lnSpc>
        <a:spcBef>
          <a:spcPct val="20000"/>
        </a:spcBef>
        <a:spcAft>
          <a:spcPct val="0"/>
        </a:spcAft>
        <a:buClr>
          <a:srgbClr val="5A0BCF"/>
        </a:buClr>
        <a:buFont typeface="Wingdings" pitchFamily="2" charset="2"/>
        <a:buChar char="n"/>
        <a:defRPr kumimoji="1" sz="2400">
          <a:solidFill>
            <a:srgbClr val="777777"/>
          </a:solidFill>
          <a:latin typeface="+mn-lt"/>
          <a:ea typeface="+mn-ea"/>
        </a:defRPr>
      </a:lvl8pPr>
      <a:lvl9pPr marL="3200400" indent="-228600" algn="l" rtl="0" eaLnBrk="0" fontAlgn="base" hangingPunct="0">
        <a:lnSpc>
          <a:spcPct val="75000"/>
        </a:lnSpc>
        <a:spcBef>
          <a:spcPct val="20000"/>
        </a:spcBef>
        <a:spcAft>
          <a:spcPct val="0"/>
        </a:spcAft>
        <a:buClr>
          <a:srgbClr val="5A0BCF"/>
        </a:buClr>
        <a:buFont typeface="Wingdings" pitchFamily="2" charset="2"/>
        <a:buChar char="n"/>
        <a:defRPr kumimoji="1" sz="2400">
          <a:solidFill>
            <a:srgbClr val="777777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7E882-D31F-4619-9F39-AA0417D2302C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2019/12/2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43664-9D20-4344-94D5-8862EE341415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738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gif"/><Relationship Id="rId7" Type="http://schemas.openxmlformats.org/officeDocument/2006/relationships/image" Target="../media/image1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7.gif"/><Relationship Id="rId7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gif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9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gif"/><Relationship Id="rId4" Type="http://schemas.openxmlformats.org/officeDocument/2006/relationships/image" Target="../media/image47.gif"/><Relationship Id="rId9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57.jpeg"/><Relationship Id="rId7" Type="http://schemas.openxmlformats.org/officeDocument/2006/relationships/image" Target="../media/image6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png"/><Relationship Id="rId9" Type="http://schemas.openxmlformats.org/officeDocument/2006/relationships/image" Target="../media/image6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67.gif"/><Relationship Id="rId7" Type="http://schemas.openxmlformats.org/officeDocument/2006/relationships/image" Target="../media/image70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45.png"/><Relationship Id="rId4" Type="http://schemas.openxmlformats.org/officeDocument/2006/relationships/image" Target="../media/image68.png"/><Relationship Id="rId9" Type="http://schemas.openxmlformats.org/officeDocument/2006/relationships/image" Target="../media/image7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gif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hyperlink" Target="https://lwn.net/Articles/798505/" TargetMode="External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hyperlink" Target="https://git.kernel.org/pub/scm/linux/kernel/git/geert/renesas-devel.git/" TargetMode="External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ihyo.jp/admin/clip/01/linux_dt/201910/02" TargetMode="External"/><Relationship Id="rId5" Type="http://schemas.openxmlformats.org/officeDocument/2006/relationships/hyperlink" Target="https://japan.zdnet.com/article/35143344/" TargetMode="External"/><Relationship Id="rId4" Type="http://schemas.openxmlformats.org/officeDocument/2006/relationships/hyperlink" Target="https://lwn.net/Articles/804119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ynopsys.com/ja-jp/software-integrity/resources/reports/open-source-software-scan-report.html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3900"/>
              </a:lnSpc>
            </a:pPr>
            <a:r>
              <a:rPr lang="en-US" altLang="ja-JP" sz="3200" dirty="0"/>
              <a:t>Close Encounters of the Upstream Resource</a:t>
            </a:r>
            <a:br>
              <a:rPr lang="en-US" altLang="ja-JP" sz="3200" dirty="0"/>
            </a:br>
            <a:r>
              <a:rPr lang="ja-JP" altLang="en-US" sz="3200" dirty="0"/>
              <a:t>商品開発とオープンソース活動のバランスのとり方</a:t>
            </a:r>
            <a:endParaRPr lang="en-US" altLang="ja-JP" sz="3200" u="sng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4294967295"/>
          </p:nvPr>
        </p:nvSpPr>
        <p:spPr>
          <a:xfrm>
            <a:off x="0" y="4797152"/>
            <a:ext cx="12192000" cy="1224136"/>
          </a:xfrm>
          <a:solidFill>
            <a:srgbClr val="DDDDDD"/>
          </a:solidFill>
        </p:spPr>
        <p:txBody>
          <a:bodyPr anchor="ctr" anchorCtr="0">
            <a:normAutofit/>
          </a:bodyPr>
          <a:lstStyle/>
          <a:p>
            <a:pPr marL="0" indent="0" algn="ctr">
              <a:buNone/>
              <a:defRPr/>
            </a:pPr>
            <a:r>
              <a:rPr lang="ja-JP" altLang="en-US" sz="2000" dirty="0">
                <a:solidFill>
                  <a:schemeClr val="tx2">
                    <a:lumMod val="7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ルネサスエレクトロニクス株式会社</a:t>
            </a:r>
            <a:endParaRPr lang="en-US" altLang="ja-JP" sz="2000" dirty="0">
              <a:solidFill>
                <a:schemeClr val="tx2">
                  <a:lumMod val="7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marL="0" indent="0" algn="ctr">
              <a:buNone/>
              <a:defRPr/>
            </a:pPr>
            <a:r>
              <a:rPr lang="ja-JP" altLang="en-US" sz="2000" dirty="0">
                <a:solidFill>
                  <a:schemeClr val="tx2">
                    <a:lumMod val="7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オートモーティブソリューション事業本部　カスタマーエンゲージメント統括部</a:t>
            </a:r>
            <a:endParaRPr lang="en-US" altLang="ja-JP" sz="2000" dirty="0">
              <a:solidFill>
                <a:schemeClr val="tx2">
                  <a:lumMod val="7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marL="0" indent="0" algn="ctr">
              <a:buNone/>
              <a:defRPr/>
            </a:pPr>
            <a:r>
              <a:rPr lang="ja-JP" altLang="en-US" sz="2000" dirty="0">
                <a:solidFill>
                  <a:schemeClr val="tx2">
                    <a:lumMod val="7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シニアダイレクター　宗像尚郎</a:t>
            </a:r>
            <a:endParaRPr lang="en-US" altLang="ja-JP" sz="2000" dirty="0">
              <a:solidFill>
                <a:schemeClr val="tx2">
                  <a:lumMod val="7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" name="楕円 1">
            <a:extLst>
              <a:ext uri="{FF2B5EF4-FFF2-40B4-BE49-F238E27FC236}">
                <a16:creationId xmlns:a16="http://schemas.microsoft.com/office/drawing/2014/main" id="{4038B797-A70A-4B72-9668-1B726E663B49}"/>
              </a:ext>
            </a:extLst>
          </p:cNvPr>
          <p:cNvSpPr/>
          <p:nvPr/>
        </p:nvSpPr>
        <p:spPr>
          <a:xfrm>
            <a:off x="10128448" y="332656"/>
            <a:ext cx="1673300" cy="5760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2019</a:t>
            </a:r>
            <a:r>
              <a:rPr kumimoji="1" lang="ja-JP" altLang="en-US" dirty="0"/>
              <a:t> 版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スライド番号プレースホルダ 2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1pPr>
            <a:lvl2pPr marL="742950" indent="-285750"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2pPr>
            <a:lvl3pPr marL="1143000" indent="-228600"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3pPr>
            <a:lvl4pPr marL="1600200" indent="-228600"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4pPr>
            <a:lvl5pPr marL="2057400" indent="-228600"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9pPr>
          </a:lstStyle>
          <a:p>
            <a:fld id="{68A5E3C2-C5CF-4C0A-9400-3AB9B770CB2E}" type="slidenum">
              <a:rPr lang="ja-JP" altLang="en-US" sz="1600">
                <a:solidFill>
                  <a:srgbClr val="333333"/>
                </a:solidFill>
                <a:ea typeface="ＭＳ Ｐ明朝" pitchFamily="18" charset="-128"/>
              </a:rPr>
              <a:pPr/>
              <a:t>2</a:t>
            </a:fld>
            <a:endParaRPr lang="en-US" altLang="ja-JP" sz="1600" dirty="0">
              <a:solidFill>
                <a:srgbClr val="333333"/>
              </a:solidFill>
              <a:ea typeface="ＭＳ Ｐ明朝" pitchFamily="18" charset="-128"/>
            </a:endParaRPr>
          </a:p>
        </p:txBody>
      </p:sp>
      <p:sp>
        <p:nvSpPr>
          <p:cNvPr id="296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自己紹介</a:t>
            </a:r>
            <a:endParaRPr lang="en-US" altLang="ja-JP" dirty="0"/>
          </a:p>
        </p:txBody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>
          <a:xfrm>
            <a:off x="767408" y="1638300"/>
            <a:ext cx="11013959" cy="4598988"/>
          </a:xfrm>
        </p:spPr>
        <p:txBody>
          <a:bodyPr/>
          <a:lstStyle/>
          <a:p>
            <a:r>
              <a:rPr lang="ja-JP" altLang="en-US" dirty="0"/>
              <a:t>ルネサス（＝</a:t>
            </a:r>
            <a:r>
              <a:rPr lang="ja-JP" altLang="en-US" dirty="0">
                <a:solidFill>
                  <a:srgbClr val="FF0000"/>
                </a:solidFill>
              </a:rPr>
              <a:t>シリコンサプライヤ</a:t>
            </a:r>
            <a:r>
              <a:rPr lang="ja-JP" altLang="en-US" dirty="0"/>
              <a:t>）で働いています</a:t>
            </a:r>
            <a:br>
              <a:rPr lang="en-US" altLang="ja-JP" dirty="0"/>
            </a:br>
            <a:endParaRPr lang="en-US" altLang="ja-JP" dirty="0"/>
          </a:p>
          <a:p>
            <a:pPr lvl="1"/>
            <a:r>
              <a:rPr lang="en-US" altLang="ja-JP" dirty="0"/>
              <a:t>15</a:t>
            </a:r>
            <a:r>
              <a:rPr lang="ja-JP" altLang="en-US" dirty="0"/>
              <a:t>年以上 </a:t>
            </a:r>
            <a:r>
              <a:rPr lang="ja-JP" altLang="en-US" dirty="0">
                <a:solidFill>
                  <a:srgbClr val="FF0000"/>
                </a:solidFill>
              </a:rPr>
              <a:t>組み込み </a:t>
            </a:r>
            <a:r>
              <a:rPr lang="en-US" altLang="ja-JP" dirty="0">
                <a:solidFill>
                  <a:srgbClr val="FF0000"/>
                </a:solidFill>
              </a:rPr>
              <a:t>Linux</a:t>
            </a:r>
            <a:r>
              <a:rPr lang="ja-JP" altLang="en-US" dirty="0">
                <a:solidFill>
                  <a:srgbClr val="FF0000"/>
                </a:solidFill>
              </a:rPr>
              <a:t> </a:t>
            </a:r>
            <a:r>
              <a:rPr lang="ja-JP" altLang="en-US" dirty="0"/>
              <a:t>業界 にいます</a:t>
            </a:r>
            <a:endParaRPr lang="en-US" altLang="ja-JP" dirty="0"/>
          </a:p>
          <a:p>
            <a:pPr lvl="1"/>
            <a:r>
              <a:rPr lang="ja-JP" altLang="en-US" dirty="0"/>
              <a:t>セットメーカー向けに </a:t>
            </a:r>
            <a:r>
              <a:rPr lang="en-US" altLang="ja-JP" dirty="0"/>
              <a:t>Linux</a:t>
            </a:r>
            <a:r>
              <a:rPr lang="ja-JP" altLang="en-US" dirty="0"/>
              <a:t> </a:t>
            </a:r>
            <a:r>
              <a:rPr lang="en-US" altLang="ja-JP" dirty="0">
                <a:solidFill>
                  <a:srgbClr val="FF0000"/>
                </a:solidFill>
              </a:rPr>
              <a:t>BSP</a:t>
            </a:r>
            <a:r>
              <a:rPr lang="ja-JP" altLang="en-US" dirty="0"/>
              <a:t>（無償、故に無保証）を提供してきました</a:t>
            </a:r>
            <a:endParaRPr lang="en-US" altLang="ja-JP" dirty="0"/>
          </a:p>
          <a:p>
            <a:pPr lvl="1">
              <a:lnSpc>
                <a:spcPct val="85000"/>
              </a:lnSpc>
            </a:pPr>
            <a:r>
              <a:rPr lang="ja-JP" altLang="en-US" dirty="0"/>
              <a:t>（最近は減りましたが）</a:t>
            </a:r>
            <a:r>
              <a:rPr lang="en-US" altLang="ja-JP" dirty="0"/>
              <a:t>Linux</a:t>
            </a:r>
            <a:r>
              <a:rPr lang="ja-JP" altLang="en-US" dirty="0"/>
              <a:t> 経験値の少ない </a:t>
            </a:r>
            <a:r>
              <a:rPr lang="ja-JP" altLang="en-US" dirty="0">
                <a:solidFill>
                  <a:srgbClr val="FF0000"/>
                </a:solidFill>
              </a:rPr>
              <a:t>お客様の導入支援 </a:t>
            </a:r>
            <a:r>
              <a:rPr lang="ja-JP" altLang="en-US" dirty="0"/>
              <a:t>なども行ってきました</a:t>
            </a:r>
            <a:endParaRPr lang="en-US" altLang="ja-JP" dirty="0"/>
          </a:p>
          <a:p>
            <a:pPr lvl="1"/>
            <a:endParaRPr lang="en-US" altLang="ja-JP" dirty="0"/>
          </a:p>
          <a:p>
            <a:pPr lvl="1"/>
            <a:r>
              <a:rPr lang="ja-JP" altLang="en-US" dirty="0"/>
              <a:t>一方で、</a:t>
            </a:r>
            <a:r>
              <a:rPr lang="en-US" altLang="ja-JP" dirty="0"/>
              <a:t>10</a:t>
            </a:r>
            <a:r>
              <a:rPr lang="ja-JP" altLang="en-US" dirty="0"/>
              <a:t>年以上にわたって </a:t>
            </a:r>
            <a:r>
              <a:rPr lang="en-US" altLang="ja-JP" dirty="0"/>
              <a:t>Linux</a:t>
            </a:r>
            <a:r>
              <a:rPr lang="ja-JP" altLang="en-US" dirty="0"/>
              <a:t> </a:t>
            </a:r>
            <a:r>
              <a:rPr lang="ja-JP" altLang="en-US" dirty="0">
                <a:solidFill>
                  <a:srgbClr val="FF0000"/>
                </a:solidFill>
              </a:rPr>
              <a:t>開発コミュニティ </a:t>
            </a:r>
            <a:r>
              <a:rPr lang="ja-JP" altLang="en-US" dirty="0"/>
              <a:t>と関わってきました</a:t>
            </a:r>
            <a:endParaRPr lang="en-US" altLang="ja-JP" dirty="0"/>
          </a:p>
          <a:p>
            <a:pPr lvl="1"/>
            <a:r>
              <a:rPr lang="en-US" altLang="ja-JP" dirty="0">
                <a:solidFill>
                  <a:srgbClr val="FF0000"/>
                </a:solidFill>
              </a:rPr>
              <a:t>Linux Foundation </a:t>
            </a:r>
            <a:r>
              <a:rPr lang="ja-JP" altLang="en-US" dirty="0"/>
              <a:t>ボードメンバ、 </a:t>
            </a:r>
            <a:r>
              <a:rPr lang="en-US" altLang="ja-JP" dirty="0">
                <a:solidFill>
                  <a:srgbClr val="FF0000"/>
                </a:solidFill>
              </a:rPr>
              <a:t>AGL</a:t>
            </a:r>
            <a:r>
              <a:rPr lang="ja-JP" altLang="en-US" dirty="0">
                <a:solidFill>
                  <a:srgbClr val="FF0000"/>
                </a:solidFill>
              </a:rPr>
              <a:t> </a:t>
            </a:r>
            <a:r>
              <a:rPr lang="ja-JP" altLang="en-US" dirty="0"/>
              <a:t>ボードメンバー、</a:t>
            </a:r>
            <a:r>
              <a:rPr lang="en-US" altLang="ja-JP" dirty="0">
                <a:solidFill>
                  <a:srgbClr val="FF0000"/>
                </a:solidFill>
              </a:rPr>
              <a:t>yocto</a:t>
            </a:r>
            <a:r>
              <a:rPr lang="ja-JP" altLang="en-US" dirty="0"/>
              <a:t> ボードメンバー などなど</a:t>
            </a:r>
            <a:endParaRPr lang="en-US" altLang="ja-JP" dirty="0"/>
          </a:p>
          <a:p>
            <a:pPr lvl="1"/>
            <a:r>
              <a:rPr lang="ja-JP" altLang="en-US" dirty="0"/>
              <a:t>ルネサス社内で（上記の </a:t>
            </a:r>
            <a:r>
              <a:rPr lang="en-US" altLang="ja-JP" dirty="0"/>
              <a:t>Linux</a:t>
            </a:r>
            <a:r>
              <a:rPr lang="ja-JP" altLang="en-US" dirty="0"/>
              <a:t> </a:t>
            </a:r>
            <a:r>
              <a:rPr lang="en-US" altLang="ja-JP" dirty="0"/>
              <a:t>BSP</a:t>
            </a:r>
            <a:r>
              <a:rPr lang="ja-JP" altLang="en-US" dirty="0"/>
              <a:t> 開発チームとは別に）</a:t>
            </a:r>
            <a:r>
              <a:rPr lang="en-US" altLang="ja-JP" dirty="0">
                <a:solidFill>
                  <a:srgbClr val="FF0000"/>
                </a:solidFill>
              </a:rPr>
              <a:t>Linux</a:t>
            </a:r>
            <a:r>
              <a:rPr lang="ja-JP" altLang="en-US" dirty="0">
                <a:solidFill>
                  <a:srgbClr val="FF0000"/>
                </a:solidFill>
              </a:rPr>
              <a:t> 要素技術開発チーム </a:t>
            </a:r>
            <a:r>
              <a:rPr lang="ja-JP" altLang="en-US" dirty="0"/>
              <a:t>を運営し</a:t>
            </a:r>
            <a:br>
              <a:rPr lang="en-US" altLang="ja-JP" dirty="0"/>
            </a:br>
            <a:r>
              <a:rPr lang="ja-JP" altLang="en-US" dirty="0"/>
              <a:t>開発コミュニティ連携を図ってきました。　このチームにはコミュニティで著名なデベロッパーも含まれます</a:t>
            </a:r>
            <a:endParaRPr lang="en-US" altLang="ja-JP" dirty="0"/>
          </a:p>
        </p:txBody>
      </p:sp>
      <p:sp>
        <p:nvSpPr>
          <p:cNvPr id="29700" name="AutoShape 5"/>
          <p:cNvSpPr>
            <a:spLocks noChangeArrowheads="1"/>
          </p:cNvSpPr>
          <p:nvPr/>
        </p:nvSpPr>
        <p:spPr bwMode="auto">
          <a:xfrm>
            <a:off x="551383" y="5661025"/>
            <a:ext cx="11229984" cy="433388"/>
          </a:xfrm>
          <a:prstGeom prst="roundRect">
            <a:avLst>
              <a:gd name="adj" fmla="val 26405"/>
            </a:avLst>
          </a:prstGeom>
          <a:solidFill>
            <a:srgbClr val="0070C0"/>
          </a:solidFill>
          <a:ln>
            <a:noFill/>
          </a:ln>
          <a:effectLst>
            <a:prstShdw prst="shdw17" dist="17961" dir="2700000">
              <a:srgbClr val="00005C"/>
            </a:prstShdw>
          </a:effectLst>
        </p:spPr>
        <p:txBody>
          <a:bodyPr wrap="none" anchor="ctr"/>
          <a:lstStyle/>
          <a:p>
            <a:pPr algn="ctr"/>
            <a:r>
              <a:rPr lang="en-US" altLang="ja-JP" dirty="0">
                <a:solidFill>
                  <a:srgbClr val="FFFF66"/>
                </a:solidFill>
                <a:latin typeface="Lobster 1.4" panose="02000506000000020003" pitchFamily="50" charset="0"/>
              </a:rPr>
              <a:t>We are learning how to work with the Linux &amp; OSS community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私の 発見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図 21" descr="office-thum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5257" y="4221088"/>
            <a:ext cx="2496277" cy="187220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629836" y="228601"/>
            <a:ext cx="8972495" cy="758825"/>
          </a:xfrm>
        </p:spPr>
        <p:txBody>
          <a:bodyPr/>
          <a:lstStyle/>
          <a:p>
            <a:r>
              <a:rPr kumimoji="1" lang="en-US" altLang="ja-JP" i="1" dirty="0">
                <a:solidFill>
                  <a:srgbClr val="FF0000"/>
                </a:solidFill>
              </a:rPr>
              <a:t>“</a:t>
            </a:r>
            <a:r>
              <a:rPr lang="ja-JP" altLang="en-US" i="1" dirty="0">
                <a:solidFill>
                  <a:srgbClr val="FF0000"/>
                </a:solidFill>
              </a:rPr>
              <a:t>製品開発エンジニア</a:t>
            </a:r>
            <a:r>
              <a:rPr kumimoji="1" lang="en-US" altLang="ja-JP" i="1" dirty="0">
                <a:solidFill>
                  <a:srgbClr val="FF0000"/>
                </a:solidFill>
              </a:rPr>
              <a:t>”</a:t>
            </a:r>
            <a:r>
              <a:rPr kumimoji="1" lang="en-US" altLang="ja-JP" dirty="0">
                <a:solidFill>
                  <a:srgbClr val="FF0000"/>
                </a:solidFill>
              </a:rPr>
              <a:t> </a:t>
            </a:r>
            <a:r>
              <a:rPr kumimoji="1" lang="en-US" altLang="ja-JP" dirty="0">
                <a:solidFill>
                  <a:srgbClr val="002060"/>
                </a:solidFill>
              </a:rPr>
              <a:t>vs.</a:t>
            </a:r>
            <a:r>
              <a:rPr kumimoji="1" lang="en-US" altLang="ja-JP" dirty="0"/>
              <a:t> </a:t>
            </a:r>
            <a:r>
              <a:rPr kumimoji="1" lang="en-US" altLang="ja-JP" i="1" dirty="0">
                <a:solidFill>
                  <a:srgbClr val="3333CC"/>
                </a:solidFill>
              </a:rPr>
              <a:t>“</a:t>
            </a:r>
            <a:r>
              <a:rPr lang="ja-JP" altLang="en-US" i="1" dirty="0">
                <a:solidFill>
                  <a:srgbClr val="3333CC"/>
                </a:solidFill>
              </a:rPr>
              <a:t>コミュニティ デベロッパー</a:t>
            </a:r>
            <a:r>
              <a:rPr kumimoji="1" lang="en-US" altLang="ja-JP" i="1" dirty="0">
                <a:solidFill>
                  <a:srgbClr val="3333CC"/>
                </a:solidFill>
              </a:rPr>
              <a:t>”</a:t>
            </a:r>
            <a:endParaRPr kumimoji="1" lang="ja-JP" altLang="en-US" i="1" dirty="0">
              <a:solidFill>
                <a:srgbClr val="3333CC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4</a:t>
            </a:fld>
            <a:endParaRPr lang="en-US" altLang="ja-JP"/>
          </a:p>
        </p:txBody>
      </p:sp>
      <p:sp>
        <p:nvSpPr>
          <p:cNvPr id="8" name="右矢印 7"/>
          <p:cNvSpPr/>
          <p:nvPr/>
        </p:nvSpPr>
        <p:spPr bwMode="auto">
          <a:xfrm rot="2162004">
            <a:off x="183449" y="2952789"/>
            <a:ext cx="5573833" cy="1872208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eaLnBrk="0" hangingPunct="0">
              <a:spcBef>
                <a:spcPct val="20000"/>
              </a:spcBef>
              <a:buClr>
                <a:srgbClr val="5A0BCF"/>
              </a:buClr>
            </a:pPr>
            <a:r>
              <a:rPr lang="ja-JP" altLang="en-US" b="1" dirty="0">
                <a:solidFill>
                  <a:srgbClr val="FF0000"/>
                </a:solidFill>
              </a:rPr>
              <a:t> </a:t>
            </a:r>
            <a:r>
              <a:rPr lang="en-US" altLang="ja-JP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“</a:t>
            </a:r>
            <a:r>
              <a:rPr lang="ja-JP" altLang="en-US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赤い人</a:t>
            </a:r>
            <a:r>
              <a:rPr lang="en-US" altLang="ja-JP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”</a:t>
            </a:r>
            <a:br>
              <a:rPr lang="en-US" altLang="ja-JP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en-US" altLang="ja-JP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 </a:t>
            </a:r>
            <a:r>
              <a:rPr lang="ja-JP" altLang="en-US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製品開発エンジニア</a:t>
            </a:r>
          </a:p>
        </p:txBody>
      </p:sp>
      <p:sp>
        <p:nvSpPr>
          <p:cNvPr id="9" name="右矢印 8"/>
          <p:cNvSpPr/>
          <p:nvPr/>
        </p:nvSpPr>
        <p:spPr bwMode="auto">
          <a:xfrm rot="12905327">
            <a:off x="6327845" y="2894929"/>
            <a:ext cx="4955339" cy="1872208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703512" y="1517883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開発コミュニティ</a:t>
            </a:r>
            <a:r>
              <a:rPr lang="en-US" altLang="ja-JP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,  </a:t>
            </a:r>
            <a:r>
              <a:rPr lang="ja-JP" altLang="en-US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長期保守</a:t>
            </a:r>
            <a:r>
              <a:rPr lang="en-US" altLang="ja-JP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, </a:t>
            </a:r>
            <a:r>
              <a:rPr lang="ja-JP" altLang="en-US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コードの再利用性</a:t>
            </a:r>
            <a:r>
              <a:rPr lang="en-US" altLang="ja-JP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,</a:t>
            </a:r>
          </a:p>
          <a:p>
            <a:r>
              <a:rPr lang="ja-JP" altLang="en-US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開発デッドライン（納期）は定められていない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863752" y="5853616"/>
            <a:ext cx="5130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予算、量産の為の開発、市場での競争</a:t>
            </a:r>
            <a:r>
              <a:rPr lang="en-US" altLang="ja-JP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endParaRPr lang="ja-JP" altLang="en-US" dirty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12" name="図 11" descr="Fotosearch_k0131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39114" y="1340768"/>
            <a:ext cx="3089534" cy="23509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テキスト ボックス 14"/>
          <p:cNvSpPr txBox="1"/>
          <p:nvPr/>
        </p:nvSpPr>
        <p:spPr>
          <a:xfrm>
            <a:off x="3143673" y="2268161"/>
            <a:ext cx="35283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“</a:t>
            </a:r>
            <a:r>
              <a:rPr lang="ja-JP" altLang="en-US" sz="3200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ユートピア志向 </a:t>
            </a:r>
            <a:r>
              <a:rPr lang="en-US" altLang="ja-JP" sz="3200" dirty="0">
                <a:solidFill>
                  <a:srgbClr val="3333CC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”</a:t>
            </a:r>
            <a:endParaRPr lang="ja-JP" altLang="en-US" sz="3200" dirty="0">
              <a:solidFill>
                <a:srgbClr val="3333CC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5442676" y="5301208"/>
            <a:ext cx="31015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“</a:t>
            </a:r>
            <a:r>
              <a:rPr lang="ja-JP" altLang="en-US" sz="32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ビジネス縛り </a:t>
            </a:r>
            <a:r>
              <a:rPr lang="en-US" altLang="ja-JP" sz="32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”</a:t>
            </a:r>
            <a:endParaRPr lang="ja-JP" altLang="en-US" sz="3200" dirty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980130" y="1752565"/>
            <a:ext cx="2736304" cy="989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ja-JP" sz="3600" dirty="0">
                <a:solidFill>
                  <a:schemeClr val="bg1"/>
                </a:solidFill>
              </a:rPr>
              <a:t>upstream</a:t>
            </a:r>
            <a:br>
              <a:rPr lang="en-US" altLang="ja-JP" sz="3600" dirty="0">
                <a:solidFill>
                  <a:schemeClr val="bg1"/>
                </a:solidFill>
              </a:rPr>
            </a:br>
            <a:r>
              <a:rPr lang="en-US" altLang="ja-JP" sz="3600" dirty="0">
                <a:solidFill>
                  <a:schemeClr val="bg1"/>
                </a:solidFill>
              </a:rPr>
              <a:t>community</a:t>
            </a:r>
            <a:endParaRPr lang="ja-JP" altLang="en-US" sz="3600" dirty="0">
              <a:solidFill>
                <a:schemeClr val="bg1"/>
              </a:solidFill>
            </a:endParaRPr>
          </a:p>
        </p:txBody>
      </p:sp>
      <p:pic>
        <p:nvPicPr>
          <p:cNvPr id="19" name="図 18" descr="stick_figure_working_laptop_des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71440" y="2703934"/>
            <a:ext cx="2906002" cy="3317354"/>
          </a:xfrm>
          <a:prstGeom prst="rect">
            <a:avLst/>
          </a:prstGeom>
        </p:spPr>
      </p:pic>
      <p:pic>
        <p:nvPicPr>
          <p:cNvPr id="20" name="図 19" descr="stick_figure_working_laptop_desk_400_clr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9552384" y="3063548"/>
            <a:ext cx="2749718" cy="3317780"/>
          </a:xfrm>
          <a:prstGeom prst="rect">
            <a:avLst/>
          </a:prstGeom>
        </p:spPr>
      </p:pic>
      <p:sp>
        <p:nvSpPr>
          <p:cNvPr id="18" name="テキスト ボックス 17"/>
          <p:cNvSpPr txBox="1"/>
          <p:nvPr/>
        </p:nvSpPr>
        <p:spPr>
          <a:xfrm rot="2121395">
            <a:off x="6960977" y="3329052"/>
            <a:ext cx="34623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“</a:t>
            </a:r>
            <a:r>
              <a:rPr lang="ja-JP" altLang="en-US" b="1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青い人 </a:t>
            </a:r>
            <a:r>
              <a:rPr lang="en-US" altLang="ja-JP" b="1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”</a:t>
            </a:r>
            <a:br>
              <a:rPr lang="en-US" altLang="ja-JP" b="1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b="1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コミュニティ・デベロッパー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1647100" y="5606678"/>
            <a:ext cx="1957057" cy="54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ja-JP" sz="3600" dirty="0">
                <a:solidFill>
                  <a:schemeClr val="bg1"/>
                </a:solidFill>
              </a:rPr>
              <a:t>office</a:t>
            </a:r>
            <a:endParaRPr lang="ja-JP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580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25257" y="264883"/>
            <a:ext cx="11132212" cy="758825"/>
          </a:xfrm>
        </p:spPr>
        <p:txBody>
          <a:bodyPr/>
          <a:lstStyle/>
          <a:p>
            <a:r>
              <a:rPr lang="ja-JP" altLang="en-US" dirty="0"/>
              <a:t>通常、お互い良く思っていないかも</a:t>
            </a:r>
            <a:r>
              <a:rPr lang="en-US" altLang="ja-JP" dirty="0"/>
              <a:t>.....</a:t>
            </a:r>
            <a:r>
              <a:rPr lang="ja-JP" altLang="en-US" dirty="0"/>
              <a:t>　目標とするものが違うから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5</a:t>
            </a:fld>
            <a:endParaRPr lang="en-US" altLang="ja-JP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551384" y="3789532"/>
            <a:ext cx="5596957" cy="1539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目先の問題解決だけのための、</a:t>
            </a: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安易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な考え方</a:t>
            </a:r>
            <a:endParaRPr lang="en-US" altLang="ja-JP" sz="18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将来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そのコードが</a:t>
            </a: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再利用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される事を全く考慮していない</a:t>
            </a:r>
            <a:endParaRPr lang="en-US" altLang="ja-JP" sz="18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オープンソース開発への</a:t>
            </a: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貢献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なんて全く考えていない</a:t>
            </a:r>
            <a:endParaRPr lang="en-US" altLang="ja-JP" sz="18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ソフトウエアの機能要件やバグ情報などが共有されない</a:t>
            </a:r>
            <a:endParaRPr lang="en-US" altLang="ja-JP" sz="18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要求内容に</a:t>
            </a: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一貫性が無く、ランダム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に色々言ってくる</a:t>
            </a: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6556709" y="3789040"/>
            <a:ext cx="5086084" cy="1539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そもそも、開発に</a:t>
            </a: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時間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がかかりすぎ</a:t>
            </a:r>
            <a:endParaRPr lang="en-US" altLang="ja-JP" sz="18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品質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確保のための活動を行っているように見えない</a:t>
            </a:r>
            <a:endParaRPr lang="en-US" altLang="ja-JP" sz="18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商品の</a:t>
            </a: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差異化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（競争優位性）が作れない</a:t>
            </a:r>
            <a:endParaRPr lang="en-US" altLang="ja-JP" sz="18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今日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困っている</a:t>
            </a: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問題解決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に何も貢献してくれない</a:t>
            </a:r>
            <a:endParaRPr lang="en-US" altLang="ja-JP" sz="18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266700">
              <a:lnSpc>
                <a:spcPts val="2300"/>
              </a:lnSpc>
              <a:buFont typeface="Wingdings" pitchFamily="2" charset="2"/>
              <a:buChar char="l"/>
            </a:pP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オープンソースの</a:t>
            </a:r>
            <a:r>
              <a:rPr lang="ja-JP" altLang="en-US" sz="18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サポート</a:t>
            </a:r>
            <a:r>
              <a:rPr lang="ja-JP" altLang="en-US" sz="18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体制が確立されていない</a:t>
            </a:r>
          </a:p>
        </p:txBody>
      </p:sp>
      <p:grpSp>
        <p:nvGrpSpPr>
          <p:cNvPr id="3" name="グループ化 2">
            <a:extLst>
              <a:ext uri="{FF2B5EF4-FFF2-40B4-BE49-F238E27FC236}">
                <a16:creationId xmlns:a16="http://schemas.microsoft.com/office/drawing/2014/main" id="{79EFC58A-4E29-4D75-992B-A3FFBA09E56E}"/>
              </a:ext>
            </a:extLst>
          </p:cNvPr>
          <p:cNvGrpSpPr/>
          <p:nvPr/>
        </p:nvGrpSpPr>
        <p:grpSpPr>
          <a:xfrm>
            <a:off x="1919536" y="1556793"/>
            <a:ext cx="2567155" cy="2527879"/>
            <a:chOff x="2351584" y="1556793"/>
            <a:chExt cx="2567155" cy="2527879"/>
          </a:xfrm>
        </p:grpSpPr>
        <p:pic>
          <p:nvPicPr>
            <p:cNvPr id="30" name="図 29" descr="leaning_on_wall_pc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51584" y="1556793"/>
              <a:ext cx="1008112" cy="2527879"/>
            </a:xfrm>
            <a:prstGeom prst="rect">
              <a:avLst/>
            </a:prstGeom>
          </p:spPr>
        </p:pic>
        <p:pic>
          <p:nvPicPr>
            <p:cNvPr id="31" name="図 30" descr="stick_figure_surprised_pos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63752" y="2188170"/>
              <a:ext cx="1054987" cy="1406649"/>
            </a:xfrm>
            <a:prstGeom prst="rect">
              <a:avLst/>
            </a:prstGeom>
          </p:spPr>
        </p:pic>
        <p:cxnSp>
          <p:nvCxnSpPr>
            <p:cNvPr id="5" name="直線矢印コネクタ 4"/>
            <p:cNvCxnSpPr/>
            <p:nvPr/>
          </p:nvCxnSpPr>
          <p:spPr bwMode="auto">
            <a:xfrm>
              <a:off x="3215680" y="1988840"/>
              <a:ext cx="1080120" cy="360040"/>
            </a:xfrm>
            <a:prstGeom prst="straightConnector1">
              <a:avLst/>
            </a:prstGeom>
            <a:noFill/>
            <a:ln w="9525" cap="flat" cmpd="sng" algn="ctr">
              <a:solidFill>
                <a:schemeClr val="bg2">
                  <a:lumMod val="25000"/>
                </a:schemeClr>
              </a:solidFill>
              <a:prstDash val="dash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6" name="グループ化 5">
            <a:extLst>
              <a:ext uri="{FF2B5EF4-FFF2-40B4-BE49-F238E27FC236}">
                <a16:creationId xmlns:a16="http://schemas.microsoft.com/office/drawing/2014/main" id="{361CBE31-70A7-40AD-A5A3-F5B2CACD729D}"/>
              </a:ext>
            </a:extLst>
          </p:cNvPr>
          <p:cNvGrpSpPr/>
          <p:nvPr/>
        </p:nvGrpSpPr>
        <p:grpSpPr>
          <a:xfrm>
            <a:off x="7752184" y="1512384"/>
            <a:ext cx="2565683" cy="2592511"/>
            <a:chOff x="7032105" y="1512384"/>
            <a:chExt cx="2565683" cy="2592511"/>
          </a:xfrm>
        </p:grpSpPr>
        <p:pic>
          <p:nvPicPr>
            <p:cNvPr id="32" name="図 31" descr="stick_figure_surprised_pose (1)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74359" y="2188170"/>
              <a:ext cx="1123429" cy="1497905"/>
            </a:xfrm>
            <a:prstGeom prst="rect">
              <a:avLst/>
            </a:prstGeom>
          </p:spPr>
        </p:pic>
        <p:pic>
          <p:nvPicPr>
            <p:cNvPr id="33" name="図 32" descr="leaning_on_wall_pc (1)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32105" y="1512384"/>
              <a:ext cx="1033887" cy="2592511"/>
            </a:xfrm>
            <a:prstGeom prst="rect">
              <a:avLst/>
            </a:prstGeom>
          </p:spPr>
        </p:pic>
        <p:cxnSp>
          <p:nvCxnSpPr>
            <p:cNvPr id="16" name="直線矢印コネクタ 15"/>
            <p:cNvCxnSpPr/>
            <p:nvPr/>
          </p:nvCxnSpPr>
          <p:spPr bwMode="auto">
            <a:xfrm>
              <a:off x="7896200" y="1988840"/>
              <a:ext cx="1080120" cy="360040"/>
            </a:xfrm>
            <a:prstGeom prst="straightConnector1">
              <a:avLst/>
            </a:prstGeom>
            <a:noFill/>
            <a:ln w="9525" cap="flat" cmpd="sng" algn="ctr">
              <a:solidFill>
                <a:schemeClr val="bg2">
                  <a:lumMod val="25000"/>
                </a:schemeClr>
              </a:solidFill>
              <a:prstDash val="dash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15" name="AutoShape 5">
            <a:extLst>
              <a:ext uri="{FF2B5EF4-FFF2-40B4-BE49-F238E27FC236}">
                <a16:creationId xmlns:a16="http://schemas.microsoft.com/office/drawing/2014/main" id="{C6EAA43D-995E-4588-A649-67C94AA496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383" y="5431144"/>
            <a:ext cx="11229984" cy="807508"/>
          </a:xfrm>
          <a:prstGeom prst="roundRect">
            <a:avLst>
              <a:gd name="adj" fmla="val 26405"/>
            </a:avLst>
          </a:prstGeom>
          <a:solidFill>
            <a:srgbClr val="002060"/>
          </a:solidFill>
          <a:ln>
            <a:noFill/>
          </a:ln>
          <a:effectLst>
            <a:prstShdw prst="shdw17" dist="17961" dir="2700000">
              <a:srgbClr val="00005C"/>
            </a:prstShdw>
          </a:effectLst>
        </p:spPr>
        <p:txBody>
          <a:bodyPr wrap="none" anchor="ctr"/>
          <a:lstStyle/>
          <a:p>
            <a:pPr algn="ctr"/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A red and blue party seems to aim a different goal, and it seems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it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is very hard to share it.</a:t>
            </a:r>
            <a:b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</a:b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However, it is obvious that red party’s (future) work depends on blue party anyway.  </a:t>
            </a: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580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角丸四角形 14"/>
          <p:cNvSpPr/>
          <p:nvPr/>
        </p:nvSpPr>
        <p:spPr bwMode="auto">
          <a:xfrm>
            <a:off x="695401" y="5581291"/>
            <a:ext cx="10849910" cy="793613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ea typeface="ＭＳ Ｐ明朝" pitchFamily="18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20919" y="267562"/>
            <a:ext cx="11124392" cy="7588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ja-JP" altLang="en-US" dirty="0"/>
              <a:t>クローズドソース時代 の 製品開発エンジニア の 開発スキーム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altLang="ja-JP" dirty="0"/>
          </a:p>
          <a:p>
            <a:pPr>
              <a:buNone/>
            </a:pPr>
            <a:endParaRPr kumimoji="1" lang="en-US" altLang="ja-JP" dirty="0"/>
          </a:p>
          <a:p>
            <a:pPr>
              <a:buNone/>
            </a:pPr>
            <a:endParaRPr lang="en-US" altLang="ja-JP" dirty="0"/>
          </a:p>
          <a:p>
            <a:pPr>
              <a:buNone/>
            </a:pPr>
            <a:endParaRPr kumimoji="1" lang="en-US" altLang="ja-JP" dirty="0"/>
          </a:p>
          <a:p>
            <a:pPr>
              <a:buNone/>
            </a:pPr>
            <a:endParaRPr lang="en-US" altLang="ja-JP" dirty="0"/>
          </a:p>
          <a:p>
            <a:pPr>
              <a:buNone/>
            </a:pPr>
            <a:endParaRPr kumimoji="1" lang="en-US" altLang="ja-JP" dirty="0"/>
          </a:p>
          <a:p>
            <a:pPr>
              <a:buNone/>
            </a:pPr>
            <a:endParaRPr lang="en-US" altLang="ja-JP" dirty="0"/>
          </a:p>
          <a:p>
            <a:pPr>
              <a:buNone/>
            </a:pPr>
            <a:endParaRPr kumimoji="1" lang="en-US" altLang="ja-JP" dirty="0"/>
          </a:p>
          <a:p>
            <a:pPr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6</a:t>
            </a:fld>
            <a:endParaRPr lang="en-US" altLang="ja-JP"/>
          </a:p>
        </p:txBody>
      </p:sp>
      <p:pic>
        <p:nvPicPr>
          <p:cNvPr id="7" name="図 6" descr="800px-Microsoft_building_17_front_do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760984"/>
            <a:ext cx="2224021" cy="16680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図 17" descr="Fotosearch_k22260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6227" y="1484784"/>
            <a:ext cx="2926317" cy="20505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円弧 22"/>
          <p:cNvSpPr/>
          <p:nvPr/>
        </p:nvSpPr>
        <p:spPr bwMode="auto">
          <a:xfrm rot="10800000">
            <a:off x="2587570" y="1775917"/>
            <a:ext cx="5308629" cy="2928221"/>
          </a:xfrm>
          <a:prstGeom prst="arc">
            <a:avLst>
              <a:gd name="adj1" fmla="val 16109255"/>
              <a:gd name="adj2" fmla="val 21005153"/>
            </a:avLst>
          </a:prstGeom>
          <a:noFill/>
          <a:ln w="57150" cap="flat" cmpd="sng" algn="ctr">
            <a:solidFill>
              <a:srgbClr val="9999FF"/>
            </a:solidFill>
            <a:prstDash val="solid"/>
            <a:round/>
            <a:headEnd type="triangl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24" name="円弧 23"/>
          <p:cNvSpPr/>
          <p:nvPr/>
        </p:nvSpPr>
        <p:spPr bwMode="auto">
          <a:xfrm rot="10800000" flipH="1">
            <a:off x="5232920" y="1888623"/>
            <a:ext cx="4184690" cy="2764513"/>
          </a:xfrm>
          <a:prstGeom prst="arc">
            <a:avLst>
              <a:gd name="adj1" fmla="val 16276391"/>
              <a:gd name="adj2" fmla="val 21005153"/>
            </a:avLst>
          </a:prstGeom>
          <a:noFill/>
          <a:ln w="114300" cap="flat" cmpd="sng" algn="ctr">
            <a:solidFill>
              <a:srgbClr val="FF9933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788507" y="4004072"/>
            <a:ext cx="2868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バイナリーコード </a:t>
            </a:r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を</a:t>
            </a:r>
            <a:br>
              <a:rPr lang="en-US" altLang="ja-JP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　</a:t>
            </a:r>
            <a:r>
              <a:rPr lang="ja-JP" altLang="en-US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有償でライセンス</a:t>
            </a: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9129249" y="3958152"/>
            <a:ext cx="2059728" cy="1200329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　基本は　</a:t>
            </a:r>
            <a:endParaRPr lang="en-US" altLang="ja-JP" dirty="0">
              <a:solidFill>
                <a:srgbClr val="336699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契約に基ずく</a:t>
            </a:r>
            <a:br>
              <a:rPr lang="en-US" altLang="ja-JP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有償サポート</a:t>
            </a: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1006819" y="5753686"/>
            <a:ext cx="10227073" cy="526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ja-JP" dirty="0">
                <a:solidFill>
                  <a:srgbClr val="FFFF00"/>
                </a:solidFill>
                <a:latin typeface="Lobster 1.4" panose="02000506000000020003" pitchFamily="50" charset="0"/>
              </a:rPr>
              <a:t>A red engineer has no chance to access the original source code.  Alternatively, </a:t>
            </a:r>
          </a:p>
          <a:p>
            <a:pPr algn="ctr">
              <a:lnSpc>
                <a:spcPct val="70000"/>
              </a:lnSpc>
            </a:pPr>
            <a:r>
              <a:rPr lang="en-US" altLang="ja-JP" dirty="0">
                <a:solidFill>
                  <a:srgbClr val="FFFF00"/>
                </a:solidFill>
                <a:latin typeface="Lobster 1.4" panose="02000506000000020003" pitchFamily="50" charset="0"/>
              </a:rPr>
              <a:t>they could ask paid support to get workaround, but it was not a true solution.</a:t>
            </a:r>
            <a:endParaRPr lang="ja-JP" altLang="en-US" sz="2800" dirty="0">
              <a:solidFill>
                <a:srgbClr val="FFFF00"/>
              </a:solidFill>
              <a:latin typeface="Lobster 1.4" panose="02000506000000020003" pitchFamily="50" charset="0"/>
            </a:endParaRPr>
          </a:p>
        </p:txBody>
      </p:sp>
      <p:cxnSp>
        <p:nvCxnSpPr>
          <p:cNvPr id="31" name="直線矢印コネクタ 30"/>
          <p:cNvCxnSpPr>
            <a:cxnSpLocks/>
          </p:cNvCxnSpPr>
          <p:nvPr/>
        </p:nvCxnSpPr>
        <p:spPr bwMode="auto">
          <a:xfrm>
            <a:off x="3711509" y="2420888"/>
            <a:ext cx="4184691" cy="0"/>
          </a:xfrm>
          <a:prstGeom prst="straightConnector1">
            <a:avLst/>
          </a:prstGeom>
          <a:noFill/>
          <a:ln w="76200" cap="flat" cmpd="sng" algn="ctr">
            <a:solidFill>
              <a:srgbClr val="9999FF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2" name="テキスト ボックス 31"/>
          <p:cNvSpPr txBox="1"/>
          <p:nvPr/>
        </p:nvSpPr>
        <p:spPr>
          <a:xfrm>
            <a:off x="3999870" y="1968589"/>
            <a:ext cx="3464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認定ディストリビューター</a:t>
            </a:r>
          </a:p>
        </p:txBody>
      </p:sp>
      <p:pic>
        <p:nvPicPr>
          <p:cNvPr id="16" name="図 15" descr="stick_figure_working_laptop_des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27848" y="2636912"/>
            <a:ext cx="2906002" cy="331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921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7</a:t>
            </a:fld>
            <a:endParaRPr lang="en-US" altLang="ja-JP"/>
          </a:p>
        </p:txBody>
      </p:sp>
      <p:pic>
        <p:nvPicPr>
          <p:cNvPr id="9" name="図 8" descr="gray_o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376" y="1412776"/>
            <a:ext cx="3107254" cy="23398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図 9" descr="o-2480-first-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51248" y="1556793"/>
            <a:ext cx="2529328" cy="19006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右矢印 10"/>
          <p:cNvSpPr/>
          <p:nvPr/>
        </p:nvSpPr>
        <p:spPr bwMode="auto">
          <a:xfrm>
            <a:off x="3719736" y="2348880"/>
            <a:ext cx="4752528" cy="504056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ea typeface="ＭＳ Ｐ明朝" pitchFamily="18" charset="-128"/>
            </a:endParaRPr>
          </a:p>
        </p:txBody>
      </p:sp>
      <p:sp>
        <p:nvSpPr>
          <p:cNvPr id="12" name="円弧 11"/>
          <p:cNvSpPr/>
          <p:nvPr/>
        </p:nvSpPr>
        <p:spPr bwMode="auto">
          <a:xfrm rot="10800000" flipH="1">
            <a:off x="5594522" y="2204864"/>
            <a:ext cx="3597822" cy="2376264"/>
          </a:xfrm>
          <a:prstGeom prst="arc">
            <a:avLst>
              <a:gd name="adj1" fmla="val 16079881"/>
              <a:gd name="adj2" fmla="val 21087094"/>
            </a:avLst>
          </a:prstGeom>
          <a:noFill/>
          <a:ln w="111125" cap="flat" cmpd="sng" algn="ctr">
            <a:solidFill>
              <a:srgbClr val="FF9933"/>
            </a:solidFill>
            <a:prstDash val="solid"/>
            <a:round/>
            <a:headEnd type="triangl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111542" y="2045966"/>
            <a:ext cx="4252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コミュニティのソースコードを引用</a:t>
            </a: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8436265" y="4046699"/>
            <a:ext cx="3280602" cy="830997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  </a:t>
            </a:r>
            <a:r>
              <a:rPr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　　</a:t>
            </a:r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有償で </a:t>
            </a:r>
            <a:r>
              <a:rPr lang="en-US" altLang="ja-JP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BSP</a:t>
            </a:r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として</a:t>
            </a:r>
            <a:br>
              <a:rPr lang="en-US" altLang="ja-JP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ソースコードを入手</a:t>
            </a:r>
          </a:p>
        </p:txBody>
      </p:sp>
      <p:cxnSp>
        <p:nvCxnSpPr>
          <p:cNvPr id="24" name="直線コネクタ 23"/>
          <p:cNvCxnSpPr>
            <a:cxnSpLocks/>
          </p:cNvCxnSpPr>
          <p:nvPr/>
        </p:nvCxnSpPr>
        <p:spPr bwMode="auto">
          <a:xfrm flipH="1">
            <a:off x="2878217" y="2895822"/>
            <a:ext cx="2219242" cy="1620758"/>
          </a:xfrm>
          <a:prstGeom prst="line">
            <a:avLst/>
          </a:prstGeom>
          <a:noFill/>
          <a:ln w="57150" cap="flat" cmpd="sng" algn="ctr">
            <a:solidFill>
              <a:srgbClr val="C0C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テキスト ボックス 24"/>
          <p:cNvSpPr txBox="1"/>
          <p:nvPr/>
        </p:nvSpPr>
        <p:spPr>
          <a:xfrm>
            <a:off x="347559" y="4521290"/>
            <a:ext cx="5173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製品開発エンジニアはコミュニティ</a:t>
            </a:r>
            <a:br>
              <a:rPr lang="en-US" altLang="ja-JP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デベロッパーとはつながっていなかった</a:t>
            </a:r>
          </a:p>
        </p:txBody>
      </p:sp>
      <p:pic>
        <p:nvPicPr>
          <p:cNvPr id="27" name="図 26" descr="Clipboard01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59496" y="3499470"/>
            <a:ext cx="866775" cy="1009650"/>
          </a:xfrm>
          <a:prstGeom prst="rect">
            <a:avLst/>
          </a:prstGeom>
        </p:spPr>
      </p:pic>
      <p:sp>
        <p:nvSpPr>
          <p:cNvPr id="18" name="テキスト ボックス 17"/>
          <p:cNvSpPr txBox="1"/>
          <p:nvPr/>
        </p:nvSpPr>
        <p:spPr>
          <a:xfrm>
            <a:off x="8618858" y="2803441"/>
            <a:ext cx="2508654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ja-JP" dirty="0">
                <a:solidFill>
                  <a:srgbClr val="FFFF00"/>
                </a:solidFill>
              </a:rPr>
              <a:t>embedded Linux</a:t>
            </a:r>
            <a:br>
              <a:rPr lang="en-US" altLang="ja-JP" dirty="0">
                <a:solidFill>
                  <a:srgbClr val="FFFF00"/>
                </a:solidFill>
              </a:rPr>
            </a:br>
            <a:r>
              <a:rPr lang="en-US" altLang="ja-JP" dirty="0">
                <a:solidFill>
                  <a:srgbClr val="FFFF00"/>
                </a:solidFill>
              </a:rPr>
              <a:t>distribution</a:t>
            </a:r>
            <a:endParaRPr lang="ja-JP" altLang="en-US" dirty="0">
              <a:solidFill>
                <a:srgbClr val="FFFF00"/>
              </a:solidFill>
            </a:endParaRPr>
          </a:p>
        </p:txBody>
      </p:sp>
      <p:pic>
        <p:nvPicPr>
          <p:cNvPr id="21" name="図 20" descr="stick_figure_working_laptop_des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27848" y="2636912"/>
            <a:ext cx="2906002" cy="3317354"/>
          </a:xfrm>
          <a:prstGeom prst="rect">
            <a:avLst/>
          </a:prstGeom>
        </p:spPr>
      </p:pic>
      <p:sp>
        <p:nvSpPr>
          <p:cNvPr id="22" name="タイトル 1"/>
          <p:cNvSpPr txBox="1">
            <a:spLocks/>
          </p:cNvSpPr>
          <p:nvPr/>
        </p:nvSpPr>
        <p:spPr bwMode="auto">
          <a:xfrm>
            <a:off x="248678" y="212979"/>
            <a:ext cx="11708998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Calibri" pitchFamily="34" charset="0"/>
                <a:ea typeface="ＭＳ Ｐゴシック" pitchFamily="50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Calibri" pitchFamily="34" charset="0"/>
                <a:ea typeface="ＭＳ Ｐゴシック" pitchFamily="50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Calibri" pitchFamily="34" charset="0"/>
                <a:ea typeface="ＭＳ Ｐゴシック" pitchFamily="50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Calibri" pitchFamily="34" charset="0"/>
                <a:ea typeface="ＭＳ Ｐゴシック" pitchFamily="50" charset="-128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7B9899"/>
                </a:solidFill>
                <a:latin typeface="Calibri" pitchFamily="34" charset="0"/>
                <a:ea typeface="ＭＳ Ｐゴシック" pitchFamily="50" charset="-128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7B9899"/>
                </a:solidFill>
                <a:latin typeface="Calibri" pitchFamily="34" charset="0"/>
                <a:ea typeface="ＭＳ Ｐゴシック" pitchFamily="50" charset="-128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7B9899"/>
                </a:solidFill>
                <a:latin typeface="Calibri" pitchFamily="34" charset="0"/>
                <a:ea typeface="ＭＳ Ｐゴシック" pitchFamily="50" charset="-128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7B9899"/>
                </a:solidFill>
                <a:latin typeface="Calibri" pitchFamily="34" charset="0"/>
                <a:ea typeface="ＭＳ Ｐゴシック" pitchFamily="50" charset="-128"/>
              </a:defRPr>
            </a:lvl9pPr>
          </a:lstStyle>
          <a:p>
            <a:r>
              <a:rPr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コンシューマー機器開発に </a:t>
            </a:r>
            <a:r>
              <a:rPr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Linux</a:t>
            </a:r>
            <a:r>
              <a:rPr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が導入された頃のサポートスキーム</a:t>
            </a:r>
          </a:p>
        </p:txBody>
      </p:sp>
      <p:sp>
        <p:nvSpPr>
          <p:cNvPr id="17" name="角丸四角形 16"/>
          <p:cNvSpPr/>
          <p:nvPr/>
        </p:nvSpPr>
        <p:spPr bwMode="auto">
          <a:xfrm>
            <a:off x="335360" y="5421798"/>
            <a:ext cx="11509081" cy="913401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ea typeface="ＭＳ Ｐ明朝" pitchFamily="18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512483" y="5633240"/>
            <a:ext cx="12097344" cy="526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Industry developers were mainly supported by embedded Linux distribution and/or integrator company. Due to kernel version gap, there were limited connection to the upstream community.</a:t>
            </a:r>
          </a:p>
        </p:txBody>
      </p:sp>
      <p:sp>
        <p:nvSpPr>
          <p:cNvPr id="3" name="楕円 2">
            <a:extLst>
              <a:ext uri="{FF2B5EF4-FFF2-40B4-BE49-F238E27FC236}">
                <a16:creationId xmlns:a16="http://schemas.microsoft.com/office/drawing/2014/main" id="{183D7AED-D1BB-4A3A-ACD2-258012AF3F05}"/>
              </a:ext>
            </a:extLst>
          </p:cNvPr>
          <p:cNvSpPr/>
          <p:nvPr/>
        </p:nvSpPr>
        <p:spPr bwMode="auto">
          <a:xfrm>
            <a:off x="3069999" y="3383981"/>
            <a:ext cx="1953787" cy="74698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9933"/>
            </a:solidFill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lnSpc>
                <a:spcPct val="75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r>
              <a:rPr kumimoji="1" lang="ja-JP" altLang="en-US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バージョン</a:t>
            </a:r>
            <a:br>
              <a:rPr kumimoji="1" lang="en-US" altLang="ja-JP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ギャップ</a:t>
            </a:r>
          </a:p>
        </p:txBody>
      </p:sp>
    </p:spTree>
    <p:extLst>
      <p:ext uri="{BB962C8B-B14F-4D97-AF65-F5344CB8AC3E}">
        <p14:creationId xmlns:p14="http://schemas.microsoft.com/office/powerpoint/2010/main" val="1686921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8</a:t>
            </a:fld>
            <a:endParaRPr lang="en-US" altLang="ja-JP"/>
          </a:p>
        </p:txBody>
      </p:sp>
      <p:pic>
        <p:nvPicPr>
          <p:cNvPr id="5" name="図 4" descr="Fotosearch_k01314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1424" y="1522288"/>
            <a:ext cx="3089534" cy="23509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図 10" descr="android_robo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52628" y="1840980"/>
            <a:ext cx="1103764" cy="1299989"/>
          </a:xfrm>
          <a:prstGeom prst="rect">
            <a:avLst/>
          </a:prstGeom>
        </p:spPr>
      </p:pic>
      <p:pic>
        <p:nvPicPr>
          <p:cNvPr id="12" name="図 11" descr="Meego-log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928400" y="1628801"/>
            <a:ext cx="1474946" cy="614561"/>
          </a:xfrm>
          <a:prstGeom prst="rect">
            <a:avLst/>
          </a:prstGeom>
        </p:spPr>
      </p:pic>
      <p:pic>
        <p:nvPicPr>
          <p:cNvPr id="14" name="図 13" descr="Official-Tizen-Source-Code-Preview-Now-Available-for-Download-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84384" y="2852936"/>
            <a:ext cx="1356742" cy="443202"/>
          </a:xfrm>
          <a:prstGeom prst="rect">
            <a:avLst/>
          </a:prstGeom>
        </p:spPr>
      </p:pic>
      <p:sp>
        <p:nvSpPr>
          <p:cNvPr id="15" name="左右矢印 14"/>
          <p:cNvSpPr/>
          <p:nvPr/>
        </p:nvSpPr>
        <p:spPr bwMode="auto">
          <a:xfrm>
            <a:off x="4072966" y="2204864"/>
            <a:ext cx="4463638" cy="452300"/>
          </a:xfrm>
          <a:prstGeom prst="leftRightArrow">
            <a:avLst/>
          </a:prstGeom>
          <a:solidFill>
            <a:srgbClr val="FF99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ea typeface="ＭＳ Ｐ明朝" pitchFamily="18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4583687" y="1881682"/>
            <a:ext cx="3952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連携が深まってきているが</a:t>
            </a:r>
            <a:r>
              <a:rPr lang="en-US" altLang="ja-JP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,…</a:t>
            </a:r>
            <a:endParaRPr lang="ja-JP" altLang="en-US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7" name="角丸四角形 16"/>
          <p:cNvSpPr/>
          <p:nvPr/>
        </p:nvSpPr>
        <p:spPr bwMode="auto">
          <a:xfrm>
            <a:off x="479376" y="1556792"/>
            <a:ext cx="11233248" cy="2520280"/>
          </a:xfrm>
          <a:prstGeom prst="roundRect">
            <a:avLst>
              <a:gd name="adj" fmla="val 12560"/>
            </a:avLst>
          </a:prstGeom>
          <a:noFill/>
          <a:ln w="57150" cap="flat" cmpd="sng" algn="ctr">
            <a:solidFill>
              <a:srgbClr val="336699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ea typeface="ＭＳ Ｐ明朝" pitchFamily="18" charset="-128"/>
            </a:endParaRPr>
          </a:p>
        </p:txBody>
      </p:sp>
      <p:pic>
        <p:nvPicPr>
          <p:cNvPr id="8" name="図 7" descr="linux-tux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73582" y="3451228"/>
            <a:ext cx="854067" cy="985884"/>
          </a:xfrm>
          <a:prstGeom prst="rect">
            <a:avLst/>
          </a:prstGeom>
        </p:spPr>
      </p:pic>
      <p:sp>
        <p:nvSpPr>
          <p:cNvPr id="18" name="テキスト ボックス 17"/>
          <p:cNvSpPr txBox="1"/>
          <p:nvPr/>
        </p:nvSpPr>
        <p:spPr>
          <a:xfrm>
            <a:off x="8470434" y="3478578"/>
            <a:ext cx="3242190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ja-JP" altLang="en-US" dirty="0">
                <a:solidFill>
                  <a:srgbClr val="00206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産業コンソーシアム活動</a:t>
            </a:r>
          </a:p>
        </p:txBody>
      </p:sp>
      <p:sp>
        <p:nvSpPr>
          <p:cNvPr id="19" name="二等辺三角形 18"/>
          <p:cNvSpPr/>
          <p:nvPr/>
        </p:nvSpPr>
        <p:spPr bwMode="auto">
          <a:xfrm>
            <a:off x="2009170" y="2677416"/>
            <a:ext cx="8280920" cy="2839816"/>
          </a:xfrm>
          <a:prstGeom prst="triangle">
            <a:avLst/>
          </a:prstGeom>
          <a:ln w="38100"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22" name="円弧 21"/>
          <p:cNvSpPr/>
          <p:nvPr/>
        </p:nvSpPr>
        <p:spPr bwMode="auto">
          <a:xfrm rot="10800000" flipH="1">
            <a:off x="6023993" y="2708921"/>
            <a:ext cx="2880319" cy="2592289"/>
          </a:xfrm>
          <a:prstGeom prst="arc">
            <a:avLst>
              <a:gd name="adj1" fmla="val 16079881"/>
              <a:gd name="adj2" fmla="val 21087094"/>
            </a:avLst>
          </a:prstGeom>
          <a:ln w="76200"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23" name="円弧 22"/>
          <p:cNvSpPr/>
          <p:nvPr/>
        </p:nvSpPr>
        <p:spPr bwMode="auto">
          <a:xfrm rot="10800000">
            <a:off x="3639344" y="2636912"/>
            <a:ext cx="2744688" cy="2664296"/>
          </a:xfrm>
          <a:prstGeom prst="arc">
            <a:avLst>
              <a:gd name="adj1" fmla="val 16079881"/>
              <a:gd name="adj2" fmla="val 21087094"/>
            </a:avLst>
          </a:prstGeom>
          <a:ln w="76200"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ja-JP" altLang="en-US"/>
          </a:p>
        </p:txBody>
      </p:sp>
      <p:pic>
        <p:nvPicPr>
          <p:cNvPr id="24" name="図 23" descr="Clipboard0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890386" y="4221090"/>
            <a:ext cx="661998" cy="1000695"/>
          </a:xfrm>
          <a:prstGeom prst="rect">
            <a:avLst/>
          </a:prstGeom>
        </p:spPr>
      </p:pic>
      <p:pic>
        <p:nvPicPr>
          <p:cNvPr id="25" name="図 24" descr="Clipboard0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19263" y="4221090"/>
            <a:ext cx="661998" cy="1000695"/>
          </a:xfrm>
          <a:prstGeom prst="rect">
            <a:avLst/>
          </a:prstGeom>
        </p:spPr>
      </p:pic>
      <p:pic>
        <p:nvPicPr>
          <p:cNvPr id="20" name="図 19" descr="webos-3-0-2kxr-460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072416" y="2276873"/>
            <a:ext cx="1352176" cy="464443"/>
          </a:xfrm>
          <a:prstGeom prst="rect">
            <a:avLst/>
          </a:prstGeom>
        </p:spPr>
      </p:pic>
      <p:sp>
        <p:nvSpPr>
          <p:cNvPr id="27" name="テキスト ボックス 26"/>
          <p:cNvSpPr txBox="1"/>
          <p:nvPr/>
        </p:nvSpPr>
        <p:spPr>
          <a:xfrm>
            <a:off x="971807" y="2195456"/>
            <a:ext cx="2736304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ja-JP" sz="4000" dirty="0">
                <a:solidFill>
                  <a:schemeClr val="bg1"/>
                </a:solidFill>
              </a:rPr>
              <a:t>upstream</a:t>
            </a:r>
            <a:br>
              <a:rPr lang="en-US" altLang="ja-JP" sz="4000" dirty="0">
                <a:solidFill>
                  <a:schemeClr val="bg1"/>
                </a:solidFill>
              </a:rPr>
            </a:br>
            <a:r>
              <a:rPr lang="en-US" altLang="ja-JP" sz="4000" dirty="0">
                <a:solidFill>
                  <a:schemeClr val="bg1"/>
                </a:solidFill>
              </a:rPr>
              <a:t>community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  <p:pic>
        <p:nvPicPr>
          <p:cNvPr id="28" name="図 27" descr="stick_figure_working_laptop_desk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727848" y="2636912"/>
            <a:ext cx="2906002" cy="3317354"/>
          </a:xfrm>
          <a:prstGeom prst="rect">
            <a:avLst/>
          </a:prstGeom>
        </p:spPr>
      </p:pic>
      <p:sp>
        <p:nvSpPr>
          <p:cNvPr id="29" name="タイトル 1"/>
          <p:cNvSpPr txBox="1">
            <a:spLocks/>
          </p:cNvSpPr>
          <p:nvPr/>
        </p:nvSpPr>
        <p:spPr bwMode="auto">
          <a:xfrm>
            <a:off x="393416" y="252870"/>
            <a:ext cx="1140573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Calibri" pitchFamily="34" charset="0"/>
                <a:ea typeface="ＭＳ Ｐゴシック" pitchFamily="50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Calibri" pitchFamily="34" charset="0"/>
                <a:ea typeface="ＭＳ Ｐゴシック" pitchFamily="50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Calibri" pitchFamily="34" charset="0"/>
                <a:ea typeface="ＭＳ Ｐゴシック" pitchFamily="50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0070C0"/>
                </a:solidFill>
                <a:latin typeface="Calibri" pitchFamily="34" charset="0"/>
                <a:ea typeface="ＭＳ Ｐゴシック" pitchFamily="50" charset="-128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7B9899"/>
                </a:solidFill>
                <a:latin typeface="Calibri" pitchFamily="34" charset="0"/>
                <a:ea typeface="ＭＳ Ｐゴシック" pitchFamily="50" charset="-128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7B9899"/>
                </a:solidFill>
                <a:latin typeface="Calibri" pitchFamily="34" charset="0"/>
                <a:ea typeface="ＭＳ Ｐゴシック" pitchFamily="50" charset="-128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7B9899"/>
                </a:solidFill>
                <a:latin typeface="Calibri" pitchFamily="34" charset="0"/>
                <a:ea typeface="ＭＳ Ｐゴシック" pitchFamily="50" charset="-128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rgbClr val="7B9899"/>
                </a:solidFill>
                <a:latin typeface="Calibri" pitchFamily="34" charset="0"/>
                <a:ea typeface="ＭＳ Ｐゴシック" pitchFamily="50" charset="-128"/>
              </a:defRPr>
            </a:lvl9pPr>
          </a:lstStyle>
          <a:p>
            <a:pPr algn="l">
              <a:lnSpc>
                <a:spcPct val="80000"/>
              </a:lnSpc>
            </a:pPr>
            <a:r>
              <a:rPr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最近、開発コミュニティ は製品開発トレンドとつながっているのだが</a:t>
            </a:r>
            <a:r>
              <a:rPr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...</a:t>
            </a:r>
            <a:endParaRPr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0" name="角丸四角形 29"/>
          <p:cNvSpPr/>
          <p:nvPr/>
        </p:nvSpPr>
        <p:spPr bwMode="auto">
          <a:xfrm>
            <a:off x="393416" y="5467452"/>
            <a:ext cx="11405730" cy="867747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ea typeface="ＭＳ Ｐ明朝" pitchFamily="18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479376" y="5683647"/>
            <a:ext cx="11233248" cy="526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Industry developers have </a:t>
            </a:r>
            <a:r>
              <a:rPr lang="en-US" altLang="ja-JP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started to adopt relatively new kernel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 that have been integrated in software platform.  However they are not familiar with working with the upstream  community.  </a:t>
            </a: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921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/>
              <a:t>OSS</a:t>
            </a:r>
            <a:r>
              <a:rPr kumimoji="1" lang="ja-JP" altLang="en-US" dirty="0"/>
              <a:t> ベース商品開発現場</a:t>
            </a:r>
            <a:r>
              <a:rPr lang="ja-JP" altLang="en-US" dirty="0"/>
              <a:t>の</a:t>
            </a:r>
            <a:r>
              <a:rPr kumimoji="1" lang="ja-JP" altLang="en-US" dirty="0"/>
              <a:t> “あるある”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79850" y="365920"/>
            <a:ext cx="11039127" cy="758825"/>
          </a:xfrm>
        </p:spPr>
        <p:txBody>
          <a:bodyPr/>
          <a:lstStyle/>
          <a:p>
            <a:r>
              <a:rPr lang="en-US" altLang="ja-JP" dirty="0"/>
              <a:t>kernel</a:t>
            </a:r>
            <a:r>
              <a:rPr lang="ja-JP" altLang="en-US" dirty="0"/>
              <a:t> を改造して似て非なる独自 </a:t>
            </a:r>
            <a:r>
              <a:rPr lang="en-US" altLang="ja-JP" dirty="0"/>
              <a:t>OS</a:t>
            </a:r>
            <a:r>
              <a:rPr lang="ja-JP" altLang="en-US" dirty="0"/>
              <a:t> を作ってしまう</a:t>
            </a:r>
            <a:r>
              <a:rPr kumimoji="1" lang="en-US" altLang="ja-JP" dirty="0"/>
              <a:t>  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10</a:t>
            </a:fld>
            <a:endParaRPr lang="en-US" altLang="ja-JP"/>
          </a:p>
        </p:txBody>
      </p:sp>
      <p:pic>
        <p:nvPicPr>
          <p:cNvPr id="6" name="図 5" descr="Fotosearch_k01314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7408" y="1412776"/>
            <a:ext cx="3312368" cy="25205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円弧 9"/>
          <p:cNvSpPr/>
          <p:nvPr/>
        </p:nvSpPr>
        <p:spPr bwMode="auto">
          <a:xfrm rot="5400000" flipV="1">
            <a:off x="5071947" y="1068678"/>
            <a:ext cx="1039993" cy="5904656"/>
          </a:xfrm>
          <a:prstGeom prst="arc">
            <a:avLst>
              <a:gd name="adj1" fmla="val 16200000"/>
              <a:gd name="adj2" fmla="val 21599990"/>
            </a:avLst>
          </a:prstGeom>
          <a:noFill/>
          <a:ln w="76200" cap="flat" cmpd="sng" algn="ctr">
            <a:solidFill>
              <a:srgbClr val="CC6600"/>
            </a:solidFill>
            <a:prstDash val="solid"/>
            <a:round/>
            <a:headEnd type="none" w="med" len="med"/>
            <a:tailEnd type="arrow"/>
          </a:ln>
          <a:effectLst/>
        </p:spPr>
        <p:txBody>
          <a:bodyPr rtlCol="0" anchor="ctr"/>
          <a:lstStyle/>
          <a:p>
            <a:pPr algn="ctr"/>
            <a:endParaRPr lang="ja-JP" altLang="en-US"/>
          </a:p>
        </p:txBody>
      </p:sp>
      <p:pic>
        <p:nvPicPr>
          <p:cNvPr id="11" name="図 10" descr="linux-tu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88746" y="2908907"/>
            <a:ext cx="1145389" cy="1322169"/>
          </a:xfrm>
          <a:prstGeom prst="rect">
            <a:avLst/>
          </a:prstGeom>
        </p:spPr>
      </p:pic>
      <p:pic>
        <p:nvPicPr>
          <p:cNvPr id="14" name="図 13" descr="kernelor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52598" y="4718517"/>
            <a:ext cx="3026031" cy="1039990"/>
          </a:xfrm>
          <a:prstGeom prst="rect">
            <a:avLst/>
          </a:prstGeom>
        </p:spPr>
      </p:pic>
      <p:pic>
        <p:nvPicPr>
          <p:cNvPr id="15" name="図 14" descr="2quszlh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642610" y="1735312"/>
            <a:ext cx="1867272" cy="1867272"/>
          </a:xfrm>
          <a:prstGeom prst="rect">
            <a:avLst/>
          </a:prstGeom>
        </p:spPr>
      </p:pic>
      <p:cxnSp>
        <p:nvCxnSpPr>
          <p:cNvPr id="20" name="直線矢印コネクタ 19"/>
          <p:cNvCxnSpPr>
            <a:cxnSpLocks/>
          </p:cNvCxnSpPr>
          <p:nvPr/>
        </p:nvCxnSpPr>
        <p:spPr bwMode="auto">
          <a:xfrm flipV="1">
            <a:off x="7464152" y="3203567"/>
            <a:ext cx="2232474" cy="945770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" name="直線矢印コネクタ 23"/>
          <p:cNvCxnSpPr/>
          <p:nvPr/>
        </p:nvCxnSpPr>
        <p:spPr bwMode="auto">
          <a:xfrm>
            <a:off x="7464152" y="4735618"/>
            <a:ext cx="1080120" cy="144016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直線矢印コネクタ 25"/>
          <p:cNvCxnSpPr>
            <a:cxnSpLocks/>
          </p:cNvCxnSpPr>
          <p:nvPr/>
        </p:nvCxnSpPr>
        <p:spPr bwMode="auto">
          <a:xfrm flipV="1">
            <a:off x="7104112" y="2709627"/>
            <a:ext cx="892050" cy="1007405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27" name="図 26" descr="29djus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29128" y="1345704"/>
            <a:ext cx="1579240" cy="1579240"/>
          </a:xfrm>
          <a:prstGeom prst="rect">
            <a:avLst/>
          </a:prstGeom>
        </p:spPr>
      </p:pic>
      <p:pic>
        <p:nvPicPr>
          <p:cNvPr id="28" name="図 27" descr="santang-tux-croft-2025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09248" y="4077072"/>
            <a:ext cx="1651248" cy="1651248"/>
          </a:xfrm>
          <a:prstGeom prst="rect">
            <a:avLst/>
          </a:prstGeom>
        </p:spPr>
      </p:pic>
      <p:sp>
        <p:nvSpPr>
          <p:cNvPr id="30" name="タイトル 1"/>
          <p:cNvSpPr txBox="1">
            <a:spLocks/>
          </p:cNvSpPr>
          <p:nvPr/>
        </p:nvSpPr>
        <p:spPr bwMode="auto">
          <a:xfrm>
            <a:off x="952599" y="5649623"/>
            <a:ext cx="10666378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eaLnBrk="0" hangingPunct="0">
              <a:defRPr/>
            </a:pPr>
            <a:r>
              <a:rPr lang="ja-JP" altLang="en-US" kern="0" dirty="0">
                <a:solidFill>
                  <a:srgbClr val="00206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確かにライセンス文書には </a:t>
            </a:r>
            <a:r>
              <a:rPr lang="ja-JP" altLang="en-US" kern="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「コード改変可能</a:t>
            </a:r>
            <a:r>
              <a:rPr lang="ja-JP" altLang="en-US" kern="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」 </a:t>
            </a:r>
            <a:r>
              <a:rPr lang="ja-JP" altLang="en-US" kern="0" dirty="0">
                <a:solidFill>
                  <a:srgbClr val="00206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と書かれているのだが、</a:t>
            </a:r>
            <a:r>
              <a:rPr lang="ja-JP" altLang="en-US" kern="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しかし </a:t>
            </a:r>
            <a:r>
              <a:rPr lang="en-US" altLang="ja-JP" kern="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…</a:t>
            </a:r>
            <a:endParaRPr lang="ja-JP" altLang="en-US" kern="0" dirty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  <a:cs typeface="+mj-cs"/>
            </a:endParaRPr>
          </a:p>
        </p:txBody>
      </p:sp>
      <p:cxnSp>
        <p:nvCxnSpPr>
          <p:cNvPr id="32" name="直線矢印コネクタ 31"/>
          <p:cNvCxnSpPr>
            <a:cxnSpLocks/>
          </p:cNvCxnSpPr>
          <p:nvPr/>
        </p:nvCxnSpPr>
        <p:spPr bwMode="auto">
          <a:xfrm flipH="1">
            <a:off x="4709973" y="2261888"/>
            <a:ext cx="2840164" cy="0"/>
          </a:xfrm>
          <a:prstGeom prst="straightConnector1">
            <a:avLst/>
          </a:prstGeom>
          <a:noFill/>
          <a:ln w="57150" cap="flat" cmpd="sng" algn="ctr">
            <a:solidFill>
              <a:srgbClr val="FFC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3" name="テキスト ボックス 32"/>
          <p:cNvSpPr txBox="1"/>
          <p:nvPr/>
        </p:nvSpPr>
        <p:spPr>
          <a:xfrm>
            <a:off x="4205917" y="1758551"/>
            <a:ext cx="5040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5400" b="1" dirty="0">
                <a:solidFill>
                  <a:schemeClr val="tx1"/>
                </a:solidFill>
              </a:rPr>
              <a:t>x</a:t>
            </a:r>
            <a:endParaRPr lang="ja-JP" altLang="en-US" b="1" dirty="0">
              <a:solidFill>
                <a:schemeClr val="tx1"/>
              </a:solidFill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4012830" y="1663962"/>
            <a:ext cx="39833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もはや原型をとどめていないので</a:t>
            </a:r>
            <a:endParaRPr lang="en-US" altLang="ja-JP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lang="en-US" altLang="ja-JP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メインラインコードには戻せない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127448" y="2132857"/>
            <a:ext cx="2736304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ja-JP" sz="4000" dirty="0">
                <a:solidFill>
                  <a:schemeClr val="bg1"/>
                </a:solidFill>
              </a:rPr>
              <a:t>upstream</a:t>
            </a:r>
            <a:br>
              <a:rPr lang="en-US" altLang="ja-JP" sz="4000" dirty="0">
                <a:solidFill>
                  <a:schemeClr val="bg1"/>
                </a:solidFill>
              </a:rPr>
            </a:br>
            <a:r>
              <a:rPr lang="en-US" altLang="ja-JP" sz="4000" dirty="0">
                <a:solidFill>
                  <a:schemeClr val="bg1"/>
                </a:solidFill>
              </a:rPr>
              <a:t>community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25" name="角丸四角形 24"/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あるある　１</a:t>
            </a:r>
          </a:p>
        </p:txBody>
      </p:sp>
      <p:pic>
        <p:nvPicPr>
          <p:cNvPr id="1026" name="Picture 2" descr="C:\Users\munakata\Dropbox\ELC2012\図など\stick_figure_plumber_toolbox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150" y="2773704"/>
            <a:ext cx="2578028" cy="343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956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4428" y="365920"/>
            <a:ext cx="10751095" cy="758825"/>
          </a:xfrm>
        </p:spPr>
        <p:txBody>
          <a:bodyPr/>
          <a:lstStyle/>
          <a:p>
            <a:r>
              <a:rPr kumimoji="1" lang="en-US" altLang="ja-JP" dirty="0"/>
              <a:t>OS</a:t>
            </a:r>
            <a:r>
              <a:rPr kumimoji="1" lang="ja-JP" altLang="en-US" dirty="0"/>
              <a:t> コードの記述ルールを知らない、正しいパッチが書けない</a:t>
            </a:r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11</a:t>
            </a:fld>
            <a:endParaRPr lang="en-US" altLang="ja-JP"/>
          </a:p>
        </p:txBody>
      </p:sp>
      <p:grpSp>
        <p:nvGrpSpPr>
          <p:cNvPr id="6" name="グループ化 5"/>
          <p:cNvGrpSpPr/>
          <p:nvPr/>
        </p:nvGrpSpPr>
        <p:grpSpPr>
          <a:xfrm>
            <a:off x="2711623" y="2913423"/>
            <a:ext cx="611115" cy="363319"/>
            <a:chOff x="2162197" y="1841266"/>
            <a:chExt cx="248438" cy="363319"/>
          </a:xfrm>
        </p:grpSpPr>
        <p:sp>
          <p:nvSpPr>
            <p:cNvPr id="10" name="右矢印 9"/>
            <p:cNvSpPr/>
            <p:nvPr/>
          </p:nvSpPr>
          <p:spPr>
            <a:xfrm rot="10840959">
              <a:off x="2162197" y="1841266"/>
              <a:ext cx="248438" cy="363319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右矢印 4"/>
            <p:cNvSpPr/>
            <p:nvPr/>
          </p:nvSpPr>
          <p:spPr>
            <a:xfrm rot="21640959">
              <a:off x="2236725" y="1914374"/>
              <a:ext cx="173907" cy="2179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Aft>
                  <a:spcPct val="35000"/>
                </a:spcAft>
              </a:pPr>
              <a:endParaRPr lang="ja-JP" altLang="en-US" sz="1500"/>
            </a:p>
          </p:txBody>
        </p:sp>
      </p:grpSp>
      <p:grpSp>
        <p:nvGrpSpPr>
          <p:cNvPr id="12" name="グループ化 11"/>
          <p:cNvGrpSpPr/>
          <p:nvPr/>
        </p:nvGrpSpPr>
        <p:grpSpPr>
          <a:xfrm>
            <a:off x="9273924" y="2907693"/>
            <a:ext cx="710508" cy="363319"/>
            <a:chOff x="3666986" y="1841255"/>
            <a:chExt cx="204171" cy="363319"/>
          </a:xfrm>
        </p:grpSpPr>
        <p:sp>
          <p:nvSpPr>
            <p:cNvPr id="16" name="右矢印 15"/>
            <p:cNvSpPr/>
            <p:nvPr/>
          </p:nvSpPr>
          <p:spPr>
            <a:xfrm rot="21556692">
              <a:off x="3666986" y="1841255"/>
              <a:ext cx="204171" cy="363319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右矢印 4"/>
            <p:cNvSpPr/>
            <p:nvPr/>
          </p:nvSpPr>
          <p:spPr>
            <a:xfrm rot="21556692">
              <a:off x="3666988" y="1914305"/>
              <a:ext cx="142920" cy="2179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Aft>
                  <a:spcPct val="35000"/>
                </a:spcAft>
              </a:pPr>
              <a:endParaRPr lang="ja-JP" altLang="en-US" sz="1500"/>
            </a:p>
          </p:txBody>
        </p:sp>
      </p:grpSp>
      <p:sp>
        <p:nvSpPr>
          <p:cNvPr id="47" name="曲折矢印 46"/>
          <p:cNvSpPr/>
          <p:nvPr/>
        </p:nvSpPr>
        <p:spPr bwMode="auto">
          <a:xfrm flipV="1">
            <a:off x="1631505" y="3645021"/>
            <a:ext cx="3413352" cy="2139389"/>
          </a:xfrm>
          <a:prstGeom prst="bentArrow">
            <a:avLst>
              <a:gd name="adj1" fmla="val 10562"/>
              <a:gd name="adj2" fmla="val 14543"/>
              <a:gd name="adj3" fmla="val 15798"/>
              <a:gd name="adj4" fmla="val 23673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pic>
        <p:nvPicPr>
          <p:cNvPr id="49" name="図 48" descr="Glass-Mosaic-Tile-MGT-SQ-0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05404" y="2348880"/>
            <a:ext cx="2070716" cy="20162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0" name="六角形 49"/>
          <p:cNvSpPr/>
          <p:nvPr/>
        </p:nvSpPr>
        <p:spPr bwMode="auto">
          <a:xfrm>
            <a:off x="8461186" y="2794020"/>
            <a:ext cx="443126" cy="490964"/>
          </a:xfrm>
          <a:prstGeom prst="hexagon">
            <a:avLst/>
          </a:prstGeom>
          <a:blipFill>
            <a:blip r:embed="rId3" cstate="print"/>
            <a:tile tx="0" ty="0" sx="100000" sy="100000" flip="none" algn="tl"/>
          </a:blipFill>
          <a:ln w="34925">
            <a:solidFill>
              <a:srgbClr val="FFFFFF"/>
            </a:solidFill>
            <a:headEnd type="none" w="med" len="med"/>
            <a:tailEnd type="none" w="med" len="med"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51" name="六角形 50"/>
          <p:cNvSpPr/>
          <p:nvPr/>
        </p:nvSpPr>
        <p:spPr bwMode="auto">
          <a:xfrm>
            <a:off x="10128448" y="2348880"/>
            <a:ext cx="1224136" cy="1296144"/>
          </a:xfrm>
          <a:prstGeom prst="hexagon">
            <a:avLst/>
          </a:prstGeom>
          <a:blipFill>
            <a:blip r:embed="rId3" cstate="print"/>
            <a:tile tx="0" ty="0" sx="100000" sy="100000" flip="none" algn="tl"/>
          </a:blipFill>
          <a:ln w="34925">
            <a:solidFill>
              <a:srgbClr val="FFFFFF"/>
            </a:solidFill>
            <a:headEnd type="none" w="med" len="med"/>
            <a:tailEnd type="none" w="med" len="med"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sz="2000" dirty="0">
                <a:solidFill>
                  <a:srgbClr val="FFFF00"/>
                </a:solidFill>
                <a:latin typeface="Calibri" pitchFamily="34" charset="0"/>
                <a:ea typeface="ＭＳ Ｐ明朝" pitchFamily="18" charset="-128"/>
              </a:rPr>
              <a:t>patch</a:t>
            </a:r>
            <a:endParaRPr lang="ja-JP" altLang="en-US" dirty="0">
              <a:solidFill>
                <a:srgbClr val="FFFF00"/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52" name="二等辺三角形 51"/>
          <p:cNvSpPr/>
          <p:nvPr/>
        </p:nvSpPr>
        <p:spPr bwMode="auto">
          <a:xfrm>
            <a:off x="3548025" y="2794020"/>
            <a:ext cx="531751" cy="490964"/>
          </a:xfrm>
          <a:prstGeom prst="triangle">
            <a:avLst/>
          </a:prstGeom>
          <a:blipFill>
            <a:blip r:embed="rId4" cstate="print"/>
            <a:tile tx="0" ty="0" sx="100000" sy="100000" flip="none" algn="tl"/>
          </a:blipFill>
          <a:ln w="349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ea typeface="ＭＳ Ｐ明朝" pitchFamily="18" charset="-128"/>
            </a:endParaRPr>
          </a:p>
        </p:txBody>
      </p:sp>
      <p:sp>
        <p:nvSpPr>
          <p:cNvPr id="53" name="二等辺三角形 52"/>
          <p:cNvSpPr/>
          <p:nvPr/>
        </p:nvSpPr>
        <p:spPr bwMode="auto">
          <a:xfrm>
            <a:off x="983432" y="2348880"/>
            <a:ext cx="1224136" cy="1224136"/>
          </a:xfrm>
          <a:prstGeom prst="triangle">
            <a:avLst/>
          </a:prstGeom>
          <a:blipFill>
            <a:blip r:embed="rId5" cstate="print"/>
            <a:tile tx="0" ty="0" sx="100000" sy="100000" flip="none" algn="tl"/>
          </a:blipFill>
          <a:ln w="349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sz="1600" dirty="0">
                <a:solidFill>
                  <a:schemeClr val="bg1">
                    <a:lumMod val="95000"/>
                  </a:schemeClr>
                </a:solidFill>
                <a:ea typeface="ＭＳ Ｐ明朝" pitchFamily="18" charset="-128"/>
              </a:rPr>
              <a:t>patch</a:t>
            </a:r>
            <a:endParaRPr lang="ja-JP" altLang="en-US" sz="2000" dirty="0">
              <a:solidFill>
                <a:schemeClr val="bg1">
                  <a:lumMod val="95000"/>
                </a:schemeClr>
              </a:solidFill>
              <a:ea typeface="ＭＳ Ｐ明朝" pitchFamily="18" charset="-128"/>
            </a:endParaRPr>
          </a:p>
        </p:txBody>
      </p:sp>
      <p:sp>
        <p:nvSpPr>
          <p:cNvPr id="54" name="テキスト ボックス 53"/>
          <p:cNvSpPr txBox="1"/>
          <p:nvPr/>
        </p:nvSpPr>
        <p:spPr>
          <a:xfrm>
            <a:off x="3143674" y="1533914"/>
            <a:ext cx="61279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sz="2200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Linux kernel </a:t>
            </a:r>
            <a:r>
              <a:rPr lang="ja-JP" altLang="en-US" sz="2200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は元々分解可能な小さなコード</a:t>
            </a:r>
            <a:br>
              <a:rPr lang="en-US" altLang="ja-JP" sz="2200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2200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（パッチと呼ばれる）を組み合わせて構成されている</a:t>
            </a:r>
          </a:p>
        </p:txBody>
      </p:sp>
      <p:pic>
        <p:nvPicPr>
          <p:cNvPr id="57" name="図 56" descr="writing_with_pencil_larg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35560" y="1507760"/>
            <a:ext cx="1224136" cy="1543948"/>
          </a:xfrm>
          <a:prstGeom prst="rect">
            <a:avLst/>
          </a:prstGeom>
        </p:spPr>
      </p:pic>
      <p:pic>
        <p:nvPicPr>
          <p:cNvPr id="59" name="図 58" descr="writing_with_pencil_larg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9048328" y="1412776"/>
            <a:ext cx="1224136" cy="1667404"/>
          </a:xfrm>
          <a:prstGeom prst="rect">
            <a:avLst/>
          </a:prstGeom>
        </p:spPr>
      </p:pic>
      <p:pic>
        <p:nvPicPr>
          <p:cNvPr id="2050" name="Picture 2" descr="C:\Documents and Settings\munakata\My Documents\Dropbox3_piblic\Dropbox\ELC2012\図など\linux-tux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91944" y="2560089"/>
            <a:ext cx="1152128" cy="1329948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63" name="角丸四角形 62"/>
          <p:cNvSpPr/>
          <p:nvPr/>
        </p:nvSpPr>
        <p:spPr bwMode="auto">
          <a:xfrm>
            <a:off x="407368" y="5865962"/>
            <a:ext cx="11377264" cy="448984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Locally developed large &amp; irregular patch can not be integrated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into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the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mainline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kernel</a:t>
            </a: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  <a:ea typeface="ＭＳ Ｐ明朝" pitchFamily="18" charset="-128"/>
            </a:endParaRPr>
          </a:p>
        </p:txBody>
      </p:sp>
      <p:sp>
        <p:nvSpPr>
          <p:cNvPr id="43" name="曲折矢印 42"/>
          <p:cNvSpPr/>
          <p:nvPr/>
        </p:nvSpPr>
        <p:spPr bwMode="auto">
          <a:xfrm flipH="1" flipV="1">
            <a:off x="7380683" y="3573014"/>
            <a:ext cx="3107803" cy="2206193"/>
          </a:xfrm>
          <a:prstGeom prst="bentArrow">
            <a:avLst>
              <a:gd name="adj1" fmla="val 10562"/>
              <a:gd name="adj2" fmla="val 14543"/>
              <a:gd name="adj3" fmla="val 15798"/>
              <a:gd name="adj4" fmla="val 23673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31" name="角丸四角形 30"/>
          <p:cNvSpPr/>
          <p:nvPr/>
        </p:nvSpPr>
        <p:spPr bwMode="auto">
          <a:xfrm>
            <a:off x="2063552" y="3629375"/>
            <a:ext cx="2837288" cy="13456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eaLnBrk="0" hangingPunct="0">
              <a:spcBef>
                <a:spcPct val="20000"/>
              </a:spcBef>
              <a:buClr>
                <a:srgbClr val="0070C0"/>
              </a:buClr>
              <a:buFont typeface="Wingdings" pitchFamily="2" charset="2"/>
              <a:buChar char="l"/>
            </a:pP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ドライバーの</a:t>
            </a:r>
            <a:r>
              <a:rPr lang="ja-JP" altLang="en-US" sz="14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抽象化レベル</a:t>
            </a: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が違う</a:t>
            </a:r>
            <a:endParaRPr lang="en-US" altLang="ja-JP" sz="14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180975" eaLnBrk="0" hangingPunct="0">
              <a:spcBef>
                <a:spcPct val="20000"/>
              </a:spcBef>
              <a:buClr>
                <a:srgbClr val="0070C0"/>
              </a:buClr>
              <a:buFont typeface="Wingdings" pitchFamily="2" charset="2"/>
              <a:buChar char="l"/>
            </a:pPr>
            <a:r>
              <a:rPr lang="ja-JP" altLang="en-US" sz="14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マルチコア</a:t>
            </a: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環境を想定していない</a:t>
            </a:r>
            <a:endParaRPr lang="en-US" altLang="ja-JP" sz="14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indent="180975" eaLnBrk="0" hangingPunct="0">
              <a:spcBef>
                <a:spcPct val="20000"/>
              </a:spcBef>
              <a:buClr>
                <a:srgbClr val="0070C0"/>
              </a:buClr>
              <a:buFont typeface="Wingdings" pitchFamily="2" charset="2"/>
              <a:buChar char="l"/>
            </a:pPr>
            <a:r>
              <a:rPr lang="en-US" altLang="ja-JP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kernel </a:t>
            </a:r>
            <a:r>
              <a:rPr lang="en-US" altLang="ja-JP" sz="14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API</a:t>
            </a:r>
            <a:r>
              <a:rPr lang="ja-JP" altLang="en-US" sz="14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の誤使用</a:t>
            </a:r>
            <a:endParaRPr lang="en-US" altLang="ja-JP" sz="1400" dirty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marL="180975" indent="-180975" eaLnBrk="0" hangingPunct="0">
              <a:spcBef>
                <a:spcPct val="20000"/>
              </a:spcBef>
              <a:buClr>
                <a:srgbClr val="0070C0"/>
              </a:buClr>
              <a:buFont typeface="Wingdings" pitchFamily="2" charset="2"/>
              <a:buChar char="l"/>
            </a:pPr>
            <a:r>
              <a:rPr lang="ja-JP" altLang="en-US" sz="14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移植性</a:t>
            </a: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の無いコード （特定 </a:t>
            </a:r>
            <a:r>
              <a:rPr lang="en-US" altLang="ja-JP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HW</a:t>
            </a:r>
            <a:br>
              <a:rPr lang="en-US" altLang="ja-JP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アーキテクチャが前提になっている）</a:t>
            </a:r>
            <a:endParaRPr lang="en-US" altLang="ja-JP" sz="14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5" name="角丸四角形 34"/>
          <p:cNvSpPr/>
          <p:nvPr/>
        </p:nvSpPr>
        <p:spPr bwMode="auto">
          <a:xfrm>
            <a:off x="7423715" y="3629376"/>
            <a:ext cx="2644185" cy="1383799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eaLnBrk="0" hangingPunct="0">
              <a:spcBef>
                <a:spcPct val="20000"/>
              </a:spcBef>
              <a:buClr>
                <a:srgbClr val="0070C0"/>
              </a:buClr>
              <a:buFont typeface="Wingdings" pitchFamily="2" charset="2"/>
              <a:buChar char="l"/>
            </a:pP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ひとつのパッチが</a:t>
            </a:r>
            <a:r>
              <a:rPr lang="ja-JP" altLang="en-US" sz="14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大きすぎ</a:t>
            </a: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る</a:t>
            </a:r>
            <a:endParaRPr lang="en-US" altLang="ja-JP" sz="14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marL="180975" indent="-180975" eaLnBrk="0" hangingPunct="0">
              <a:spcBef>
                <a:spcPct val="20000"/>
              </a:spcBef>
              <a:buClr>
                <a:srgbClr val="0070C0"/>
              </a:buClr>
              <a:buFont typeface="Wingdings" pitchFamily="2" charset="2"/>
              <a:buChar char="l"/>
            </a:pP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コードが</a:t>
            </a:r>
            <a:r>
              <a:rPr lang="ja-JP" altLang="en-US" sz="14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重複</a:t>
            </a: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している</a:t>
            </a:r>
            <a:endParaRPr lang="en-US" altLang="ja-JP" sz="14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marL="180975" indent="-180975" eaLnBrk="0" hangingPunct="0">
              <a:spcBef>
                <a:spcPct val="20000"/>
              </a:spcBef>
              <a:buClr>
                <a:srgbClr val="0070C0"/>
              </a:buClr>
              <a:buFont typeface="Wingdings" pitchFamily="2" charset="2"/>
              <a:buChar char="l"/>
            </a:pPr>
            <a:r>
              <a:rPr lang="en-US" altLang="ja-JP" sz="14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git log </a:t>
            </a: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に必要な情報が無い</a:t>
            </a:r>
            <a:endParaRPr lang="en-US" altLang="ja-JP" sz="140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marL="180975" indent="-180975" eaLnBrk="0" hangingPunct="0">
              <a:spcBef>
                <a:spcPct val="20000"/>
              </a:spcBef>
              <a:buClr>
                <a:srgbClr val="0070C0"/>
              </a:buClr>
              <a:buFont typeface="Wingdings" pitchFamily="2" charset="2"/>
              <a:buChar char="l"/>
            </a:pP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パッチの</a:t>
            </a:r>
            <a:r>
              <a:rPr lang="ja-JP" altLang="en-US" sz="14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書式</a:t>
            </a:r>
            <a:r>
              <a:rPr lang="ja-JP" altLang="en-US" sz="14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が間違っている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436" y="4392514"/>
            <a:ext cx="2171700" cy="1628775"/>
          </a:xfrm>
          <a:prstGeom prst="rect">
            <a:avLst/>
          </a:prstGeom>
        </p:spPr>
      </p:pic>
      <p:grpSp>
        <p:nvGrpSpPr>
          <p:cNvPr id="37" name="グループ化 36">
            <a:extLst>
              <a:ext uri="{FF2B5EF4-FFF2-40B4-BE49-F238E27FC236}">
                <a16:creationId xmlns:a16="http://schemas.microsoft.com/office/drawing/2014/main" id="{B218EE06-D7DB-4662-8476-5263777A814D}"/>
              </a:ext>
            </a:extLst>
          </p:cNvPr>
          <p:cNvGrpSpPr/>
          <p:nvPr/>
        </p:nvGrpSpPr>
        <p:grpSpPr>
          <a:xfrm>
            <a:off x="4332757" y="2921665"/>
            <a:ext cx="611115" cy="363319"/>
            <a:chOff x="2162197" y="1841266"/>
            <a:chExt cx="248438" cy="363319"/>
          </a:xfrm>
        </p:grpSpPr>
        <p:sp>
          <p:nvSpPr>
            <p:cNvPr id="38" name="右矢印 9">
              <a:extLst>
                <a:ext uri="{FF2B5EF4-FFF2-40B4-BE49-F238E27FC236}">
                  <a16:creationId xmlns:a16="http://schemas.microsoft.com/office/drawing/2014/main" id="{5095A194-0D08-4F80-9FEA-41B0E277A97E}"/>
                </a:ext>
              </a:extLst>
            </p:cNvPr>
            <p:cNvSpPr/>
            <p:nvPr/>
          </p:nvSpPr>
          <p:spPr>
            <a:xfrm rot="10840959">
              <a:off x="2162197" y="1841266"/>
              <a:ext cx="248438" cy="363319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右矢印 4">
              <a:extLst>
                <a:ext uri="{FF2B5EF4-FFF2-40B4-BE49-F238E27FC236}">
                  <a16:creationId xmlns:a16="http://schemas.microsoft.com/office/drawing/2014/main" id="{2EDD5FEE-5D3B-4CDC-B567-8C56B77887F6}"/>
                </a:ext>
              </a:extLst>
            </p:cNvPr>
            <p:cNvSpPr/>
            <p:nvPr/>
          </p:nvSpPr>
          <p:spPr>
            <a:xfrm rot="21640959">
              <a:off x="2236725" y="1914374"/>
              <a:ext cx="173907" cy="2179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Aft>
                  <a:spcPct val="35000"/>
                </a:spcAft>
              </a:pPr>
              <a:endParaRPr lang="ja-JP" altLang="en-US" sz="1500"/>
            </a:p>
          </p:txBody>
        </p:sp>
      </p:grpSp>
      <p:grpSp>
        <p:nvGrpSpPr>
          <p:cNvPr id="40" name="グループ化 39">
            <a:extLst>
              <a:ext uri="{FF2B5EF4-FFF2-40B4-BE49-F238E27FC236}">
                <a16:creationId xmlns:a16="http://schemas.microsoft.com/office/drawing/2014/main" id="{3964CCF3-D805-49FD-B1B4-613367DD46B4}"/>
              </a:ext>
            </a:extLst>
          </p:cNvPr>
          <p:cNvGrpSpPr/>
          <p:nvPr/>
        </p:nvGrpSpPr>
        <p:grpSpPr>
          <a:xfrm>
            <a:off x="7464152" y="2924944"/>
            <a:ext cx="710508" cy="363319"/>
            <a:chOff x="3666986" y="1841255"/>
            <a:chExt cx="204171" cy="363319"/>
          </a:xfrm>
        </p:grpSpPr>
        <p:sp>
          <p:nvSpPr>
            <p:cNvPr id="41" name="右矢印 15">
              <a:extLst>
                <a:ext uri="{FF2B5EF4-FFF2-40B4-BE49-F238E27FC236}">
                  <a16:creationId xmlns:a16="http://schemas.microsoft.com/office/drawing/2014/main" id="{880FC0D1-7394-45CF-BD56-8BFBD3C5680B}"/>
                </a:ext>
              </a:extLst>
            </p:cNvPr>
            <p:cNvSpPr/>
            <p:nvPr/>
          </p:nvSpPr>
          <p:spPr>
            <a:xfrm rot="21556692">
              <a:off x="3666986" y="1841255"/>
              <a:ext cx="204171" cy="363319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右矢印 4">
              <a:extLst>
                <a:ext uri="{FF2B5EF4-FFF2-40B4-BE49-F238E27FC236}">
                  <a16:creationId xmlns:a16="http://schemas.microsoft.com/office/drawing/2014/main" id="{07AC495C-744B-4E55-AC4B-0A2B374DEDAD}"/>
                </a:ext>
              </a:extLst>
            </p:cNvPr>
            <p:cNvSpPr/>
            <p:nvPr/>
          </p:nvSpPr>
          <p:spPr>
            <a:xfrm rot="21556692">
              <a:off x="3666988" y="1914305"/>
              <a:ext cx="142920" cy="2179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Aft>
                  <a:spcPct val="35000"/>
                </a:spcAft>
              </a:pPr>
              <a:endParaRPr lang="ja-JP" altLang="en-US" sz="1500"/>
            </a:p>
          </p:txBody>
        </p:sp>
      </p:grpSp>
      <p:sp>
        <p:nvSpPr>
          <p:cNvPr id="32" name="角丸四角形 24">
            <a:extLst>
              <a:ext uri="{FF2B5EF4-FFF2-40B4-BE49-F238E27FC236}">
                <a16:creationId xmlns:a16="http://schemas.microsoft.com/office/drawing/2014/main" id="{492C5303-38BE-4307-B6EC-8ED7F879A25B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あるある　２</a:t>
            </a:r>
          </a:p>
        </p:txBody>
      </p:sp>
    </p:spTree>
    <p:extLst>
      <p:ext uri="{BB962C8B-B14F-4D97-AF65-F5344CB8AC3E}">
        <p14:creationId xmlns:p14="http://schemas.microsoft.com/office/powerpoint/2010/main" val="616935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127448" y="365920"/>
            <a:ext cx="9959007" cy="758825"/>
          </a:xfrm>
        </p:spPr>
        <p:txBody>
          <a:bodyPr/>
          <a:lstStyle/>
          <a:p>
            <a:r>
              <a:rPr lang="ja-JP" altLang="en-US" dirty="0"/>
              <a:t>最新の </a:t>
            </a:r>
            <a:r>
              <a:rPr lang="en-US" altLang="ja-JP" dirty="0"/>
              <a:t>OS</a:t>
            </a:r>
            <a:r>
              <a:rPr lang="ja-JP" altLang="en-US" dirty="0"/>
              <a:t> のデバッグメッセージを読み取ることが出来ない</a:t>
            </a:r>
            <a:endParaRPr kumimoji="1" lang="ja-JP" altLang="en-US" dirty="0"/>
          </a:p>
        </p:txBody>
      </p:sp>
      <p:pic>
        <p:nvPicPr>
          <p:cNvPr id="5" name="コンテンツ プレースホルダ 4" descr="stick_figures_colored_conference_meeting_400_cl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384032" y="2204864"/>
            <a:ext cx="4320480" cy="2775908"/>
          </a:xfr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12</a:t>
            </a:fld>
            <a:endParaRPr lang="en-US" altLang="ja-JP"/>
          </a:p>
        </p:txBody>
      </p:sp>
      <p:pic>
        <p:nvPicPr>
          <p:cNvPr id="8" name="図 7" descr="question_marks_coming_out_of_box_400_cl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26344" y="2702496"/>
            <a:ext cx="2686080" cy="3305944"/>
          </a:xfrm>
          <a:prstGeom prst="rect">
            <a:avLst/>
          </a:prstGeom>
        </p:spPr>
      </p:pic>
      <p:pic>
        <p:nvPicPr>
          <p:cNvPr id="11" name="図 10" descr="stick_figure_run_clo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05802" y="1484784"/>
            <a:ext cx="882486" cy="1103108"/>
          </a:xfrm>
          <a:prstGeom prst="rect">
            <a:avLst/>
          </a:prstGeom>
        </p:spPr>
      </p:pic>
      <p:sp>
        <p:nvSpPr>
          <p:cNvPr id="15" name="右矢印 14"/>
          <p:cNvSpPr/>
          <p:nvPr/>
        </p:nvSpPr>
        <p:spPr bwMode="auto">
          <a:xfrm>
            <a:off x="4202008" y="3429000"/>
            <a:ext cx="1966000" cy="93610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8895686" y="1556792"/>
            <a:ext cx="28889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>
                <a:solidFill>
                  <a:schemeClr val="tx2">
                    <a:lumMod val="7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毎晩深夜まで解析作業を</a:t>
            </a:r>
            <a:endParaRPr lang="en-US" altLang="ja-JP" sz="2000" dirty="0">
              <a:solidFill>
                <a:schemeClr val="tx2">
                  <a:lumMod val="7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2000" dirty="0">
                <a:solidFill>
                  <a:schemeClr val="tx2">
                    <a:lumMod val="7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やっているだが </a:t>
            </a:r>
            <a:r>
              <a:rPr lang="en-US" altLang="ja-JP" sz="2000" dirty="0">
                <a:solidFill>
                  <a:schemeClr val="tx2">
                    <a:lumMod val="7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.....</a:t>
            </a:r>
            <a:endParaRPr lang="ja-JP" altLang="en-US" sz="2000" dirty="0">
              <a:solidFill>
                <a:schemeClr val="tx2">
                  <a:lumMod val="7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grpSp>
        <p:nvGrpSpPr>
          <p:cNvPr id="3" name="グループ化 2">
            <a:extLst>
              <a:ext uri="{FF2B5EF4-FFF2-40B4-BE49-F238E27FC236}">
                <a16:creationId xmlns:a16="http://schemas.microsoft.com/office/drawing/2014/main" id="{56CD9301-792D-48DD-8792-A3981D5D644B}"/>
              </a:ext>
            </a:extLst>
          </p:cNvPr>
          <p:cNvGrpSpPr/>
          <p:nvPr/>
        </p:nvGrpSpPr>
        <p:grpSpPr>
          <a:xfrm>
            <a:off x="320996" y="4005064"/>
            <a:ext cx="3038700" cy="1812032"/>
            <a:chOff x="352612" y="3998906"/>
            <a:chExt cx="3038700" cy="1812032"/>
          </a:xfrm>
        </p:grpSpPr>
        <p:pic>
          <p:nvPicPr>
            <p:cNvPr id="20" name="図 19" descr="CommandConsole.gif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2612" y="3998906"/>
              <a:ext cx="2808312" cy="1812032"/>
            </a:xfrm>
            <a:prstGeom prst="rect">
              <a:avLst/>
            </a:prstGeom>
          </p:spPr>
        </p:pic>
        <p:sp>
          <p:nvSpPr>
            <p:cNvPr id="21" name="正方形/長方形 20"/>
            <p:cNvSpPr/>
            <p:nvPr/>
          </p:nvSpPr>
          <p:spPr bwMode="auto">
            <a:xfrm>
              <a:off x="536871" y="4205622"/>
              <a:ext cx="2304256" cy="1296144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  <a:buClr>
                  <a:srgbClr val="5A0BCF"/>
                </a:buClr>
              </a:pPr>
              <a:endParaRPr lang="ja-JP" altLang="en-US" dirty="0">
                <a:solidFill>
                  <a:schemeClr val="bg1">
                    <a:lumMod val="95000"/>
                  </a:schemeClr>
                </a:solidFill>
                <a:ea typeface="ＭＳ Ｐ明朝" pitchFamily="18" charset="-128"/>
              </a:endParaRPr>
            </a:p>
          </p:txBody>
        </p:sp>
        <p:sp>
          <p:nvSpPr>
            <p:cNvPr id="22" name="テキスト ボックス 21"/>
            <p:cNvSpPr txBox="1"/>
            <p:nvPr/>
          </p:nvSpPr>
          <p:spPr>
            <a:xfrm>
              <a:off x="536870" y="4365104"/>
              <a:ext cx="28544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000" dirty="0">
                  <a:solidFill>
                    <a:srgbClr val="FFFF00"/>
                  </a:solidFill>
                </a:rPr>
                <a:t># kernel panic !!</a:t>
              </a:r>
            </a:p>
            <a:p>
              <a:r>
                <a:rPr lang="en-US" altLang="ja-JP" sz="2000" dirty="0">
                  <a:solidFill>
                    <a:srgbClr val="FFFF00"/>
                  </a:solidFill>
                </a:rPr>
                <a:t># crush dump XXXX</a:t>
              </a:r>
            </a:p>
            <a:p>
              <a:r>
                <a:rPr lang="en-US" altLang="ja-JP" sz="2000" dirty="0">
                  <a:solidFill>
                    <a:srgbClr val="FFFF00"/>
                  </a:solidFill>
                </a:rPr>
                <a:t># segmentation fault </a:t>
              </a:r>
              <a:endParaRPr lang="ja-JP" altLang="en-US" sz="2000" dirty="0">
                <a:solidFill>
                  <a:srgbClr val="FFFF00"/>
                </a:solidFill>
              </a:endParaRPr>
            </a:p>
          </p:txBody>
        </p:sp>
      </p:grpSp>
      <p:pic>
        <p:nvPicPr>
          <p:cNvPr id="7" name="図 6" descr="stick_figure_question_mark_400_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67609" y="1700808"/>
            <a:ext cx="2625583" cy="3017912"/>
          </a:xfrm>
          <a:prstGeom prst="rect">
            <a:avLst/>
          </a:prstGeom>
        </p:spPr>
      </p:pic>
      <p:sp>
        <p:nvSpPr>
          <p:cNvPr id="18" name="角丸四角形 24">
            <a:extLst>
              <a:ext uri="{FF2B5EF4-FFF2-40B4-BE49-F238E27FC236}">
                <a16:creationId xmlns:a16="http://schemas.microsoft.com/office/drawing/2014/main" id="{55527FA2-C1B4-4166-B2DC-B6CB0384A48D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あるある　３</a:t>
            </a:r>
          </a:p>
        </p:txBody>
      </p:sp>
      <p:sp>
        <p:nvSpPr>
          <p:cNvPr id="19" name="角丸四角形 62">
            <a:extLst>
              <a:ext uri="{FF2B5EF4-FFF2-40B4-BE49-F238E27FC236}">
                <a16:creationId xmlns:a16="http://schemas.microsoft.com/office/drawing/2014/main" id="{37C7AD3C-1DAC-4790-A9D5-2D8C3209AC95}"/>
              </a:ext>
            </a:extLst>
          </p:cNvPr>
          <p:cNvSpPr/>
          <p:nvPr/>
        </p:nvSpPr>
        <p:spPr bwMode="auto">
          <a:xfrm>
            <a:off x="407368" y="5865962"/>
            <a:ext cx="11377264" cy="448984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  <a:ea typeface="ＭＳ Ｐ明朝" pitchFamily="18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23392" y="5980591"/>
            <a:ext cx="10945216" cy="2677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</a:rPr>
              <a:t>When they faced a Linux debug message, they can hardly understand what does it meant</a:t>
            </a: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6670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線矢印コネクタ 10"/>
          <p:cNvCxnSpPr/>
          <p:nvPr/>
        </p:nvCxnSpPr>
        <p:spPr bwMode="auto">
          <a:xfrm flipH="1">
            <a:off x="6168008" y="2708920"/>
            <a:ext cx="1296144" cy="648072"/>
          </a:xfrm>
          <a:prstGeom prst="straightConnector1">
            <a:avLst/>
          </a:prstGeom>
          <a:noFill/>
          <a:ln w="57150" cap="flat" cmpd="sng" algn="ctr">
            <a:solidFill>
              <a:srgbClr val="FFC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1384" y="365920"/>
            <a:ext cx="11377264" cy="758825"/>
          </a:xfrm>
        </p:spPr>
        <p:txBody>
          <a:bodyPr/>
          <a:lstStyle/>
          <a:p>
            <a:r>
              <a:rPr lang="ja-JP" altLang="en-US" dirty="0"/>
              <a:t>有償緊急サポートを要請をしたのに、全く要領を得ず金だけとられた</a:t>
            </a:r>
            <a:r>
              <a:rPr lang="en-US" altLang="ja-JP" dirty="0"/>
              <a:t> 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13</a:t>
            </a:fld>
            <a:endParaRPr lang="en-US" altLang="ja-JP"/>
          </a:p>
        </p:txBody>
      </p:sp>
      <p:grpSp>
        <p:nvGrpSpPr>
          <p:cNvPr id="8" name="グループ化 7"/>
          <p:cNvGrpSpPr/>
          <p:nvPr/>
        </p:nvGrpSpPr>
        <p:grpSpPr>
          <a:xfrm>
            <a:off x="1991544" y="1628800"/>
            <a:ext cx="4320480" cy="4536504"/>
            <a:chOff x="4355976" y="1484784"/>
            <a:chExt cx="4320480" cy="4536504"/>
          </a:xfrm>
        </p:grpSpPr>
        <p:pic>
          <p:nvPicPr>
            <p:cNvPr id="5" name="コンテンツ プレースホルダ 4" descr="stick_figures_colored_conference_meeting_400_clr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4355976" y="2217712"/>
              <a:ext cx="4320480" cy="27759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図 5" descr="question_marks_coming_out_of_box_400_clr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98288" y="2715344"/>
              <a:ext cx="2686080" cy="3305944"/>
            </a:xfrm>
            <a:prstGeom prst="rect">
              <a:avLst/>
            </a:prstGeom>
          </p:spPr>
        </p:pic>
        <p:pic>
          <p:nvPicPr>
            <p:cNvPr id="7" name="図 6" descr="stick_figure_run_clock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12160" y="1484784"/>
              <a:ext cx="882486" cy="1103108"/>
            </a:xfrm>
            <a:prstGeom prst="rect">
              <a:avLst/>
            </a:prstGeom>
          </p:spPr>
        </p:pic>
      </p:grpSp>
      <p:pic>
        <p:nvPicPr>
          <p:cNvPr id="9" name="図 8" descr="sharing_the_load_of_the_puzzl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24413" y="1700809"/>
            <a:ext cx="2710054" cy="2374007"/>
          </a:xfrm>
          <a:prstGeom prst="rect">
            <a:avLst/>
          </a:prstGeom>
        </p:spPr>
      </p:pic>
      <p:cxnSp>
        <p:nvCxnSpPr>
          <p:cNvPr id="16" name="直線矢印コネクタ 15"/>
          <p:cNvCxnSpPr/>
          <p:nvPr/>
        </p:nvCxnSpPr>
        <p:spPr bwMode="auto">
          <a:xfrm flipH="1" flipV="1">
            <a:off x="6222764" y="3933056"/>
            <a:ext cx="1296144" cy="576064"/>
          </a:xfrm>
          <a:prstGeom prst="straightConnector1">
            <a:avLst/>
          </a:prstGeom>
          <a:noFill/>
          <a:ln w="57150" cap="flat" cmpd="sng" algn="ctr">
            <a:solidFill>
              <a:srgbClr val="FFC000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9" name="図 18" descr="secretary_working_at_desk (1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32104" y="3789040"/>
            <a:ext cx="2597274" cy="2597274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7703054" y="224799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800" dirty="0">
                <a:solidFill>
                  <a:schemeClr val="bg2">
                    <a:lumMod val="10000"/>
                  </a:schemeClr>
                </a:solidFill>
              </a:rPr>
              <a:t>log</a:t>
            </a:r>
            <a:endParaRPr lang="ja-JP" altLang="en-US" sz="18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20" name="図 19" descr="stick_figure_crank_money (2)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048329" y="3051796"/>
            <a:ext cx="1457325" cy="1457325"/>
          </a:xfrm>
          <a:prstGeom prst="rect">
            <a:avLst/>
          </a:prstGeom>
        </p:spPr>
      </p:pic>
      <p:sp>
        <p:nvSpPr>
          <p:cNvPr id="21" name="角丸四角形 20"/>
          <p:cNvSpPr/>
          <p:nvPr/>
        </p:nvSpPr>
        <p:spPr bwMode="auto">
          <a:xfrm>
            <a:off x="6528049" y="1484784"/>
            <a:ext cx="4464496" cy="360040"/>
          </a:xfrm>
          <a:prstGeom prst="roundRect">
            <a:avLst>
              <a:gd name="adj" fmla="val 3823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36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ja-JP" altLang="en-US" sz="22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戦略なきログ収集（ただ集めるだけ）</a:t>
            </a:r>
          </a:p>
        </p:txBody>
      </p:sp>
      <p:sp>
        <p:nvSpPr>
          <p:cNvPr id="23" name="角丸四角形 20">
            <a:extLst>
              <a:ext uri="{FF2B5EF4-FFF2-40B4-BE49-F238E27FC236}">
                <a16:creationId xmlns:a16="http://schemas.microsoft.com/office/drawing/2014/main" id="{B54F2C8E-BB76-4A70-9BF2-6FC6A2AFC539}"/>
              </a:ext>
            </a:extLst>
          </p:cNvPr>
          <p:cNvSpPr/>
          <p:nvPr/>
        </p:nvSpPr>
        <p:spPr bwMode="auto">
          <a:xfrm>
            <a:off x="6456041" y="5877272"/>
            <a:ext cx="4536504" cy="360040"/>
          </a:xfrm>
          <a:prstGeom prst="roundRect">
            <a:avLst>
              <a:gd name="adj" fmla="val 3823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36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ja-JP" altLang="en-US" sz="22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本質的ではない的外れなアドバイス</a:t>
            </a:r>
          </a:p>
        </p:txBody>
      </p:sp>
      <p:sp>
        <p:nvSpPr>
          <p:cNvPr id="18" name="角丸四角形 24">
            <a:extLst>
              <a:ext uri="{FF2B5EF4-FFF2-40B4-BE49-F238E27FC236}">
                <a16:creationId xmlns:a16="http://schemas.microsoft.com/office/drawing/2014/main" id="{C18B9342-3BCA-4622-B1FC-AD33324BD17F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あるある　４</a:t>
            </a:r>
          </a:p>
        </p:txBody>
      </p:sp>
    </p:spTree>
    <p:extLst>
      <p:ext uri="{BB962C8B-B14F-4D97-AF65-F5344CB8AC3E}">
        <p14:creationId xmlns:p14="http://schemas.microsoft.com/office/powerpoint/2010/main" val="2328802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曲折矢印 18"/>
          <p:cNvSpPr/>
          <p:nvPr/>
        </p:nvSpPr>
        <p:spPr bwMode="auto">
          <a:xfrm rot="10800000" flipH="1">
            <a:off x="5612196" y="1565418"/>
            <a:ext cx="4804284" cy="4743902"/>
          </a:xfrm>
          <a:prstGeom prst="bentArrow">
            <a:avLst>
              <a:gd name="adj1" fmla="val 29463"/>
              <a:gd name="adj2" fmla="val 25000"/>
              <a:gd name="adj3" fmla="val 25000"/>
              <a:gd name="adj4" fmla="val 4375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58983" y="365920"/>
            <a:ext cx="10895111" cy="758825"/>
          </a:xfrm>
        </p:spPr>
        <p:txBody>
          <a:bodyPr/>
          <a:lstStyle/>
          <a:p>
            <a:r>
              <a:rPr lang="ja-JP" altLang="en-US" dirty="0"/>
              <a:t>コミュニティで既にある対策コードを調査せず、独自の修正を適用</a:t>
            </a:r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14</a:t>
            </a:fld>
            <a:endParaRPr lang="en-US" altLang="ja-JP"/>
          </a:p>
        </p:txBody>
      </p:sp>
      <p:pic>
        <p:nvPicPr>
          <p:cNvPr id="6" name="図 5" descr="drawing_light_bulb_with_p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87466" y="3604520"/>
            <a:ext cx="2501022" cy="2664296"/>
          </a:xfrm>
          <a:prstGeom prst="rect">
            <a:avLst/>
          </a:prstGeom>
        </p:spPr>
      </p:pic>
      <p:pic>
        <p:nvPicPr>
          <p:cNvPr id="9" name="図 8" descr="Fotosearch_k0131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1384" y="3439651"/>
            <a:ext cx="3960440" cy="30136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図 9" descr="stick_figure_searching_for_answers_400_cl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9236" y="1472566"/>
            <a:ext cx="2404957" cy="2748522"/>
          </a:xfrm>
          <a:prstGeom prst="rect">
            <a:avLst/>
          </a:prstGeom>
        </p:spPr>
      </p:pic>
      <p:pic>
        <p:nvPicPr>
          <p:cNvPr id="11" name="図 10" descr="single_puzzle_piece_400_clr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791843">
            <a:off x="250386" y="1464958"/>
            <a:ext cx="1977008" cy="1977008"/>
          </a:xfrm>
          <a:prstGeom prst="rect">
            <a:avLst/>
          </a:prstGeom>
        </p:spPr>
      </p:pic>
      <p:pic>
        <p:nvPicPr>
          <p:cNvPr id="12" name="図 11" descr="single_puzzle_piec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462298">
            <a:off x="9624150" y="1484542"/>
            <a:ext cx="2093218" cy="2093218"/>
          </a:xfrm>
          <a:prstGeom prst="rect">
            <a:avLst/>
          </a:prstGeom>
        </p:spPr>
      </p:pic>
      <p:sp>
        <p:nvSpPr>
          <p:cNvPr id="13" name="テキスト ボックス 12"/>
          <p:cNvSpPr txBox="1"/>
          <p:nvPr/>
        </p:nvSpPr>
        <p:spPr>
          <a:xfrm>
            <a:off x="2135560" y="1700808"/>
            <a:ext cx="53838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200" b="1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コミュニティの新しい</a:t>
            </a:r>
            <a:br>
              <a:rPr lang="en-US" altLang="ja-JP" sz="2200" b="1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2200" b="1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バージョンのカーネルには</a:t>
            </a:r>
            <a:br>
              <a:rPr lang="en-US" altLang="ja-JP" sz="2200" b="1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2200" b="1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検討中のバグの対策コード</a:t>
            </a:r>
            <a:br>
              <a:rPr lang="en-US" altLang="ja-JP" sz="2200" b="1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2200" b="1" dirty="0">
                <a:solidFill>
                  <a:srgbClr val="336699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が含まれているのに</a:t>
            </a:r>
            <a:endParaRPr lang="en-US" altLang="ja-JP" sz="2200" b="1" dirty="0">
              <a:solidFill>
                <a:srgbClr val="336699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340368" y="2531151"/>
            <a:ext cx="3064840" cy="63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独自の対策パッチを</a:t>
            </a:r>
            <a:br>
              <a:rPr lang="en-US" altLang="ja-JP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開発して適用してしまう</a:t>
            </a:r>
          </a:p>
        </p:txBody>
      </p:sp>
      <p:pic>
        <p:nvPicPr>
          <p:cNvPr id="18" name="図 17" descr="blindfolded_pc_400_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91944" y="4149081"/>
            <a:ext cx="1296144" cy="2457145"/>
          </a:xfrm>
          <a:prstGeom prst="rect">
            <a:avLst/>
          </a:prstGeom>
        </p:spPr>
      </p:pic>
      <p:sp>
        <p:nvSpPr>
          <p:cNvPr id="20" name="テキスト ボックス 19"/>
          <p:cNvSpPr txBox="1"/>
          <p:nvPr/>
        </p:nvSpPr>
        <p:spPr>
          <a:xfrm>
            <a:off x="780320" y="2061517"/>
            <a:ext cx="1105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>
                <a:solidFill>
                  <a:srgbClr val="FFFF00"/>
                </a:solidFill>
              </a:rPr>
              <a:t>bug fix</a:t>
            </a:r>
            <a:endParaRPr lang="ja-JP" altLang="en-US" b="1" dirty="0">
              <a:solidFill>
                <a:srgbClr val="FFFF00"/>
              </a:solidFill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0165710" y="2141483"/>
            <a:ext cx="1105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>
                <a:solidFill>
                  <a:srgbClr val="FFFF00"/>
                </a:solidFill>
              </a:rPr>
              <a:t>bug fix</a:t>
            </a:r>
            <a:endParaRPr lang="ja-JP" altLang="en-US" b="1" dirty="0">
              <a:solidFill>
                <a:srgbClr val="FFFF00"/>
              </a:solidFill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199456" y="4437112"/>
            <a:ext cx="2736304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ja-JP" sz="4000" dirty="0">
                <a:solidFill>
                  <a:schemeClr val="bg1"/>
                </a:solidFill>
              </a:rPr>
              <a:t>upstream</a:t>
            </a:r>
            <a:br>
              <a:rPr lang="en-US" altLang="ja-JP" sz="4000" dirty="0">
                <a:solidFill>
                  <a:schemeClr val="bg1"/>
                </a:solidFill>
              </a:rPr>
            </a:br>
            <a:r>
              <a:rPr lang="en-US" altLang="ja-JP" sz="4000" dirty="0">
                <a:solidFill>
                  <a:schemeClr val="bg1"/>
                </a:solidFill>
              </a:rPr>
              <a:t>community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23" name="角丸四角形 24">
            <a:extLst>
              <a:ext uri="{FF2B5EF4-FFF2-40B4-BE49-F238E27FC236}">
                <a16:creationId xmlns:a16="http://schemas.microsoft.com/office/drawing/2014/main" id="{2B8A4B7D-F4CB-4FF0-B19B-B443ED5D26B4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あるある　５</a:t>
            </a:r>
          </a:p>
        </p:txBody>
      </p:sp>
    </p:spTree>
    <p:extLst>
      <p:ext uri="{BB962C8B-B14F-4D97-AF65-F5344CB8AC3E}">
        <p14:creationId xmlns:p14="http://schemas.microsoft.com/office/powerpoint/2010/main" val="3985403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50156" y="365919"/>
            <a:ext cx="10679087" cy="758825"/>
          </a:xfrm>
        </p:spPr>
        <p:txBody>
          <a:bodyPr/>
          <a:lstStyle/>
          <a:p>
            <a:r>
              <a:rPr kumimoji="1" lang="ja-JP" altLang="en-US" dirty="0"/>
              <a:t>必要なレビュープロセスを通さずに、何でもマージしてしまう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15</a:t>
            </a:fld>
            <a:endParaRPr lang="en-US" altLang="ja-JP"/>
          </a:p>
        </p:txBody>
      </p:sp>
      <p:pic>
        <p:nvPicPr>
          <p:cNvPr id="6" name="図 5" descr="gold_puzzle_piece_silver_key_insert_400_cl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8169" y="1484784"/>
            <a:ext cx="1738883" cy="1987296"/>
          </a:xfrm>
          <a:prstGeom prst="rect">
            <a:avLst/>
          </a:prstGeom>
        </p:spPr>
      </p:pic>
      <p:pic>
        <p:nvPicPr>
          <p:cNvPr id="7" name="図 6" descr="single_puzzle_piece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92674" y="4396707"/>
            <a:ext cx="1517154" cy="1517154"/>
          </a:xfrm>
          <a:prstGeom prst="rect">
            <a:avLst/>
          </a:prstGeom>
        </p:spPr>
      </p:pic>
      <p:pic>
        <p:nvPicPr>
          <p:cNvPr id="11" name="図 10" descr="Clipboard0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5601" y="2352676"/>
            <a:ext cx="1066193" cy="644277"/>
          </a:xfrm>
          <a:prstGeom prst="rect">
            <a:avLst/>
          </a:prstGeom>
        </p:spPr>
      </p:pic>
      <p:pic>
        <p:nvPicPr>
          <p:cNvPr id="14" name="図 13" descr="puzzle-piec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43248" y="3501008"/>
            <a:ext cx="1407790" cy="1407790"/>
          </a:xfrm>
          <a:prstGeom prst="rect">
            <a:avLst/>
          </a:prstGeom>
        </p:spPr>
      </p:pic>
      <p:pic>
        <p:nvPicPr>
          <p:cNvPr id="16" name="図 15" descr="single_puzzle_piece (1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31704" y="1412776"/>
            <a:ext cx="1445146" cy="1445146"/>
          </a:xfrm>
          <a:prstGeom prst="rect">
            <a:avLst/>
          </a:prstGeom>
        </p:spPr>
      </p:pic>
      <p:cxnSp>
        <p:nvCxnSpPr>
          <p:cNvPr id="18" name="直線矢印コネクタ 17"/>
          <p:cNvCxnSpPr/>
          <p:nvPr/>
        </p:nvCxnSpPr>
        <p:spPr bwMode="auto">
          <a:xfrm>
            <a:off x="4655840" y="2636912"/>
            <a:ext cx="360040" cy="216024"/>
          </a:xfrm>
          <a:prstGeom prst="straightConnector1">
            <a:avLst/>
          </a:prstGeom>
          <a:noFill/>
          <a:ln w="57150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0" name="直線矢印コネクタ 19"/>
          <p:cNvCxnSpPr/>
          <p:nvPr/>
        </p:nvCxnSpPr>
        <p:spPr bwMode="auto">
          <a:xfrm>
            <a:off x="3575720" y="2924944"/>
            <a:ext cx="1368152" cy="288032"/>
          </a:xfrm>
          <a:prstGeom prst="straightConnector1">
            <a:avLst/>
          </a:prstGeom>
          <a:noFill/>
          <a:ln w="57150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2" name="直線矢印コネクタ 21"/>
          <p:cNvCxnSpPr/>
          <p:nvPr/>
        </p:nvCxnSpPr>
        <p:spPr bwMode="auto">
          <a:xfrm flipV="1">
            <a:off x="3292674" y="3662277"/>
            <a:ext cx="1651198" cy="249535"/>
          </a:xfrm>
          <a:prstGeom prst="straightConnector1">
            <a:avLst/>
          </a:prstGeom>
          <a:noFill/>
          <a:ln w="57150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" name="直線矢印コネクタ 23"/>
          <p:cNvCxnSpPr/>
          <p:nvPr/>
        </p:nvCxnSpPr>
        <p:spPr bwMode="auto">
          <a:xfrm flipV="1">
            <a:off x="4367808" y="4149080"/>
            <a:ext cx="648072" cy="504056"/>
          </a:xfrm>
          <a:prstGeom prst="straightConnector1">
            <a:avLst/>
          </a:prstGeom>
          <a:noFill/>
          <a:ln w="57150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直線矢印コネクタ 25"/>
          <p:cNvCxnSpPr/>
          <p:nvPr/>
        </p:nvCxnSpPr>
        <p:spPr bwMode="auto">
          <a:xfrm flipH="1">
            <a:off x="7104112" y="2492896"/>
            <a:ext cx="648072" cy="360040"/>
          </a:xfrm>
          <a:prstGeom prst="straightConnector1">
            <a:avLst/>
          </a:prstGeom>
          <a:noFill/>
          <a:ln w="57150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" name="直線矢印コネクタ 27"/>
          <p:cNvCxnSpPr/>
          <p:nvPr/>
        </p:nvCxnSpPr>
        <p:spPr bwMode="auto">
          <a:xfrm flipH="1" flipV="1">
            <a:off x="7104112" y="3933056"/>
            <a:ext cx="936104" cy="504056"/>
          </a:xfrm>
          <a:prstGeom prst="straightConnector1">
            <a:avLst/>
          </a:prstGeom>
          <a:noFill/>
          <a:ln w="57150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9" name="テキスト ボックス 28"/>
          <p:cNvSpPr txBox="1"/>
          <p:nvPr/>
        </p:nvSpPr>
        <p:spPr>
          <a:xfrm>
            <a:off x="8855686" y="2280080"/>
            <a:ext cx="270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ソースコードが無い</a:t>
            </a:r>
            <a:br>
              <a:rPr lang="en-US" altLang="ja-JP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デバイスドライバー</a:t>
            </a: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744667" y="3134996"/>
            <a:ext cx="2929076" cy="36317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ja-JP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互換性の無いコード</a:t>
            </a:r>
          </a:p>
        </p:txBody>
      </p:sp>
      <p:sp>
        <p:nvSpPr>
          <p:cNvPr id="33" name="角丸四角形 32"/>
          <p:cNvSpPr/>
          <p:nvPr/>
        </p:nvSpPr>
        <p:spPr bwMode="auto">
          <a:xfrm>
            <a:off x="407368" y="5865962"/>
            <a:ext cx="11377264" cy="448984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They really do not understand the role of tree maintainer who need to block dirty piece</a:t>
            </a: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  <a:ea typeface="ＭＳ Ｐ明朝" pitchFamily="18" charset="-128"/>
            </a:endParaRPr>
          </a:p>
        </p:txBody>
      </p:sp>
      <p:pic>
        <p:nvPicPr>
          <p:cNvPr id="34" name="図 33" descr="teamwork_puzzle_build_PA (1)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75288" y="1801342"/>
            <a:ext cx="2028825" cy="3571875"/>
          </a:xfrm>
          <a:prstGeom prst="rect">
            <a:avLst/>
          </a:prstGeom>
        </p:spPr>
      </p:pic>
      <p:sp>
        <p:nvSpPr>
          <p:cNvPr id="21" name="テキスト ボックス 20"/>
          <p:cNvSpPr txBox="1"/>
          <p:nvPr/>
        </p:nvSpPr>
        <p:spPr>
          <a:xfrm>
            <a:off x="9347052" y="5354538"/>
            <a:ext cx="2929076" cy="36317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ja-JP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バグ入りのコード</a:t>
            </a:r>
          </a:p>
        </p:txBody>
      </p:sp>
      <p:grpSp>
        <p:nvGrpSpPr>
          <p:cNvPr id="3" name="グループ化 2"/>
          <p:cNvGrpSpPr/>
          <p:nvPr/>
        </p:nvGrpSpPr>
        <p:grpSpPr>
          <a:xfrm>
            <a:off x="7917089" y="3717032"/>
            <a:ext cx="1877194" cy="1877194"/>
            <a:chOff x="6372200" y="3717032"/>
            <a:chExt cx="1877194" cy="1877194"/>
          </a:xfrm>
        </p:grpSpPr>
        <p:pic>
          <p:nvPicPr>
            <p:cNvPr id="36" name="図 35" descr="single_puzzle_piece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372200" y="3717032"/>
              <a:ext cx="1877194" cy="1877194"/>
            </a:xfrm>
            <a:prstGeom prst="rect">
              <a:avLst/>
            </a:prstGeom>
          </p:spPr>
        </p:pic>
        <p:pic>
          <p:nvPicPr>
            <p:cNvPr id="37" name="図 36" descr="diagonal_sterile_bandaid_400_clr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4303128">
              <a:off x="6549572" y="3920089"/>
              <a:ext cx="1347763" cy="1347763"/>
            </a:xfrm>
            <a:prstGeom prst="rect">
              <a:avLst/>
            </a:prstGeom>
          </p:spPr>
        </p:pic>
      </p:grpSp>
      <p:sp>
        <p:nvSpPr>
          <p:cNvPr id="25" name="角丸四角形 24">
            <a:extLst>
              <a:ext uri="{FF2B5EF4-FFF2-40B4-BE49-F238E27FC236}">
                <a16:creationId xmlns:a16="http://schemas.microsoft.com/office/drawing/2014/main" id="{F6E55709-9D79-4DA5-9D96-762C14951B56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あるある　７</a:t>
            </a:r>
          </a:p>
        </p:txBody>
      </p:sp>
    </p:spTree>
    <p:extLst>
      <p:ext uri="{BB962C8B-B14F-4D97-AF65-F5344CB8AC3E}">
        <p14:creationId xmlns:p14="http://schemas.microsoft.com/office/powerpoint/2010/main" val="2619654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25625" y="365920"/>
            <a:ext cx="8534400" cy="758825"/>
          </a:xfrm>
        </p:spPr>
        <p:txBody>
          <a:bodyPr/>
          <a:lstStyle/>
          <a:p>
            <a:r>
              <a:rPr kumimoji="1" lang="ja-JP" altLang="en-US" dirty="0"/>
              <a:t>自家製カーネルのメンテに行き詰まり、不良債権化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16</a:t>
            </a:fld>
            <a:endParaRPr lang="en-US" altLang="ja-JP"/>
          </a:p>
        </p:txBody>
      </p:sp>
      <p:pic>
        <p:nvPicPr>
          <p:cNvPr id="11" name="図 10" descr="ball_n_chain_stick_figure (1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5948" y="1705322"/>
            <a:ext cx="4762500" cy="4171950"/>
          </a:xfrm>
          <a:prstGeom prst="rect">
            <a:avLst/>
          </a:prstGeom>
        </p:spPr>
      </p:pic>
      <p:pic>
        <p:nvPicPr>
          <p:cNvPr id="9" name="図 8" descr="ball_of_paper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3620" y="1340768"/>
            <a:ext cx="4762500" cy="4762500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3138686" y="3135055"/>
            <a:ext cx="3312368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ja-JP" altLang="en-US" b="1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ローカルパッチの塊りと</a:t>
            </a:r>
            <a:br>
              <a:rPr lang="en-US" altLang="ja-JP" b="1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b="1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化し、</a:t>
            </a:r>
            <a:r>
              <a:rPr lang="en-US" altLang="ja-JP" b="1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Upstream</a:t>
            </a:r>
            <a:r>
              <a:rPr lang="ja-JP" altLang="en-US" b="1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とは</a:t>
            </a:r>
            <a:br>
              <a:rPr lang="en-US" altLang="ja-JP" b="1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b="1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大きく乖離してしまった、</a:t>
            </a:r>
            <a:br>
              <a:rPr lang="en-US" altLang="ja-JP" b="1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b="1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“保守不可能” な不良資産で身動きが取れない</a:t>
            </a:r>
          </a:p>
        </p:txBody>
      </p:sp>
      <p:sp>
        <p:nvSpPr>
          <p:cNvPr id="10" name="角丸四角形 24">
            <a:extLst>
              <a:ext uri="{FF2B5EF4-FFF2-40B4-BE49-F238E27FC236}">
                <a16:creationId xmlns:a16="http://schemas.microsoft.com/office/drawing/2014/main" id="{258B1651-8059-41EF-95B9-3CBCE9EE4226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あるある　８</a:t>
            </a:r>
          </a:p>
        </p:txBody>
      </p:sp>
      <p:sp>
        <p:nvSpPr>
          <p:cNvPr id="13" name="角丸四角形 62">
            <a:extLst>
              <a:ext uri="{FF2B5EF4-FFF2-40B4-BE49-F238E27FC236}">
                <a16:creationId xmlns:a16="http://schemas.microsoft.com/office/drawing/2014/main" id="{18031A8D-AB73-434F-9B92-A323E0E5BF90}"/>
              </a:ext>
            </a:extLst>
          </p:cNvPr>
          <p:cNvSpPr/>
          <p:nvPr/>
        </p:nvSpPr>
        <p:spPr bwMode="auto">
          <a:xfrm>
            <a:off x="404193" y="5860336"/>
            <a:ext cx="11377264" cy="448984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It costs enormous (unrealistic) cost for maintaining</a:t>
            </a:r>
            <a:r>
              <a:rPr lang="ja-JP" altLang="en-US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in-house private kernel tree</a:t>
            </a:r>
            <a:endParaRPr lang="ja-JP" altLang="en-US" dirty="0">
              <a:solidFill>
                <a:schemeClr val="bg1"/>
              </a:solidFill>
              <a:ea typeface="ＭＳ Ｐ明朝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875807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b="0" dirty="0">
                <a:latin typeface="Meiryo UI" panose="020B0604030504040204" pitchFamily="50" charset="-128"/>
                <a:ea typeface="Meiryo UI" panose="020B0604030504040204" pitchFamily="50" charset="-128"/>
              </a:rPr>
              <a:t>製品開発エンジニア の コミュニティとの付き合い方</a:t>
            </a:r>
            <a:endParaRPr kumimoji="1" lang="ja-JP" altLang="en-US" b="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35360" y="228601"/>
            <a:ext cx="11593288" cy="758825"/>
          </a:xfrm>
        </p:spPr>
        <p:txBody>
          <a:bodyPr/>
          <a:lstStyle/>
          <a:p>
            <a:r>
              <a:rPr lang="ja-JP" altLang="en-US" sz="2800" dirty="0"/>
              <a:t>できるだけ最新のカーネルを使うことで、コミュニティとの距離を縮めることが出来る</a:t>
            </a:r>
            <a:r>
              <a:rPr lang="en-US" altLang="ja-JP" sz="2800" dirty="0"/>
              <a:t> </a:t>
            </a:r>
            <a:endParaRPr lang="ja-JP" altLang="en-US" sz="28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18</a:t>
            </a:fld>
            <a:endParaRPr lang="en-US" altLang="ja-JP"/>
          </a:p>
        </p:txBody>
      </p:sp>
      <p:pic>
        <p:nvPicPr>
          <p:cNvPr id="7" name="図 6" descr="Clipboard01_0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376" y="1484784"/>
            <a:ext cx="2541823" cy="19442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図 4" descr="Fotosearch_k0131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75520" y="2852936"/>
            <a:ext cx="4258324" cy="32403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テキスト ボックス 5"/>
          <p:cNvSpPr txBox="1"/>
          <p:nvPr/>
        </p:nvSpPr>
        <p:spPr>
          <a:xfrm>
            <a:off x="2567608" y="3861048"/>
            <a:ext cx="2736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ja-JP" sz="4000" dirty="0">
                <a:solidFill>
                  <a:schemeClr val="bg1"/>
                </a:solidFill>
              </a:rPr>
              <a:t>upstream</a:t>
            </a:r>
            <a:br>
              <a:rPr lang="en-US" altLang="ja-JP" sz="4000" dirty="0">
                <a:solidFill>
                  <a:schemeClr val="bg1"/>
                </a:solidFill>
              </a:rPr>
            </a:br>
            <a:r>
              <a:rPr lang="en-US" altLang="ja-JP" sz="4000" dirty="0">
                <a:solidFill>
                  <a:schemeClr val="bg1"/>
                </a:solidFill>
              </a:rPr>
              <a:t>community</a:t>
            </a:r>
            <a:br>
              <a:rPr lang="en-US" altLang="ja-JP" sz="4000" dirty="0">
                <a:solidFill>
                  <a:schemeClr val="bg1"/>
                </a:solidFill>
              </a:rPr>
            </a:br>
            <a:r>
              <a:rPr lang="en-US" altLang="ja-JP" sz="4000" dirty="0">
                <a:solidFill>
                  <a:schemeClr val="bg1"/>
                </a:solidFill>
              </a:rPr>
              <a:t>Linux 3.3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16" name="右矢印 15"/>
          <p:cNvSpPr/>
          <p:nvPr/>
        </p:nvSpPr>
        <p:spPr bwMode="auto">
          <a:xfrm>
            <a:off x="6240015" y="3832170"/>
            <a:ext cx="854245" cy="1296144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0700450" y="2846717"/>
            <a:ext cx="864096" cy="242690"/>
          </a:xfrm>
          <a:prstGeom prst="rect">
            <a:avLst/>
          </a:prstGeom>
          <a:solidFill>
            <a:srgbClr val="FF0000"/>
          </a:solidFill>
        </p:spPr>
        <p:txBody>
          <a:bodyPr wrap="square" lIns="0" tIns="36000" rIns="0" bIns="0" rtlCol="0" anchor="ctr" anchorCtr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ja-JP" sz="1800" dirty="0">
                <a:solidFill>
                  <a:schemeClr val="bg1"/>
                </a:solidFill>
              </a:rPr>
              <a:t>2.6.18</a:t>
            </a:r>
            <a:endParaRPr lang="ja-JP" altLang="en-US" sz="1800" dirty="0">
              <a:solidFill>
                <a:schemeClr val="bg1"/>
              </a:solidFill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680176" y="5381842"/>
            <a:ext cx="1296144" cy="369332"/>
          </a:xfrm>
          <a:prstGeom prst="rect">
            <a:avLst/>
          </a:prstGeom>
          <a:solidFill>
            <a:srgbClr val="FF0000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ja-JP" dirty="0">
                <a:solidFill>
                  <a:schemeClr val="bg1"/>
                </a:solidFill>
              </a:rPr>
              <a:t>Linux 3.0</a:t>
            </a:r>
            <a:endParaRPr lang="ja-JP" altLang="en-US" dirty="0">
              <a:solidFill>
                <a:schemeClr val="bg1"/>
              </a:solidFill>
            </a:endParaRPr>
          </a:p>
        </p:txBody>
      </p:sp>
      <p:sp>
        <p:nvSpPr>
          <p:cNvPr id="23" name="左右矢印 22"/>
          <p:cNvSpPr/>
          <p:nvPr/>
        </p:nvSpPr>
        <p:spPr bwMode="auto">
          <a:xfrm>
            <a:off x="2970733" y="2233892"/>
            <a:ext cx="7657710" cy="322402"/>
          </a:xfrm>
          <a:prstGeom prst="left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16942" y="217524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>
                <a:solidFill>
                  <a:schemeClr val="bg1"/>
                </a:solidFill>
              </a:rPr>
              <a:t>Linux 2.6.32</a:t>
            </a:r>
            <a:endParaRPr lang="ja-JP" altLang="en-US" dirty="0">
              <a:solidFill>
                <a:schemeClr val="bg1"/>
              </a:solidFill>
            </a:endParaRPr>
          </a:p>
        </p:txBody>
      </p:sp>
      <p:sp>
        <p:nvSpPr>
          <p:cNvPr id="26" name="右矢印 25"/>
          <p:cNvSpPr/>
          <p:nvPr/>
        </p:nvSpPr>
        <p:spPr bwMode="auto">
          <a:xfrm rot="10800000">
            <a:off x="7329988" y="3852421"/>
            <a:ext cx="854244" cy="1296144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3199188" y="1856011"/>
            <a:ext cx="7251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2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kernel</a:t>
            </a:r>
            <a:r>
              <a:rPr lang="ja-JP" altLang="en-US" sz="22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バージョンが違い過ぎるので、全く接点が持てなかった</a:t>
            </a: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6240015" y="3427134"/>
            <a:ext cx="2197986" cy="36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ja-JP" altLang="en-US" sz="220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距離が近くなった</a:t>
            </a:r>
          </a:p>
        </p:txBody>
      </p:sp>
      <p:sp>
        <p:nvSpPr>
          <p:cNvPr id="30" name="角丸四角形 29"/>
          <p:cNvSpPr/>
          <p:nvPr/>
        </p:nvSpPr>
        <p:spPr bwMode="auto">
          <a:xfrm>
            <a:off x="335360" y="5885898"/>
            <a:ext cx="11377264" cy="423422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rgbClr val="FFFF00"/>
                </a:solidFill>
                <a:latin typeface="Lobster 1.4" panose="02000506000000020003" pitchFamily="50" charset="0"/>
                <a:ea typeface="ＭＳ Ｐ明朝" pitchFamily="18" charset="-128"/>
              </a:rPr>
              <a:t>Upstream community developer sit much closer to product development engineer now  </a:t>
            </a:r>
            <a:endParaRPr lang="ja-JP" altLang="en-US" dirty="0">
              <a:solidFill>
                <a:srgbClr val="FFFF00"/>
              </a:solidFill>
              <a:latin typeface="Lobster 1.4" panose="02000506000000020003" pitchFamily="50" charset="0"/>
              <a:ea typeface="ＭＳ Ｐ明朝" pitchFamily="18" charset="-128"/>
            </a:endParaRPr>
          </a:p>
        </p:txBody>
      </p:sp>
      <p:pic>
        <p:nvPicPr>
          <p:cNvPr id="20" name="図 19" descr="stick_figure_working_laptop_des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8256240" y="2631926"/>
            <a:ext cx="2520280" cy="3317354"/>
          </a:xfrm>
          <a:prstGeom prst="rect">
            <a:avLst/>
          </a:prstGeom>
        </p:spPr>
      </p:pic>
      <p:pic>
        <p:nvPicPr>
          <p:cNvPr id="21" name="図 20" descr="stick_figure_working_laptop_des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0628443" y="1700808"/>
            <a:ext cx="940165" cy="1237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355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カーネルデベロッパーで無くても、活用できるネタは沢山ある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76775" y="1564629"/>
            <a:ext cx="11451873" cy="4464472"/>
          </a:xfrm>
        </p:spPr>
        <p:txBody>
          <a:bodyPr vert="horz" wrap="square" lIns="0" tIns="10800" rIns="36000" bIns="10800" numCol="1" anchor="t" anchorCtr="0" compatLnSpc="1">
            <a:prstTxWarp prst="textNoShape">
              <a:avLst/>
            </a:prstTxWarp>
          </a:bodyPr>
          <a:lstStyle/>
          <a:p>
            <a:r>
              <a:rPr lang="ja-JP" altLang="en-US" dirty="0"/>
              <a:t>製品開発現場が </a:t>
            </a:r>
            <a:r>
              <a:rPr lang="ja-JP" altLang="en-US" dirty="0">
                <a:solidFill>
                  <a:srgbClr val="FF0000"/>
                </a:solidFill>
              </a:rPr>
              <a:t>毎日がとても忙しい </a:t>
            </a:r>
            <a:r>
              <a:rPr lang="ja-JP" altLang="en-US" dirty="0"/>
              <a:t>のはわかっています。 以下は無理ですね。</a:t>
            </a:r>
            <a:br>
              <a:rPr lang="en-US" altLang="ja-JP" dirty="0"/>
            </a:br>
            <a:endParaRPr kumimoji="1" lang="en-US" altLang="ja-JP" sz="1000" dirty="0"/>
          </a:p>
          <a:p>
            <a:pPr marL="534988" lvl="1" indent="-268288"/>
            <a:r>
              <a:rPr lang="ja-JP" altLang="en-US" sz="2400" dirty="0"/>
              <a:t>あなたの課題に関連したコミュニティ開発者の </a:t>
            </a:r>
            <a:r>
              <a:rPr lang="ja-JP" altLang="en-US" sz="2400" b="1" dirty="0"/>
              <a:t>メーリングリストに毎日目を通す</a:t>
            </a:r>
            <a:endParaRPr lang="en-US" altLang="ja-JP" sz="2400" b="1" dirty="0"/>
          </a:p>
          <a:p>
            <a:pPr marL="534988" lvl="1" indent="-268288"/>
            <a:r>
              <a:rPr lang="ja-JP" altLang="en-US" sz="2400" dirty="0"/>
              <a:t>コミュニティが開発中のカーネルバージョン向けに </a:t>
            </a:r>
            <a:r>
              <a:rPr lang="ja-JP" altLang="en-US" sz="2400" b="1" dirty="0"/>
              <a:t>パッチを作成して投稿 </a:t>
            </a:r>
            <a:r>
              <a:rPr lang="ja-JP" altLang="en-US" sz="2400" dirty="0"/>
              <a:t>する</a:t>
            </a:r>
            <a:endParaRPr lang="en-US" altLang="ja-JP" sz="2400" dirty="0"/>
          </a:p>
          <a:p>
            <a:pPr marL="534988" lvl="1" indent="-268288"/>
            <a:r>
              <a:rPr lang="ja-JP" altLang="en-US" sz="2400" b="1" dirty="0"/>
              <a:t>メーリングリスト上の議論に参加 </a:t>
            </a:r>
            <a:r>
              <a:rPr lang="ja-JP" altLang="en-US" sz="2400" dirty="0"/>
              <a:t>して、投稿したパッチをマージしてもらえるまで持っていく</a:t>
            </a:r>
            <a:endParaRPr lang="en-US" altLang="ja-JP" sz="2400" dirty="0"/>
          </a:p>
          <a:p>
            <a:pPr marL="534988" lvl="1" indent="-268288"/>
            <a:endParaRPr lang="en-US" altLang="ja-JP" sz="1200" dirty="0"/>
          </a:p>
          <a:p>
            <a:pPr>
              <a:spcBef>
                <a:spcPts val="1200"/>
              </a:spcBef>
            </a:pPr>
            <a:r>
              <a:rPr kumimoji="1" lang="ja-JP" altLang="en-US" dirty="0">
                <a:solidFill>
                  <a:srgbClr val="FF0000"/>
                </a:solidFill>
              </a:rPr>
              <a:t>それでも コミュニティが今おこなている </a:t>
            </a:r>
            <a:r>
              <a:rPr kumimoji="1" lang="en-US" altLang="ja-JP" b="1" dirty="0">
                <a:solidFill>
                  <a:srgbClr val="FF0000"/>
                </a:solidFill>
              </a:rPr>
              <a:t>git</a:t>
            </a:r>
            <a:r>
              <a:rPr kumimoji="1" lang="ja-JP" altLang="en-US" b="1" dirty="0">
                <a:solidFill>
                  <a:srgbClr val="FF0000"/>
                </a:solidFill>
              </a:rPr>
              <a:t>、バグトラッキング情報（</a:t>
            </a:r>
            <a:r>
              <a:rPr kumimoji="1" lang="en-US" altLang="ja-JP" b="1" dirty="0">
                <a:solidFill>
                  <a:srgbClr val="FF0000"/>
                </a:solidFill>
              </a:rPr>
              <a:t>BTS</a:t>
            </a:r>
            <a:r>
              <a:rPr kumimoji="1" lang="ja-JP" altLang="en-US" b="1" dirty="0">
                <a:solidFill>
                  <a:srgbClr val="FF0000"/>
                </a:solidFill>
              </a:rPr>
              <a:t>）、</a:t>
            </a:r>
            <a:br>
              <a:rPr kumimoji="1" lang="en-US" altLang="ja-JP" b="1" dirty="0">
                <a:solidFill>
                  <a:srgbClr val="FF0000"/>
                </a:solidFill>
              </a:rPr>
            </a:br>
            <a:r>
              <a:rPr kumimoji="1" lang="ja-JP" altLang="en-US" b="1" dirty="0">
                <a:solidFill>
                  <a:srgbClr val="FF0000"/>
                </a:solidFill>
              </a:rPr>
              <a:t>メーリングリスト上の議論 </a:t>
            </a:r>
            <a:r>
              <a:rPr kumimoji="1" lang="ja-JP" altLang="en-US" dirty="0">
                <a:solidFill>
                  <a:srgbClr val="FF0000"/>
                </a:solidFill>
              </a:rPr>
              <a:t>などの活動に少しでも注目してもらえば</a:t>
            </a:r>
            <a:br>
              <a:rPr kumimoji="1" lang="en-US" altLang="ja-JP" dirty="0">
                <a:solidFill>
                  <a:srgbClr val="FF0000"/>
                </a:solidFill>
              </a:rPr>
            </a:br>
            <a:r>
              <a:rPr kumimoji="1" lang="ja-JP" altLang="en-US" dirty="0">
                <a:solidFill>
                  <a:srgbClr val="FF0000"/>
                </a:solidFill>
              </a:rPr>
              <a:t>きっとあなたの </a:t>
            </a:r>
            <a:r>
              <a:rPr kumimoji="1" lang="ja-JP" altLang="en-US" b="1" dirty="0">
                <a:solidFill>
                  <a:srgbClr val="FF0000"/>
                </a:solidFill>
              </a:rPr>
              <a:t>開発をもっと効率的、かつ健全 </a:t>
            </a:r>
            <a:r>
              <a:rPr kumimoji="1" lang="ja-JP" altLang="en-US" dirty="0">
                <a:solidFill>
                  <a:srgbClr val="FF0000"/>
                </a:solidFill>
              </a:rPr>
              <a:t>な形にすることが</a:t>
            </a:r>
            <a:br>
              <a:rPr kumimoji="1" lang="en-US" altLang="ja-JP" dirty="0">
                <a:solidFill>
                  <a:srgbClr val="FF0000"/>
                </a:solidFill>
              </a:rPr>
            </a:br>
            <a:r>
              <a:rPr kumimoji="1" lang="ja-JP" altLang="en-US" dirty="0">
                <a:solidFill>
                  <a:srgbClr val="FF0000"/>
                </a:solidFill>
              </a:rPr>
              <a:t>できる可能性があるのです。　いまこそ、オープンソース開発の</a:t>
            </a:r>
            <a:br>
              <a:rPr kumimoji="1" lang="en-US" altLang="ja-JP" dirty="0">
                <a:solidFill>
                  <a:srgbClr val="FF0000"/>
                </a:solidFill>
              </a:rPr>
            </a:br>
            <a:r>
              <a:rPr kumimoji="1" lang="ja-JP" altLang="en-US" dirty="0">
                <a:solidFill>
                  <a:srgbClr val="FF0000"/>
                </a:solidFill>
              </a:rPr>
              <a:t>現場に飛び込んでみませんか？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19</a:t>
            </a:fld>
            <a:endParaRPr lang="en-US" altLang="ja-JP"/>
          </a:p>
        </p:txBody>
      </p:sp>
      <p:pic>
        <p:nvPicPr>
          <p:cNvPr id="6" name="図 5" descr="office_worker_hard_at_wor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60296" y="3970548"/>
            <a:ext cx="3168352" cy="2731120"/>
          </a:xfrm>
          <a:prstGeom prst="rect">
            <a:avLst/>
          </a:prstGeom>
        </p:spPr>
      </p:pic>
      <p:sp>
        <p:nvSpPr>
          <p:cNvPr id="5" name="四角形: 角を丸くする 4">
            <a:extLst>
              <a:ext uri="{FF2B5EF4-FFF2-40B4-BE49-F238E27FC236}">
                <a16:creationId xmlns:a16="http://schemas.microsoft.com/office/drawing/2014/main" id="{78E42043-6A3B-4452-9B6B-E336EAC8F5F8}"/>
              </a:ext>
            </a:extLst>
          </p:cNvPr>
          <p:cNvSpPr/>
          <p:nvPr/>
        </p:nvSpPr>
        <p:spPr bwMode="auto">
          <a:xfrm>
            <a:off x="488877" y="2058342"/>
            <a:ext cx="11238450" cy="1512168"/>
          </a:xfrm>
          <a:prstGeom prst="roundRect">
            <a:avLst/>
          </a:prstGeom>
          <a:noFill/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lnSpc>
                <a:spcPct val="75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endParaRPr kumimoji="1" lang="ja-JP" altLang="en-US" dirty="0">
              <a:solidFill>
                <a:srgbClr val="3333CC"/>
              </a:solidFill>
              <a:latin typeface="Calibri" pitchFamily="34" charset="0"/>
              <a:ea typeface="ＭＳ Ｐ明朝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196541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開発コミュニティの活動を覗いてみよう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20</a:t>
            </a:fld>
            <a:endParaRPr lang="en-US" altLang="ja-JP"/>
          </a:p>
        </p:txBody>
      </p:sp>
      <p:pic>
        <p:nvPicPr>
          <p:cNvPr id="6" name="図 5" descr="Fotosearch_k01314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376" y="1844824"/>
            <a:ext cx="3024336" cy="23013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図 6" descr="Fotosearch_k49950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41117" y="1569903"/>
            <a:ext cx="2360799" cy="1571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図 7" descr="567px-GitHub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83832" y="1628801"/>
            <a:ext cx="1561692" cy="691331"/>
          </a:xfrm>
          <a:prstGeom prst="rect">
            <a:avLst/>
          </a:prstGeom>
        </p:spPr>
      </p:pic>
      <p:pic>
        <p:nvPicPr>
          <p:cNvPr id="9" name="図 8" descr="logo_sourceforg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79976" y="1774418"/>
            <a:ext cx="2304256" cy="1510567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402167" y="1568419"/>
            <a:ext cx="353359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デベロッパーコミュニティ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254656" y="3240763"/>
            <a:ext cx="36181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メーリングリスト・アーカイブ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295800" y="2475347"/>
            <a:ext cx="1872208" cy="587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ja-JP" altLang="en-US" b="1" dirty="0">
                <a:solidFill>
                  <a:srgbClr val="FF0000"/>
                </a:solidFill>
              </a:rPr>
              <a:t>ソースコード</a:t>
            </a:r>
            <a:r>
              <a:rPr lang="en-US" altLang="ja-JP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br>
              <a:rPr lang="en-US" altLang="ja-JP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　リポジトリ</a:t>
            </a:r>
          </a:p>
        </p:txBody>
      </p:sp>
      <p:pic>
        <p:nvPicPr>
          <p:cNvPr id="13" name="図 12" descr="linux-foundatio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71131" y="4541081"/>
            <a:ext cx="1800622" cy="694111"/>
          </a:xfrm>
          <a:prstGeom prst="rect">
            <a:avLst/>
          </a:prstGeom>
        </p:spPr>
      </p:pic>
      <p:pic>
        <p:nvPicPr>
          <p:cNvPr id="15" name="図 14" descr="google_cod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20336" y="4340488"/>
            <a:ext cx="1735460" cy="670519"/>
          </a:xfrm>
          <a:prstGeom prst="rect">
            <a:avLst/>
          </a:prstGeom>
        </p:spPr>
      </p:pic>
      <p:pic>
        <p:nvPicPr>
          <p:cNvPr id="18" name="図 17" descr="Android-Gingerbread-statu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651253" y="4024851"/>
            <a:ext cx="1254075" cy="1254075"/>
          </a:xfrm>
          <a:prstGeom prst="rect">
            <a:avLst/>
          </a:prstGeom>
        </p:spPr>
      </p:pic>
      <p:sp>
        <p:nvSpPr>
          <p:cNvPr id="21" name="テキスト ボックス 20"/>
          <p:cNvSpPr txBox="1"/>
          <p:nvPr/>
        </p:nvSpPr>
        <p:spPr>
          <a:xfrm>
            <a:off x="623392" y="2411480"/>
            <a:ext cx="2736304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ja-JP" sz="4000" dirty="0">
                <a:solidFill>
                  <a:schemeClr val="bg1"/>
                </a:solidFill>
              </a:rPr>
              <a:t>upstream</a:t>
            </a:r>
            <a:br>
              <a:rPr lang="en-US" altLang="ja-JP" sz="4000" dirty="0">
                <a:solidFill>
                  <a:schemeClr val="bg1"/>
                </a:solidFill>
              </a:rPr>
            </a:br>
            <a:r>
              <a:rPr lang="en-US" altLang="ja-JP" sz="4000" dirty="0">
                <a:solidFill>
                  <a:schemeClr val="bg1"/>
                </a:solidFill>
              </a:rPr>
              <a:t>community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  <p:cxnSp>
        <p:nvCxnSpPr>
          <p:cNvPr id="24" name="直線矢印コネクタ 23"/>
          <p:cNvCxnSpPr/>
          <p:nvPr/>
        </p:nvCxnSpPr>
        <p:spPr bwMode="auto">
          <a:xfrm>
            <a:off x="6168008" y="3140969"/>
            <a:ext cx="5630" cy="335477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直線矢印コネクタ 25"/>
          <p:cNvCxnSpPr>
            <a:cxnSpLocks/>
          </p:cNvCxnSpPr>
          <p:nvPr/>
        </p:nvCxnSpPr>
        <p:spPr bwMode="auto">
          <a:xfrm>
            <a:off x="3556971" y="3456206"/>
            <a:ext cx="887271" cy="471091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" name="直線矢印コネクタ 27"/>
          <p:cNvCxnSpPr>
            <a:cxnSpLocks/>
            <a:stCxn id="13" idx="3"/>
          </p:cNvCxnSpPr>
          <p:nvPr/>
        </p:nvCxnSpPr>
        <p:spPr bwMode="auto">
          <a:xfrm flipV="1">
            <a:off x="2971753" y="4869161"/>
            <a:ext cx="1324047" cy="18976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0" name="直線矢印コネクタ 29"/>
          <p:cNvCxnSpPr>
            <a:cxnSpLocks/>
          </p:cNvCxnSpPr>
          <p:nvPr/>
        </p:nvCxnSpPr>
        <p:spPr bwMode="auto">
          <a:xfrm flipH="1">
            <a:off x="7752184" y="2883782"/>
            <a:ext cx="1205388" cy="1121282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2" name="直線矢印コネクタ 31"/>
          <p:cNvCxnSpPr/>
          <p:nvPr/>
        </p:nvCxnSpPr>
        <p:spPr bwMode="auto">
          <a:xfrm flipH="1" flipV="1">
            <a:off x="8149088" y="4960190"/>
            <a:ext cx="755225" cy="269011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27" name="図 26" descr="human_cannonball_wall_break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214418" y="3156200"/>
            <a:ext cx="4032448" cy="3024336"/>
          </a:xfrm>
          <a:prstGeom prst="rect">
            <a:avLst/>
          </a:prstGeom>
        </p:spPr>
      </p:pic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046D531E-174B-4BEE-B3BA-F1D8F4F925C0}"/>
              </a:ext>
            </a:extLst>
          </p:cNvPr>
          <p:cNvSpPr txBox="1"/>
          <p:nvPr/>
        </p:nvSpPr>
        <p:spPr>
          <a:xfrm>
            <a:off x="8328248" y="5267348"/>
            <a:ext cx="36181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ソースコード・アーカイブ</a:t>
            </a:r>
          </a:p>
        </p:txBody>
      </p:sp>
      <p:sp>
        <p:nvSpPr>
          <p:cNvPr id="29" name="テキスト ボックス 28">
            <a:extLst>
              <a:ext uri="{FF2B5EF4-FFF2-40B4-BE49-F238E27FC236}">
                <a16:creationId xmlns:a16="http://schemas.microsoft.com/office/drawing/2014/main" id="{A8343D8C-CE6A-45AD-879C-672FB357CD07}"/>
              </a:ext>
            </a:extLst>
          </p:cNvPr>
          <p:cNvSpPr txBox="1"/>
          <p:nvPr/>
        </p:nvSpPr>
        <p:spPr>
          <a:xfrm>
            <a:off x="942573" y="5220075"/>
            <a:ext cx="353359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ja-JP" altLang="en-US" sz="22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コンソーシアム活動</a:t>
            </a:r>
          </a:p>
        </p:txBody>
      </p:sp>
      <p:sp>
        <p:nvSpPr>
          <p:cNvPr id="31" name="角丸四角形 20">
            <a:extLst>
              <a:ext uri="{FF2B5EF4-FFF2-40B4-BE49-F238E27FC236}">
                <a16:creationId xmlns:a16="http://schemas.microsoft.com/office/drawing/2014/main" id="{46365BF1-014A-492E-A027-B27EA966707C}"/>
              </a:ext>
            </a:extLst>
          </p:cNvPr>
          <p:cNvSpPr/>
          <p:nvPr/>
        </p:nvSpPr>
        <p:spPr bwMode="auto">
          <a:xfrm>
            <a:off x="410633" y="5877273"/>
            <a:ext cx="11379199" cy="418251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rgbClr val="FFFF00"/>
                </a:solidFill>
                <a:latin typeface="Lobster 1.4" panose="02000506000000020003" pitchFamily="50" charset="0"/>
              </a:rPr>
              <a:t>Even without direct contribution, red team developer can utilize various “open resources” !!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  </a:t>
            </a: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  <a:ea typeface="ＭＳ Ｐ明朝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399970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21</a:t>
            </a:fld>
            <a:endParaRPr lang="en-US" altLang="ja-JP"/>
          </a:p>
        </p:txBody>
      </p:sp>
      <p:sp>
        <p:nvSpPr>
          <p:cNvPr id="6" name="タイトル 1"/>
          <p:cNvSpPr txBox="1">
            <a:spLocks/>
          </p:cNvSpPr>
          <p:nvPr/>
        </p:nvSpPr>
        <p:spPr bwMode="auto">
          <a:xfrm>
            <a:off x="1825625" y="365920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 algn="ctr" eaLnBrk="0" hangingPunct="0"/>
            <a:r>
              <a:rPr lang="ja-JP" altLang="en-US" sz="32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ともかく</a:t>
            </a:r>
            <a:r>
              <a:rPr lang="ja-JP" altLang="en-US" sz="33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、徹底的に </a:t>
            </a:r>
            <a:r>
              <a:rPr lang="en-US" altLang="ja-JP" sz="33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git</a:t>
            </a:r>
            <a:r>
              <a:rPr lang="ja-JP" altLang="en-US" sz="33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 を使いこなそう</a:t>
            </a:r>
          </a:p>
        </p:txBody>
      </p:sp>
      <p:sp>
        <p:nvSpPr>
          <p:cNvPr id="7" name="コンテンツ プレースホルダ 2"/>
          <p:cNvSpPr>
            <a:spLocks noGrp="1"/>
          </p:cNvSpPr>
          <p:nvPr>
            <p:ph idx="1"/>
          </p:nvPr>
        </p:nvSpPr>
        <p:spPr>
          <a:xfrm>
            <a:off x="402167" y="1638300"/>
            <a:ext cx="11379199" cy="4598988"/>
          </a:xfrm>
        </p:spPr>
        <p:txBody>
          <a:bodyPr/>
          <a:lstStyle/>
          <a:p>
            <a:pPr>
              <a:buNone/>
            </a:pPr>
            <a:r>
              <a:rPr lang="en-US" altLang="ja-JP" dirty="0"/>
              <a:t>   git</a:t>
            </a:r>
            <a:r>
              <a:rPr lang="ja-JP" altLang="en-US" dirty="0"/>
              <a:t> は非常に強力なコードマネージメントツールなので、</a:t>
            </a:r>
            <a:r>
              <a:rPr lang="en-US" altLang="ja-JP" dirty="0">
                <a:solidFill>
                  <a:srgbClr val="FF0000"/>
                </a:solidFill>
              </a:rPr>
              <a:t>git</a:t>
            </a:r>
            <a:r>
              <a:rPr lang="ja-JP" altLang="en-US" dirty="0">
                <a:solidFill>
                  <a:srgbClr val="FF0000"/>
                </a:solidFill>
              </a:rPr>
              <a:t> を正しくかつ徹底的に有効活用</a:t>
            </a:r>
            <a:r>
              <a:rPr lang="ja-JP" altLang="en-US" dirty="0"/>
              <a:t>できれば、あなたの オープンソースの利用をずいぶんと助けてくれるでしょう。</a:t>
            </a:r>
            <a:endParaRPr lang="en-US" altLang="ja-JP" dirty="0"/>
          </a:p>
          <a:p>
            <a:pPr marL="0" indent="0">
              <a:buNone/>
            </a:pPr>
            <a:endParaRPr lang="en-US" altLang="ja-JP" sz="1100" dirty="0"/>
          </a:p>
          <a:p>
            <a:r>
              <a:rPr lang="en-US" altLang="ja-JP" dirty="0"/>
              <a:t>.git</a:t>
            </a:r>
            <a:r>
              <a:rPr lang="ja-JP" altLang="en-US" dirty="0"/>
              <a:t> という通常は見えない隠しディレクトリーの中に、ひとつひとつの </a:t>
            </a:r>
            <a:r>
              <a:rPr lang="ja-JP" altLang="en-US" dirty="0">
                <a:solidFill>
                  <a:srgbClr val="FF0000"/>
                </a:solidFill>
              </a:rPr>
              <a:t>パッチに関する付帯情報</a:t>
            </a:r>
            <a:r>
              <a:rPr lang="ja-JP" altLang="en-US" dirty="0"/>
              <a:t>がたくさん保存できるようになっています。 この </a:t>
            </a:r>
            <a:r>
              <a:rPr lang="ja-JP" altLang="en-US" dirty="0">
                <a:solidFill>
                  <a:srgbClr val="FF0000"/>
                </a:solidFill>
              </a:rPr>
              <a:t>付帯情報を検索 </a:t>
            </a:r>
            <a:r>
              <a:rPr lang="ja-JP" altLang="en-US" dirty="0"/>
              <a:t>することで解析（デバッグ）</a:t>
            </a:r>
            <a:br>
              <a:rPr lang="en-US" altLang="ja-JP" dirty="0"/>
            </a:br>
            <a:r>
              <a:rPr lang="ja-JP" altLang="en-US" dirty="0"/>
              <a:t>やメンテナンスの作業を大幅に効率化できます。</a:t>
            </a:r>
            <a:endParaRPr lang="en-US" altLang="ja-JP" dirty="0"/>
          </a:p>
          <a:p>
            <a:endParaRPr lang="en-US" altLang="ja-JP" sz="1400" dirty="0"/>
          </a:p>
          <a:p>
            <a:r>
              <a:rPr lang="ja-JP" altLang="en-US" dirty="0"/>
              <a:t>あなたが </a:t>
            </a:r>
            <a:r>
              <a:rPr lang="en-US" altLang="ja-JP" dirty="0"/>
              <a:t>git</a:t>
            </a:r>
            <a:r>
              <a:rPr lang="ja-JP" altLang="en-US" dirty="0"/>
              <a:t> を使ってコード（パッチ）を登録する時には、</a:t>
            </a:r>
            <a:r>
              <a:rPr lang="ja-JP" altLang="en-US" dirty="0">
                <a:solidFill>
                  <a:srgbClr val="FF0000"/>
                </a:solidFill>
              </a:rPr>
              <a:t>後で参照できるような </a:t>
            </a:r>
            <a:r>
              <a:rPr lang="en-US" altLang="ja-JP" dirty="0">
                <a:solidFill>
                  <a:srgbClr val="FF0000"/>
                </a:solidFill>
              </a:rPr>
              <a:t>log</a:t>
            </a:r>
            <a:r>
              <a:rPr lang="ja-JP" altLang="en-US" dirty="0">
                <a:solidFill>
                  <a:srgbClr val="FF0000"/>
                </a:solidFill>
              </a:rPr>
              <a:t> 情報</a:t>
            </a:r>
            <a:br>
              <a:rPr lang="en-US" altLang="ja-JP" dirty="0">
                <a:solidFill>
                  <a:srgbClr val="FF0000"/>
                </a:solidFill>
              </a:rPr>
            </a:br>
            <a:r>
              <a:rPr lang="ja-JP" altLang="en-US" dirty="0">
                <a:solidFill>
                  <a:srgbClr val="FF0000"/>
                </a:solidFill>
              </a:rPr>
              <a:t>や適切な </a:t>
            </a:r>
            <a:r>
              <a:rPr lang="en-US" altLang="ja-JP" dirty="0">
                <a:solidFill>
                  <a:srgbClr val="FF0000"/>
                </a:solidFill>
              </a:rPr>
              <a:t>tag</a:t>
            </a:r>
            <a:r>
              <a:rPr lang="ja-JP" altLang="en-US" dirty="0">
                <a:solidFill>
                  <a:srgbClr val="FF0000"/>
                </a:solidFill>
              </a:rPr>
              <a:t> の登録 </a:t>
            </a:r>
            <a:r>
              <a:rPr lang="ja-JP" altLang="en-US" dirty="0"/>
              <a:t>などを行ってください。　コミュニティ開発に参加する時には、このような</a:t>
            </a:r>
            <a:br>
              <a:rPr lang="en-US" altLang="ja-JP" dirty="0"/>
            </a:br>
            <a:r>
              <a:rPr lang="ja-JP" altLang="en-US" dirty="0"/>
              <a:t>厳密な </a:t>
            </a:r>
            <a:r>
              <a:rPr lang="en-US" altLang="ja-JP" dirty="0"/>
              <a:t>git</a:t>
            </a:r>
            <a:r>
              <a:rPr lang="ja-JP" altLang="en-US" dirty="0"/>
              <a:t> の運用ルールを理解し従うことが求められます。</a:t>
            </a:r>
            <a:endParaRPr lang="en-US" altLang="ja-JP" dirty="0"/>
          </a:p>
          <a:p>
            <a:pPr marL="0" indent="0">
              <a:buNone/>
            </a:pPr>
            <a:endParaRPr lang="en-US" altLang="ja-JP" sz="1200" dirty="0"/>
          </a:p>
          <a:p>
            <a:r>
              <a:rPr lang="ja-JP" altLang="en-US" dirty="0"/>
              <a:t>ローカスバグ修正などの </a:t>
            </a:r>
            <a:r>
              <a:rPr lang="ja-JP" altLang="en-US" dirty="0">
                <a:solidFill>
                  <a:srgbClr val="FF0000"/>
                </a:solidFill>
              </a:rPr>
              <a:t>実験コード </a:t>
            </a:r>
            <a:r>
              <a:rPr lang="ja-JP" altLang="en-US" dirty="0"/>
              <a:t>を作る場合には、適切な </a:t>
            </a:r>
            <a:r>
              <a:rPr lang="ja-JP" altLang="en-US" dirty="0">
                <a:solidFill>
                  <a:srgbClr val="FF0000"/>
                </a:solidFill>
              </a:rPr>
              <a:t>ブランチを切って</a:t>
            </a:r>
            <a:br>
              <a:rPr lang="en-US" altLang="ja-JP" dirty="0"/>
            </a:br>
            <a:r>
              <a:rPr lang="ja-JP" altLang="en-US" dirty="0"/>
              <a:t>マスターコードと分けてコードが管理できるような工夫も重要です。</a:t>
            </a:r>
            <a:endParaRPr lang="en-US" altLang="ja-JP" dirty="0"/>
          </a:p>
          <a:p>
            <a:pPr marL="0" indent="0">
              <a:buNone/>
            </a:pPr>
            <a:br>
              <a:rPr lang="en-US" altLang="ja-JP" dirty="0"/>
            </a:br>
            <a:endParaRPr lang="en-US" altLang="ja-JP" dirty="0"/>
          </a:p>
          <a:p>
            <a:endParaRPr kumimoji="1" lang="ja-JP" altLang="en-US" dirty="0"/>
          </a:p>
        </p:txBody>
      </p:sp>
      <p:grpSp>
        <p:nvGrpSpPr>
          <p:cNvPr id="3" name="グループ化 2">
            <a:extLst>
              <a:ext uri="{FF2B5EF4-FFF2-40B4-BE49-F238E27FC236}">
                <a16:creationId xmlns:a16="http://schemas.microsoft.com/office/drawing/2014/main" id="{CD5E04B3-E222-4D39-900E-7BC4B0E0A4EE}"/>
              </a:ext>
            </a:extLst>
          </p:cNvPr>
          <p:cNvGrpSpPr/>
          <p:nvPr/>
        </p:nvGrpSpPr>
        <p:grpSpPr>
          <a:xfrm>
            <a:off x="9991278" y="5013176"/>
            <a:ext cx="1721346" cy="1428750"/>
            <a:chOff x="9847262" y="5096594"/>
            <a:chExt cx="1721346" cy="1428750"/>
          </a:xfrm>
        </p:grpSpPr>
        <p:pic>
          <p:nvPicPr>
            <p:cNvPr id="10" name="図 9" descr="stick_figure_drawing_three_check_marks_nonlooping_150_clr.gi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847262" y="5096594"/>
              <a:ext cx="857250" cy="1428750"/>
            </a:xfrm>
            <a:prstGeom prst="rect">
              <a:avLst/>
            </a:prstGeom>
          </p:spPr>
        </p:pic>
        <p:pic>
          <p:nvPicPr>
            <p:cNvPr id="11" name="図 10" descr="Git-logo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597008" y="5265712"/>
              <a:ext cx="971600" cy="971600"/>
            </a:xfrm>
            <a:prstGeom prst="rect">
              <a:avLst/>
            </a:prstGeom>
          </p:spPr>
        </p:pic>
      </p:grpSp>
      <p:sp>
        <p:nvSpPr>
          <p:cNvPr id="9" name="角丸四角形 24">
            <a:extLst>
              <a:ext uri="{FF2B5EF4-FFF2-40B4-BE49-F238E27FC236}">
                <a16:creationId xmlns:a16="http://schemas.microsoft.com/office/drawing/2014/main" id="{891E438E-2506-44FA-A7B0-9B233D4D641D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おすすめ　１</a:t>
            </a:r>
          </a:p>
        </p:txBody>
      </p:sp>
    </p:spTree>
    <p:extLst>
      <p:ext uri="{BB962C8B-B14F-4D97-AF65-F5344CB8AC3E}">
        <p14:creationId xmlns:p14="http://schemas.microsoft.com/office/powerpoint/2010/main" val="39854031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22</a:t>
            </a:fld>
            <a:endParaRPr lang="en-US" altLang="ja-JP"/>
          </a:p>
        </p:txBody>
      </p:sp>
      <p:sp>
        <p:nvSpPr>
          <p:cNvPr id="6" name="タイトル 1"/>
          <p:cNvSpPr txBox="1">
            <a:spLocks/>
          </p:cNvSpPr>
          <p:nvPr/>
        </p:nvSpPr>
        <p:spPr bwMode="auto">
          <a:xfrm>
            <a:off x="745505" y="365920"/>
            <a:ext cx="10679087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en-US" altLang="ja-JP" sz="32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r>
              <a:rPr lang="ja-JP" altLang="en-US" sz="32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強い権限をもったゲートキーパー（＝インハウス メンテナー）</a:t>
            </a:r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30159" y="1638324"/>
            <a:ext cx="11598489" cy="3211166"/>
          </a:xfrm>
        </p:spPr>
        <p:txBody>
          <a:bodyPr/>
          <a:lstStyle/>
          <a:p>
            <a:r>
              <a:rPr kumimoji="1" lang="ja-JP" altLang="en-US" dirty="0">
                <a:solidFill>
                  <a:srgbClr val="336699"/>
                </a:solidFill>
              </a:rPr>
              <a:t>マスターコードにパッチをマージする時には、</a:t>
            </a:r>
            <a:r>
              <a:rPr kumimoji="1" lang="ja-JP" altLang="en-US" dirty="0">
                <a:solidFill>
                  <a:srgbClr val="FF0000"/>
                </a:solidFill>
              </a:rPr>
              <a:t>例外なくメンテナーによる</a:t>
            </a:r>
            <a:r>
              <a:rPr lang="ja-JP" altLang="en-US" dirty="0">
                <a:solidFill>
                  <a:srgbClr val="FF0000"/>
                </a:solidFill>
              </a:rPr>
              <a:t>コード</a:t>
            </a:r>
            <a:r>
              <a:rPr kumimoji="1" lang="ja-JP" altLang="en-US" dirty="0">
                <a:solidFill>
                  <a:srgbClr val="FF0000"/>
                </a:solidFill>
              </a:rPr>
              <a:t>レビューを義務づける</a:t>
            </a:r>
            <a:br>
              <a:rPr kumimoji="1" lang="en-US" altLang="ja-JP" dirty="0">
                <a:solidFill>
                  <a:srgbClr val="336699"/>
                </a:solidFill>
              </a:rPr>
            </a:br>
            <a:r>
              <a:rPr kumimoji="1" lang="ja-JP" altLang="en-US" dirty="0">
                <a:solidFill>
                  <a:srgbClr val="336699"/>
                </a:solidFill>
              </a:rPr>
              <a:t>必要があります。 メンテナーには </a:t>
            </a:r>
            <a:r>
              <a:rPr kumimoji="1" lang="ja-JP" altLang="en-US" dirty="0">
                <a:solidFill>
                  <a:srgbClr val="FF0000"/>
                </a:solidFill>
              </a:rPr>
              <a:t>いかなるコードでもマージを拒否する権限 </a:t>
            </a:r>
            <a:r>
              <a:rPr kumimoji="1" lang="ja-JP" altLang="en-US" dirty="0">
                <a:solidFill>
                  <a:srgbClr val="336699"/>
                </a:solidFill>
              </a:rPr>
              <a:t>を持たせます。</a:t>
            </a:r>
            <a:endParaRPr kumimoji="1" lang="en-US" altLang="ja-JP" dirty="0">
              <a:solidFill>
                <a:srgbClr val="336699"/>
              </a:solidFill>
            </a:endParaRPr>
          </a:p>
          <a:p>
            <a:endParaRPr lang="en-US" altLang="ja-JP" dirty="0">
              <a:solidFill>
                <a:srgbClr val="336699"/>
              </a:solidFill>
            </a:endParaRPr>
          </a:p>
          <a:p>
            <a:r>
              <a:rPr kumimoji="1" lang="ja-JP" altLang="en-US" dirty="0">
                <a:solidFill>
                  <a:srgbClr val="336699"/>
                </a:solidFill>
              </a:rPr>
              <a:t>メンテナーはサーバー管理者とは別です。</a:t>
            </a:r>
            <a:br>
              <a:rPr kumimoji="1" lang="en-US" altLang="ja-JP" dirty="0">
                <a:solidFill>
                  <a:srgbClr val="336699"/>
                </a:solidFill>
              </a:rPr>
            </a:br>
            <a:r>
              <a:rPr kumimoji="1" lang="ja-JP" altLang="en-US" dirty="0">
                <a:solidFill>
                  <a:srgbClr val="FF0000"/>
                </a:solidFill>
              </a:rPr>
              <a:t>新人の仕事ではありません</a:t>
            </a:r>
            <a:r>
              <a:rPr kumimoji="1" lang="ja-JP" altLang="en-US" dirty="0">
                <a:solidFill>
                  <a:srgbClr val="336699"/>
                </a:solidFill>
              </a:rPr>
              <a:t>。</a:t>
            </a:r>
            <a:br>
              <a:rPr kumimoji="1" lang="en-US" altLang="ja-JP" dirty="0">
                <a:solidFill>
                  <a:srgbClr val="336699"/>
                </a:solidFill>
              </a:rPr>
            </a:br>
            <a:r>
              <a:rPr kumimoji="1" lang="en-US" altLang="ja-JP" dirty="0">
                <a:solidFill>
                  <a:srgbClr val="336699"/>
                </a:solidFill>
              </a:rPr>
              <a:t>SW</a:t>
            </a:r>
            <a:r>
              <a:rPr kumimoji="1" lang="ja-JP" altLang="en-US" dirty="0">
                <a:solidFill>
                  <a:srgbClr val="336699"/>
                </a:solidFill>
              </a:rPr>
              <a:t> に関する深い知見と</a:t>
            </a:r>
            <a:br>
              <a:rPr kumimoji="1" lang="en-US" altLang="ja-JP" dirty="0">
                <a:solidFill>
                  <a:srgbClr val="336699"/>
                </a:solidFill>
              </a:rPr>
            </a:br>
            <a:r>
              <a:rPr kumimoji="1" lang="ja-JP" altLang="en-US" dirty="0">
                <a:solidFill>
                  <a:srgbClr val="336699"/>
                </a:solidFill>
              </a:rPr>
              <a:t>権限をもったシニア</a:t>
            </a:r>
            <a:br>
              <a:rPr kumimoji="1" lang="en-US" altLang="ja-JP" dirty="0">
                <a:solidFill>
                  <a:srgbClr val="336699"/>
                </a:solidFill>
              </a:rPr>
            </a:br>
            <a:r>
              <a:rPr kumimoji="1" lang="ja-JP" altLang="en-US" dirty="0">
                <a:solidFill>
                  <a:srgbClr val="336699"/>
                </a:solidFill>
              </a:rPr>
              <a:t>プログラマーの役割です。</a:t>
            </a:r>
            <a:endParaRPr kumimoji="1" lang="en-US" altLang="ja-JP" dirty="0">
              <a:solidFill>
                <a:srgbClr val="336699"/>
              </a:solidFill>
            </a:endParaRP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841" y="3518271"/>
            <a:ext cx="2322997" cy="2322997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216" y="2657577"/>
            <a:ext cx="1800199" cy="3211166"/>
          </a:xfrm>
          <a:prstGeom prst="rect">
            <a:avLst/>
          </a:prstGeom>
        </p:spPr>
      </p:pic>
      <p:sp>
        <p:nvSpPr>
          <p:cNvPr id="21" name="角丸四角形 20"/>
          <p:cNvSpPr/>
          <p:nvPr/>
        </p:nvSpPr>
        <p:spPr bwMode="auto">
          <a:xfrm>
            <a:off x="410633" y="5877273"/>
            <a:ext cx="11379199" cy="418251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Maintainer should retain the authority to reject any vulnerable nor ugly shape code merge.   </a:t>
            </a: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  <a:ea typeface="ＭＳ Ｐ明朝" pitchFamily="18" charset="-128"/>
            </a:endParaRPr>
          </a:p>
        </p:txBody>
      </p:sp>
      <p:grpSp>
        <p:nvGrpSpPr>
          <p:cNvPr id="5" name="グループ化 4">
            <a:extLst>
              <a:ext uri="{FF2B5EF4-FFF2-40B4-BE49-F238E27FC236}">
                <a16:creationId xmlns:a16="http://schemas.microsoft.com/office/drawing/2014/main" id="{6C471140-7EA8-4077-9699-C3B8E72C5F35}"/>
              </a:ext>
            </a:extLst>
          </p:cNvPr>
          <p:cNvGrpSpPr/>
          <p:nvPr/>
        </p:nvGrpSpPr>
        <p:grpSpPr>
          <a:xfrm>
            <a:off x="8687196" y="2740647"/>
            <a:ext cx="3313460" cy="3064617"/>
            <a:chOff x="7895108" y="2852936"/>
            <a:chExt cx="3313460" cy="3064617"/>
          </a:xfrm>
        </p:grpSpPr>
        <p:pic>
          <p:nvPicPr>
            <p:cNvPr id="15" name="図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7924" y="4178185"/>
              <a:ext cx="896588" cy="1595352"/>
            </a:xfrm>
            <a:prstGeom prst="rect">
              <a:avLst/>
            </a:prstGeom>
          </p:spPr>
        </p:pic>
        <p:sp>
          <p:nvSpPr>
            <p:cNvPr id="18" name="円/楕円 17"/>
            <p:cNvSpPr/>
            <p:nvPr/>
          </p:nvSpPr>
          <p:spPr bwMode="auto">
            <a:xfrm>
              <a:off x="8544272" y="3469282"/>
              <a:ext cx="1941906" cy="1739805"/>
            </a:xfrm>
            <a:prstGeom prst="ellipse">
              <a:avLst/>
            </a:prstGeom>
            <a:ln>
              <a:noFill/>
              <a:headEnd type="none" w="med" len="med"/>
              <a:tailEnd type="none" w="med" len="med"/>
            </a:ln>
            <a:effectLst>
              <a:glow rad="228600">
                <a:schemeClr val="accent2">
                  <a:satMod val="175000"/>
                  <a:alpha val="4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  <a:buClr>
                  <a:srgbClr val="5A0BCF"/>
                </a:buClr>
              </a:pPr>
              <a:endParaRPr lang="ja-JP" altLang="en-US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ＭＳ Ｐ明朝" pitchFamily="18" charset="-128"/>
              </a:endParaRPr>
            </a:p>
          </p:txBody>
        </p:sp>
        <p:pic>
          <p:nvPicPr>
            <p:cNvPr id="10" name="図 9" descr="gold_puzzle_piece_silver_key_insert_400_clr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95098" y="2852936"/>
              <a:ext cx="1171820" cy="1339224"/>
            </a:xfrm>
            <a:prstGeom prst="rect">
              <a:avLst/>
            </a:prstGeom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95108" y="3626187"/>
              <a:ext cx="1383941" cy="13839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図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24392" y="3397274"/>
              <a:ext cx="1584176" cy="1247539"/>
            </a:xfrm>
            <a:prstGeom prst="rect">
              <a:avLst/>
            </a:prstGeom>
          </p:spPr>
        </p:pic>
        <p:sp>
          <p:nvSpPr>
            <p:cNvPr id="19" name="テキスト ボックス 18"/>
            <p:cNvSpPr txBox="1"/>
            <p:nvPr/>
          </p:nvSpPr>
          <p:spPr>
            <a:xfrm>
              <a:off x="9013824" y="4059598"/>
              <a:ext cx="936104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ja-JP" sz="2000" b="1" dirty="0">
                  <a:solidFill>
                    <a:srgbClr val="FF0000"/>
                  </a:solidFill>
                </a:rPr>
                <a:t>ugly</a:t>
              </a:r>
              <a:br>
                <a:rPr lang="en-US" altLang="ja-JP" sz="2000" b="1" dirty="0">
                  <a:solidFill>
                    <a:srgbClr val="FF0000"/>
                  </a:solidFill>
                </a:rPr>
              </a:br>
              <a:r>
                <a:rPr lang="en-US" altLang="ja-JP" sz="2000" b="1" dirty="0">
                  <a:solidFill>
                    <a:srgbClr val="FF0000"/>
                  </a:solidFill>
                </a:rPr>
                <a:t>patch</a:t>
              </a:r>
              <a:endParaRPr lang="ja-JP" altLang="en-US" b="1" dirty="0">
                <a:solidFill>
                  <a:srgbClr val="FF0000"/>
                </a:solidFill>
              </a:endParaRPr>
            </a:p>
          </p:txBody>
        </p:sp>
        <p:pic>
          <p:nvPicPr>
            <p:cNvPr id="22" name="図 21" descr="puzzle-piece.gif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720658" y="4509763"/>
              <a:ext cx="1407790" cy="1407790"/>
            </a:xfrm>
            <a:prstGeom prst="rect">
              <a:avLst/>
            </a:prstGeom>
          </p:spPr>
        </p:pic>
      </p:grpSp>
      <p:sp>
        <p:nvSpPr>
          <p:cNvPr id="25" name="テキスト ボックス 24"/>
          <p:cNvSpPr txBox="1"/>
          <p:nvPr/>
        </p:nvSpPr>
        <p:spPr>
          <a:xfrm>
            <a:off x="2323961" y="5396884"/>
            <a:ext cx="3043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社内コードメンテナー</a:t>
            </a:r>
          </a:p>
        </p:txBody>
      </p:sp>
      <p:pic>
        <p:nvPicPr>
          <p:cNvPr id="27" name="図 26" descr="Clipboard0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21695" y="2866641"/>
            <a:ext cx="1111564" cy="1124718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20" name="角丸四角形 24">
            <a:extLst>
              <a:ext uri="{FF2B5EF4-FFF2-40B4-BE49-F238E27FC236}">
                <a16:creationId xmlns:a16="http://schemas.microsoft.com/office/drawing/2014/main" id="{1A0DFA4D-6D23-4452-B394-DDDE7DF42286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おすすめ　２</a:t>
            </a:r>
          </a:p>
        </p:txBody>
      </p:sp>
    </p:spTree>
    <p:extLst>
      <p:ext uri="{BB962C8B-B14F-4D97-AF65-F5344CB8AC3E}">
        <p14:creationId xmlns:p14="http://schemas.microsoft.com/office/powerpoint/2010/main" val="39854031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1024" y="1566292"/>
            <a:ext cx="11527624" cy="2078732"/>
          </a:xfrm>
        </p:spPr>
        <p:txBody>
          <a:bodyPr/>
          <a:lstStyle/>
          <a:p>
            <a:r>
              <a:rPr lang="ja-JP" altLang="en-US" dirty="0"/>
              <a:t>製品開発エンジニア と コミュニティデベロッパー は </a:t>
            </a:r>
            <a:r>
              <a:rPr lang="ja-JP" altLang="en-US" dirty="0">
                <a:solidFill>
                  <a:srgbClr val="FF0000"/>
                </a:solidFill>
              </a:rPr>
              <a:t>別々の課題リストを持っている </a:t>
            </a:r>
            <a:r>
              <a:rPr lang="ja-JP" altLang="en-US" dirty="0"/>
              <a:t>のですが</a:t>
            </a:r>
            <a:br>
              <a:rPr lang="en-US" altLang="ja-JP" dirty="0"/>
            </a:br>
            <a:r>
              <a:rPr lang="ja-JP" altLang="en-US" dirty="0">
                <a:solidFill>
                  <a:srgbClr val="FF0000"/>
                </a:solidFill>
              </a:rPr>
              <a:t>意図的に製品開発現場の課題を定期的にコミュニティデベロッパーと共有する</a:t>
            </a:r>
            <a:r>
              <a:rPr lang="ja-JP" altLang="en-US" dirty="0"/>
              <a:t>機会を設ける</a:t>
            </a:r>
            <a:br>
              <a:rPr lang="en-US" altLang="ja-JP" dirty="0"/>
            </a:br>
            <a:r>
              <a:rPr lang="ja-JP" altLang="en-US" dirty="0"/>
              <a:t>のはとても重要（有効。 今日解がもらえなくても、</a:t>
            </a:r>
            <a:r>
              <a:rPr lang="ja-JP" altLang="en-US" dirty="0">
                <a:solidFill>
                  <a:srgbClr val="FF0000"/>
                </a:solidFill>
              </a:rPr>
              <a:t>中長期の根本解決 </a:t>
            </a:r>
            <a:r>
              <a:rPr lang="ja-JP" altLang="en-US" dirty="0"/>
              <a:t>につながっていきます。</a:t>
            </a:r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23</a:t>
            </a:fld>
            <a:endParaRPr lang="en-US" altLang="ja-JP"/>
          </a:p>
        </p:txBody>
      </p:sp>
      <p:sp>
        <p:nvSpPr>
          <p:cNvPr id="6" name="タイトル 1"/>
          <p:cNvSpPr txBox="1">
            <a:spLocks/>
          </p:cNvSpPr>
          <p:nvPr/>
        </p:nvSpPr>
        <p:spPr bwMode="auto">
          <a:xfrm>
            <a:off x="817513" y="364938"/>
            <a:ext cx="10535071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 eaLnBrk="0" hangingPunct="0">
              <a:defRPr/>
            </a:pPr>
            <a:r>
              <a:rPr lang="ja-JP" altLang="en-US" sz="32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製品開発エンジニア と コミュニティ デベロッパーのコラボレーション</a:t>
            </a:r>
          </a:p>
        </p:txBody>
      </p:sp>
      <p:pic>
        <p:nvPicPr>
          <p:cNvPr id="8" name="図 7" descr="office-thum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16280" y="3003806"/>
            <a:ext cx="2916759" cy="21875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図 8" descr="Fotosearch_k0131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1920" y="2789058"/>
            <a:ext cx="3294586" cy="25070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948" y="4226095"/>
            <a:ext cx="2114533" cy="2059555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037" y="4177908"/>
            <a:ext cx="2157203" cy="2101116"/>
          </a:xfrm>
          <a:prstGeom prst="rect">
            <a:avLst/>
          </a:prstGeom>
        </p:spPr>
      </p:pic>
      <p:sp>
        <p:nvSpPr>
          <p:cNvPr id="14" name="角丸四角形 13"/>
          <p:cNvSpPr/>
          <p:nvPr/>
        </p:nvSpPr>
        <p:spPr bwMode="auto">
          <a:xfrm>
            <a:off x="383365" y="5877271"/>
            <a:ext cx="11398002" cy="418251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Community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developers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eager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to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know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what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production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engineer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are struggling now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7530143" y="4885310"/>
            <a:ext cx="1494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sz="2000" b="1" dirty="0">
                <a:solidFill>
                  <a:srgbClr val="FFFF00"/>
                </a:solidFill>
              </a:rPr>
              <a:t>production</a:t>
            </a:r>
            <a:br>
              <a:rPr lang="en-US" altLang="ja-JP" sz="2000" b="1" dirty="0">
                <a:solidFill>
                  <a:srgbClr val="FFFF00"/>
                </a:solidFill>
              </a:rPr>
            </a:br>
            <a:r>
              <a:rPr lang="en-US" altLang="ja-JP" sz="2000" b="1" dirty="0">
                <a:solidFill>
                  <a:srgbClr val="FFFF00"/>
                </a:solidFill>
              </a:rPr>
              <a:t>task list</a:t>
            </a:r>
            <a:endParaRPr lang="ja-JP" altLang="en-US" sz="2000" b="1" dirty="0">
              <a:solidFill>
                <a:srgbClr val="FFFF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891644" y="4837433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sz="2000" b="1" dirty="0">
                <a:solidFill>
                  <a:srgbClr val="FFFF00"/>
                </a:solidFill>
              </a:rPr>
              <a:t>upstream</a:t>
            </a:r>
            <a:br>
              <a:rPr lang="en-US" altLang="ja-JP" sz="2000" b="1" dirty="0">
                <a:solidFill>
                  <a:srgbClr val="FFFF00"/>
                </a:solidFill>
              </a:rPr>
            </a:br>
            <a:r>
              <a:rPr lang="en-US" altLang="ja-JP" sz="2000" b="1" dirty="0">
                <a:solidFill>
                  <a:srgbClr val="FFFF00"/>
                </a:solidFill>
              </a:rPr>
              <a:t>task list</a:t>
            </a:r>
            <a:endParaRPr lang="ja-JP" altLang="en-US" sz="2000" b="1" dirty="0">
              <a:solidFill>
                <a:srgbClr val="FFFF00"/>
              </a:solidFill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020" y="2806353"/>
            <a:ext cx="2619058" cy="2294295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08" y="2809480"/>
            <a:ext cx="2514435" cy="2202645"/>
          </a:xfrm>
          <a:prstGeom prst="rect">
            <a:avLst/>
          </a:prstGeom>
        </p:spPr>
      </p:pic>
      <p:sp>
        <p:nvSpPr>
          <p:cNvPr id="5" name="円弧 4"/>
          <p:cNvSpPr/>
          <p:nvPr/>
        </p:nvSpPr>
        <p:spPr bwMode="auto">
          <a:xfrm>
            <a:off x="6384032" y="3429000"/>
            <a:ext cx="1296144" cy="1656184"/>
          </a:xfrm>
          <a:prstGeom prst="arc">
            <a:avLst>
              <a:gd name="adj1" fmla="val 16667555"/>
              <a:gd name="adj2" fmla="val 0"/>
            </a:avLst>
          </a:prstGeom>
          <a:noFill/>
          <a:ln w="57150" cap="flat" cmpd="sng" algn="ctr">
            <a:solidFill>
              <a:srgbClr val="CC6600"/>
            </a:solidFill>
            <a:prstDash val="solid"/>
            <a:round/>
            <a:headEnd type="triangl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17" name="円弧 16"/>
          <p:cNvSpPr/>
          <p:nvPr/>
        </p:nvSpPr>
        <p:spPr bwMode="auto">
          <a:xfrm flipH="1">
            <a:off x="4511824" y="3501008"/>
            <a:ext cx="1368152" cy="1656184"/>
          </a:xfrm>
          <a:prstGeom prst="arc">
            <a:avLst>
              <a:gd name="adj1" fmla="val 16667555"/>
              <a:gd name="adj2" fmla="val 0"/>
            </a:avLst>
          </a:prstGeom>
          <a:noFill/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4938240" y="3317268"/>
            <a:ext cx="1368152" cy="537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ja-JP" sz="2000" b="1" dirty="0">
                <a:solidFill>
                  <a:srgbClr val="FFFF00"/>
                </a:solidFill>
              </a:rPr>
              <a:t>demand</a:t>
            </a:r>
            <a:br>
              <a:rPr lang="en-US" altLang="ja-JP" sz="2000" b="1" dirty="0">
                <a:solidFill>
                  <a:srgbClr val="FFFF00"/>
                </a:solidFill>
              </a:rPr>
            </a:br>
            <a:r>
              <a:rPr lang="en-US" altLang="ja-JP" sz="2000" b="1" dirty="0">
                <a:solidFill>
                  <a:srgbClr val="FFFF00"/>
                </a:solidFill>
              </a:rPr>
              <a:t>list</a:t>
            </a:r>
            <a:endParaRPr lang="ja-JP" altLang="en-US" sz="2000" b="1" dirty="0">
              <a:solidFill>
                <a:srgbClr val="FFFF00"/>
              </a:solidFill>
            </a:endParaRPr>
          </a:p>
        </p:txBody>
      </p:sp>
      <p:sp>
        <p:nvSpPr>
          <p:cNvPr id="19" name="角丸四角形 24">
            <a:extLst>
              <a:ext uri="{FF2B5EF4-FFF2-40B4-BE49-F238E27FC236}">
                <a16:creationId xmlns:a16="http://schemas.microsoft.com/office/drawing/2014/main" id="{FC67520B-FF12-499F-AD56-2833FB732A6F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おすすめ　３</a:t>
            </a:r>
          </a:p>
        </p:txBody>
      </p:sp>
    </p:spTree>
    <p:extLst>
      <p:ext uri="{BB962C8B-B14F-4D97-AF65-F5344CB8AC3E}">
        <p14:creationId xmlns:p14="http://schemas.microsoft.com/office/powerpoint/2010/main" val="39854031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2167" y="1543414"/>
            <a:ext cx="11526481" cy="4598988"/>
          </a:xfrm>
        </p:spPr>
        <p:txBody>
          <a:bodyPr/>
          <a:lstStyle/>
          <a:p>
            <a:r>
              <a:rPr kumimoji="1" lang="ja-JP" altLang="en-US" dirty="0"/>
              <a:t>コミュニティ開発は、関係者との調整に時間を要するので時間のかかるプロセスです</a:t>
            </a:r>
            <a:endParaRPr kumimoji="1" lang="en-US" altLang="ja-JP" dirty="0"/>
          </a:p>
          <a:p>
            <a:r>
              <a:rPr lang="ja-JP" altLang="en-US" dirty="0"/>
              <a:t>一方製品開発現場では、待ったなしの問題解決が求められるのが普通ですね</a:t>
            </a:r>
            <a:endParaRPr lang="en-US" altLang="ja-JP" dirty="0"/>
          </a:p>
          <a:p>
            <a:r>
              <a:rPr lang="ja-JP" altLang="en-US" dirty="0"/>
              <a:t>なので </a:t>
            </a:r>
            <a:r>
              <a:rPr lang="ja-JP" altLang="en-US" dirty="0">
                <a:solidFill>
                  <a:srgbClr val="FF0000"/>
                </a:solidFill>
              </a:rPr>
              <a:t>コミュニティ開発者は 商品開発現場のバグ管理票を解決してはくれない　</a:t>
            </a:r>
            <a:r>
              <a:rPr lang="ja-JP" altLang="en-US" dirty="0"/>
              <a:t>でしょう</a:t>
            </a:r>
            <a:endParaRPr kumimoji="1" lang="en-US" altLang="ja-JP" dirty="0"/>
          </a:p>
          <a:p>
            <a:pPr>
              <a:buNone/>
            </a:pPr>
            <a:endParaRPr kumimoji="1" lang="en-US" altLang="ja-JP" sz="1100" dirty="0"/>
          </a:p>
          <a:p>
            <a:pPr marL="0" indent="0">
              <a:buNone/>
            </a:pPr>
            <a:r>
              <a:rPr kumimoji="1" lang="ja-JP" altLang="en-US" dirty="0"/>
              <a:t>しかし、商品開発現場での</a:t>
            </a:r>
            <a:r>
              <a:rPr kumimoji="1" lang="ja-JP" altLang="en-US" dirty="0">
                <a:solidFill>
                  <a:srgbClr val="FF0000"/>
                </a:solidFill>
              </a:rPr>
              <a:t>課題解決を オープンソースのマスターコードに反映できなければ</a:t>
            </a:r>
            <a:r>
              <a:rPr kumimoji="1" lang="ja-JP" altLang="en-US" dirty="0"/>
              <a:t>、</a:t>
            </a:r>
            <a:br>
              <a:rPr kumimoji="1" lang="en-US" altLang="ja-JP" dirty="0"/>
            </a:br>
            <a:r>
              <a:rPr kumimoji="1" lang="ja-JP" altLang="en-US" dirty="0"/>
              <a:t>問題が </a:t>
            </a:r>
            <a:r>
              <a:rPr kumimoji="1" lang="ja-JP" altLang="en-US" dirty="0">
                <a:solidFill>
                  <a:srgbClr val="FF0000"/>
                </a:solidFill>
              </a:rPr>
              <a:t>確実に将来再発 </a:t>
            </a:r>
            <a:r>
              <a:rPr kumimoji="1" lang="ja-JP" altLang="en-US" dirty="0"/>
              <a:t>します。　開発 </a:t>
            </a:r>
            <a:r>
              <a:rPr kumimoji="1" lang="ja-JP" altLang="en-US" dirty="0">
                <a:solidFill>
                  <a:srgbClr val="FF0000"/>
                </a:solidFill>
              </a:rPr>
              <a:t>現場の課題と対策をコミュニティデベロッパーと共有</a:t>
            </a:r>
            <a:br>
              <a:rPr kumimoji="1" lang="en-US" altLang="ja-JP" dirty="0"/>
            </a:br>
            <a:r>
              <a:rPr kumimoji="1" lang="ja-JP" altLang="en-US" dirty="0"/>
              <a:t>していく</a:t>
            </a:r>
            <a:r>
              <a:rPr lang="ja-JP" altLang="en-US" dirty="0"/>
              <a:t>事がとても大事なのです。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24</a:t>
            </a:fld>
            <a:endParaRPr lang="en-US" altLang="ja-JP"/>
          </a:p>
        </p:txBody>
      </p:sp>
      <p:sp>
        <p:nvSpPr>
          <p:cNvPr id="6" name="タイトル 1"/>
          <p:cNvSpPr txBox="1">
            <a:spLocks/>
          </p:cNvSpPr>
          <p:nvPr/>
        </p:nvSpPr>
        <p:spPr bwMode="auto">
          <a:xfrm>
            <a:off x="1127448" y="365920"/>
            <a:ext cx="9955742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 eaLnBrk="0" hangingPunct="0">
              <a:defRPr/>
            </a:pPr>
            <a:r>
              <a:rPr lang="ja-JP" altLang="en-US" sz="32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製品開発チームの </a:t>
            </a:r>
            <a:r>
              <a:rPr lang="en-US" altLang="ja-JP" sz="32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BTS</a:t>
            </a:r>
            <a:r>
              <a:rPr lang="ja-JP" altLang="en-US" sz="32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（バグ管理情報）を公開しよう</a:t>
            </a:r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04259" y="4266312"/>
            <a:ext cx="1540110" cy="2096547"/>
          </a:xfrm>
          <a:prstGeom prst="rect">
            <a:avLst/>
          </a:prstGeom>
        </p:spPr>
      </p:pic>
      <p:sp>
        <p:nvSpPr>
          <p:cNvPr id="20" name="テキスト ボックス 19"/>
          <p:cNvSpPr txBox="1"/>
          <p:nvPr/>
        </p:nvSpPr>
        <p:spPr>
          <a:xfrm>
            <a:off x="2385118" y="5422337"/>
            <a:ext cx="1008111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100" dirty="0">
                <a:solidFill>
                  <a:srgbClr val="FFFF00"/>
                </a:solidFill>
              </a:rPr>
              <a:t>    </a:t>
            </a:r>
            <a:r>
              <a:rPr lang="en-US" altLang="ja-JP" sz="1400" dirty="0">
                <a:solidFill>
                  <a:srgbClr val="FFFF00"/>
                </a:solidFill>
              </a:rPr>
              <a:t>bug</a:t>
            </a:r>
            <a:br>
              <a:rPr lang="en-US" altLang="ja-JP" sz="1400" dirty="0">
                <a:solidFill>
                  <a:srgbClr val="FFFF00"/>
                </a:solidFill>
              </a:rPr>
            </a:br>
            <a:r>
              <a:rPr lang="en-US" altLang="ja-JP" sz="1400" dirty="0">
                <a:solidFill>
                  <a:srgbClr val="FFFF00"/>
                </a:solidFill>
              </a:rPr>
              <a:t>report</a:t>
            </a:r>
            <a:br>
              <a:rPr lang="en-US" altLang="ja-JP" sz="1400" dirty="0">
                <a:solidFill>
                  <a:srgbClr val="FFFF00"/>
                </a:solidFill>
              </a:rPr>
            </a:br>
            <a:endParaRPr lang="ja-JP" altLang="en-US" sz="1100" dirty="0">
              <a:solidFill>
                <a:srgbClr val="FFFF00"/>
              </a:solidFill>
            </a:endParaRPr>
          </a:p>
        </p:txBody>
      </p:sp>
      <p:grpSp>
        <p:nvGrpSpPr>
          <p:cNvPr id="25" name="グループ化 24"/>
          <p:cNvGrpSpPr/>
          <p:nvPr/>
        </p:nvGrpSpPr>
        <p:grpSpPr>
          <a:xfrm>
            <a:off x="5100439" y="4984990"/>
            <a:ext cx="1877194" cy="1828387"/>
            <a:chOff x="4585627" y="4816436"/>
            <a:chExt cx="1877194" cy="1828387"/>
          </a:xfrm>
        </p:grpSpPr>
        <p:pic>
          <p:nvPicPr>
            <p:cNvPr id="21" name="図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5627" y="4816436"/>
              <a:ext cx="1877194" cy="1828387"/>
            </a:xfrm>
            <a:prstGeom prst="rect">
              <a:avLst/>
            </a:prstGeom>
          </p:spPr>
        </p:pic>
        <p:sp>
          <p:nvSpPr>
            <p:cNvPr id="22" name="テキスト ボックス 21"/>
            <p:cNvSpPr txBox="1"/>
            <p:nvPr/>
          </p:nvSpPr>
          <p:spPr>
            <a:xfrm>
              <a:off x="4655810" y="5427212"/>
              <a:ext cx="12875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sz="1600" b="1" dirty="0">
                  <a:solidFill>
                    <a:srgbClr val="FFFF00"/>
                  </a:solidFill>
                </a:rPr>
                <a:t>production</a:t>
              </a:r>
              <a:br>
                <a:rPr lang="en-US" altLang="ja-JP" sz="1600" b="1" dirty="0">
                  <a:solidFill>
                    <a:srgbClr val="FFFF00"/>
                  </a:solidFill>
                </a:rPr>
              </a:br>
              <a:r>
                <a:rPr lang="en-US" altLang="ja-JP" sz="1600" b="1" dirty="0">
                  <a:solidFill>
                    <a:srgbClr val="FFFF00"/>
                  </a:solidFill>
                </a:rPr>
                <a:t>BTS</a:t>
              </a:r>
              <a:endParaRPr lang="ja-JP" altLang="en-US" sz="1600" b="1" dirty="0">
                <a:solidFill>
                  <a:srgbClr val="FFFF00"/>
                </a:solidFill>
              </a:endParaRPr>
            </a:p>
          </p:txBody>
        </p:sp>
      </p:grpSp>
      <p:pic>
        <p:nvPicPr>
          <p:cNvPr id="23" name="図 22" descr="stick_figure_working_laptop_des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8652998" y="3843930"/>
            <a:ext cx="2160240" cy="2683382"/>
          </a:xfrm>
          <a:prstGeom prst="rect">
            <a:avLst/>
          </a:prstGeom>
        </p:spPr>
      </p:pic>
      <p:pic>
        <p:nvPicPr>
          <p:cNvPr id="26" name="図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81330">
            <a:off x="6722951" y="4660532"/>
            <a:ext cx="2196957" cy="961061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01769">
            <a:off x="3195701" y="4850358"/>
            <a:ext cx="1881060" cy="961061"/>
          </a:xfrm>
          <a:prstGeom prst="rect">
            <a:avLst/>
          </a:prstGeom>
        </p:spPr>
      </p:pic>
      <p:cxnSp>
        <p:nvCxnSpPr>
          <p:cNvPr id="30" name="直線矢印コネクタ 29"/>
          <p:cNvCxnSpPr>
            <a:cxnSpLocks/>
          </p:cNvCxnSpPr>
          <p:nvPr/>
        </p:nvCxnSpPr>
        <p:spPr bwMode="auto">
          <a:xfrm flipH="1">
            <a:off x="2711624" y="4409765"/>
            <a:ext cx="6608105" cy="397181"/>
          </a:xfrm>
          <a:prstGeom prst="straightConnector1">
            <a:avLst/>
          </a:prstGeom>
          <a:noFill/>
          <a:ln w="5715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1" name="乗算記号 30"/>
          <p:cNvSpPr/>
          <p:nvPr/>
        </p:nvSpPr>
        <p:spPr bwMode="auto">
          <a:xfrm>
            <a:off x="6091767" y="4179965"/>
            <a:ext cx="803194" cy="766886"/>
          </a:xfrm>
          <a:prstGeom prst="mathMultiply">
            <a:avLst>
              <a:gd name="adj1" fmla="val 13396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endParaRPr lang="ja-JP" altLang="en-US" dirty="0">
              <a:solidFill>
                <a:schemeClr val="bg1">
                  <a:lumMod val="95000"/>
                </a:schemeClr>
              </a:solidFill>
              <a:ea typeface="ＭＳ Ｐ明朝" pitchFamily="18" charset="-128"/>
            </a:endParaRPr>
          </a:p>
        </p:txBody>
      </p:sp>
      <p:sp>
        <p:nvSpPr>
          <p:cNvPr id="17" name="角丸四角形 24">
            <a:extLst>
              <a:ext uri="{FF2B5EF4-FFF2-40B4-BE49-F238E27FC236}">
                <a16:creationId xmlns:a16="http://schemas.microsoft.com/office/drawing/2014/main" id="{D9C97D96-AF67-4A18-9CB9-CA3FC358A3D8}"/>
              </a:ext>
            </a:extLst>
          </p:cNvPr>
          <p:cNvSpPr/>
          <p:nvPr/>
        </p:nvSpPr>
        <p:spPr bwMode="auto">
          <a:xfrm>
            <a:off x="263352" y="236218"/>
            <a:ext cx="1872208" cy="360040"/>
          </a:xfrm>
          <a:prstGeom prst="roundRect">
            <a:avLst>
              <a:gd name="adj" fmla="val 40627"/>
            </a:avLst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7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bg1"/>
                </a:solidFill>
              </a:rPr>
              <a:t> </a:t>
            </a:r>
            <a:r>
              <a:rPr lang="ja-JP" altLang="en-US" sz="22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おすすめ　４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B222395A-D33E-4AD2-A4BA-6471198C58D8}"/>
              </a:ext>
            </a:extLst>
          </p:cNvPr>
          <p:cNvSpPr txBox="1"/>
          <p:nvPr/>
        </p:nvSpPr>
        <p:spPr bwMode="auto">
          <a:xfrm>
            <a:off x="6825782" y="4080858"/>
            <a:ext cx="244827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kumimoji="1" lang="ja-JP" altLang="en-US" sz="16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直接依頼はおすすめしない</a:t>
            </a: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7118EC52-A97E-4A23-A1B0-E3EB073E1DCF}"/>
              </a:ext>
            </a:extLst>
          </p:cNvPr>
          <p:cNvSpPr txBox="1"/>
          <p:nvPr/>
        </p:nvSpPr>
        <p:spPr bwMode="auto">
          <a:xfrm>
            <a:off x="2485184" y="6015713"/>
            <a:ext cx="244827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ja-JP" altLang="en-US" sz="16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自分から見に行く</a:t>
            </a:r>
            <a:endParaRPr kumimoji="1" lang="ja-JP" altLang="en-US" sz="1600" kern="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854031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b="0" dirty="0">
                <a:latin typeface="Meiryo UI" panose="020B0604030504040204" pitchFamily="50" charset="-128"/>
                <a:ea typeface="Meiryo UI" panose="020B0604030504040204" pitchFamily="50" charset="-128"/>
              </a:rPr>
              <a:t>ベストプラクティス ？（事例紹介）</a:t>
            </a:r>
            <a:endParaRPr kumimoji="1" lang="ja-JP" altLang="en-US" b="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" name="楕円 2">
            <a:extLst>
              <a:ext uri="{FF2B5EF4-FFF2-40B4-BE49-F238E27FC236}">
                <a16:creationId xmlns:a16="http://schemas.microsoft.com/office/drawing/2014/main" id="{4293E6E9-D669-4C00-B521-286CAD3B7622}"/>
              </a:ext>
            </a:extLst>
          </p:cNvPr>
          <p:cNvSpPr/>
          <p:nvPr/>
        </p:nvSpPr>
        <p:spPr>
          <a:xfrm>
            <a:off x="10128448" y="332656"/>
            <a:ext cx="1673300" cy="5760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2019</a:t>
            </a:r>
            <a:r>
              <a:rPr kumimoji="1" lang="ja-JP" altLang="en-US" dirty="0"/>
              <a:t> 版</a:t>
            </a:r>
          </a:p>
        </p:txBody>
      </p:sp>
    </p:spTree>
    <p:extLst>
      <p:ext uri="{BB962C8B-B14F-4D97-AF65-F5344CB8AC3E}">
        <p14:creationId xmlns:p14="http://schemas.microsoft.com/office/powerpoint/2010/main" val="34373268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167" y="228601"/>
            <a:ext cx="9294233" cy="758825"/>
          </a:xfrm>
        </p:spPr>
        <p:txBody>
          <a:bodyPr/>
          <a:lstStyle/>
          <a:p>
            <a:pPr algn="r"/>
            <a:r>
              <a:rPr lang="ja-JP" altLang="en-US" dirty="0"/>
              <a:t>社内 コミュニティブリッジ チーム</a:t>
            </a:r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26</a:t>
            </a:fld>
            <a:endParaRPr lang="en-US" altLang="ja-JP"/>
          </a:p>
        </p:txBody>
      </p:sp>
      <p:sp>
        <p:nvSpPr>
          <p:cNvPr id="5" name="四角形: 角を丸くする 4">
            <a:extLst>
              <a:ext uri="{FF2B5EF4-FFF2-40B4-BE49-F238E27FC236}">
                <a16:creationId xmlns:a16="http://schemas.microsoft.com/office/drawing/2014/main" id="{FC15CE98-86C9-47BD-BAE0-EF04C52A8A59}"/>
              </a:ext>
            </a:extLst>
          </p:cNvPr>
          <p:cNvSpPr/>
          <p:nvPr/>
        </p:nvSpPr>
        <p:spPr bwMode="auto">
          <a:xfrm>
            <a:off x="10906017" y="345378"/>
            <a:ext cx="926672" cy="768082"/>
          </a:xfrm>
          <a:prstGeom prst="roundRect">
            <a:avLst/>
          </a:prstGeom>
          <a:solidFill>
            <a:srgbClr val="3333CC"/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r>
              <a:rPr kumimoji="1" lang="ja-JP" altLang="en-US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社内事例</a:t>
            </a:r>
            <a:endParaRPr kumimoji="1" lang="en-US" altLang="ja-JP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6" name="角丸四角形 31">
            <a:extLst>
              <a:ext uri="{FF2B5EF4-FFF2-40B4-BE49-F238E27FC236}">
                <a16:creationId xmlns:a16="http://schemas.microsoft.com/office/drawing/2014/main" id="{C0515192-5E75-441E-8BBC-44682E97900D}"/>
              </a:ext>
            </a:extLst>
          </p:cNvPr>
          <p:cNvSpPr/>
          <p:nvPr/>
        </p:nvSpPr>
        <p:spPr>
          <a:xfrm>
            <a:off x="5531792" y="2348530"/>
            <a:ext cx="6300897" cy="3960789"/>
          </a:xfrm>
          <a:prstGeom prst="roundRect">
            <a:avLst>
              <a:gd name="adj" fmla="val 10166"/>
            </a:avLst>
          </a:prstGeom>
          <a:gradFill rotWithShape="1">
            <a:gsLst>
              <a:gs pos="0">
                <a:srgbClr val="FEC306">
                  <a:tint val="50000"/>
                  <a:satMod val="300000"/>
                </a:srgbClr>
              </a:gs>
              <a:gs pos="35000">
                <a:srgbClr val="FEC306">
                  <a:tint val="37000"/>
                  <a:satMod val="300000"/>
                </a:srgbClr>
              </a:gs>
              <a:gs pos="100000">
                <a:srgbClr val="FEC306">
                  <a:tint val="15000"/>
                  <a:satMod val="350000"/>
                </a:srgbClr>
              </a:gs>
            </a:gsLst>
            <a:lin ang="16200000" scaled="1"/>
          </a:gradFill>
          <a:ln w="76200" cap="flat" cmpd="sng" algn="ctr">
            <a:solidFill>
              <a:srgbClr val="FF0000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cxnSp>
        <p:nvCxnSpPr>
          <p:cNvPr id="7" name="直線矢印コネクタ 6">
            <a:extLst>
              <a:ext uri="{FF2B5EF4-FFF2-40B4-BE49-F238E27FC236}">
                <a16:creationId xmlns:a16="http://schemas.microsoft.com/office/drawing/2014/main" id="{EF8046A0-4F74-42E7-A18D-CB32E1491F48}"/>
              </a:ext>
            </a:extLst>
          </p:cNvPr>
          <p:cNvCxnSpPr>
            <a:cxnSpLocks/>
          </p:cNvCxnSpPr>
          <p:nvPr/>
        </p:nvCxnSpPr>
        <p:spPr>
          <a:xfrm>
            <a:off x="2067019" y="3654025"/>
            <a:ext cx="9714348" cy="0"/>
          </a:xfrm>
          <a:prstGeom prst="straightConnector1">
            <a:avLst/>
          </a:prstGeom>
          <a:noFill/>
          <a:ln w="57150" cap="flat" cmpd="sng" algn="ctr">
            <a:solidFill>
              <a:srgbClr val="838383">
                <a:lumMod val="75000"/>
              </a:srgbClr>
            </a:solidFill>
            <a:prstDash val="solid"/>
            <a:tailEnd type="triangle"/>
          </a:ln>
          <a:effectLst/>
        </p:spPr>
      </p:cxnSp>
      <p:cxnSp>
        <p:nvCxnSpPr>
          <p:cNvPr id="8" name="直線矢印コネクタ 7">
            <a:extLst>
              <a:ext uri="{FF2B5EF4-FFF2-40B4-BE49-F238E27FC236}">
                <a16:creationId xmlns:a16="http://schemas.microsoft.com/office/drawing/2014/main" id="{4889CF83-92EA-42EB-9FEC-ABC9BA3011FE}"/>
              </a:ext>
            </a:extLst>
          </p:cNvPr>
          <p:cNvCxnSpPr>
            <a:cxnSpLocks/>
          </p:cNvCxnSpPr>
          <p:nvPr/>
        </p:nvCxnSpPr>
        <p:spPr>
          <a:xfrm flipV="1">
            <a:off x="4003971" y="1400048"/>
            <a:ext cx="0" cy="4863918"/>
          </a:xfrm>
          <a:prstGeom prst="straightConnector1">
            <a:avLst/>
          </a:prstGeom>
          <a:noFill/>
          <a:ln w="57150" cap="flat" cmpd="sng" algn="ctr">
            <a:solidFill>
              <a:srgbClr val="838383">
                <a:lumMod val="75000"/>
              </a:srgbClr>
            </a:solidFill>
            <a:prstDash val="solid"/>
            <a:tailEnd type="triangle"/>
          </a:ln>
          <a:effectLst/>
        </p:spPr>
      </p:cxn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9C96394E-7B62-4559-9815-497C3F895F8B}"/>
              </a:ext>
            </a:extLst>
          </p:cNvPr>
          <p:cNvSpPr txBox="1"/>
          <p:nvPr/>
        </p:nvSpPr>
        <p:spPr bwMode="auto">
          <a:xfrm>
            <a:off x="9308546" y="3722012"/>
            <a:ext cx="233207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rtlCol="0" anchor="ctr">
            <a:spAutoFit/>
          </a:bodyPr>
          <a:lstStyle/>
          <a:p>
            <a:r>
              <a:rPr lang="ja-JP" altLang="en-US" sz="180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Ebrima" panose="02000000000000000000" pitchFamily="2" charset="0"/>
              </a:rPr>
              <a:t>商品開発現場への距離</a:t>
            </a:r>
          </a:p>
        </p:txBody>
      </p:sp>
      <p:sp>
        <p:nvSpPr>
          <p:cNvPr id="10" name="円/楕円 14">
            <a:extLst>
              <a:ext uri="{FF2B5EF4-FFF2-40B4-BE49-F238E27FC236}">
                <a16:creationId xmlns:a16="http://schemas.microsoft.com/office/drawing/2014/main" id="{45E68A4D-ECFA-4887-BB05-D64B2EF8A78B}"/>
              </a:ext>
            </a:extLst>
          </p:cNvPr>
          <p:cNvSpPr/>
          <p:nvPr/>
        </p:nvSpPr>
        <p:spPr>
          <a:xfrm>
            <a:off x="8436860" y="4509120"/>
            <a:ext cx="3023736" cy="1754845"/>
          </a:xfrm>
          <a:prstGeom prst="ellipse">
            <a:avLst/>
          </a:prstGeom>
          <a:gradFill rotWithShape="1">
            <a:gsLst>
              <a:gs pos="0">
                <a:srgbClr val="418AB3">
                  <a:shade val="51000"/>
                  <a:satMod val="130000"/>
                </a:srgbClr>
              </a:gs>
              <a:gs pos="80000">
                <a:srgbClr val="418AB3">
                  <a:shade val="93000"/>
                  <a:satMod val="130000"/>
                </a:srgbClr>
              </a:gs>
              <a:gs pos="100000">
                <a:srgbClr val="418AB3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18AB3">
                <a:shade val="95000"/>
                <a:satMod val="105000"/>
              </a:srgbClr>
            </a:solidFill>
            <a:prstDash val="solid"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layer 3 support</a:t>
            </a:r>
          </a:p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ja-JP" sz="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implementation</a:t>
            </a: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customization</a:t>
            </a: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scalable flexible</a:t>
            </a: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short time help</a:t>
            </a:r>
          </a:p>
        </p:txBody>
      </p:sp>
      <p:sp>
        <p:nvSpPr>
          <p:cNvPr id="11" name="円/楕円 16">
            <a:extLst>
              <a:ext uri="{FF2B5EF4-FFF2-40B4-BE49-F238E27FC236}">
                <a16:creationId xmlns:a16="http://schemas.microsoft.com/office/drawing/2014/main" id="{DC21B874-908C-4FF2-BAD4-81CDFB7A8CD4}"/>
              </a:ext>
            </a:extLst>
          </p:cNvPr>
          <p:cNvSpPr/>
          <p:nvPr/>
        </p:nvSpPr>
        <p:spPr>
          <a:xfrm>
            <a:off x="4339697" y="2843935"/>
            <a:ext cx="3321969" cy="1620180"/>
          </a:xfrm>
          <a:prstGeom prst="ellipse">
            <a:avLst/>
          </a:prstGeom>
          <a:solidFill>
            <a:srgbClr val="00B050"/>
          </a:solidFill>
          <a:ln w="9525" cap="flat" cmpd="sng" algn="ctr">
            <a:noFill/>
            <a:prstDash val="solid"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layer 2 support</a:t>
            </a:r>
          </a:p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ja-JP" sz="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BSP integration</a:t>
            </a: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BSP validation</a:t>
            </a: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POC development</a:t>
            </a:r>
          </a:p>
        </p:txBody>
      </p:sp>
      <p:sp>
        <p:nvSpPr>
          <p:cNvPr id="12" name="円/楕円 17">
            <a:extLst>
              <a:ext uri="{FF2B5EF4-FFF2-40B4-BE49-F238E27FC236}">
                <a16:creationId xmlns:a16="http://schemas.microsoft.com/office/drawing/2014/main" id="{1C4DA3C0-CA9A-4C18-A321-850B1F3F8B34}"/>
              </a:ext>
            </a:extLst>
          </p:cNvPr>
          <p:cNvSpPr/>
          <p:nvPr/>
        </p:nvSpPr>
        <p:spPr>
          <a:xfrm>
            <a:off x="460799" y="737124"/>
            <a:ext cx="3060340" cy="1620180"/>
          </a:xfrm>
          <a:prstGeom prst="ellipse">
            <a:avLst/>
          </a:prstGeom>
          <a:gradFill rotWithShape="1">
            <a:gsLst>
              <a:gs pos="0">
                <a:srgbClr val="F69200">
                  <a:shade val="51000"/>
                  <a:satMod val="130000"/>
                </a:srgbClr>
              </a:gs>
              <a:gs pos="80000">
                <a:srgbClr val="F69200">
                  <a:shade val="93000"/>
                  <a:satMod val="130000"/>
                </a:srgbClr>
              </a:gs>
              <a:gs pos="100000">
                <a:srgbClr val="F69200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F69200">
                <a:shade val="95000"/>
                <a:satMod val="105000"/>
              </a:srgbClr>
            </a:solidFill>
            <a:prstDash val="solid"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layer 1 support</a:t>
            </a:r>
          </a:p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ja-JP" sz="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code upstream</a:t>
            </a: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innovation</a:t>
            </a: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long term vision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cxnSp>
        <p:nvCxnSpPr>
          <p:cNvPr id="13" name="直線矢印コネクタ 12">
            <a:extLst>
              <a:ext uri="{FF2B5EF4-FFF2-40B4-BE49-F238E27FC236}">
                <a16:creationId xmlns:a16="http://schemas.microsoft.com/office/drawing/2014/main" id="{D6DAE06D-EE55-433C-A83E-2F2C3E7CD14F}"/>
              </a:ext>
            </a:extLst>
          </p:cNvPr>
          <p:cNvCxnSpPr>
            <a:cxnSpLocks/>
          </p:cNvCxnSpPr>
          <p:nvPr/>
        </p:nvCxnSpPr>
        <p:spPr>
          <a:xfrm>
            <a:off x="3719736" y="1673805"/>
            <a:ext cx="3636150" cy="0"/>
          </a:xfrm>
          <a:prstGeom prst="straightConnector1">
            <a:avLst/>
          </a:prstGeom>
          <a:noFill/>
          <a:ln w="9525" cap="flat" cmpd="sng" algn="ctr">
            <a:solidFill>
              <a:srgbClr val="0000FF"/>
            </a:solidFill>
            <a:prstDash val="dash"/>
            <a:tailEnd type="triangle"/>
          </a:ln>
          <a:effectLst/>
        </p:spPr>
      </p:cxn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AB421240-FC8E-49C8-AA34-43172370B8B4}"/>
              </a:ext>
            </a:extLst>
          </p:cNvPr>
          <p:cNvSpPr txBox="1"/>
          <p:nvPr/>
        </p:nvSpPr>
        <p:spPr bwMode="auto">
          <a:xfrm>
            <a:off x="7432292" y="1400048"/>
            <a:ext cx="11454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ja-JP" altLang="en-US" sz="180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Ebrima" panose="02000000000000000000" pitchFamily="2" charset="0"/>
              </a:rPr>
              <a:t>コアチームは</a:t>
            </a:r>
            <a:br>
              <a:rPr lang="en-US" altLang="ja-JP" sz="180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Ebrima" panose="02000000000000000000" pitchFamily="2" charset="0"/>
              </a:rPr>
            </a:br>
            <a:r>
              <a:rPr lang="ja-JP" altLang="en-US" sz="180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Ebrima" panose="02000000000000000000" pitchFamily="2" charset="0"/>
              </a:rPr>
              <a:t>現場支援は</a:t>
            </a:r>
            <a:endParaRPr lang="en-US" altLang="ja-JP" sz="1800" dirty="0">
              <a:solidFill>
                <a:srgbClr val="000000"/>
              </a:solidFill>
              <a:latin typeface="Meiryo UI" panose="020B0604030504040204" pitchFamily="50" charset="-128"/>
              <a:ea typeface="Meiryo UI" panose="020B0604030504040204" pitchFamily="50" charset="-128"/>
              <a:cs typeface="Ebrima" panose="02000000000000000000" pitchFamily="2" charset="0"/>
            </a:endParaRPr>
          </a:p>
          <a:p>
            <a:pPr algn="ctr"/>
            <a:r>
              <a:rPr lang="ja-JP" altLang="en-US" sz="180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Ebrima" panose="02000000000000000000" pitchFamily="2" charset="0"/>
              </a:rPr>
              <a:t>できない</a:t>
            </a:r>
          </a:p>
        </p:txBody>
      </p:sp>
      <p:sp>
        <p:nvSpPr>
          <p:cNvPr id="16" name="右矢印 22">
            <a:extLst>
              <a:ext uri="{FF2B5EF4-FFF2-40B4-BE49-F238E27FC236}">
                <a16:creationId xmlns:a16="http://schemas.microsoft.com/office/drawing/2014/main" id="{4DA2655C-5F49-445C-A924-99AC37F1F36F}"/>
              </a:ext>
            </a:extLst>
          </p:cNvPr>
          <p:cNvSpPr/>
          <p:nvPr/>
        </p:nvSpPr>
        <p:spPr>
          <a:xfrm rot="2335136">
            <a:off x="4491720" y="2079367"/>
            <a:ext cx="558570" cy="855095"/>
          </a:xfrm>
          <a:prstGeom prst="rightArrow">
            <a:avLst/>
          </a:prstGeom>
          <a:gradFill rotWithShape="1">
            <a:gsLst>
              <a:gs pos="0">
                <a:srgbClr val="DF5327">
                  <a:shade val="51000"/>
                  <a:satMod val="130000"/>
                </a:srgbClr>
              </a:gs>
              <a:gs pos="80000">
                <a:srgbClr val="DF5327">
                  <a:shade val="93000"/>
                  <a:satMod val="130000"/>
                </a:srgbClr>
              </a:gs>
              <a:gs pos="100000">
                <a:srgbClr val="DF5327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DF5327">
                <a:shade val="95000"/>
                <a:satMod val="105000"/>
              </a:srgbClr>
            </a:solidFill>
            <a:prstDash val="solid"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sp>
        <p:nvSpPr>
          <p:cNvPr id="17" name="右矢印 23">
            <a:extLst>
              <a:ext uri="{FF2B5EF4-FFF2-40B4-BE49-F238E27FC236}">
                <a16:creationId xmlns:a16="http://schemas.microsoft.com/office/drawing/2014/main" id="{EF83F83E-9DDA-4841-B43C-305EFA7357AB}"/>
              </a:ext>
            </a:extLst>
          </p:cNvPr>
          <p:cNvSpPr/>
          <p:nvPr/>
        </p:nvSpPr>
        <p:spPr>
          <a:xfrm rot="2335136">
            <a:off x="7501318" y="4338575"/>
            <a:ext cx="558570" cy="855095"/>
          </a:xfrm>
          <a:prstGeom prst="rightArrow">
            <a:avLst/>
          </a:prstGeom>
          <a:gradFill rotWithShape="1">
            <a:gsLst>
              <a:gs pos="0">
                <a:srgbClr val="DF5327">
                  <a:shade val="51000"/>
                  <a:satMod val="130000"/>
                </a:srgbClr>
              </a:gs>
              <a:gs pos="80000">
                <a:srgbClr val="DF5327">
                  <a:shade val="93000"/>
                  <a:satMod val="130000"/>
                </a:srgbClr>
              </a:gs>
              <a:gs pos="100000">
                <a:srgbClr val="DF5327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DF5327">
                <a:shade val="95000"/>
                <a:satMod val="105000"/>
              </a:srgbClr>
            </a:solidFill>
            <a:prstDash val="solid"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cxnSp>
        <p:nvCxnSpPr>
          <p:cNvPr id="18" name="直線矢印コネクタ 17">
            <a:extLst>
              <a:ext uri="{FF2B5EF4-FFF2-40B4-BE49-F238E27FC236}">
                <a16:creationId xmlns:a16="http://schemas.microsoft.com/office/drawing/2014/main" id="{106E3625-7CBE-467A-84CF-53FFBE683AA1}"/>
              </a:ext>
            </a:extLst>
          </p:cNvPr>
          <p:cNvCxnSpPr>
            <a:cxnSpLocks/>
          </p:cNvCxnSpPr>
          <p:nvPr/>
        </p:nvCxnSpPr>
        <p:spPr>
          <a:xfrm flipH="1">
            <a:off x="5303912" y="5723905"/>
            <a:ext cx="2476693" cy="0"/>
          </a:xfrm>
          <a:prstGeom prst="straightConnector1">
            <a:avLst/>
          </a:prstGeom>
          <a:noFill/>
          <a:ln w="9525" cap="flat" cmpd="sng" algn="ctr">
            <a:solidFill>
              <a:srgbClr val="0000FF"/>
            </a:solidFill>
            <a:prstDash val="dash"/>
            <a:tailEnd type="triangle"/>
          </a:ln>
          <a:effectLst/>
        </p:spPr>
      </p:cxnSp>
      <p:pic>
        <p:nvPicPr>
          <p:cNvPr id="20" name="図 19">
            <a:extLst>
              <a:ext uri="{FF2B5EF4-FFF2-40B4-BE49-F238E27FC236}">
                <a16:creationId xmlns:a16="http://schemas.microsoft.com/office/drawing/2014/main" id="{746B0D98-95BB-4ECA-AA3B-6E37F7D67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25" y="2395247"/>
            <a:ext cx="2938590" cy="2663506"/>
          </a:xfrm>
          <a:prstGeom prst="rect">
            <a:avLst/>
          </a:prstGeom>
        </p:spPr>
      </p:pic>
      <p:sp>
        <p:nvSpPr>
          <p:cNvPr id="22" name="円/楕円 37">
            <a:extLst>
              <a:ext uri="{FF2B5EF4-FFF2-40B4-BE49-F238E27FC236}">
                <a16:creationId xmlns:a16="http://schemas.microsoft.com/office/drawing/2014/main" id="{6501C51F-A2E3-4E55-A29B-8A3E9B25A5DA}"/>
              </a:ext>
            </a:extLst>
          </p:cNvPr>
          <p:cNvSpPr/>
          <p:nvPr/>
        </p:nvSpPr>
        <p:spPr>
          <a:xfrm>
            <a:off x="6735071" y="2528550"/>
            <a:ext cx="765085" cy="514688"/>
          </a:xfrm>
          <a:prstGeom prst="ellipse">
            <a:avLst/>
          </a:prstGeom>
          <a:gradFill rotWithShape="1">
            <a:gsLst>
              <a:gs pos="0">
                <a:srgbClr val="A6B727">
                  <a:shade val="51000"/>
                  <a:satMod val="130000"/>
                </a:srgbClr>
              </a:gs>
              <a:gs pos="80000">
                <a:srgbClr val="A6B727">
                  <a:shade val="93000"/>
                  <a:satMod val="130000"/>
                </a:srgbClr>
              </a:gs>
              <a:gs pos="100000">
                <a:srgbClr val="A6B727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A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sp>
        <p:nvSpPr>
          <p:cNvPr id="23" name="円/楕円 38">
            <a:extLst>
              <a:ext uri="{FF2B5EF4-FFF2-40B4-BE49-F238E27FC236}">
                <a16:creationId xmlns:a16="http://schemas.microsoft.com/office/drawing/2014/main" id="{D2320CD6-16CF-4490-9DAA-97429B56993E}"/>
              </a:ext>
            </a:extLst>
          </p:cNvPr>
          <p:cNvSpPr/>
          <p:nvPr/>
        </p:nvSpPr>
        <p:spPr>
          <a:xfrm>
            <a:off x="7326414" y="3015014"/>
            <a:ext cx="765085" cy="514688"/>
          </a:xfrm>
          <a:prstGeom prst="ellipse">
            <a:avLst/>
          </a:prstGeom>
          <a:gradFill rotWithShape="1">
            <a:gsLst>
              <a:gs pos="0">
                <a:srgbClr val="A6B727">
                  <a:shade val="51000"/>
                  <a:satMod val="130000"/>
                </a:srgbClr>
              </a:gs>
              <a:gs pos="80000">
                <a:srgbClr val="A6B727">
                  <a:shade val="93000"/>
                  <a:satMod val="130000"/>
                </a:srgbClr>
              </a:gs>
              <a:gs pos="100000">
                <a:srgbClr val="A6B727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B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sp>
        <p:nvSpPr>
          <p:cNvPr id="24" name="円/楕円 39">
            <a:extLst>
              <a:ext uri="{FF2B5EF4-FFF2-40B4-BE49-F238E27FC236}">
                <a16:creationId xmlns:a16="http://schemas.microsoft.com/office/drawing/2014/main" id="{7D483AEC-6DAC-403F-8DD4-9992934BDE28}"/>
              </a:ext>
            </a:extLst>
          </p:cNvPr>
          <p:cNvSpPr/>
          <p:nvPr/>
        </p:nvSpPr>
        <p:spPr>
          <a:xfrm>
            <a:off x="7355886" y="3791735"/>
            <a:ext cx="765085" cy="514688"/>
          </a:xfrm>
          <a:prstGeom prst="ellipse">
            <a:avLst/>
          </a:prstGeom>
          <a:gradFill rotWithShape="1">
            <a:gsLst>
              <a:gs pos="0">
                <a:srgbClr val="A6B727">
                  <a:shade val="51000"/>
                  <a:satMod val="130000"/>
                </a:srgbClr>
              </a:gs>
              <a:gs pos="80000">
                <a:srgbClr val="A6B727">
                  <a:shade val="93000"/>
                  <a:satMod val="130000"/>
                </a:srgbClr>
              </a:gs>
              <a:gs pos="100000">
                <a:srgbClr val="A6B727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C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sp>
        <p:nvSpPr>
          <p:cNvPr id="25" name="円/楕円 40">
            <a:extLst>
              <a:ext uri="{FF2B5EF4-FFF2-40B4-BE49-F238E27FC236}">
                <a16:creationId xmlns:a16="http://schemas.microsoft.com/office/drawing/2014/main" id="{59D13A29-4033-4D0E-A36E-A7F4E4E53642}"/>
              </a:ext>
            </a:extLst>
          </p:cNvPr>
          <p:cNvSpPr/>
          <p:nvPr/>
        </p:nvSpPr>
        <p:spPr>
          <a:xfrm>
            <a:off x="7815191" y="5074202"/>
            <a:ext cx="765085" cy="514688"/>
          </a:xfrm>
          <a:prstGeom prst="ellipse">
            <a:avLst/>
          </a:prstGeom>
          <a:gradFill rotWithShape="1">
            <a:gsLst>
              <a:gs pos="0">
                <a:srgbClr val="418AB3">
                  <a:shade val="51000"/>
                  <a:satMod val="130000"/>
                </a:srgbClr>
              </a:gs>
              <a:gs pos="80000">
                <a:srgbClr val="418AB3">
                  <a:shade val="93000"/>
                  <a:satMod val="130000"/>
                </a:srgbClr>
              </a:gs>
              <a:gs pos="100000">
                <a:srgbClr val="418AB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E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sp>
        <p:nvSpPr>
          <p:cNvPr id="26" name="円/楕円 41">
            <a:extLst>
              <a:ext uri="{FF2B5EF4-FFF2-40B4-BE49-F238E27FC236}">
                <a16:creationId xmlns:a16="http://schemas.microsoft.com/office/drawing/2014/main" id="{67138373-F8D4-4E14-A36D-63D73D8323AA}"/>
              </a:ext>
            </a:extLst>
          </p:cNvPr>
          <p:cNvSpPr/>
          <p:nvPr/>
        </p:nvSpPr>
        <p:spPr>
          <a:xfrm>
            <a:off x="8130226" y="5723905"/>
            <a:ext cx="765085" cy="514688"/>
          </a:xfrm>
          <a:prstGeom prst="ellipse">
            <a:avLst/>
          </a:prstGeom>
          <a:gradFill rotWithShape="1">
            <a:gsLst>
              <a:gs pos="0">
                <a:srgbClr val="418AB3">
                  <a:shade val="51000"/>
                  <a:satMod val="130000"/>
                </a:srgbClr>
              </a:gs>
              <a:gs pos="80000">
                <a:srgbClr val="418AB3">
                  <a:shade val="93000"/>
                  <a:satMod val="130000"/>
                </a:srgbClr>
              </a:gs>
              <a:gs pos="100000">
                <a:srgbClr val="418AB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F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sp>
        <p:nvSpPr>
          <p:cNvPr id="27" name="円/楕円 42">
            <a:extLst>
              <a:ext uri="{FF2B5EF4-FFF2-40B4-BE49-F238E27FC236}">
                <a16:creationId xmlns:a16="http://schemas.microsoft.com/office/drawing/2014/main" id="{96CF3804-0EC3-4C21-B8BF-78C47FFC5493}"/>
              </a:ext>
            </a:extLst>
          </p:cNvPr>
          <p:cNvSpPr/>
          <p:nvPr/>
        </p:nvSpPr>
        <p:spPr>
          <a:xfrm>
            <a:off x="10875531" y="4418760"/>
            <a:ext cx="765085" cy="514688"/>
          </a:xfrm>
          <a:prstGeom prst="ellipse">
            <a:avLst/>
          </a:prstGeom>
          <a:gradFill rotWithShape="1">
            <a:gsLst>
              <a:gs pos="0">
                <a:srgbClr val="418AB3">
                  <a:shade val="51000"/>
                  <a:satMod val="130000"/>
                </a:srgbClr>
              </a:gs>
              <a:gs pos="80000">
                <a:srgbClr val="418AB3">
                  <a:shade val="93000"/>
                  <a:satMod val="130000"/>
                </a:srgbClr>
              </a:gs>
              <a:gs pos="100000">
                <a:srgbClr val="418AB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/>
                <a:ea typeface="HGP創英角ｺﾞｼｯｸUB"/>
                <a:cs typeface="+mn-cs"/>
              </a:rPr>
              <a:t>D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HGP創英角ｺﾞｼｯｸUB"/>
              <a:cs typeface="+mn-cs"/>
            </a:endParaRPr>
          </a:p>
        </p:txBody>
      </p:sp>
      <p:sp>
        <p:nvSpPr>
          <p:cNvPr id="36" name="テキスト ボックス 35">
            <a:extLst>
              <a:ext uri="{FF2B5EF4-FFF2-40B4-BE49-F238E27FC236}">
                <a16:creationId xmlns:a16="http://schemas.microsoft.com/office/drawing/2014/main" id="{8B6752CE-D906-4D0D-988B-6DF3D683FDAC}"/>
              </a:ext>
            </a:extLst>
          </p:cNvPr>
          <p:cNvSpPr txBox="1"/>
          <p:nvPr/>
        </p:nvSpPr>
        <p:spPr bwMode="auto">
          <a:xfrm>
            <a:off x="4167305" y="5266115"/>
            <a:ext cx="12742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ja-JP" altLang="en-US" sz="180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Ebrima" panose="02000000000000000000" pitchFamily="2" charset="0"/>
              </a:rPr>
              <a:t>カーネル内部</a:t>
            </a:r>
            <a:br>
              <a:rPr lang="en-US" altLang="ja-JP" sz="180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Ebrima" panose="02000000000000000000" pitchFamily="2" charset="0"/>
              </a:rPr>
            </a:br>
            <a:r>
              <a:rPr lang="ja-JP" altLang="en-US" sz="180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Ebrima" panose="02000000000000000000" pitchFamily="2" charset="0"/>
              </a:rPr>
              <a:t>には手が</a:t>
            </a:r>
            <a:endParaRPr lang="en-US" altLang="ja-JP" sz="1800" dirty="0">
              <a:solidFill>
                <a:srgbClr val="000000"/>
              </a:solidFill>
              <a:latin typeface="Meiryo UI" panose="020B0604030504040204" pitchFamily="50" charset="-128"/>
              <a:ea typeface="Meiryo UI" panose="020B0604030504040204" pitchFamily="50" charset="-128"/>
              <a:cs typeface="Ebrima" panose="02000000000000000000" pitchFamily="2" charset="0"/>
            </a:endParaRPr>
          </a:p>
          <a:p>
            <a:pPr algn="ctr"/>
            <a:r>
              <a:rPr lang="ja-JP" altLang="en-US" sz="180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Ebrima" panose="02000000000000000000" pitchFamily="2" charset="0"/>
              </a:rPr>
              <a:t>出せない</a:t>
            </a:r>
            <a:endParaRPr lang="en-US" altLang="ja-JP" sz="1800" dirty="0">
              <a:solidFill>
                <a:srgbClr val="000000"/>
              </a:solidFill>
              <a:latin typeface="Meiryo UI" panose="020B0604030504040204" pitchFamily="50" charset="-128"/>
              <a:ea typeface="Meiryo UI" panose="020B0604030504040204" pitchFamily="50" charset="-128"/>
              <a:cs typeface="Ebrima" panose="02000000000000000000" pitchFamily="2" charset="0"/>
            </a:endParaRPr>
          </a:p>
        </p:txBody>
      </p:sp>
      <p:sp>
        <p:nvSpPr>
          <p:cNvPr id="37" name="四角形: 角を丸くする 36">
            <a:extLst>
              <a:ext uri="{FF2B5EF4-FFF2-40B4-BE49-F238E27FC236}">
                <a16:creationId xmlns:a16="http://schemas.microsoft.com/office/drawing/2014/main" id="{2794F077-FC23-46F8-9E43-5DD8F7AA010C}"/>
              </a:ext>
            </a:extLst>
          </p:cNvPr>
          <p:cNvSpPr/>
          <p:nvPr/>
        </p:nvSpPr>
        <p:spPr bwMode="auto">
          <a:xfrm>
            <a:off x="263352" y="548680"/>
            <a:ext cx="3591392" cy="5613863"/>
          </a:xfrm>
          <a:prstGeom prst="roundRect">
            <a:avLst>
              <a:gd name="adj" fmla="val 9877"/>
            </a:avLst>
          </a:prstGeom>
          <a:noFill/>
          <a:ln w="76200">
            <a:solidFill>
              <a:srgbClr val="0099FF"/>
            </a:solidFill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lnSpc>
                <a:spcPct val="75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endParaRPr kumimoji="1" lang="ja-JP" altLang="en-US" dirty="0">
              <a:solidFill>
                <a:srgbClr val="3333CC"/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38" name="テキスト ボックス 37">
            <a:extLst>
              <a:ext uri="{FF2B5EF4-FFF2-40B4-BE49-F238E27FC236}">
                <a16:creationId xmlns:a16="http://schemas.microsoft.com/office/drawing/2014/main" id="{CB83A566-46EA-4887-93FD-BE85308B9854}"/>
              </a:ext>
            </a:extLst>
          </p:cNvPr>
          <p:cNvSpPr txBox="1"/>
          <p:nvPr/>
        </p:nvSpPr>
        <p:spPr bwMode="auto">
          <a:xfrm>
            <a:off x="6074088" y="5151245"/>
            <a:ext cx="11267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kumimoji="1" lang="ja-JP" altLang="en-US" sz="1600" kern="0" dirty="0">
                <a:solidFill>
                  <a:srgbClr val="0070C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j-cs"/>
              </a:rPr>
              <a:t>パートナー会社</a:t>
            </a:r>
            <a:endParaRPr kumimoji="1" lang="ja-JP" altLang="en-US" sz="3300" kern="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  <a:cs typeface="+mj-cs"/>
            </a:endParaRPr>
          </a:p>
        </p:txBody>
      </p:sp>
      <p:cxnSp>
        <p:nvCxnSpPr>
          <p:cNvPr id="40" name="直線矢印コネクタ 39">
            <a:extLst>
              <a:ext uri="{FF2B5EF4-FFF2-40B4-BE49-F238E27FC236}">
                <a16:creationId xmlns:a16="http://schemas.microsoft.com/office/drawing/2014/main" id="{97616A13-9900-4270-8163-A214FBDE6C4D}"/>
              </a:ext>
            </a:extLst>
          </p:cNvPr>
          <p:cNvCxnSpPr>
            <a:cxnSpLocks/>
          </p:cNvCxnSpPr>
          <p:nvPr/>
        </p:nvCxnSpPr>
        <p:spPr bwMode="auto">
          <a:xfrm flipV="1">
            <a:off x="6752946" y="4328925"/>
            <a:ext cx="711206" cy="784192"/>
          </a:xfrm>
          <a:prstGeom prst="straightConnector1">
            <a:avLst/>
          </a:prstGeom>
          <a:noFill/>
          <a:ln w="9525" cap="flat" cmpd="sng" algn="ctr">
            <a:solidFill>
              <a:srgbClr val="336699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3" name="直線矢印コネクタ 42">
            <a:extLst>
              <a:ext uri="{FF2B5EF4-FFF2-40B4-BE49-F238E27FC236}">
                <a16:creationId xmlns:a16="http://schemas.microsoft.com/office/drawing/2014/main" id="{D04A5FC6-2D85-491E-8B68-E99859489C2A}"/>
              </a:ext>
            </a:extLst>
          </p:cNvPr>
          <p:cNvCxnSpPr>
            <a:cxnSpLocks/>
          </p:cNvCxnSpPr>
          <p:nvPr/>
        </p:nvCxnSpPr>
        <p:spPr bwMode="auto">
          <a:xfrm>
            <a:off x="6960096" y="5507901"/>
            <a:ext cx="1127141" cy="370318"/>
          </a:xfrm>
          <a:prstGeom prst="straightConnector1">
            <a:avLst/>
          </a:prstGeom>
          <a:noFill/>
          <a:ln w="9525" cap="flat" cmpd="sng" algn="ctr">
            <a:solidFill>
              <a:srgbClr val="336699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48" name="図 47" descr="建物, 橋, ミラー, 手鏡 が含まれている画像&#10;&#10;自動的に生成された説明">
            <a:extLst>
              <a:ext uri="{FF2B5EF4-FFF2-40B4-BE49-F238E27FC236}">
                <a16:creationId xmlns:a16="http://schemas.microsoft.com/office/drawing/2014/main" id="{531DC0F2-BE40-4865-ABF1-9894FF0371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975" y="5125473"/>
            <a:ext cx="926833" cy="926833"/>
          </a:xfrm>
          <a:prstGeom prst="rect">
            <a:avLst/>
          </a:prstGeom>
        </p:spPr>
      </p:pic>
      <p:pic>
        <p:nvPicPr>
          <p:cNvPr id="49" name="コンテンツ プレースホルダー 5">
            <a:extLst>
              <a:ext uri="{FF2B5EF4-FFF2-40B4-BE49-F238E27FC236}">
                <a16:creationId xmlns:a16="http://schemas.microsoft.com/office/drawing/2014/main" id="{3C3A7512-4897-4E60-959D-942E0465B9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523436" y="2528550"/>
            <a:ext cx="926672" cy="926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05649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アップストリーム・ファースト</a:t>
            </a: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27</a:t>
            </a:fld>
            <a:endParaRPr lang="en-US" altLang="ja-JP"/>
          </a:p>
        </p:txBody>
      </p:sp>
      <p:pic>
        <p:nvPicPr>
          <p:cNvPr id="6" name="図 5" descr="建物, 橋, ミラー, 手鏡 が含まれている画像&#10;&#10;自動的に生成された説明">
            <a:extLst>
              <a:ext uri="{FF2B5EF4-FFF2-40B4-BE49-F238E27FC236}">
                <a16:creationId xmlns:a16="http://schemas.microsoft.com/office/drawing/2014/main" id="{2B305870-9513-456B-8374-9885D46FBD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26" y="270142"/>
            <a:ext cx="926833" cy="926833"/>
          </a:xfrm>
          <a:prstGeom prst="rect">
            <a:avLst/>
          </a:prstGeom>
        </p:spPr>
      </p:pic>
      <p:cxnSp>
        <p:nvCxnSpPr>
          <p:cNvPr id="40" name="直線矢印コネクタ 39">
            <a:extLst>
              <a:ext uri="{FF2B5EF4-FFF2-40B4-BE49-F238E27FC236}">
                <a16:creationId xmlns:a16="http://schemas.microsoft.com/office/drawing/2014/main" id="{161DC474-1550-4390-85FA-C70874E95042}"/>
              </a:ext>
            </a:extLst>
          </p:cNvPr>
          <p:cNvCxnSpPr/>
          <p:nvPr/>
        </p:nvCxnSpPr>
        <p:spPr>
          <a:xfrm>
            <a:off x="607179" y="2090213"/>
            <a:ext cx="11105445" cy="0"/>
          </a:xfrm>
          <a:prstGeom prst="straightConnector1">
            <a:avLst/>
          </a:prstGeom>
          <a:noFill/>
          <a:ln w="57150" cap="flat" cmpd="sng" algn="ctr">
            <a:solidFill>
              <a:srgbClr val="00B050"/>
            </a:solidFill>
            <a:prstDash val="solid"/>
            <a:tailEnd type="triangle"/>
          </a:ln>
          <a:effectLst/>
        </p:spPr>
      </p:cxnSp>
      <p:sp>
        <p:nvSpPr>
          <p:cNvPr id="41" name="円/楕円 3">
            <a:extLst>
              <a:ext uri="{FF2B5EF4-FFF2-40B4-BE49-F238E27FC236}">
                <a16:creationId xmlns:a16="http://schemas.microsoft.com/office/drawing/2014/main" id="{186E1878-27A6-4B1D-899F-8261F5F1874C}"/>
              </a:ext>
            </a:extLst>
          </p:cNvPr>
          <p:cNvSpPr/>
          <p:nvPr/>
        </p:nvSpPr>
        <p:spPr>
          <a:xfrm>
            <a:off x="1055440" y="1797989"/>
            <a:ext cx="1008112" cy="648072"/>
          </a:xfrm>
          <a:prstGeom prst="ellipse">
            <a:avLst/>
          </a:prstGeom>
          <a:solidFill>
            <a:srgbClr val="06418C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4.1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2" name="円/楕円 6">
            <a:extLst>
              <a:ext uri="{FF2B5EF4-FFF2-40B4-BE49-F238E27FC236}">
                <a16:creationId xmlns:a16="http://schemas.microsoft.com/office/drawing/2014/main" id="{AA3E8392-CB2D-4952-AFCA-F6478FEFFEE2}"/>
              </a:ext>
            </a:extLst>
          </p:cNvPr>
          <p:cNvSpPr/>
          <p:nvPr/>
        </p:nvSpPr>
        <p:spPr>
          <a:xfrm>
            <a:off x="3287688" y="1797989"/>
            <a:ext cx="1008112" cy="648072"/>
          </a:xfrm>
          <a:prstGeom prst="ellipse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4.2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3" name="円/楕円 7">
            <a:extLst>
              <a:ext uri="{FF2B5EF4-FFF2-40B4-BE49-F238E27FC236}">
                <a16:creationId xmlns:a16="http://schemas.microsoft.com/office/drawing/2014/main" id="{B70818CD-C58D-4A1F-B1C6-289ED788CF76}"/>
              </a:ext>
            </a:extLst>
          </p:cNvPr>
          <p:cNvSpPr/>
          <p:nvPr/>
        </p:nvSpPr>
        <p:spPr>
          <a:xfrm>
            <a:off x="5519936" y="1809175"/>
            <a:ext cx="1008112" cy="648072"/>
          </a:xfrm>
          <a:prstGeom prst="ellipse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4.3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円/楕円 8">
            <a:extLst>
              <a:ext uri="{FF2B5EF4-FFF2-40B4-BE49-F238E27FC236}">
                <a16:creationId xmlns:a16="http://schemas.microsoft.com/office/drawing/2014/main" id="{65940BFD-44E4-44EE-B1AA-6A679FF3426C}"/>
              </a:ext>
            </a:extLst>
          </p:cNvPr>
          <p:cNvSpPr/>
          <p:nvPr/>
        </p:nvSpPr>
        <p:spPr>
          <a:xfrm>
            <a:off x="7752184" y="1797989"/>
            <a:ext cx="1008112" cy="648072"/>
          </a:xfrm>
          <a:prstGeom prst="ellipse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4.4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5" name="円/楕円 9">
            <a:extLst>
              <a:ext uri="{FF2B5EF4-FFF2-40B4-BE49-F238E27FC236}">
                <a16:creationId xmlns:a16="http://schemas.microsoft.com/office/drawing/2014/main" id="{B783E2B2-ECA1-436B-B02C-9ACC658B522D}"/>
              </a:ext>
            </a:extLst>
          </p:cNvPr>
          <p:cNvSpPr/>
          <p:nvPr/>
        </p:nvSpPr>
        <p:spPr>
          <a:xfrm>
            <a:off x="9984432" y="1797989"/>
            <a:ext cx="1008112" cy="648072"/>
          </a:xfrm>
          <a:prstGeom prst="ellipse">
            <a:avLst/>
          </a:prstGeom>
          <a:solidFill>
            <a:srgbClr val="06418C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4.5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6" name="円/楕円 12">
            <a:extLst>
              <a:ext uri="{FF2B5EF4-FFF2-40B4-BE49-F238E27FC236}">
                <a16:creationId xmlns:a16="http://schemas.microsoft.com/office/drawing/2014/main" id="{BD26F1EE-D484-49D8-A108-D062495E7647}"/>
              </a:ext>
            </a:extLst>
          </p:cNvPr>
          <p:cNvSpPr/>
          <p:nvPr/>
        </p:nvSpPr>
        <p:spPr>
          <a:xfrm>
            <a:off x="4452516" y="1942585"/>
            <a:ext cx="216024" cy="300152"/>
          </a:xfrm>
          <a:prstGeom prst="ellipse">
            <a:avLst/>
          </a:prstGeom>
          <a:solidFill>
            <a:srgbClr val="06418C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7" name="円/楕円 13">
            <a:extLst>
              <a:ext uri="{FF2B5EF4-FFF2-40B4-BE49-F238E27FC236}">
                <a16:creationId xmlns:a16="http://schemas.microsoft.com/office/drawing/2014/main" id="{FF8FC144-1CD1-4036-BE95-D959EEDE9883}"/>
              </a:ext>
            </a:extLst>
          </p:cNvPr>
          <p:cNvSpPr/>
          <p:nvPr/>
        </p:nvSpPr>
        <p:spPr>
          <a:xfrm>
            <a:off x="6711708" y="1942585"/>
            <a:ext cx="216024" cy="300152"/>
          </a:xfrm>
          <a:prstGeom prst="ellipse">
            <a:avLst/>
          </a:prstGeom>
          <a:solidFill>
            <a:srgbClr val="06418C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8" name="円/楕円 14">
            <a:extLst>
              <a:ext uri="{FF2B5EF4-FFF2-40B4-BE49-F238E27FC236}">
                <a16:creationId xmlns:a16="http://schemas.microsoft.com/office/drawing/2014/main" id="{51A8CE41-13DF-4F0F-BD85-C9BECD69132B}"/>
              </a:ext>
            </a:extLst>
          </p:cNvPr>
          <p:cNvSpPr/>
          <p:nvPr/>
        </p:nvSpPr>
        <p:spPr>
          <a:xfrm>
            <a:off x="8969040" y="1945702"/>
            <a:ext cx="216024" cy="300152"/>
          </a:xfrm>
          <a:prstGeom prst="ellipse">
            <a:avLst/>
          </a:prstGeom>
          <a:solidFill>
            <a:srgbClr val="06418C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円/楕円 15">
            <a:extLst>
              <a:ext uri="{FF2B5EF4-FFF2-40B4-BE49-F238E27FC236}">
                <a16:creationId xmlns:a16="http://schemas.microsoft.com/office/drawing/2014/main" id="{AB32AA21-7B5F-41AC-97D0-22662F31584E}"/>
              </a:ext>
            </a:extLst>
          </p:cNvPr>
          <p:cNvSpPr/>
          <p:nvPr/>
        </p:nvSpPr>
        <p:spPr>
          <a:xfrm>
            <a:off x="4596532" y="2886617"/>
            <a:ext cx="1008112" cy="720080"/>
          </a:xfrm>
          <a:prstGeom prst="ellipse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2000" kern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修正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cxnSp>
        <p:nvCxnSpPr>
          <p:cNvPr id="50" name="直線矢印コネクタ 49">
            <a:extLst>
              <a:ext uri="{FF2B5EF4-FFF2-40B4-BE49-F238E27FC236}">
                <a16:creationId xmlns:a16="http://schemas.microsoft.com/office/drawing/2014/main" id="{3592FB29-B9AC-48A7-9595-3DF2F24EF996}"/>
              </a:ext>
            </a:extLst>
          </p:cNvPr>
          <p:cNvCxnSpPr/>
          <p:nvPr/>
        </p:nvCxnSpPr>
        <p:spPr>
          <a:xfrm>
            <a:off x="6023992" y="2797098"/>
            <a:ext cx="3176459" cy="0"/>
          </a:xfrm>
          <a:prstGeom prst="straightConnector1">
            <a:avLst/>
          </a:prstGeom>
          <a:noFill/>
          <a:ln w="28575" cap="flat" cmpd="sng" algn="ctr">
            <a:solidFill>
              <a:srgbClr val="D70000">
                <a:lumMod val="60000"/>
                <a:lumOff val="40000"/>
              </a:srgbClr>
            </a:solidFill>
            <a:prstDash val="solid"/>
            <a:tailEnd type="triangle"/>
          </a:ln>
          <a:effectLst/>
        </p:spPr>
      </p:cxnSp>
      <p:sp>
        <p:nvSpPr>
          <p:cNvPr id="51" name="円/楕円 18">
            <a:extLst>
              <a:ext uri="{FF2B5EF4-FFF2-40B4-BE49-F238E27FC236}">
                <a16:creationId xmlns:a16="http://schemas.microsoft.com/office/drawing/2014/main" id="{21CE004A-A1FB-433E-B48A-1D1CA0FA4301}"/>
              </a:ext>
            </a:extLst>
          </p:cNvPr>
          <p:cNvSpPr/>
          <p:nvPr/>
        </p:nvSpPr>
        <p:spPr>
          <a:xfrm>
            <a:off x="6392139" y="2669585"/>
            <a:ext cx="216024" cy="257815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円/楕円 19">
            <a:extLst>
              <a:ext uri="{FF2B5EF4-FFF2-40B4-BE49-F238E27FC236}">
                <a16:creationId xmlns:a16="http://schemas.microsoft.com/office/drawing/2014/main" id="{8B22B0DC-0697-46E2-AA6B-08C815CFF341}"/>
              </a:ext>
            </a:extLst>
          </p:cNvPr>
          <p:cNvSpPr/>
          <p:nvPr/>
        </p:nvSpPr>
        <p:spPr>
          <a:xfrm>
            <a:off x="6976310" y="2679691"/>
            <a:ext cx="216024" cy="257815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円/楕円 20">
            <a:extLst>
              <a:ext uri="{FF2B5EF4-FFF2-40B4-BE49-F238E27FC236}">
                <a16:creationId xmlns:a16="http://schemas.microsoft.com/office/drawing/2014/main" id="{5AF05A05-3546-4804-BF0C-51B2CE8AA55B}"/>
              </a:ext>
            </a:extLst>
          </p:cNvPr>
          <p:cNvSpPr/>
          <p:nvPr/>
        </p:nvSpPr>
        <p:spPr>
          <a:xfrm>
            <a:off x="7560481" y="2679691"/>
            <a:ext cx="216024" cy="257815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円/楕円 21">
            <a:extLst>
              <a:ext uri="{FF2B5EF4-FFF2-40B4-BE49-F238E27FC236}">
                <a16:creationId xmlns:a16="http://schemas.microsoft.com/office/drawing/2014/main" id="{2509F98F-3C92-4584-8708-7F1E8044D658}"/>
              </a:ext>
            </a:extLst>
          </p:cNvPr>
          <p:cNvSpPr/>
          <p:nvPr/>
        </p:nvSpPr>
        <p:spPr>
          <a:xfrm>
            <a:off x="8144652" y="2679691"/>
            <a:ext cx="216024" cy="257815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円/楕円 22">
            <a:extLst>
              <a:ext uri="{FF2B5EF4-FFF2-40B4-BE49-F238E27FC236}">
                <a16:creationId xmlns:a16="http://schemas.microsoft.com/office/drawing/2014/main" id="{A4EF6D34-3053-4F8B-8AB1-BE722FE79441}"/>
              </a:ext>
            </a:extLst>
          </p:cNvPr>
          <p:cNvSpPr/>
          <p:nvPr/>
        </p:nvSpPr>
        <p:spPr>
          <a:xfrm>
            <a:off x="8728823" y="2669585"/>
            <a:ext cx="216024" cy="257815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56" name="直線矢印コネクタ 55">
            <a:extLst>
              <a:ext uri="{FF2B5EF4-FFF2-40B4-BE49-F238E27FC236}">
                <a16:creationId xmlns:a16="http://schemas.microsoft.com/office/drawing/2014/main" id="{194100F7-4A67-48A5-A1B1-14290979F763}"/>
              </a:ext>
            </a:extLst>
          </p:cNvPr>
          <p:cNvCxnSpPr/>
          <p:nvPr/>
        </p:nvCxnSpPr>
        <p:spPr>
          <a:xfrm flipV="1">
            <a:off x="8836835" y="2158611"/>
            <a:ext cx="0" cy="456866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cxnSp>
        <p:nvCxnSpPr>
          <p:cNvPr id="57" name="直線矢印コネクタ 56">
            <a:extLst>
              <a:ext uri="{FF2B5EF4-FFF2-40B4-BE49-F238E27FC236}">
                <a16:creationId xmlns:a16="http://schemas.microsoft.com/office/drawing/2014/main" id="{9AF7ADE2-B98C-4980-82B0-EAB10FE705B4}"/>
              </a:ext>
            </a:extLst>
          </p:cNvPr>
          <p:cNvCxnSpPr/>
          <p:nvPr/>
        </p:nvCxnSpPr>
        <p:spPr>
          <a:xfrm flipV="1">
            <a:off x="6477248" y="3022125"/>
            <a:ext cx="0" cy="360040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cxnSp>
        <p:nvCxnSpPr>
          <p:cNvPr id="58" name="直線コネクタ 57">
            <a:extLst>
              <a:ext uri="{FF2B5EF4-FFF2-40B4-BE49-F238E27FC236}">
                <a16:creationId xmlns:a16="http://schemas.microsoft.com/office/drawing/2014/main" id="{F43F4760-16DA-4F48-B7AF-D9BACFD54153}"/>
              </a:ext>
            </a:extLst>
          </p:cNvPr>
          <p:cNvCxnSpPr/>
          <p:nvPr/>
        </p:nvCxnSpPr>
        <p:spPr>
          <a:xfrm flipH="1">
            <a:off x="5651252" y="3382165"/>
            <a:ext cx="823499" cy="0"/>
          </a:xfrm>
          <a:prstGeom prst="line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</p:cxnSp>
      <p:sp>
        <p:nvSpPr>
          <p:cNvPr id="59" name="円/楕円 31">
            <a:extLst>
              <a:ext uri="{FF2B5EF4-FFF2-40B4-BE49-F238E27FC236}">
                <a16:creationId xmlns:a16="http://schemas.microsoft.com/office/drawing/2014/main" id="{1F2D5A34-C5E2-4781-A99F-55A4FC5DA514}"/>
              </a:ext>
            </a:extLst>
          </p:cNvPr>
          <p:cNvSpPr/>
          <p:nvPr/>
        </p:nvSpPr>
        <p:spPr>
          <a:xfrm>
            <a:off x="733339" y="3493755"/>
            <a:ext cx="1652314" cy="967606"/>
          </a:xfrm>
          <a:prstGeom prst="ellipse">
            <a:avLst/>
          </a:prstGeom>
          <a:solidFill>
            <a:srgbClr val="D70000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BSP</a:t>
            </a:r>
          </a:p>
        </p:txBody>
      </p:sp>
      <p:cxnSp>
        <p:nvCxnSpPr>
          <p:cNvPr id="60" name="直線矢印コネクタ 59">
            <a:extLst>
              <a:ext uri="{FF2B5EF4-FFF2-40B4-BE49-F238E27FC236}">
                <a16:creationId xmlns:a16="http://schemas.microsoft.com/office/drawing/2014/main" id="{4A0F616D-320E-4E53-A036-A8896BF4DD52}"/>
              </a:ext>
            </a:extLst>
          </p:cNvPr>
          <p:cNvCxnSpPr/>
          <p:nvPr/>
        </p:nvCxnSpPr>
        <p:spPr>
          <a:xfrm>
            <a:off x="1559496" y="2615477"/>
            <a:ext cx="0" cy="766688"/>
          </a:xfrm>
          <a:prstGeom prst="straightConnector1">
            <a:avLst/>
          </a:prstGeom>
          <a:noFill/>
          <a:ln w="38100" cap="flat" cmpd="sng" algn="ctr">
            <a:solidFill>
              <a:srgbClr val="3C3C3B"/>
            </a:solidFill>
            <a:prstDash val="solid"/>
            <a:tailEnd type="triangle"/>
          </a:ln>
          <a:effectLst/>
        </p:spPr>
      </p:cxnSp>
      <p:cxnSp>
        <p:nvCxnSpPr>
          <p:cNvPr id="61" name="直線矢印コネクタ 60">
            <a:extLst>
              <a:ext uri="{FF2B5EF4-FFF2-40B4-BE49-F238E27FC236}">
                <a16:creationId xmlns:a16="http://schemas.microsoft.com/office/drawing/2014/main" id="{9CB9D04E-12C5-4374-93BF-BD46F2761703}"/>
              </a:ext>
            </a:extLst>
          </p:cNvPr>
          <p:cNvCxnSpPr>
            <a:cxnSpLocks/>
          </p:cNvCxnSpPr>
          <p:nvPr/>
        </p:nvCxnSpPr>
        <p:spPr>
          <a:xfrm flipH="1">
            <a:off x="2428298" y="3907655"/>
            <a:ext cx="2680999" cy="0"/>
          </a:xfrm>
          <a:prstGeom prst="straightConnector1">
            <a:avLst/>
          </a:prstGeom>
          <a:noFill/>
          <a:ln w="28575" cap="flat" cmpd="sng" algn="ctr">
            <a:solidFill>
              <a:srgbClr val="3C3C3B"/>
            </a:solidFill>
            <a:prstDash val="solid"/>
            <a:tailEnd type="triangle"/>
          </a:ln>
          <a:effectLst/>
        </p:spPr>
      </p:cxnSp>
      <p:cxnSp>
        <p:nvCxnSpPr>
          <p:cNvPr id="62" name="直線コネクタ 61">
            <a:extLst>
              <a:ext uri="{FF2B5EF4-FFF2-40B4-BE49-F238E27FC236}">
                <a16:creationId xmlns:a16="http://schemas.microsoft.com/office/drawing/2014/main" id="{8F5D4931-FCDE-41CF-AB3B-9B9D60EEC479}"/>
              </a:ext>
            </a:extLst>
          </p:cNvPr>
          <p:cNvCxnSpPr/>
          <p:nvPr/>
        </p:nvCxnSpPr>
        <p:spPr>
          <a:xfrm flipV="1">
            <a:off x="5100588" y="3591163"/>
            <a:ext cx="0" cy="305472"/>
          </a:xfrm>
          <a:prstGeom prst="line">
            <a:avLst/>
          </a:prstGeom>
          <a:noFill/>
          <a:ln w="28575" cap="flat" cmpd="sng" algn="ctr">
            <a:solidFill>
              <a:srgbClr val="3C3C3B"/>
            </a:solidFill>
            <a:prstDash val="solid"/>
          </a:ln>
          <a:effectLst/>
        </p:spPr>
      </p:cxnSp>
      <p:cxnSp>
        <p:nvCxnSpPr>
          <p:cNvPr id="63" name="直線矢印コネクタ 62">
            <a:extLst>
              <a:ext uri="{FF2B5EF4-FFF2-40B4-BE49-F238E27FC236}">
                <a16:creationId xmlns:a16="http://schemas.microsoft.com/office/drawing/2014/main" id="{31C515FC-38B8-4B61-B757-961D6C8F4BD7}"/>
              </a:ext>
            </a:extLst>
          </p:cNvPr>
          <p:cNvCxnSpPr/>
          <p:nvPr/>
        </p:nvCxnSpPr>
        <p:spPr>
          <a:xfrm flipH="1">
            <a:off x="2391521" y="4147905"/>
            <a:ext cx="8102835" cy="0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cxnSp>
        <p:nvCxnSpPr>
          <p:cNvPr id="64" name="直線コネクタ 63">
            <a:extLst>
              <a:ext uri="{FF2B5EF4-FFF2-40B4-BE49-F238E27FC236}">
                <a16:creationId xmlns:a16="http://schemas.microsoft.com/office/drawing/2014/main" id="{1C8F5D5B-F5FB-400A-BA76-C04B76C23ABA}"/>
              </a:ext>
            </a:extLst>
          </p:cNvPr>
          <p:cNvCxnSpPr/>
          <p:nvPr/>
        </p:nvCxnSpPr>
        <p:spPr>
          <a:xfrm>
            <a:off x="10475788" y="2602777"/>
            <a:ext cx="0" cy="1557828"/>
          </a:xfrm>
          <a:prstGeom prst="line">
            <a:avLst/>
          </a:prstGeom>
          <a:noFill/>
          <a:ln w="57150" cap="flat" cmpd="sng" algn="ctr">
            <a:solidFill>
              <a:srgbClr val="FF0000"/>
            </a:solidFill>
            <a:prstDash val="solid"/>
          </a:ln>
          <a:effectLst/>
        </p:spPr>
      </p:cxnSp>
      <p:sp>
        <p:nvSpPr>
          <p:cNvPr id="65" name="テキスト ボックス 64">
            <a:extLst>
              <a:ext uri="{FF2B5EF4-FFF2-40B4-BE49-F238E27FC236}">
                <a16:creationId xmlns:a16="http://schemas.microsoft.com/office/drawing/2014/main" id="{20A02E07-37DE-46FD-AADD-BBE4F8EDA8EB}"/>
              </a:ext>
            </a:extLst>
          </p:cNvPr>
          <p:cNvSpPr txBox="1"/>
          <p:nvPr/>
        </p:nvSpPr>
        <p:spPr>
          <a:xfrm>
            <a:off x="4367808" y="1628800"/>
            <a:ext cx="576064" cy="2880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ja-JP" sz="1800" dirty="0">
                <a:solidFill>
                  <a:srgbClr val="3C3C3B"/>
                </a:solidFill>
                <a:latin typeface="Arial"/>
                <a:ea typeface="+mn-ea"/>
              </a:rPr>
              <a:t>rc-1</a:t>
            </a:r>
            <a:endParaRPr lang="ja-JP" altLang="en-US" sz="1800" dirty="0" err="1">
              <a:solidFill>
                <a:srgbClr val="3C3C3B"/>
              </a:solidFill>
              <a:latin typeface="Arial"/>
              <a:ea typeface="+mn-ea"/>
            </a:endParaRPr>
          </a:p>
        </p:txBody>
      </p:sp>
      <p:sp>
        <p:nvSpPr>
          <p:cNvPr id="66" name="テキスト ボックス 65">
            <a:extLst>
              <a:ext uri="{FF2B5EF4-FFF2-40B4-BE49-F238E27FC236}">
                <a16:creationId xmlns:a16="http://schemas.microsoft.com/office/drawing/2014/main" id="{3BCD6F9C-48F9-4B4B-B0FE-7D7F944F6BE8}"/>
              </a:ext>
            </a:extLst>
          </p:cNvPr>
          <p:cNvSpPr txBox="1"/>
          <p:nvPr/>
        </p:nvSpPr>
        <p:spPr>
          <a:xfrm>
            <a:off x="6600056" y="1646082"/>
            <a:ext cx="576064" cy="2880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ja-JP" sz="1800" dirty="0">
                <a:solidFill>
                  <a:srgbClr val="3C3C3B"/>
                </a:solidFill>
                <a:latin typeface="Arial"/>
                <a:ea typeface="+mn-ea"/>
              </a:rPr>
              <a:t>rc-1</a:t>
            </a:r>
            <a:endParaRPr lang="ja-JP" altLang="en-US" sz="1800" dirty="0" err="1">
              <a:solidFill>
                <a:srgbClr val="3C3C3B"/>
              </a:solidFill>
              <a:latin typeface="Arial"/>
              <a:ea typeface="+mn-ea"/>
            </a:endParaRPr>
          </a:p>
        </p:txBody>
      </p:sp>
      <p:sp>
        <p:nvSpPr>
          <p:cNvPr id="67" name="テキスト ボックス 66">
            <a:extLst>
              <a:ext uri="{FF2B5EF4-FFF2-40B4-BE49-F238E27FC236}">
                <a16:creationId xmlns:a16="http://schemas.microsoft.com/office/drawing/2014/main" id="{DB2335DD-5011-4149-AB71-CE919C373DE2}"/>
              </a:ext>
            </a:extLst>
          </p:cNvPr>
          <p:cNvSpPr txBox="1"/>
          <p:nvPr/>
        </p:nvSpPr>
        <p:spPr>
          <a:xfrm>
            <a:off x="8834570" y="1696165"/>
            <a:ext cx="576064" cy="2880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ja-JP" sz="1800" dirty="0">
                <a:solidFill>
                  <a:srgbClr val="3C3C3B"/>
                </a:solidFill>
                <a:latin typeface="Arial"/>
                <a:ea typeface="+mn-ea"/>
              </a:rPr>
              <a:t>rc-1</a:t>
            </a:r>
            <a:endParaRPr lang="ja-JP" altLang="en-US" sz="1800" dirty="0" err="1">
              <a:solidFill>
                <a:srgbClr val="3C3C3B"/>
              </a:solidFill>
              <a:latin typeface="Arial"/>
              <a:ea typeface="+mn-ea"/>
            </a:endParaRPr>
          </a:p>
        </p:txBody>
      </p:sp>
      <p:sp>
        <p:nvSpPr>
          <p:cNvPr id="68" name="テキスト ボックス 67">
            <a:extLst>
              <a:ext uri="{FF2B5EF4-FFF2-40B4-BE49-F238E27FC236}">
                <a16:creationId xmlns:a16="http://schemas.microsoft.com/office/drawing/2014/main" id="{24E3D858-3DF3-4B81-BEB3-6862E47BC5E7}"/>
              </a:ext>
            </a:extLst>
          </p:cNvPr>
          <p:cNvSpPr txBox="1"/>
          <p:nvPr/>
        </p:nvSpPr>
        <p:spPr>
          <a:xfrm>
            <a:off x="6467152" y="2368553"/>
            <a:ext cx="2008117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何回かの書き直し</a:t>
            </a:r>
          </a:p>
        </p:txBody>
      </p:sp>
      <p:sp>
        <p:nvSpPr>
          <p:cNvPr id="69" name="テキスト ボックス 68">
            <a:extLst>
              <a:ext uri="{FF2B5EF4-FFF2-40B4-BE49-F238E27FC236}">
                <a16:creationId xmlns:a16="http://schemas.microsoft.com/office/drawing/2014/main" id="{991AE32B-73E5-4C53-AACD-19D4407CB46E}"/>
              </a:ext>
            </a:extLst>
          </p:cNvPr>
          <p:cNvSpPr txBox="1"/>
          <p:nvPr/>
        </p:nvSpPr>
        <p:spPr>
          <a:xfrm>
            <a:off x="5640927" y="3409239"/>
            <a:ext cx="4294523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コミュニティにパッチを投稿し公開レビュー</a:t>
            </a:r>
          </a:p>
        </p:txBody>
      </p:sp>
      <p:sp>
        <p:nvSpPr>
          <p:cNvPr id="70" name="テキスト ボックス 69">
            <a:extLst>
              <a:ext uri="{FF2B5EF4-FFF2-40B4-BE49-F238E27FC236}">
                <a16:creationId xmlns:a16="http://schemas.microsoft.com/office/drawing/2014/main" id="{4159D886-D353-4F3E-93B9-86376DED0810}"/>
              </a:ext>
            </a:extLst>
          </p:cNvPr>
          <p:cNvSpPr txBox="1"/>
          <p:nvPr/>
        </p:nvSpPr>
        <p:spPr>
          <a:xfrm>
            <a:off x="5917813" y="4184362"/>
            <a:ext cx="455797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メインライン化されたコードをバックポート</a:t>
            </a:r>
          </a:p>
        </p:txBody>
      </p:sp>
      <p:sp>
        <p:nvSpPr>
          <p:cNvPr id="71" name="テキスト ボックス 70">
            <a:extLst>
              <a:ext uri="{FF2B5EF4-FFF2-40B4-BE49-F238E27FC236}">
                <a16:creationId xmlns:a16="http://schemas.microsoft.com/office/drawing/2014/main" id="{CA4204F3-13D7-4246-AA89-19CC6F360A5C}"/>
              </a:ext>
            </a:extLst>
          </p:cNvPr>
          <p:cNvSpPr txBox="1"/>
          <p:nvPr/>
        </p:nvSpPr>
        <p:spPr>
          <a:xfrm>
            <a:off x="2807558" y="3612282"/>
            <a:ext cx="1980489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直接変更は認めない</a:t>
            </a:r>
          </a:p>
        </p:txBody>
      </p:sp>
      <p:graphicFrame>
        <p:nvGraphicFramePr>
          <p:cNvPr id="72" name="表 71">
            <a:extLst>
              <a:ext uri="{FF2B5EF4-FFF2-40B4-BE49-F238E27FC236}">
                <a16:creationId xmlns:a16="http://schemas.microsoft.com/office/drawing/2014/main" id="{D3F2305C-12F6-480E-BC66-511E30B2D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249456"/>
              </p:ext>
            </p:extLst>
          </p:nvPr>
        </p:nvGraphicFramePr>
        <p:xfrm>
          <a:off x="1635146" y="4753080"/>
          <a:ext cx="10153124" cy="1483360"/>
        </p:xfrm>
        <a:graphic>
          <a:graphicData uri="http://schemas.openxmlformats.org/drawingml/2006/table">
            <a:tbl>
              <a:tblPr firstRow="1" bandRow="1"/>
              <a:tblGrid>
                <a:gridCol w="5076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6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kumimoji="1" lang="ja-JP" altLang="en-US" sz="1600" dirty="0"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メリット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kumimoji="1" lang="ja-JP" altLang="en-US" sz="1600" dirty="0"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デメリット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kumimoji="1" lang="ja-JP" altLang="en-US" sz="1600" baseline="0" dirty="0">
                          <a:solidFill>
                            <a:srgbClr val="FF0000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公開コードレビューによってコードの品質が高まる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AA9D0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kumimoji="1" lang="ja-JP" altLang="en-US" sz="1600" dirty="0">
                          <a:solidFill>
                            <a:srgbClr val="FF0000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時間がかかる（イメージ的には半年程度の時間が必要）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AA9D0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kumimoji="1" lang="ja-JP" altLang="en-US" sz="1600" baseline="0" dirty="0"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変更はマスターコードに取り込まれる、ローカルパッチ不要</a:t>
                      </a:r>
                      <a:endParaRPr kumimoji="1" lang="ja-JP" altLang="en-US" sz="1600" dirty="0"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AA9D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kumimoji="1" lang="ja-JP" altLang="en-US" sz="1600" dirty="0"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公開プロセスなので、秘密にしておく事はできない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AA9D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kumimoji="1" lang="ja-JP" altLang="en-US" sz="1600" dirty="0">
                          <a:solidFill>
                            <a:srgbClr val="FF0000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社内コードの独自管理が不要になる（ローカルパッチ削減）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AA9D0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kumimoji="1" lang="ja-JP" altLang="en-US" sz="1600" dirty="0"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何回かのコード書き直しが必要になる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AA9D0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34335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コントリビューション</a:t>
            </a:r>
            <a:r>
              <a:rPr kumimoji="1" lang="en-US" altLang="ja-JP" dirty="0"/>
              <a:t>(5.3)</a:t>
            </a:r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28</a:t>
            </a:fld>
            <a:endParaRPr lang="en-US" altLang="ja-JP"/>
          </a:p>
        </p:txBody>
      </p:sp>
      <p:sp>
        <p:nvSpPr>
          <p:cNvPr id="5" name="四角形: 角を丸くする 4">
            <a:extLst>
              <a:ext uri="{FF2B5EF4-FFF2-40B4-BE49-F238E27FC236}">
                <a16:creationId xmlns:a16="http://schemas.microsoft.com/office/drawing/2014/main" id="{BB25832B-61FE-4FD9-9B0C-FCDB4A207182}"/>
              </a:ext>
            </a:extLst>
          </p:cNvPr>
          <p:cNvSpPr/>
          <p:nvPr/>
        </p:nvSpPr>
        <p:spPr bwMode="auto">
          <a:xfrm>
            <a:off x="10906017" y="345378"/>
            <a:ext cx="926672" cy="768082"/>
          </a:xfrm>
          <a:prstGeom prst="roundRect">
            <a:avLst/>
          </a:prstGeom>
          <a:solidFill>
            <a:srgbClr val="3333CC"/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r>
              <a:rPr lang="ja-JP" altLang="en-US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実績</a:t>
            </a:r>
            <a:endParaRPr kumimoji="1" lang="en-US" altLang="ja-JP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AF4BD645-F4CE-420F-B722-86FA0CDFCA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76" y="1503587"/>
            <a:ext cx="5365764" cy="4796199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D7EA026D-BFE5-4583-ABA8-A8A4FA1046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799" y="1513121"/>
            <a:ext cx="5456119" cy="4645893"/>
          </a:xfrm>
          <a:prstGeom prst="rect">
            <a:avLst/>
          </a:prstGeom>
        </p:spPr>
      </p:pic>
      <p:pic>
        <p:nvPicPr>
          <p:cNvPr id="9" name="図 8" descr="ホイール, 挿絵 が含まれている画像&#10;&#10;自動的に生成された説明">
            <a:extLst>
              <a:ext uri="{FF2B5EF4-FFF2-40B4-BE49-F238E27FC236}">
                <a16:creationId xmlns:a16="http://schemas.microsoft.com/office/drawing/2014/main" id="{A2F1B123-5062-4D66-B101-30DB879BBE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0261" y="1873849"/>
            <a:ext cx="206753" cy="206753"/>
          </a:xfrm>
          <a:prstGeom prst="rect">
            <a:avLst/>
          </a:prstGeom>
        </p:spPr>
      </p:pic>
      <p:pic>
        <p:nvPicPr>
          <p:cNvPr id="10" name="図 9" descr="ホイール, 挿絵 が含まれている画像&#10;&#10;自動的に生成された説明">
            <a:extLst>
              <a:ext uri="{FF2B5EF4-FFF2-40B4-BE49-F238E27FC236}">
                <a16:creationId xmlns:a16="http://schemas.microsoft.com/office/drawing/2014/main" id="{30555BCC-AFC4-4764-8D73-E5C311B201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0262" y="3798311"/>
            <a:ext cx="206753" cy="206753"/>
          </a:xfrm>
          <a:prstGeom prst="rect">
            <a:avLst/>
          </a:prstGeom>
        </p:spPr>
      </p:pic>
      <p:pic>
        <p:nvPicPr>
          <p:cNvPr id="11" name="図 10" descr="ホイール, 挿絵 が含まれている画像&#10;&#10;自動的に生成された説明">
            <a:extLst>
              <a:ext uri="{FF2B5EF4-FFF2-40B4-BE49-F238E27FC236}">
                <a16:creationId xmlns:a16="http://schemas.microsoft.com/office/drawing/2014/main" id="{D1DB5450-A0F7-4558-8DAD-5AD16B0664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1298" y="4197972"/>
            <a:ext cx="206753" cy="206753"/>
          </a:xfrm>
          <a:prstGeom prst="rect">
            <a:avLst/>
          </a:prstGeom>
        </p:spPr>
      </p:pic>
      <p:pic>
        <p:nvPicPr>
          <p:cNvPr id="12" name="図 11" descr="ホイール, 挿絵 が含まれている画像&#10;&#10;自動的に生成された説明">
            <a:extLst>
              <a:ext uri="{FF2B5EF4-FFF2-40B4-BE49-F238E27FC236}">
                <a16:creationId xmlns:a16="http://schemas.microsoft.com/office/drawing/2014/main" id="{0B27F332-99A0-44DA-A336-BF115E35A4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48232" y="5687375"/>
            <a:ext cx="206753" cy="206753"/>
          </a:xfrm>
          <a:prstGeom prst="rect">
            <a:avLst/>
          </a:prstGeom>
        </p:spPr>
      </p:pic>
      <p:pic>
        <p:nvPicPr>
          <p:cNvPr id="14" name="図 13" descr="時計, モニター, 画面 が含まれている画像&#10;&#10;自動的に生成された説明">
            <a:extLst>
              <a:ext uri="{FF2B5EF4-FFF2-40B4-BE49-F238E27FC236}">
                <a16:creationId xmlns:a16="http://schemas.microsoft.com/office/drawing/2014/main" id="{41608626-9796-4A5F-B631-01272E870D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70" y="3176402"/>
            <a:ext cx="278761" cy="278761"/>
          </a:xfrm>
          <a:prstGeom prst="rect">
            <a:avLst/>
          </a:prstGeom>
        </p:spPr>
      </p:pic>
      <p:pic>
        <p:nvPicPr>
          <p:cNvPr id="15" name="図 14" descr="時計, モニター, 画面 が含まれている画像&#10;&#10;自動的に生成された説明">
            <a:extLst>
              <a:ext uri="{FF2B5EF4-FFF2-40B4-BE49-F238E27FC236}">
                <a16:creationId xmlns:a16="http://schemas.microsoft.com/office/drawing/2014/main" id="{DDB0CA60-790E-472C-B2AB-1010DCC231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193" y="5788408"/>
            <a:ext cx="278761" cy="278761"/>
          </a:xfrm>
          <a:prstGeom prst="rect">
            <a:avLst/>
          </a:prstGeom>
        </p:spPr>
      </p:pic>
      <p:pic>
        <p:nvPicPr>
          <p:cNvPr id="16" name="図 15" descr="建物, 橋, ミラー, 手鏡 が含まれている画像&#10;&#10;自動的に生成された説明">
            <a:extLst>
              <a:ext uri="{FF2B5EF4-FFF2-40B4-BE49-F238E27FC236}">
                <a16:creationId xmlns:a16="http://schemas.microsoft.com/office/drawing/2014/main" id="{22A3F8BA-C71A-4072-A868-3427E201E8B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26" y="270142"/>
            <a:ext cx="926833" cy="926833"/>
          </a:xfrm>
          <a:prstGeom prst="rect">
            <a:avLst/>
          </a:prstGeom>
        </p:spPr>
      </p:pic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67939700-9861-448C-8216-3DD771E65694}"/>
              </a:ext>
            </a:extLst>
          </p:cNvPr>
          <p:cNvSpPr txBox="1"/>
          <p:nvPr/>
        </p:nvSpPr>
        <p:spPr bwMode="auto">
          <a:xfrm>
            <a:off x="9051608" y="6125720"/>
            <a:ext cx="316835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altLang="ja-JP" sz="1400" dirty="0">
                <a:hlinkClick r:id="rId7"/>
              </a:rPr>
              <a:t>https://lwn.net/Articles/798505/</a:t>
            </a:r>
            <a:endParaRPr kumimoji="1" lang="ja-JP" altLang="en-US" sz="1400" kern="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529517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7768" y="228601"/>
            <a:ext cx="7710057" cy="758825"/>
          </a:xfrm>
        </p:spPr>
        <p:txBody>
          <a:bodyPr/>
          <a:lstStyle/>
          <a:p>
            <a:r>
              <a:rPr kumimoji="1" lang="ja-JP" altLang="en-US" dirty="0"/>
              <a:t>透明性（ </a:t>
            </a:r>
            <a:r>
              <a:rPr kumimoji="1" lang="en-US" altLang="ja-JP" dirty="0"/>
              <a:t>Upstream</a:t>
            </a:r>
            <a:r>
              <a:rPr kumimoji="1" lang="ja-JP" altLang="en-US" dirty="0"/>
              <a:t> 経過共有）</a:t>
            </a: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29</a:t>
            </a:fld>
            <a:endParaRPr lang="en-US" altLang="ja-JP"/>
          </a:p>
        </p:txBody>
      </p:sp>
      <p:sp>
        <p:nvSpPr>
          <p:cNvPr id="5" name="矢印: 右 4">
            <a:extLst>
              <a:ext uri="{FF2B5EF4-FFF2-40B4-BE49-F238E27FC236}">
                <a16:creationId xmlns:a16="http://schemas.microsoft.com/office/drawing/2014/main" id="{E0F412AB-62A2-443F-A921-C1DAA0CC1ED9}"/>
              </a:ext>
            </a:extLst>
          </p:cNvPr>
          <p:cNvSpPr/>
          <p:nvPr/>
        </p:nvSpPr>
        <p:spPr bwMode="auto">
          <a:xfrm>
            <a:off x="1331840" y="524090"/>
            <a:ext cx="513488" cy="463336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75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buFontTx/>
              <a:buNone/>
              <a:tabLst/>
              <a:defRPr/>
            </a:pP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Calibri" pitchFamily="34" charset="0"/>
              <a:ea typeface="ＭＳ Ｐ明朝" pitchFamily="18" charset="-128"/>
              <a:cs typeface="+mn-cs"/>
            </a:endParaRPr>
          </a:p>
        </p:txBody>
      </p:sp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40338222-9F23-400E-AEA3-8E9D13E430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9536" y="266083"/>
            <a:ext cx="926672" cy="926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図 6" descr="建物, 橋, ミラー, 手鏡 が含まれている画像&#10;&#10;自動的に生成された説明">
            <a:extLst>
              <a:ext uri="{FF2B5EF4-FFF2-40B4-BE49-F238E27FC236}">
                <a16:creationId xmlns:a16="http://schemas.microsoft.com/office/drawing/2014/main" id="{9BBDE8EE-6D6D-494C-8DB6-CA80853E40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26" y="270142"/>
            <a:ext cx="926833" cy="926833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2B73C8D2-9AB8-4525-8864-7BE3A78E6B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168" y="1530665"/>
            <a:ext cx="11224941" cy="3081821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6AE46F36-A514-4DC5-82BA-4FC4DA95F2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168" y="4309521"/>
            <a:ext cx="11224941" cy="2053046"/>
          </a:xfrm>
          <a:prstGeom prst="rect">
            <a:avLst/>
          </a:prstGeom>
        </p:spPr>
      </p:pic>
      <p:sp>
        <p:nvSpPr>
          <p:cNvPr id="10" name="矢印: 右 9">
            <a:extLst>
              <a:ext uri="{FF2B5EF4-FFF2-40B4-BE49-F238E27FC236}">
                <a16:creationId xmlns:a16="http://schemas.microsoft.com/office/drawing/2014/main" id="{6DF80F43-2C68-47DB-82FC-E2922B252C76}"/>
              </a:ext>
            </a:extLst>
          </p:cNvPr>
          <p:cNvSpPr/>
          <p:nvPr/>
        </p:nvSpPr>
        <p:spPr bwMode="auto">
          <a:xfrm>
            <a:off x="2999656" y="517392"/>
            <a:ext cx="513488" cy="463336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75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buFontTx/>
              <a:buNone/>
              <a:tabLst/>
              <a:defRPr/>
            </a:pP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Calibri" pitchFamily="34" charset="0"/>
              <a:ea typeface="ＭＳ Ｐ明朝" pitchFamily="18" charset="-128"/>
              <a:cs typeface="+mn-cs"/>
            </a:endParaRPr>
          </a:p>
        </p:txBody>
      </p:sp>
      <p:pic>
        <p:nvPicPr>
          <p:cNvPr id="12" name="図 11">
            <a:extLst>
              <a:ext uri="{FF2B5EF4-FFF2-40B4-BE49-F238E27FC236}">
                <a16:creationId xmlns:a16="http://schemas.microsoft.com/office/drawing/2014/main" id="{A4F7ED61-9C06-49F4-A930-60A41782CD1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952" y="214767"/>
            <a:ext cx="1115414" cy="1015137"/>
          </a:xfrm>
          <a:prstGeom prst="rect">
            <a:avLst/>
          </a:prstGeom>
        </p:spPr>
      </p:pic>
      <p:sp>
        <p:nvSpPr>
          <p:cNvPr id="13" name="大かっこ 12">
            <a:extLst>
              <a:ext uri="{FF2B5EF4-FFF2-40B4-BE49-F238E27FC236}">
                <a16:creationId xmlns:a16="http://schemas.microsoft.com/office/drawing/2014/main" id="{71EA57EF-38C3-4312-8377-02FF3FCE7462}"/>
              </a:ext>
            </a:extLst>
          </p:cNvPr>
          <p:cNvSpPr/>
          <p:nvPr/>
        </p:nvSpPr>
        <p:spPr bwMode="auto">
          <a:xfrm>
            <a:off x="2927648" y="246019"/>
            <a:ext cx="1656184" cy="964154"/>
          </a:xfrm>
          <a:prstGeom prst="bracketPair">
            <a:avLst>
              <a:gd name="adj" fmla="val 13054"/>
            </a:avLst>
          </a:prstGeom>
          <a:noFill/>
          <a:ln w="9525" cap="flat" cmpd="sng" algn="ctr">
            <a:solidFill>
              <a:schemeClr val="bg2">
                <a:lumMod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四角形: 角を丸くする 13">
            <a:extLst>
              <a:ext uri="{FF2B5EF4-FFF2-40B4-BE49-F238E27FC236}">
                <a16:creationId xmlns:a16="http://schemas.microsoft.com/office/drawing/2014/main" id="{2D38D9A9-0D54-45A5-A689-A45113913AC9}"/>
              </a:ext>
            </a:extLst>
          </p:cNvPr>
          <p:cNvSpPr/>
          <p:nvPr/>
        </p:nvSpPr>
        <p:spPr bwMode="auto">
          <a:xfrm>
            <a:off x="10906017" y="345378"/>
            <a:ext cx="926672" cy="768082"/>
          </a:xfrm>
          <a:prstGeom prst="roundRect">
            <a:avLst/>
          </a:prstGeom>
          <a:solidFill>
            <a:srgbClr val="3333CC"/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r>
              <a:rPr kumimoji="1" lang="ja-JP" altLang="en-US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社内事例</a:t>
            </a:r>
            <a:endParaRPr kumimoji="1" lang="en-US" altLang="ja-JP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0315FB5A-85BD-4732-9915-79493965C63D}"/>
              </a:ext>
            </a:extLst>
          </p:cNvPr>
          <p:cNvSpPr txBox="1"/>
          <p:nvPr/>
        </p:nvSpPr>
        <p:spPr bwMode="auto">
          <a:xfrm>
            <a:off x="7609205" y="1311585"/>
            <a:ext cx="432048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altLang="ja-JP" sz="1050" dirty="0">
                <a:hlinkClick r:id="rId7"/>
              </a:rPr>
              <a:t>https://git.kernel.org/pub/scm/linux/kernel/git/geert/renesas-devel.git/</a:t>
            </a:r>
            <a:endParaRPr kumimoji="1" lang="ja-JP" altLang="en-US" sz="1050" kern="0" dirty="0">
              <a:solidFill>
                <a:srgbClr val="0070C0"/>
              </a:solidFill>
              <a:latin typeface="Meiryo UI" panose="020B0604030504040204" pitchFamily="50" charset="-128"/>
              <a:ea typeface="Meiryo UI" panose="020B0604030504040204" pitchFamily="50" charset="-12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442264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解説（説明責任）</a:t>
            </a:r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30</a:t>
            </a:fld>
            <a:endParaRPr lang="en-US" altLang="ja-JP" dirty="0"/>
          </a:p>
        </p:txBody>
      </p:sp>
      <p:sp>
        <p:nvSpPr>
          <p:cNvPr id="5" name="矢印: 右 4">
            <a:extLst>
              <a:ext uri="{FF2B5EF4-FFF2-40B4-BE49-F238E27FC236}">
                <a16:creationId xmlns:a16="http://schemas.microsoft.com/office/drawing/2014/main" id="{CAA2DCC0-53E8-4AFA-B836-2E878124ED2A}"/>
              </a:ext>
            </a:extLst>
          </p:cNvPr>
          <p:cNvSpPr/>
          <p:nvPr/>
        </p:nvSpPr>
        <p:spPr bwMode="auto">
          <a:xfrm>
            <a:off x="1331840" y="524090"/>
            <a:ext cx="513488" cy="463336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75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buFontTx/>
              <a:buNone/>
              <a:tabLst/>
              <a:defRPr/>
            </a:pP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Calibri" pitchFamily="34" charset="0"/>
              <a:ea typeface="ＭＳ Ｐ明朝" pitchFamily="18" charset="-128"/>
              <a:cs typeface="+mn-cs"/>
            </a:endParaRPr>
          </a:p>
        </p:txBody>
      </p:sp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E87ABD05-4942-4E11-B114-49BDCA3015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9536" y="266083"/>
            <a:ext cx="926672" cy="926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図 6" descr="建物, 橋, ミラー, 手鏡 が含まれている画像&#10;&#10;自動的に生成された説明">
            <a:extLst>
              <a:ext uri="{FF2B5EF4-FFF2-40B4-BE49-F238E27FC236}">
                <a16:creationId xmlns:a16="http://schemas.microsoft.com/office/drawing/2014/main" id="{ACAA3785-536B-4A6D-A86F-F39DB7CB62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26" y="270142"/>
            <a:ext cx="926833" cy="926833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666AF14F-A046-4237-A11C-C4F82C80B152}"/>
              </a:ext>
            </a:extLst>
          </p:cNvPr>
          <p:cNvSpPr txBox="1"/>
          <p:nvPr/>
        </p:nvSpPr>
        <p:spPr bwMode="auto">
          <a:xfrm>
            <a:off x="335360" y="1245143"/>
            <a:ext cx="6624736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Linux v5.4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がリリースされました。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LWN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の記事はこちら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	Statistics from the 5.4 development cycle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	</a:t>
            </a:r>
            <a:r>
              <a:rPr lang="en-US" altLang="ja-JP" sz="1200" u="sng" dirty="0">
                <a:solidFill>
                  <a:srgbClr val="002060"/>
                </a:solidFill>
                <a:latin typeface="Britannic Bold" panose="020B0903060703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https://lwn.net/Articles/804119/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2019 </a:t>
            </a:r>
            <a:r>
              <a:rPr lang="ja-JP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年最後のリリースとなります</a:t>
            </a:r>
          </a:p>
          <a:p>
            <a:r>
              <a:rPr lang="ja-JP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また、</a:t>
            </a:r>
            <a:r>
              <a:rPr lang="en-US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Linux v5.4 </a:t>
            </a:r>
            <a:r>
              <a:rPr lang="ja-JP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は次期</a:t>
            </a:r>
            <a:r>
              <a:rPr lang="en-US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 LTS </a:t>
            </a:r>
            <a:r>
              <a:rPr lang="ja-JP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となり</a:t>
            </a:r>
            <a:r>
              <a:rPr lang="en-US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 2021/12 </a:t>
            </a:r>
            <a:r>
              <a:rPr lang="ja-JP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までサポートされる予定です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--------------------------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■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</a:t>
            </a:r>
            <a:r>
              <a:rPr lang="en-US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Renesas </a:t>
            </a:r>
            <a:r>
              <a:rPr lang="ja-JP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からの貢献は？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今回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TOP20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に入ったのは私だけでした。</a:t>
            </a: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後は、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Tested-by / Reported-by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で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Geert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が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TOP20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入りしています。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Renesas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は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12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位でした。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--------------------------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■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</a:t>
            </a:r>
            <a:r>
              <a:rPr lang="en-US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Renesas Linux v5.4 </a:t>
            </a:r>
            <a:r>
              <a:rPr lang="ja-JP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の状況は？</a:t>
            </a:r>
          </a:p>
          <a:p>
            <a:r>
              <a:rPr lang="en-US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v5.4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の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Renesas Linux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としては、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 - I2C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ダイナミックアドレス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API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準備</a:t>
            </a: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　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- R-Car Gen3 SDHI/eMMC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ホストで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IOMMU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を使う事でパフォーマンス向上</a:t>
            </a: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　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- R-Car VIN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で、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ARGB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出力可能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. Alpha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は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V4L2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コントロールを使う事で調整可能</a:t>
            </a: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　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- Sound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フレームワークのクリーンアップ</a:t>
            </a:r>
          </a:p>
          <a:p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834EB31D-785D-4BBA-AA99-D3AD14C82256}"/>
              </a:ext>
            </a:extLst>
          </p:cNvPr>
          <p:cNvSpPr txBox="1"/>
          <p:nvPr/>
        </p:nvSpPr>
        <p:spPr bwMode="auto">
          <a:xfrm>
            <a:off x="6312024" y="1540517"/>
            <a:ext cx="5829383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spAutoFit/>
          </a:bodyPr>
          <a:lstStyle/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■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</a:t>
            </a:r>
            <a:r>
              <a:rPr lang="en-US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Linux v5.4 </a:t>
            </a:r>
            <a:r>
              <a:rPr lang="ja-JP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でのトピックは？</a:t>
            </a:r>
          </a:p>
          <a:p>
            <a:r>
              <a:rPr lang="en-US" altLang="ja-JP" sz="1200" dirty="0">
                <a:solidFill>
                  <a:srgbClr val="FF000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Linux v5.4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は次期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LTS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となり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2021/12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までサポートされる予定です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また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v5.4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には新たに「ロックダウン」セキュリティ機能が追加されたようです</a:t>
            </a: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更に強力にセキュリティを向上するもので、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root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でさえも制限をうけるようになる</a:t>
            </a: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ようですが、それ故にデフォルトでは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OFF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になっているようです。</a:t>
            </a:r>
          </a:p>
          <a:p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有効化するには</a:t>
            </a:r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 CONFIG_SECURITY_LOCKDOWN_LSM 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を選択する必要が有ります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	Linux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にカーネル「ロックダウン」セキュリティ機能追加へ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	</a:t>
            </a:r>
            <a:r>
              <a:rPr lang="en-US" altLang="ja-JP" sz="1200" u="sng" dirty="0">
                <a:solidFill>
                  <a:srgbClr val="00206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https://japan.zdnet.com/article/35143344/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 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	Linux 5.4-rc1</a:t>
            </a:r>
            <a:r>
              <a:rPr lang="ja-JP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がリリース，議論となった「ロックダウン」機能も実装へ</a:t>
            </a:r>
          </a:p>
          <a:p>
            <a:r>
              <a:rPr lang="en-US" altLang="ja-JP" sz="1200" dirty="0">
                <a:solidFill>
                  <a:srgbClr val="002060"/>
                </a:solidFill>
                <a:latin typeface="Britannic Bold" panose="020B0903060703020204" pitchFamily="34" charset="0"/>
              </a:rPr>
              <a:t>	</a:t>
            </a:r>
            <a:r>
              <a:rPr lang="en-US" altLang="ja-JP" sz="1200" u="sng" dirty="0">
                <a:solidFill>
                  <a:srgbClr val="00206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http://gihyo.jp/admin/clip/01/linux_dt/201910/02</a:t>
            </a:r>
            <a:endParaRPr lang="ja-JP" altLang="ja-JP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</p:txBody>
      </p:sp>
      <p:sp>
        <p:nvSpPr>
          <p:cNvPr id="11" name="四角形: 角を丸くする 10">
            <a:extLst>
              <a:ext uri="{FF2B5EF4-FFF2-40B4-BE49-F238E27FC236}">
                <a16:creationId xmlns:a16="http://schemas.microsoft.com/office/drawing/2014/main" id="{5F154DB0-1B58-411D-9BCE-EBCE6FCCA029}"/>
              </a:ext>
            </a:extLst>
          </p:cNvPr>
          <p:cNvSpPr/>
          <p:nvPr/>
        </p:nvSpPr>
        <p:spPr bwMode="auto">
          <a:xfrm>
            <a:off x="10906017" y="345378"/>
            <a:ext cx="926672" cy="768082"/>
          </a:xfrm>
          <a:prstGeom prst="roundRect">
            <a:avLst/>
          </a:prstGeom>
          <a:solidFill>
            <a:srgbClr val="3333CC"/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r>
              <a:rPr kumimoji="1" lang="ja-JP" altLang="en-US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社内事例</a:t>
            </a:r>
            <a:endParaRPr kumimoji="1" lang="en-US" altLang="ja-JP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191689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167" y="228601"/>
            <a:ext cx="10014313" cy="758825"/>
          </a:xfrm>
        </p:spPr>
        <p:txBody>
          <a:bodyPr/>
          <a:lstStyle/>
          <a:p>
            <a:pPr algn="r"/>
            <a:r>
              <a:rPr lang="ja-JP" altLang="en-US" dirty="0"/>
              <a:t>バック</a:t>
            </a:r>
            <a:r>
              <a:rPr kumimoji="1" lang="ja-JP" altLang="en-US" dirty="0"/>
              <a:t>ポート （メインライン → </a:t>
            </a:r>
            <a:r>
              <a:rPr kumimoji="1" lang="en-US" altLang="ja-JP" dirty="0"/>
              <a:t>BSP</a:t>
            </a:r>
            <a:r>
              <a:rPr kumimoji="1" lang="ja-JP" altLang="en-US" dirty="0"/>
              <a:t>）</a:t>
            </a: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17F460-7074-4149-8C1E-2ACCE2488ACF}" type="slidenum">
              <a:rPr kumimoji="1" lang="ja-JP" alt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8" name="矢印: 右 7">
            <a:extLst>
              <a:ext uri="{FF2B5EF4-FFF2-40B4-BE49-F238E27FC236}">
                <a16:creationId xmlns:a16="http://schemas.microsoft.com/office/drawing/2014/main" id="{3692D128-6966-4B87-8777-A2C2B19029B7}"/>
              </a:ext>
            </a:extLst>
          </p:cNvPr>
          <p:cNvSpPr/>
          <p:nvPr/>
        </p:nvSpPr>
        <p:spPr bwMode="auto">
          <a:xfrm>
            <a:off x="1331840" y="524090"/>
            <a:ext cx="513488" cy="463336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75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buFontTx/>
              <a:buNone/>
              <a:tabLst/>
              <a:defRPr/>
            </a:pP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Calibri" pitchFamily="34" charset="0"/>
              <a:ea typeface="ＭＳ Ｐ明朝" pitchFamily="18" charset="-128"/>
              <a:cs typeface="+mn-cs"/>
            </a:endParaRPr>
          </a:p>
        </p:txBody>
      </p:sp>
      <p:pic>
        <p:nvPicPr>
          <p:cNvPr id="9" name="コンテンツ プレースホルダー 5">
            <a:extLst>
              <a:ext uri="{FF2B5EF4-FFF2-40B4-BE49-F238E27FC236}">
                <a16:creationId xmlns:a16="http://schemas.microsoft.com/office/drawing/2014/main" id="{485A035B-D3F0-4775-A108-E2E5FCC86B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9536" y="266083"/>
            <a:ext cx="926672" cy="926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図 10" descr="建物, 橋, ミラー, 手鏡 が含まれている画像&#10;&#10;自動的に生成された説明">
            <a:extLst>
              <a:ext uri="{FF2B5EF4-FFF2-40B4-BE49-F238E27FC236}">
                <a16:creationId xmlns:a16="http://schemas.microsoft.com/office/drawing/2014/main" id="{F0C2C1E5-479B-4609-BC7E-AF38344215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26" y="270142"/>
            <a:ext cx="926833" cy="926833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B45B43CD-6792-4806-8FD8-A4891E5823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167" y="1539016"/>
            <a:ext cx="11382465" cy="479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6841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17F460-7074-4149-8C1E-2ACCE2488ACF}" type="slidenum">
              <a:rPr kumimoji="1" lang="ja-JP" alt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8" name="矢印: 右 7">
            <a:extLst>
              <a:ext uri="{FF2B5EF4-FFF2-40B4-BE49-F238E27FC236}">
                <a16:creationId xmlns:a16="http://schemas.microsoft.com/office/drawing/2014/main" id="{3692D128-6966-4B87-8777-A2C2B19029B7}"/>
              </a:ext>
            </a:extLst>
          </p:cNvPr>
          <p:cNvSpPr/>
          <p:nvPr/>
        </p:nvSpPr>
        <p:spPr bwMode="auto">
          <a:xfrm>
            <a:off x="1331840" y="524090"/>
            <a:ext cx="513488" cy="463336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75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buFontTx/>
              <a:buNone/>
              <a:tabLst/>
              <a:defRPr/>
            </a:pP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Calibri" pitchFamily="34" charset="0"/>
              <a:ea typeface="ＭＳ Ｐ明朝" pitchFamily="18" charset="-128"/>
              <a:cs typeface="+mn-cs"/>
            </a:endParaRPr>
          </a:p>
        </p:txBody>
      </p:sp>
      <p:pic>
        <p:nvPicPr>
          <p:cNvPr id="9" name="コンテンツ プレースホルダー 5">
            <a:extLst>
              <a:ext uri="{FF2B5EF4-FFF2-40B4-BE49-F238E27FC236}">
                <a16:creationId xmlns:a16="http://schemas.microsoft.com/office/drawing/2014/main" id="{485A035B-D3F0-4775-A108-E2E5FCC86B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9536" y="266083"/>
            <a:ext cx="926672" cy="926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図 10" descr="建物, 橋, ミラー, 手鏡 が含まれている画像&#10;&#10;自動的に生成された説明">
            <a:extLst>
              <a:ext uri="{FF2B5EF4-FFF2-40B4-BE49-F238E27FC236}">
                <a16:creationId xmlns:a16="http://schemas.microsoft.com/office/drawing/2014/main" id="{F0C2C1E5-479B-4609-BC7E-AF38344215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26" y="270142"/>
            <a:ext cx="926833" cy="926833"/>
          </a:xfrm>
          <a:prstGeom prst="rect">
            <a:avLst/>
          </a:prstGeom>
        </p:spPr>
      </p:pic>
      <p:graphicFrame>
        <p:nvGraphicFramePr>
          <p:cNvPr id="12" name="コンテンツ プレースホルダー 11">
            <a:extLst>
              <a:ext uri="{FF2B5EF4-FFF2-40B4-BE49-F238E27FC236}">
                <a16:creationId xmlns:a16="http://schemas.microsoft.com/office/drawing/2014/main" id="{759C5183-1A8D-4379-807A-9E5AAE0EC6F0}"/>
              </a:ext>
            </a:extLst>
          </p:cNvPr>
          <p:cNvGraphicFramePr>
            <a:graphicFrameLocks/>
          </p:cNvGraphicFramePr>
          <p:nvPr/>
        </p:nvGraphicFramePr>
        <p:xfrm>
          <a:off x="311409" y="1689039"/>
          <a:ext cx="11593288" cy="3756185"/>
        </p:xfrm>
        <a:graphic>
          <a:graphicData uri="http://schemas.openxmlformats.org/drawingml/2006/table">
            <a:tbl>
              <a:tblPr firstRow="1" bandRow="1"/>
              <a:tblGrid>
                <a:gridCol w="72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1736731445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381085177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169928109"/>
                    </a:ext>
                  </a:extLst>
                </a:gridCol>
              </a:tblGrid>
              <a:tr h="226606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200" i="1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6000" marR="36000"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CY2015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CY2016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CY2017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CY2018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CY2019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sz="16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CY2020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606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6000" marR="36000"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4Q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2Q</a:t>
                      </a: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3Q</a:t>
                      </a: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4Q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4Q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2Q</a:t>
                      </a: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3Q</a:t>
                      </a: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4Q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1H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2H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r>
                        <a:rPr kumimoji="1" lang="en-US" altLang="ja-JP" sz="1200" b="1" i="1" kern="1200" dirty="0">
                          <a:ln>
                            <a:solidFill>
                              <a:schemeClr val="bg1">
                                <a:lumMod val="95000"/>
                              </a:schemeClr>
                            </a:solidFill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1H</a:t>
                      </a:r>
                      <a:endParaRPr kumimoji="1" lang="ja-JP" altLang="en-US" sz="1200" b="1" i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T="36000" marB="0"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2219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60754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3C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3C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Meiryo"/>
                        </a:defRPr>
                      </a:lvl9pPr>
                    </a:lstStyle>
                    <a:p>
                      <a:pPr algn="ctr"/>
                      <a:endParaRPr kumimoji="1" lang="ja-JP" altLang="en-US" sz="1600" b="1" kern="1200" dirty="0">
                        <a:ln>
                          <a:solidFill>
                            <a:schemeClr val="bg1">
                              <a:lumMod val="95000"/>
                            </a:schemeClr>
                          </a:solidFill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四角形: 角を丸くする 12">
            <a:extLst>
              <a:ext uri="{FF2B5EF4-FFF2-40B4-BE49-F238E27FC236}">
                <a16:creationId xmlns:a16="http://schemas.microsoft.com/office/drawing/2014/main" id="{4EFA65E9-D3CA-461B-AB92-B61D388CE981}"/>
              </a:ext>
            </a:extLst>
          </p:cNvPr>
          <p:cNvSpPr/>
          <p:nvPr/>
        </p:nvSpPr>
        <p:spPr>
          <a:xfrm>
            <a:off x="5207955" y="3210991"/>
            <a:ext cx="1522226" cy="1245303"/>
          </a:xfrm>
          <a:prstGeom prst="roundRect">
            <a:avLst>
              <a:gd name="adj" fmla="val 10412"/>
            </a:avLst>
          </a:prstGeom>
          <a:solidFill>
            <a:srgbClr val="06418C">
              <a:lumMod val="20000"/>
              <a:lumOff val="80000"/>
            </a:srgbClr>
          </a:solidFill>
          <a:ln w="25400" cap="flat" cmpd="sng" algn="ctr">
            <a:solidFill>
              <a:srgbClr val="4471A9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四角形: 角を丸くする 13">
            <a:extLst>
              <a:ext uri="{FF2B5EF4-FFF2-40B4-BE49-F238E27FC236}">
                <a16:creationId xmlns:a16="http://schemas.microsoft.com/office/drawing/2014/main" id="{5A3B8E63-CDAB-414D-B99C-FAC768CA2E28}"/>
              </a:ext>
            </a:extLst>
          </p:cNvPr>
          <p:cNvSpPr/>
          <p:nvPr/>
        </p:nvSpPr>
        <p:spPr>
          <a:xfrm>
            <a:off x="7180559" y="3234411"/>
            <a:ext cx="4652130" cy="2091493"/>
          </a:xfrm>
          <a:prstGeom prst="roundRect">
            <a:avLst>
              <a:gd name="adj" fmla="val 6027"/>
            </a:avLst>
          </a:prstGeom>
          <a:solidFill>
            <a:srgbClr val="06418C">
              <a:lumMod val="20000"/>
              <a:lumOff val="80000"/>
            </a:srgbClr>
          </a:solidFill>
          <a:ln w="25400" cap="flat" cmpd="sng" algn="ctr">
            <a:solidFill>
              <a:srgbClr val="4471A9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Line 178">
            <a:extLst>
              <a:ext uri="{FF2B5EF4-FFF2-40B4-BE49-F238E27FC236}">
                <a16:creationId xmlns:a16="http://schemas.microsoft.com/office/drawing/2014/main" id="{CFC791B5-CEBF-453D-8D47-1DF051067927}"/>
              </a:ext>
            </a:extLst>
          </p:cNvPr>
          <p:cNvSpPr>
            <a:spLocks noChangeShapeType="1"/>
          </p:cNvSpPr>
          <p:nvPr/>
        </p:nvSpPr>
        <p:spPr bwMode="auto">
          <a:xfrm>
            <a:off x="2183617" y="3685838"/>
            <a:ext cx="4319045" cy="0"/>
          </a:xfrm>
          <a:prstGeom prst="line">
            <a:avLst/>
          </a:prstGeom>
          <a:noFill/>
          <a:ln w="38100">
            <a:solidFill>
              <a:srgbClr val="777777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900" dirty="0">
              <a:solidFill>
                <a:srgbClr val="000000"/>
              </a:solidFill>
              <a:latin typeface="Meiryo"/>
            </a:endParaRPr>
          </a:p>
        </p:txBody>
      </p:sp>
      <p:sp>
        <p:nvSpPr>
          <p:cNvPr id="16" name="Line 178">
            <a:extLst>
              <a:ext uri="{FF2B5EF4-FFF2-40B4-BE49-F238E27FC236}">
                <a16:creationId xmlns:a16="http://schemas.microsoft.com/office/drawing/2014/main" id="{296A97EA-C3C7-45C1-88FE-70F2E01543AB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2558" y="2471328"/>
            <a:ext cx="10762140" cy="0"/>
          </a:xfrm>
          <a:prstGeom prst="line">
            <a:avLst/>
          </a:prstGeom>
          <a:noFill/>
          <a:ln w="28575">
            <a:solidFill>
              <a:srgbClr val="CC66FF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1100">
              <a:solidFill>
                <a:srgbClr val="000000"/>
              </a:solidFill>
              <a:latin typeface="Meiryo"/>
            </a:endParaRPr>
          </a:p>
        </p:txBody>
      </p:sp>
      <p:sp>
        <p:nvSpPr>
          <p:cNvPr id="17" name="Line 178">
            <a:extLst>
              <a:ext uri="{FF2B5EF4-FFF2-40B4-BE49-F238E27FC236}">
                <a16:creationId xmlns:a16="http://schemas.microsoft.com/office/drawing/2014/main" id="{A5490CAD-6BB8-4002-A45B-0B1526FEA0A5}"/>
              </a:ext>
            </a:extLst>
          </p:cNvPr>
          <p:cNvSpPr>
            <a:spLocks noChangeShapeType="1"/>
          </p:cNvSpPr>
          <p:nvPr/>
        </p:nvSpPr>
        <p:spPr bwMode="auto">
          <a:xfrm>
            <a:off x="1132727" y="2728044"/>
            <a:ext cx="10771970" cy="0"/>
          </a:xfrm>
          <a:prstGeom prst="line">
            <a:avLst/>
          </a:prstGeom>
          <a:noFill/>
          <a:ln w="28575">
            <a:solidFill>
              <a:srgbClr val="CC66FF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1100">
              <a:solidFill>
                <a:srgbClr val="000000"/>
              </a:solidFill>
              <a:latin typeface="Meiryo"/>
            </a:endParaRPr>
          </a:p>
        </p:txBody>
      </p:sp>
      <p:sp>
        <p:nvSpPr>
          <p:cNvPr id="18" name="二等辺三角形 17">
            <a:extLst>
              <a:ext uri="{FF2B5EF4-FFF2-40B4-BE49-F238E27FC236}">
                <a16:creationId xmlns:a16="http://schemas.microsoft.com/office/drawing/2014/main" id="{FE2B365C-7338-4868-88C4-C3D2FBC911E0}"/>
              </a:ext>
            </a:extLst>
          </p:cNvPr>
          <p:cNvSpPr/>
          <p:nvPr/>
        </p:nvSpPr>
        <p:spPr>
          <a:xfrm rot="10800000">
            <a:off x="1108040" y="2410723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" name="二等辺三角形 18">
            <a:extLst>
              <a:ext uri="{FF2B5EF4-FFF2-40B4-BE49-F238E27FC236}">
                <a16:creationId xmlns:a16="http://schemas.microsoft.com/office/drawing/2014/main" id="{6A727E09-1C38-46EB-BD58-2E551A0F33E6}"/>
              </a:ext>
            </a:extLst>
          </p:cNvPr>
          <p:cNvSpPr/>
          <p:nvPr/>
        </p:nvSpPr>
        <p:spPr>
          <a:xfrm rot="10800000">
            <a:off x="2471650" y="2410722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70261F13-271C-4EBD-A4F8-45854D094831}"/>
              </a:ext>
            </a:extLst>
          </p:cNvPr>
          <p:cNvSpPr txBox="1"/>
          <p:nvPr/>
        </p:nvSpPr>
        <p:spPr>
          <a:xfrm>
            <a:off x="2502469" y="2503826"/>
            <a:ext cx="60914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Yocto-2.0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21" name="Rectangle 179">
            <a:extLst>
              <a:ext uri="{FF2B5EF4-FFF2-40B4-BE49-F238E27FC236}">
                <a16:creationId xmlns:a16="http://schemas.microsoft.com/office/drawing/2014/main" id="{E64B9F99-5CEF-4587-BD68-AA8A3DC712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393" y="2150612"/>
            <a:ext cx="590550" cy="188913"/>
          </a:xfrm>
          <a:prstGeom prst="rect">
            <a:avLst/>
          </a:prstGeom>
          <a:solidFill>
            <a:srgbClr val="003964"/>
          </a:solidFill>
          <a:ln w="9525">
            <a:solidFill>
              <a:srgbClr val="3C3C3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ja-JP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Meiryo"/>
              </a:rPr>
              <a:t>Linux</a:t>
            </a:r>
          </a:p>
        </p:txBody>
      </p:sp>
      <p:sp>
        <p:nvSpPr>
          <p:cNvPr id="22" name="Line 178">
            <a:extLst>
              <a:ext uri="{FF2B5EF4-FFF2-40B4-BE49-F238E27FC236}">
                <a16:creationId xmlns:a16="http://schemas.microsoft.com/office/drawing/2014/main" id="{8CE55851-9B67-463F-B04B-E2A79EF1227B}"/>
              </a:ext>
            </a:extLst>
          </p:cNvPr>
          <p:cNvSpPr>
            <a:spLocks noChangeShapeType="1"/>
          </p:cNvSpPr>
          <p:nvPr/>
        </p:nvSpPr>
        <p:spPr bwMode="auto">
          <a:xfrm>
            <a:off x="1136869" y="3012025"/>
            <a:ext cx="10767828" cy="0"/>
          </a:xfrm>
          <a:prstGeom prst="line">
            <a:avLst/>
          </a:prstGeom>
          <a:noFill/>
          <a:ln w="28575">
            <a:solidFill>
              <a:srgbClr val="CC66FF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1100">
              <a:solidFill>
                <a:srgbClr val="000000"/>
              </a:solidFill>
              <a:latin typeface="Meiryo"/>
            </a:endParaRPr>
          </a:p>
        </p:txBody>
      </p:sp>
      <p:sp>
        <p:nvSpPr>
          <p:cNvPr id="23" name="二等辺三角形 22">
            <a:extLst>
              <a:ext uri="{FF2B5EF4-FFF2-40B4-BE49-F238E27FC236}">
                <a16:creationId xmlns:a16="http://schemas.microsoft.com/office/drawing/2014/main" id="{7404279C-BBBB-43B1-AEFF-552B7CAC19C1}"/>
              </a:ext>
            </a:extLst>
          </p:cNvPr>
          <p:cNvSpPr/>
          <p:nvPr/>
        </p:nvSpPr>
        <p:spPr>
          <a:xfrm rot="10800000">
            <a:off x="2112483" y="2941930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4" name="二等辺三角形 23">
            <a:extLst>
              <a:ext uri="{FF2B5EF4-FFF2-40B4-BE49-F238E27FC236}">
                <a16:creationId xmlns:a16="http://schemas.microsoft.com/office/drawing/2014/main" id="{A52E5C5A-FA81-46AF-AB15-A3441715DED3}"/>
              </a:ext>
            </a:extLst>
          </p:cNvPr>
          <p:cNvSpPr/>
          <p:nvPr/>
        </p:nvSpPr>
        <p:spPr>
          <a:xfrm rot="10800000">
            <a:off x="3986926" y="2941930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4A6E0AE5-2515-4DAB-AA86-9F0E41F5A0B2}"/>
              </a:ext>
            </a:extLst>
          </p:cNvPr>
          <p:cNvSpPr txBox="1"/>
          <p:nvPr/>
        </p:nvSpPr>
        <p:spPr>
          <a:xfrm>
            <a:off x="6072049" y="2235955"/>
            <a:ext cx="1243930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4.9 </a:t>
            </a:r>
            <a:r>
              <a:rPr kumimoji="0" lang="en-US" altLang="ja-JP" sz="1000" dirty="0" err="1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ltsi</a:t>
            </a:r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(LTSI-2017)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26" name="二等辺三角形 25">
            <a:extLst>
              <a:ext uri="{FF2B5EF4-FFF2-40B4-BE49-F238E27FC236}">
                <a16:creationId xmlns:a16="http://schemas.microsoft.com/office/drawing/2014/main" id="{73627469-7856-495B-A852-5BC3C0B34626}"/>
              </a:ext>
            </a:extLst>
          </p:cNvPr>
          <p:cNvSpPr/>
          <p:nvPr/>
        </p:nvSpPr>
        <p:spPr>
          <a:xfrm rot="10800000">
            <a:off x="6280655" y="2410723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03E9A2B0-A926-42CB-9020-E175C1C30506}"/>
              </a:ext>
            </a:extLst>
          </p:cNvPr>
          <p:cNvSpPr txBox="1"/>
          <p:nvPr/>
        </p:nvSpPr>
        <p:spPr>
          <a:xfrm>
            <a:off x="1081864" y="2217076"/>
            <a:ext cx="1324080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3.14 </a:t>
            </a:r>
            <a:r>
              <a:rPr kumimoji="0" lang="en-US" altLang="ja-JP" sz="1000" dirty="0" err="1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ltsi</a:t>
            </a:r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(LTSI-2015)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28" name="二等辺三角形 27">
            <a:extLst>
              <a:ext uri="{FF2B5EF4-FFF2-40B4-BE49-F238E27FC236}">
                <a16:creationId xmlns:a16="http://schemas.microsoft.com/office/drawing/2014/main" id="{7A2D33D9-34DE-44D7-8247-98E09BA6F50E}"/>
              </a:ext>
            </a:extLst>
          </p:cNvPr>
          <p:cNvSpPr/>
          <p:nvPr/>
        </p:nvSpPr>
        <p:spPr>
          <a:xfrm rot="10800000">
            <a:off x="1680327" y="2682030"/>
            <a:ext cx="141840" cy="122276"/>
          </a:xfrm>
          <a:prstGeom prst="triangle">
            <a:avLst/>
          </a:prstGeom>
          <a:solidFill>
            <a:srgbClr val="FFC800">
              <a:lumMod val="75000"/>
            </a:srgbClr>
          </a:solidFill>
          <a:ln w="9525" cap="flat" cmpd="sng" algn="ctr">
            <a:solidFill>
              <a:srgbClr val="FFC8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9" name="テキスト ボックス 28">
            <a:extLst>
              <a:ext uri="{FF2B5EF4-FFF2-40B4-BE49-F238E27FC236}">
                <a16:creationId xmlns:a16="http://schemas.microsoft.com/office/drawing/2014/main" id="{02B3544D-DE31-420D-AA88-DE4572FB51B3}"/>
              </a:ext>
            </a:extLst>
          </p:cNvPr>
          <p:cNvSpPr txBox="1"/>
          <p:nvPr/>
        </p:nvSpPr>
        <p:spPr>
          <a:xfrm>
            <a:off x="1566588" y="2503826"/>
            <a:ext cx="60914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Yocto-1.8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30" name="テキスト ボックス 29">
            <a:extLst>
              <a:ext uri="{FF2B5EF4-FFF2-40B4-BE49-F238E27FC236}">
                <a16:creationId xmlns:a16="http://schemas.microsoft.com/office/drawing/2014/main" id="{F41244CE-B149-413B-8424-0BF5EFC0EB6C}"/>
              </a:ext>
            </a:extLst>
          </p:cNvPr>
          <p:cNvSpPr txBox="1"/>
          <p:nvPr/>
        </p:nvSpPr>
        <p:spPr>
          <a:xfrm>
            <a:off x="341082" y="2368002"/>
            <a:ext cx="657231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LTSI Kernel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9485DF99-2CDA-43C5-BB96-23944667E8F5}"/>
              </a:ext>
            </a:extLst>
          </p:cNvPr>
          <p:cNvSpPr txBox="1"/>
          <p:nvPr/>
        </p:nvSpPr>
        <p:spPr>
          <a:xfrm>
            <a:off x="370931" y="2557726"/>
            <a:ext cx="613951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Upstream </a:t>
            </a:r>
          </a:p>
          <a:p>
            <a:pPr algn="ctr" eaLnBrk="0" hangingPunct="0"/>
            <a:r>
              <a:rPr kumimoji="0" lang="en-US" altLang="ja-JP" sz="900" dirty="0" err="1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Yocto</a:t>
            </a:r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</a:t>
            </a:r>
            <a:r>
              <a:rPr kumimoji="0" lang="en-US" altLang="ja-JP" sz="900" dirty="0" err="1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Proj</a:t>
            </a:r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.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32" name="二等辺三角形 31">
            <a:extLst>
              <a:ext uri="{FF2B5EF4-FFF2-40B4-BE49-F238E27FC236}">
                <a16:creationId xmlns:a16="http://schemas.microsoft.com/office/drawing/2014/main" id="{7C6246A1-D52F-422D-8386-8A02485B2E48}"/>
              </a:ext>
            </a:extLst>
          </p:cNvPr>
          <p:cNvSpPr/>
          <p:nvPr/>
        </p:nvSpPr>
        <p:spPr>
          <a:xfrm rot="10800000">
            <a:off x="2687674" y="2682029"/>
            <a:ext cx="141840" cy="122276"/>
          </a:xfrm>
          <a:prstGeom prst="triangle">
            <a:avLst/>
          </a:prstGeom>
          <a:solidFill>
            <a:srgbClr val="FFC800">
              <a:lumMod val="75000"/>
            </a:srgbClr>
          </a:solidFill>
          <a:ln w="9525" cap="flat" cmpd="sng" algn="ctr">
            <a:solidFill>
              <a:srgbClr val="FFC8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3" name="Rectangle 179">
            <a:extLst>
              <a:ext uri="{FF2B5EF4-FFF2-40B4-BE49-F238E27FC236}">
                <a16:creationId xmlns:a16="http://schemas.microsoft.com/office/drawing/2014/main" id="{FC08E322-A86C-4A40-96CC-512D683044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881" y="3199862"/>
            <a:ext cx="785633" cy="190131"/>
          </a:xfrm>
          <a:prstGeom prst="rect">
            <a:avLst/>
          </a:prstGeom>
          <a:solidFill>
            <a:srgbClr val="003964"/>
          </a:solidFill>
          <a:ln w="9525">
            <a:solidFill>
              <a:srgbClr val="3C3C3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ja-JP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Meiryo"/>
              </a:rPr>
              <a:t>Gen3SW</a:t>
            </a:r>
          </a:p>
        </p:txBody>
      </p:sp>
      <p:sp>
        <p:nvSpPr>
          <p:cNvPr id="34" name="テキスト ボックス 33">
            <a:extLst>
              <a:ext uri="{FF2B5EF4-FFF2-40B4-BE49-F238E27FC236}">
                <a16:creationId xmlns:a16="http://schemas.microsoft.com/office/drawing/2014/main" id="{66526F74-CEB0-4424-9A06-DFDAA0024083}"/>
              </a:ext>
            </a:extLst>
          </p:cNvPr>
          <p:cNvSpPr txBox="1"/>
          <p:nvPr/>
        </p:nvSpPr>
        <p:spPr>
          <a:xfrm>
            <a:off x="339246" y="2886011"/>
            <a:ext cx="548227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Upstream</a:t>
            </a:r>
          </a:p>
          <a:p>
            <a:pPr algn="ctr"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Kernel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35" name="Line 178">
            <a:extLst>
              <a:ext uri="{FF2B5EF4-FFF2-40B4-BE49-F238E27FC236}">
                <a16:creationId xmlns:a16="http://schemas.microsoft.com/office/drawing/2014/main" id="{3060FFB5-1B51-4C72-8F55-56CEEC82E983}"/>
              </a:ext>
            </a:extLst>
          </p:cNvPr>
          <p:cNvSpPr>
            <a:spLocks noChangeShapeType="1"/>
          </p:cNvSpPr>
          <p:nvPr/>
        </p:nvSpPr>
        <p:spPr bwMode="auto">
          <a:xfrm>
            <a:off x="1741294" y="3694711"/>
            <a:ext cx="1505352" cy="0"/>
          </a:xfrm>
          <a:prstGeom prst="line">
            <a:avLst/>
          </a:prstGeom>
          <a:noFill/>
          <a:ln w="38100">
            <a:solidFill>
              <a:srgbClr val="D70000">
                <a:lumMod val="20000"/>
                <a:lumOff val="80000"/>
              </a:srgbClr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9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eiryo"/>
            </a:endParaRPr>
          </a:p>
        </p:txBody>
      </p:sp>
      <p:sp>
        <p:nvSpPr>
          <p:cNvPr id="36" name="テキスト ボックス 35">
            <a:extLst>
              <a:ext uri="{FF2B5EF4-FFF2-40B4-BE49-F238E27FC236}">
                <a16:creationId xmlns:a16="http://schemas.microsoft.com/office/drawing/2014/main" id="{ACF73500-60DD-423A-AEE0-F6615C622A75}"/>
              </a:ext>
            </a:extLst>
          </p:cNvPr>
          <p:cNvSpPr txBox="1"/>
          <p:nvPr/>
        </p:nvSpPr>
        <p:spPr>
          <a:xfrm>
            <a:off x="1134066" y="3242761"/>
            <a:ext cx="1577355" cy="169277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1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iryo"/>
                <a:cs typeface="Calibri" panose="020F0502020204030204" pitchFamily="34" charset="0"/>
              </a:rPr>
              <a:t>Yocto recipe package</a:t>
            </a:r>
            <a:endParaRPr kumimoji="0" lang="ja-JP" altLang="en-US" sz="1100" b="1" i="1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eiryo"/>
              <a:cs typeface="Calibri" panose="020F0502020204030204" pitchFamily="34" charset="0"/>
            </a:endParaRPr>
          </a:p>
        </p:txBody>
      </p:sp>
      <p:sp>
        <p:nvSpPr>
          <p:cNvPr id="37" name="テキスト ボックス 36">
            <a:extLst>
              <a:ext uri="{FF2B5EF4-FFF2-40B4-BE49-F238E27FC236}">
                <a16:creationId xmlns:a16="http://schemas.microsoft.com/office/drawing/2014/main" id="{84D23A52-742C-4DD4-9EEE-0085E362B980}"/>
              </a:ext>
            </a:extLst>
          </p:cNvPr>
          <p:cNvSpPr txBox="1"/>
          <p:nvPr/>
        </p:nvSpPr>
        <p:spPr>
          <a:xfrm>
            <a:off x="2039601" y="3751577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Sep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38" name="テキスト ボックス 37">
            <a:extLst>
              <a:ext uri="{FF2B5EF4-FFF2-40B4-BE49-F238E27FC236}">
                <a16:creationId xmlns:a16="http://schemas.microsoft.com/office/drawing/2014/main" id="{024D2913-EA14-47F7-BC59-A0860191B511}"/>
              </a:ext>
            </a:extLst>
          </p:cNvPr>
          <p:cNvSpPr txBox="1"/>
          <p:nvPr/>
        </p:nvSpPr>
        <p:spPr>
          <a:xfrm>
            <a:off x="3315196" y="3751577"/>
            <a:ext cx="22923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May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39" name="テキスト ボックス 38">
            <a:extLst>
              <a:ext uri="{FF2B5EF4-FFF2-40B4-BE49-F238E27FC236}">
                <a16:creationId xmlns:a16="http://schemas.microsoft.com/office/drawing/2014/main" id="{C1C41C4D-64B9-4E43-8EEE-CEB3D132E88F}"/>
              </a:ext>
            </a:extLst>
          </p:cNvPr>
          <p:cNvSpPr txBox="1"/>
          <p:nvPr/>
        </p:nvSpPr>
        <p:spPr>
          <a:xfrm>
            <a:off x="3963141" y="3751577"/>
            <a:ext cx="22121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Aug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40" name="Line 178">
            <a:extLst>
              <a:ext uri="{FF2B5EF4-FFF2-40B4-BE49-F238E27FC236}">
                <a16:creationId xmlns:a16="http://schemas.microsoft.com/office/drawing/2014/main" id="{A6C14174-50C6-41F7-BD84-FE7FF99E6327}"/>
              </a:ext>
            </a:extLst>
          </p:cNvPr>
          <p:cNvSpPr>
            <a:spLocks noChangeShapeType="1"/>
          </p:cNvSpPr>
          <p:nvPr/>
        </p:nvSpPr>
        <p:spPr bwMode="auto">
          <a:xfrm>
            <a:off x="2176887" y="3694711"/>
            <a:ext cx="4332763" cy="0"/>
          </a:xfrm>
          <a:prstGeom prst="line">
            <a:avLst/>
          </a:prstGeom>
          <a:noFill/>
          <a:ln w="38100">
            <a:solidFill>
              <a:srgbClr val="777777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900" dirty="0">
              <a:solidFill>
                <a:srgbClr val="000000"/>
              </a:solidFill>
              <a:latin typeface="Meiryo"/>
            </a:endParaRPr>
          </a:p>
        </p:txBody>
      </p:sp>
      <p:sp>
        <p:nvSpPr>
          <p:cNvPr id="41" name="円/楕円 427">
            <a:extLst>
              <a:ext uri="{FF2B5EF4-FFF2-40B4-BE49-F238E27FC236}">
                <a16:creationId xmlns:a16="http://schemas.microsoft.com/office/drawing/2014/main" id="{B83956B8-3D3F-4723-8FF8-DD9357423E1D}"/>
              </a:ext>
            </a:extLst>
          </p:cNvPr>
          <p:cNvSpPr/>
          <p:nvPr/>
        </p:nvSpPr>
        <p:spPr>
          <a:xfrm>
            <a:off x="2103975" y="3615789"/>
            <a:ext cx="129600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42" name="円/楕円 429">
            <a:extLst>
              <a:ext uri="{FF2B5EF4-FFF2-40B4-BE49-F238E27FC236}">
                <a16:creationId xmlns:a16="http://schemas.microsoft.com/office/drawing/2014/main" id="{767E3F8C-D6D9-41E4-9B39-FF7AB488B601}"/>
              </a:ext>
            </a:extLst>
          </p:cNvPr>
          <p:cNvSpPr/>
          <p:nvPr/>
        </p:nvSpPr>
        <p:spPr>
          <a:xfrm>
            <a:off x="3968331" y="361578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43" name="円/楕円 430">
            <a:extLst>
              <a:ext uri="{FF2B5EF4-FFF2-40B4-BE49-F238E27FC236}">
                <a16:creationId xmlns:a16="http://schemas.microsoft.com/office/drawing/2014/main" id="{4E458249-C48A-4D2B-99A1-E2800AAEB516}"/>
              </a:ext>
            </a:extLst>
          </p:cNvPr>
          <p:cNvSpPr/>
          <p:nvPr/>
        </p:nvSpPr>
        <p:spPr>
          <a:xfrm>
            <a:off x="3384041" y="361578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44" name="Line 178">
            <a:extLst>
              <a:ext uri="{FF2B5EF4-FFF2-40B4-BE49-F238E27FC236}">
                <a16:creationId xmlns:a16="http://schemas.microsoft.com/office/drawing/2014/main" id="{A938A8D9-0EDA-4FCA-9538-B354B0CF9395}"/>
              </a:ext>
            </a:extLst>
          </p:cNvPr>
          <p:cNvSpPr>
            <a:spLocks noChangeShapeType="1"/>
          </p:cNvSpPr>
          <p:nvPr/>
        </p:nvSpPr>
        <p:spPr bwMode="auto">
          <a:xfrm>
            <a:off x="3346385" y="4127574"/>
            <a:ext cx="3156277" cy="0"/>
          </a:xfrm>
          <a:prstGeom prst="line">
            <a:avLst/>
          </a:prstGeom>
          <a:noFill/>
          <a:ln w="38100">
            <a:solidFill>
              <a:srgbClr val="777777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1100">
              <a:solidFill>
                <a:srgbClr val="000000"/>
              </a:solidFill>
              <a:latin typeface="Meiryo"/>
            </a:endParaRPr>
          </a:p>
        </p:txBody>
      </p:sp>
      <p:sp>
        <p:nvSpPr>
          <p:cNvPr id="45" name="テキスト ボックス 44">
            <a:extLst>
              <a:ext uri="{FF2B5EF4-FFF2-40B4-BE49-F238E27FC236}">
                <a16:creationId xmlns:a16="http://schemas.microsoft.com/office/drawing/2014/main" id="{C74F3B8C-8C88-4BC9-A5D3-1C8003335CBC}"/>
              </a:ext>
            </a:extLst>
          </p:cNvPr>
          <p:cNvSpPr txBox="1"/>
          <p:nvPr/>
        </p:nvSpPr>
        <p:spPr>
          <a:xfrm>
            <a:off x="3963141" y="4202778"/>
            <a:ext cx="22121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Aug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46" name="円/楕円 438">
            <a:extLst>
              <a:ext uri="{FF2B5EF4-FFF2-40B4-BE49-F238E27FC236}">
                <a16:creationId xmlns:a16="http://schemas.microsoft.com/office/drawing/2014/main" id="{282C543C-E751-4FBA-AEE9-3E489023FA72}"/>
              </a:ext>
            </a:extLst>
          </p:cNvPr>
          <p:cNvSpPr/>
          <p:nvPr/>
        </p:nvSpPr>
        <p:spPr>
          <a:xfrm>
            <a:off x="3963141" y="406682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47" name="テキスト ボックス 46">
            <a:extLst>
              <a:ext uri="{FF2B5EF4-FFF2-40B4-BE49-F238E27FC236}">
                <a16:creationId xmlns:a16="http://schemas.microsoft.com/office/drawing/2014/main" id="{0DF6B6F6-159B-40D1-A168-7B0462880466}"/>
              </a:ext>
            </a:extLst>
          </p:cNvPr>
          <p:cNvSpPr txBox="1"/>
          <p:nvPr/>
        </p:nvSpPr>
        <p:spPr>
          <a:xfrm>
            <a:off x="4884228" y="3751577"/>
            <a:ext cx="190758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Jan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48" name="円/楕円 437">
            <a:extLst>
              <a:ext uri="{FF2B5EF4-FFF2-40B4-BE49-F238E27FC236}">
                <a16:creationId xmlns:a16="http://schemas.microsoft.com/office/drawing/2014/main" id="{DA882E76-C1BB-4154-8978-168FE4B6F43D}"/>
              </a:ext>
            </a:extLst>
          </p:cNvPr>
          <p:cNvSpPr/>
          <p:nvPr/>
        </p:nvSpPr>
        <p:spPr>
          <a:xfrm>
            <a:off x="4899806" y="361578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49" name="テキスト ボックス 48">
            <a:extLst>
              <a:ext uri="{FF2B5EF4-FFF2-40B4-BE49-F238E27FC236}">
                <a16:creationId xmlns:a16="http://schemas.microsoft.com/office/drawing/2014/main" id="{BECC988E-B49C-4EDB-84E5-4BB3E04A255A}"/>
              </a:ext>
            </a:extLst>
          </p:cNvPr>
          <p:cNvSpPr txBox="1"/>
          <p:nvPr/>
        </p:nvSpPr>
        <p:spPr>
          <a:xfrm>
            <a:off x="3128026" y="4202778"/>
            <a:ext cx="19717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Apr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50" name="円/楕円 435">
            <a:extLst>
              <a:ext uri="{FF2B5EF4-FFF2-40B4-BE49-F238E27FC236}">
                <a16:creationId xmlns:a16="http://schemas.microsoft.com/office/drawing/2014/main" id="{8E5B90DE-881D-4E5C-B76E-B57FC607BB2B}"/>
              </a:ext>
            </a:extLst>
          </p:cNvPr>
          <p:cNvSpPr/>
          <p:nvPr/>
        </p:nvSpPr>
        <p:spPr>
          <a:xfrm>
            <a:off x="3202752" y="406682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1" name="Line 178">
            <a:extLst>
              <a:ext uri="{FF2B5EF4-FFF2-40B4-BE49-F238E27FC236}">
                <a16:creationId xmlns:a16="http://schemas.microsoft.com/office/drawing/2014/main" id="{8A720174-B573-4F59-9207-687CD03203B3}"/>
              </a:ext>
            </a:extLst>
          </p:cNvPr>
          <p:cNvSpPr>
            <a:spLocks noChangeShapeType="1"/>
          </p:cNvSpPr>
          <p:nvPr/>
        </p:nvSpPr>
        <p:spPr bwMode="auto">
          <a:xfrm>
            <a:off x="7147084" y="4646294"/>
            <a:ext cx="2851487" cy="0"/>
          </a:xfrm>
          <a:prstGeom prst="line">
            <a:avLst/>
          </a:prstGeom>
          <a:noFill/>
          <a:ln w="38100">
            <a:solidFill>
              <a:srgbClr val="777777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900">
              <a:solidFill>
                <a:srgbClr val="000000"/>
              </a:solidFill>
              <a:latin typeface="Meiryo"/>
            </a:endParaRPr>
          </a:p>
        </p:txBody>
      </p:sp>
      <p:sp>
        <p:nvSpPr>
          <p:cNvPr id="52" name="Line 178">
            <a:extLst>
              <a:ext uri="{FF2B5EF4-FFF2-40B4-BE49-F238E27FC236}">
                <a16:creationId xmlns:a16="http://schemas.microsoft.com/office/drawing/2014/main" id="{8E823389-E860-4D20-8147-C767689ECCCC}"/>
              </a:ext>
            </a:extLst>
          </p:cNvPr>
          <p:cNvSpPr>
            <a:spLocks noChangeShapeType="1"/>
          </p:cNvSpPr>
          <p:nvPr/>
        </p:nvSpPr>
        <p:spPr bwMode="auto">
          <a:xfrm>
            <a:off x="8047502" y="5048133"/>
            <a:ext cx="2306993" cy="0"/>
          </a:xfrm>
          <a:prstGeom prst="line">
            <a:avLst/>
          </a:prstGeom>
          <a:noFill/>
          <a:ln w="38100">
            <a:solidFill>
              <a:srgbClr val="777777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1100">
              <a:solidFill>
                <a:srgbClr val="000000"/>
              </a:solidFill>
              <a:latin typeface="Meiryo"/>
            </a:endParaRPr>
          </a:p>
        </p:txBody>
      </p:sp>
      <p:sp>
        <p:nvSpPr>
          <p:cNvPr id="53" name="テキスト ボックス 52">
            <a:extLst>
              <a:ext uri="{FF2B5EF4-FFF2-40B4-BE49-F238E27FC236}">
                <a16:creationId xmlns:a16="http://schemas.microsoft.com/office/drawing/2014/main" id="{EFF6B19E-FD5A-4A61-B791-5C2264BE8E6B}"/>
              </a:ext>
            </a:extLst>
          </p:cNvPr>
          <p:cNvSpPr txBox="1"/>
          <p:nvPr/>
        </p:nvSpPr>
        <p:spPr>
          <a:xfrm>
            <a:off x="3387345" y="4202778"/>
            <a:ext cx="22923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May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54" name="円/楕円 461">
            <a:extLst>
              <a:ext uri="{FF2B5EF4-FFF2-40B4-BE49-F238E27FC236}">
                <a16:creationId xmlns:a16="http://schemas.microsoft.com/office/drawing/2014/main" id="{3FB813A4-5AE1-46DB-A166-FF27FBDDEF61}"/>
              </a:ext>
            </a:extLst>
          </p:cNvPr>
          <p:cNvSpPr/>
          <p:nvPr/>
        </p:nvSpPr>
        <p:spPr>
          <a:xfrm>
            <a:off x="3416058" y="406682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5" name="テキスト ボックス 54">
            <a:extLst>
              <a:ext uri="{FF2B5EF4-FFF2-40B4-BE49-F238E27FC236}">
                <a16:creationId xmlns:a16="http://schemas.microsoft.com/office/drawing/2014/main" id="{956D8FA6-F40E-4102-9785-09829FDAF921}"/>
              </a:ext>
            </a:extLst>
          </p:cNvPr>
          <p:cNvSpPr txBox="1"/>
          <p:nvPr/>
        </p:nvSpPr>
        <p:spPr>
          <a:xfrm>
            <a:off x="2451855" y="2204864"/>
            <a:ext cx="1243930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4.1 </a:t>
            </a:r>
            <a:r>
              <a:rPr kumimoji="0" lang="en-US" altLang="ja-JP" sz="1000" dirty="0" err="1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ltsi</a:t>
            </a:r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(</a:t>
            </a:r>
            <a:r>
              <a:rPr kumimoji="0" lang="en-US" altLang="ja-JP" sz="1000" dirty="0" err="1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LTSI</a:t>
            </a:r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-2016)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56" name="テキスト ボックス 55">
            <a:extLst>
              <a:ext uri="{FF2B5EF4-FFF2-40B4-BE49-F238E27FC236}">
                <a16:creationId xmlns:a16="http://schemas.microsoft.com/office/drawing/2014/main" id="{BCCEC2F9-0950-46BA-BB6E-22B1C97DD912}"/>
              </a:ext>
            </a:extLst>
          </p:cNvPr>
          <p:cNvSpPr txBox="1"/>
          <p:nvPr/>
        </p:nvSpPr>
        <p:spPr>
          <a:xfrm>
            <a:off x="3938969" y="3889405"/>
            <a:ext cx="8496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1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β</a:t>
            </a:r>
            <a:endParaRPr kumimoji="0" lang="ja-JP" altLang="en-US" sz="11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cxnSp>
        <p:nvCxnSpPr>
          <p:cNvPr id="57" name="直線矢印コネクタ 56">
            <a:extLst>
              <a:ext uri="{FF2B5EF4-FFF2-40B4-BE49-F238E27FC236}">
                <a16:creationId xmlns:a16="http://schemas.microsoft.com/office/drawing/2014/main" id="{993ABEC6-5532-42BD-BF4E-F70969234ADA}"/>
              </a:ext>
            </a:extLst>
          </p:cNvPr>
          <p:cNvCxnSpPr>
            <a:cxnSpLocks/>
          </p:cNvCxnSpPr>
          <p:nvPr/>
        </p:nvCxnSpPr>
        <p:spPr>
          <a:xfrm>
            <a:off x="2183617" y="3101541"/>
            <a:ext cx="0" cy="481341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cxnSp>
        <p:nvCxnSpPr>
          <p:cNvPr id="58" name="直線矢印コネクタ 57">
            <a:extLst>
              <a:ext uri="{FF2B5EF4-FFF2-40B4-BE49-F238E27FC236}">
                <a16:creationId xmlns:a16="http://schemas.microsoft.com/office/drawing/2014/main" id="{3C8EDBA9-5FDB-4D6A-861D-971C12F6E3F8}"/>
              </a:ext>
            </a:extLst>
          </p:cNvPr>
          <p:cNvCxnSpPr>
            <a:cxnSpLocks/>
          </p:cNvCxnSpPr>
          <p:nvPr/>
        </p:nvCxnSpPr>
        <p:spPr>
          <a:xfrm>
            <a:off x="4054274" y="3117315"/>
            <a:ext cx="0" cy="465567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sp>
        <p:nvSpPr>
          <p:cNvPr id="59" name="テキスト ボックス 58">
            <a:extLst>
              <a:ext uri="{FF2B5EF4-FFF2-40B4-BE49-F238E27FC236}">
                <a16:creationId xmlns:a16="http://schemas.microsoft.com/office/drawing/2014/main" id="{2B78587E-A1AD-4B9D-AFE6-4F016F24AC22}"/>
              </a:ext>
            </a:extLst>
          </p:cNvPr>
          <p:cNvSpPr txBox="1"/>
          <p:nvPr/>
        </p:nvSpPr>
        <p:spPr>
          <a:xfrm>
            <a:off x="1990748" y="2783325"/>
            <a:ext cx="56586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(4.2rcX)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60" name="テキスト ボックス 59">
            <a:extLst>
              <a:ext uri="{FF2B5EF4-FFF2-40B4-BE49-F238E27FC236}">
                <a16:creationId xmlns:a16="http://schemas.microsoft.com/office/drawing/2014/main" id="{5F0A6DB0-97CA-459E-8EA0-F39167400355}"/>
              </a:ext>
            </a:extLst>
          </p:cNvPr>
          <p:cNvSpPr txBox="1"/>
          <p:nvPr/>
        </p:nvSpPr>
        <p:spPr>
          <a:xfrm>
            <a:off x="3881006" y="2783325"/>
            <a:ext cx="36067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(4.6)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61" name="二等辺三角形 60">
            <a:extLst>
              <a:ext uri="{FF2B5EF4-FFF2-40B4-BE49-F238E27FC236}">
                <a16:creationId xmlns:a16="http://schemas.microsoft.com/office/drawing/2014/main" id="{F6F627A2-EBE9-4ADC-B498-7CD0AA5CF484}"/>
              </a:ext>
            </a:extLst>
          </p:cNvPr>
          <p:cNvSpPr/>
          <p:nvPr/>
        </p:nvSpPr>
        <p:spPr>
          <a:xfrm rot="10800000">
            <a:off x="3377003" y="2941930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cxnSp>
        <p:nvCxnSpPr>
          <p:cNvPr id="62" name="直線矢印コネクタ 61">
            <a:extLst>
              <a:ext uri="{FF2B5EF4-FFF2-40B4-BE49-F238E27FC236}">
                <a16:creationId xmlns:a16="http://schemas.microsoft.com/office/drawing/2014/main" id="{638A68BA-9C17-44E0-856A-12D58269CCB2}"/>
              </a:ext>
            </a:extLst>
          </p:cNvPr>
          <p:cNvCxnSpPr>
            <a:cxnSpLocks/>
          </p:cNvCxnSpPr>
          <p:nvPr/>
        </p:nvCxnSpPr>
        <p:spPr>
          <a:xfrm>
            <a:off x="3447405" y="3096629"/>
            <a:ext cx="855" cy="492526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sp>
        <p:nvSpPr>
          <p:cNvPr id="63" name="テキスト ボックス 62">
            <a:extLst>
              <a:ext uri="{FF2B5EF4-FFF2-40B4-BE49-F238E27FC236}">
                <a16:creationId xmlns:a16="http://schemas.microsoft.com/office/drawing/2014/main" id="{DB9AC52B-A129-4756-A6FB-296B8F8C2F39}"/>
              </a:ext>
            </a:extLst>
          </p:cNvPr>
          <p:cNvSpPr txBox="1"/>
          <p:nvPr/>
        </p:nvSpPr>
        <p:spPr>
          <a:xfrm>
            <a:off x="3261915" y="2792043"/>
            <a:ext cx="36067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(4.4)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64" name="二等辺三角形 63">
            <a:extLst>
              <a:ext uri="{FF2B5EF4-FFF2-40B4-BE49-F238E27FC236}">
                <a16:creationId xmlns:a16="http://schemas.microsoft.com/office/drawing/2014/main" id="{4FF4EEE9-92C5-4982-AE78-AF05811A761A}"/>
              </a:ext>
            </a:extLst>
          </p:cNvPr>
          <p:cNvSpPr/>
          <p:nvPr/>
        </p:nvSpPr>
        <p:spPr>
          <a:xfrm rot="10800000">
            <a:off x="4889170" y="2941930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cxnSp>
        <p:nvCxnSpPr>
          <p:cNvPr id="65" name="直線矢印コネクタ 64">
            <a:extLst>
              <a:ext uri="{FF2B5EF4-FFF2-40B4-BE49-F238E27FC236}">
                <a16:creationId xmlns:a16="http://schemas.microsoft.com/office/drawing/2014/main" id="{3241B857-F707-45CF-A6D2-A6BF1C9D1961}"/>
              </a:ext>
            </a:extLst>
          </p:cNvPr>
          <p:cNvCxnSpPr>
            <a:cxnSpLocks/>
          </p:cNvCxnSpPr>
          <p:nvPr/>
        </p:nvCxnSpPr>
        <p:spPr>
          <a:xfrm>
            <a:off x="4962457" y="3117315"/>
            <a:ext cx="0" cy="457424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sp>
        <p:nvSpPr>
          <p:cNvPr id="66" name="テキスト ボックス 65">
            <a:extLst>
              <a:ext uri="{FF2B5EF4-FFF2-40B4-BE49-F238E27FC236}">
                <a16:creationId xmlns:a16="http://schemas.microsoft.com/office/drawing/2014/main" id="{AAC3CC77-BA3A-415A-A7D7-06F064E17738}"/>
              </a:ext>
            </a:extLst>
          </p:cNvPr>
          <p:cNvSpPr txBox="1"/>
          <p:nvPr/>
        </p:nvSpPr>
        <p:spPr>
          <a:xfrm>
            <a:off x="5061903" y="2783325"/>
            <a:ext cx="1336904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(4.9 LTSI candidate)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67" name="テキスト ボックス 66">
            <a:extLst>
              <a:ext uri="{FF2B5EF4-FFF2-40B4-BE49-F238E27FC236}">
                <a16:creationId xmlns:a16="http://schemas.microsoft.com/office/drawing/2014/main" id="{CEBEDA54-B019-4BA9-9366-5C5B2DEB3C79}"/>
              </a:ext>
            </a:extLst>
          </p:cNvPr>
          <p:cNvSpPr txBox="1"/>
          <p:nvPr/>
        </p:nvSpPr>
        <p:spPr>
          <a:xfrm>
            <a:off x="3200034" y="3889405"/>
            <a:ext cx="86562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1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α</a:t>
            </a:r>
            <a:endParaRPr kumimoji="0" lang="ja-JP" altLang="en-US" sz="11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68" name="テキスト ボックス 67">
            <a:extLst>
              <a:ext uri="{FF2B5EF4-FFF2-40B4-BE49-F238E27FC236}">
                <a16:creationId xmlns:a16="http://schemas.microsoft.com/office/drawing/2014/main" id="{B9741C17-2266-4BA8-A53A-7277603F7C9B}"/>
              </a:ext>
            </a:extLst>
          </p:cNvPr>
          <p:cNvSpPr txBox="1"/>
          <p:nvPr/>
        </p:nvSpPr>
        <p:spPr>
          <a:xfrm>
            <a:off x="8003313" y="4847618"/>
            <a:ext cx="84960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α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69" name="テキスト ボックス 68">
            <a:extLst>
              <a:ext uri="{FF2B5EF4-FFF2-40B4-BE49-F238E27FC236}">
                <a16:creationId xmlns:a16="http://schemas.microsoft.com/office/drawing/2014/main" id="{34E499F1-39E4-42A6-B6C3-6334DFED9C07}"/>
              </a:ext>
            </a:extLst>
          </p:cNvPr>
          <p:cNvSpPr txBox="1"/>
          <p:nvPr/>
        </p:nvSpPr>
        <p:spPr>
          <a:xfrm>
            <a:off x="558365" y="3567360"/>
            <a:ext cx="30733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eaLnBrk="0" hangingPunct="0"/>
            <a:r>
              <a:rPr kumimoji="0" lang="en-US" altLang="ja-JP" sz="14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H3</a:t>
            </a:r>
            <a:r>
              <a:rPr kumimoji="0" lang="ja-JP" altLang="en-US" sz="14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0" name="テキスト ボックス 69">
            <a:extLst>
              <a:ext uri="{FF2B5EF4-FFF2-40B4-BE49-F238E27FC236}">
                <a16:creationId xmlns:a16="http://schemas.microsoft.com/office/drawing/2014/main" id="{A4CF7669-E191-44C9-B942-8B86792163E4}"/>
              </a:ext>
            </a:extLst>
          </p:cNvPr>
          <p:cNvSpPr txBox="1"/>
          <p:nvPr/>
        </p:nvSpPr>
        <p:spPr>
          <a:xfrm>
            <a:off x="436041" y="4052409"/>
            <a:ext cx="55198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kumimoji="0" lang="en-US" altLang="ja-JP" sz="1400" b="1" dirty="0">
                <a:solidFill>
                  <a:srgbClr val="000000"/>
                </a:solidFill>
                <a:latin typeface="Meiryo"/>
                <a:ea typeface="+mn-ea"/>
                <a:cs typeface="Calibri" panose="020F0502020204030204" pitchFamily="34" charset="0"/>
              </a:rPr>
              <a:t>M3</a:t>
            </a:r>
            <a:endParaRPr kumimoji="0" lang="ja-JP" altLang="en-US" sz="1400" b="1" dirty="0">
              <a:solidFill>
                <a:srgbClr val="000000"/>
              </a:solidFill>
              <a:latin typeface="Meiryo"/>
              <a:ea typeface="+mn-ea"/>
              <a:cs typeface="Calibri" panose="020F0502020204030204" pitchFamily="34" charset="0"/>
            </a:endParaRPr>
          </a:p>
        </p:txBody>
      </p:sp>
      <p:sp>
        <p:nvSpPr>
          <p:cNvPr id="71" name="テキスト ボックス 70">
            <a:extLst>
              <a:ext uri="{FF2B5EF4-FFF2-40B4-BE49-F238E27FC236}">
                <a16:creationId xmlns:a16="http://schemas.microsoft.com/office/drawing/2014/main" id="{B07228F4-04CB-4DBF-9928-A30482BFA185}"/>
              </a:ext>
            </a:extLst>
          </p:cNvPr>
          <p:cNvSpPr txBox="1"/>
          <p:nvPr/>
        </p:nvSpPr>
        <p:spPr>
          <a:xfrm>
            <a:off x="436041" y="4555486"/>
            <a:ext cx="55198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kumimoji="0" lang="en-US" altLang="ja-JP" sz="1400" b="1" dirty="0">
                <a:solidFill>
                  <a:srgbClr val="000000"/>
                </a:solidFill>
                <a:latin typeface="Meiryo"/>
                <a:ea typeface="+mn-ea"/>
                <a:cs typeface="Calibri" panose="020F0502020204030204" pitchFamily="34" charset="0"/>
              </a:rPr>
              <a:t>M3N</a:t>
            </a:r>
            <a:endParaRPr kumimoji="0" lang="ja-JP" altLang="en-US" sz="1400" b="1" dirty="0">
              <a:solidFill>
                <a:srgbClr val="000000"/>
              </a:solidFill>
              <a:latin typeface="Meiryo"/>
              <a:ea typeface="+mn-ea"/>
              <a:cs typeface="Calibri" panose="020F0502020204030204" pitchFamily="34" charset="0"/>
            </a:endParaRPr>
          </a:p>
        </p:txBody>
      </p:sp>
      <p:sp>
        <p:nvSpPr>
          <p:cNvPr id="72" name="テキスト ボックス 71">
            <a:extLst>
              <a:ext uri="{FF2B5EF4-FFF2-40B4-BE49-F238E27FC236}">
                <a16:creationId xmlns:a16="http://schemas.microsoft.com/office/drawing/2014/main" id="{AA20774E-7C07-4291-B45C-7B605DC9525B}"/>
              </a:ext>
            </a:extLst>
          </p:cNvPr>
          <p:cNvSpPr txBox="1"/>
          <p:nvPr/>
        </p:nvSpPr>
        <p:spPr>
          <a:xfrm>
            <a:off x="436041" y="5034766"/>
            <a:ext cx="55198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kumimoji="0" lang="en-US" altLang="ja-JP" sz="1400" b="1" dirty="0">
                <a:solidFill>
                  <a:srgbClr val="000000"/>
                </a:solidFill>
                <a:latin typeface="Meiryo"/>
                <a:ea typeface="+mn-ea"/>
                <a:cs typeface="Calibri" panose="020F0502020204030204" pitchFamily="34" charset="0"/>
              </a:rPr>
              <a:t>E3</a:t>
            </a:r>
            <a:endParaRPr kumimoji="0" lang="ja-JP" altLang="en-US" sz="1400" b="1" dirty="0">
              <a:solidFill>
                <a:srgbClr val="000000"/>
              </a:solidFill>
              <a:latin typeface="Meiryo"/>
              <a:ea typeface="+mn-ea"/>
              <a:cs typeface="Calibri" panose="020F0502020204030204" pitchFamily="34" charset="0"/>
            </a:endParaRPr>
          </a:p>
        </p:txBody>
      </p:sp>
      <p:sp>
        <p:nvSpPr>
          <p:cNvPr id="73" name="テキスト ボックス 72">
            <a:extLst>
              <a:ext uri="{FF2B5EF4-FFF2-40B4-BE49-F238E27FC236}">
                <a16:creationId xmlns:a16="http://schemas.microsoft.com/office/drawing/2014/main" id="{FC5C0BC2-9394-416E-A0F6-A38E12FD681B}"/>
              </a:ext>
            </a:extLst>
          </p:cNvPr>
          <p:cNvSpPr txBox="1"/>
          <p:nvPr/>
        </p:nvSpPr>
        <p:spPr>
          <a:xfrm>
            <a:off x="4487873" y="2503826"/>
            <a:ext cx="60914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Yocto-2.1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74" name="二等辺三角形 73">
            <a:extLst>
              <a:ext uri="{FF2B5EF4-FFF2-40B4-BE49-F238E27FC236}">
                <a16:creationId xmlns:a16="http://schemas.microsoft.com/office/drawing/2014/main" id="{EFB812F2-1E78-47B1-B894-9C6689CFC00D}"/>
              </a:ext>
            </a:extLst>
          </p:cNvPr>
          <p:cNvSpPr/>
          <p:nvPr/>
        </p:nvSpPr>
        <p:spPr>
          <a:xfrm rot="10800000">
            <a:off x="4662852" y="2682029"/>
            <a:ext cx="141840" cy="122276"/>
          </a:xfrm>
          <a:prstGeom prst="triangle">
            <a:avLst/>
          </a:prstGeom>
          <a:solidFill>
            <a:srgbClr val="FFC800">
              <a:lumMod val="75000"/>
            </a:srgbClr>
          </a:solidFill>
          <a:ln w="9525" cap="flat" cmpd="sng" algn="ctr">
            <a:solidFill>
              <a:srgbClr val="FFC8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5" name="二等辺三角形 74">
            <a:extLst>
              <a:ext uri="{FF2B5EF4-FFF2-40B4-BE49-F238E27FC236}">
                <a16:creationId xmlns:a16="http://schemas.microsoft.com/office/drawing/2014/main" id="{C1EC9DE2-8808-4C55-BF30-2DDD4FB3A782}"/>
              </a:ext>
            </a:extLst>
          </p:cNvPr>
          <p:cNvSpPr/>
          <p:nvPr/>
        </p:nvSpPr>
        <p:spPr>
          <a:xfrm rot="10800000">
            <a:off x="7223675" y="2934078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6" name="テキスト ボックス 75">
            <a:extLst>
              <a:ext uri="{FF2B5EF4-FFF2-40B4-BE49-F238E27FC236}">
                <a16:creationId xmlns:a16="http://schemas.microsoft.com/office/drawing/2014/main" id="{6B138D6A-80C9-428B-A8EF-418E8FEE0A13}"/>
              </a:ext>
            </a:extLst>
          </p:cNvPr>
          <p:cNvSpPr txBox="1"/>
          <p:nvPr/>
        </p:nvSpPr>
        <p:spPr>
          <a:xfrm>
            <a:off x="6792129" y="2791858"/>
            <a:ext cx="146514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(2018-LTSI candidate)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77" name="テキスト ボックス 76">
            <a:extLst>
              <a:ext uri="{FF2B5EF4-FFF2-40B4-BE49-F238E27FC236}">
                <a16:creationId xmlns:a16="http://schemas.microsoft.com/office/drawing/2014/main" id="{04A81AEF-1114-43E3-BC15-594D25A9DC20}"/>
              </a:ext>
            </a:extLst>
          </p:cNvPr>
          <p:cNvSpPr txBox="1"/>
          <p:nvPr/>
        </p:nvSpPr>
        <p:spPr>
          <a:xfrm>
            <a:off x="4884228" y="4202778"/>
            <a:ext cx="190758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Jan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78" name="円/楕円 437">
            <a:extLst>
              <a:ext uri="{FF2B5EF4-FFF2-40B4-BE49-F238E27FC236}">
                <a16:creationId xmlns:a16="http://schemas.microsoft.com/office/drawing/2014/main" id="{415C3BA7-4E77-4997-9CC9-1FE30F17EFE9}"/>
              </a:ext>
            </a:extLst>
          </p:cNvPr>
          <p:cNvSpPr/>
          <p:nvPr/>
        </p:nvSpPr>
        <p:spPr>
          <a:xfrm>
            <a:off x="4899806" y="406682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9" name="テキスト ボックス 78">
            <a:extLst>
              <a:ext uri="{FF2B5EF4-FFF2-40B4-BE49-F238E27FC236}">
                <a16:creationId xmlns:a16="http://schemas.microsoft.com/office/drawing/2014/main" id="{D5A95E24-CDB6-4670-BFAE-55DF7E32E11B}"/>
              </a:ext>
            </a:extLst>
          </p:cNvPr>
          <p:cNvSpPr txBox="1"/>
          <p:nvPr/>
        </p:nvSpPr>
        <p:spPr>
          <a:xfrm>
            <a:off x="4516508" y="3737161"/>
            <a:ext cx="219612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Nov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80" name="円/楕円 437">
            <a:extLst>
              <a:ext uri="{FF2B5EF4-FFF2-40B4-BE49-F238E27FC236}">
                <a16:creationId xmlns:a16="http://schemas.microsoft.com/office/drawing/2014/main" id="{5F3D67E3-7E1C-4EE1-81A9-204F28FA01DA}"/>
              </a:ext>
            </a:extLst>
          </p:cNvPr>
          <p:cNvSpPr/>
          <p:nvPr/>
        </p:nvSpPr>
        <p:spPr>
          <a:xfrm>
            <a:off x="4532086" y="3601373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1" name="テキスト ボックス 80">
            <a:extLst>
              <a:ext uri="{FF2B5EF4-FFF2-40B4-BE49-F238E27FC236}">
                <a16:creationId xmlns:a16="http://schemas.microsoft.com/office/drawing/2014/main" id="{76E86FEA-955A-42D5-B19F-6DBEFD72FCED}"/>
              </a:ext>
            </a:extLst>
          </p:cNvPr>
          <p:cNvSpPr txBox="1"/>
          <p:nvPr/>
        </p:nvSpPr>
        <p:spPr>
          <a:xfrm>
            <a:off x="4516508" y="4188362"/>
            <a:ext cx="219612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Nov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82" name="円/楕円 437">
            <a:extLst>
              <a:ext uri="{FF2B5EF4-FFF2-40B4-BE49-F238E27FC236}">
                <a16:creationId xmlns:a16="http://schemas.microsoft.com/office/drawing/2014/main" id="{756F09AE-4F35-4F86-ADBC-6BCBCA87CF2F}"/>
              </a:ext>
            </a:extLst>
          </p:cNvPr>
          <p:cNvSpPr/>
          <p:nvPr/>
        </p:nvSpPr>
        <p:spPr>
          <a:xfrm>
            <a:off x="4532086" y="405240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3" name="テキスト ボックス 82">
            <a:extLst>
              <a:ext uri="{FF2B5EF4-FFF2-40B4-BE49-F238E27FC236}">
                <a16:creationId xmlns:a16="http://schemas.microsoft.com/office/drawing/2014/main" id="{4D2E7EA9-7983-44EF-9E51-94BD022C458D}"/>
              </a:ext>
            </a:extLst>
          </p:cNvPr>
          <p:cNvSpPr txBox="1"/>
          <p:nvPr/>
        </p:nvSpPr>
        <p:spPr>
          <a:xfrm>
            <a:off x="6724327" y="2535575"/>
            <a:ext cx="60914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Yocto-2.4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84" name="二等辺三角形 83">
            <a:extLst>
              <a:ext uri="{FF2B5EF4-FFF2-40B4-BE49-F238E27FC236}">
                <a16:creationId xmlns:a16="http://schemas.microsoft.com/office/drawing/2014/main" id="{934822CA-9F5E-4CE2-8DDC-13184F0A15F5}"/>
              </a:ext>
            </a:extLst>
          </p:cNvPr>
          <p:cNvSpPr/>
          <p:nvPr/>
        </p:nvSpPr>
        <p:spPr>
          <a:xfrm rot="10800000">
            <a:off x="7104656" y="2682029"/>
            <a:ext cx="141840" cy="122276"/>
          </a:xfrm>
          <a:prstGeom prst="triangle">
            <a:avLst/>
          </a:prstGeom>
          <a:solidFill>
            <a:srgbClr val="FFC800">
              <a:lumMod val="75000"/>
            </a:srgbClr>
          </a:solidFill>
          <a:ln w="9525" cap="flat" cmpd="sng" algn="ctr">
            <a:solidFill>
              <a:srgbClr val="FFC8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cxnSp>
        <p:nvCxnSpPr>
          <p:cNvPr id="85" name="直線矢印コネクタ 84">
            <a:extLst>
              <a:ext uri="{FF2B5EF4-FFF2-40B4-BE49-F238E27FC236}">
                <a16:creationId xmlns:a16="http://schemas.microsoft.com/office/drawing/2014/main" id="{16FAF3E1-674C-4EF8-9A1B-F73C68C489FD}"/>
              </a:ext>
            </a:extLst>
          </p:cNvPr>
          <p:cNvCxnSpPr>
            <a:cxnSpLocks/>
          </p:cNvCxnSpPr>
          <p:nvPr/>
        </p:nvCxnSpPr>
        <p:spPr>
          <a:xfrm>
            <a:off x="2786170" y="2826302"/>
            <a:ext cx="0" cy="795248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cxnSp>
        <p:nvCxnSpPr>
          <p:cNvPr id="86" name="直線矢印コネクタ 85">
            <a:extLst>
              <a:ext uri="{FF2B5EF4-FFF2-40B4-BE49-F238E27FC236}">
                <a16:creationId xmlns:a16="http://schemas.microsoft.com/office/drawing/2014/main" id="{CB47A327-498A-4115-909A-5A0EC28F7870}"/>
              </a:ext>
            </a:extLst>
          </p:cNvPr>
          <p:cNvCxnSpPr>
            <a:cxnSpLocks/>
          </p:cNvCxnSpPr>
          <p:nvPr/>
        </p:nvCxnSpPr>
        <p:spPr>
          <a:xfrm>
            <a:off x="1782249" y="2826302"/>
            <a:ext cx="0" cy="804711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cxnSp>
        <p:nvCxnSpPr>
          <p:cNvPr id="87" name="直線矢印コネクタ 86">
            <a:extLst>
              <a:ext uri="{FF2B5EF4-FFF2-40B4-BE49-F238E27FC236}">
                <a16:creationId xmlns:a16="http://schemas.microsoft.com/office/drawing/2014/main" id="{E8F40423-2B31-4A84-884D-094672AC868C}"/>
              </a:ext>
            </a:extLst>
          </p:cNvPr>
          <p:cNvCxnSpPr>
            <a:cxnSpLocks/>
          </p:cNvCxnSpPr>
          <p:nvPr/>
        </p:nvCxnSpPr>
        <p:spPr>
          <a:xfrm>
            <a:off x="4775905" y="2852936"/>
            <a:ext cx="0" cy="792576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cxnSp>
        <p:nvCxnSpPr>
          <p:cNvPr id="88" name="直線矢印コネクタ 87">
            <a:extLst>
              <a:ext uri="{FF2B5EF4-FFF2-40B4-BE49-F238E27FC236}">
                <a16:creationId xmlns:a16="http://schemas.microsoft.com/office/drawing/2014/main" id="{341AD25E-52C8-4792-AF48-BBB185550ED9}"/>
              </a:ext>
            </a:extLst>
          </p:cNvPr>
          <p:cNvCxnSpPr>
            <a:cxnSpLocks/>
            <a:endCxn id="115" idx="0"/>
          </p:cNvCxnSpPr>
          <p:nvPr/>
        </p:nvCxnSpPr>
        <p:spPr>
          <a:xfrm>
            <a:off x="7221751" y="2740955"/>
            <a:ext cx="1" cy="940224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sp>
        <p:nvSpPr>
          <p:cNvPr id="89" name="テキスト ボックス 88">
            <a:extLst>
              <a:ext uri="{FF2B5EF4-FFF2-40B4-BE49-F238E27FC236}">
                <a16:creationId xmlns:a16="http://schemas.microsoft.com/office/drawing/2014/main" id="{969A9C59-5294-4DF3-B17F-21F369720C62}"/>
              </a:ext>
            </a:extLst>
          </p:cNvPr>
          <p:cNvSpPr txBox="1"/>
          <p:nvPr/>
        </p:nvSpPr>
        <p:spPr>
          <a:xfrm>
            <a:off x="8807541" y="2235955"/>
            <a:ext cx="1324080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4.14 </a:t>
            </a:r>
            <a:r>
              <a:rPr kumimoji="0" lang="en-US" altLang="ja-JP" sz="1000" dirty="0" err="1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ltsi</a:t>
            </a:r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 (LTSI-2018)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90" name="二等辺三角形 89">
            <a:extLst>
              <a:ext uri="{FF2B5EF4-FFF2-40B4-BE49-F238E27FC236}">
                <a16:creationId xmlns:a16="http://schemas.microsoft.com/office/drawing/2014/main" id="{53EC04D6-BD3D-404C-9725-69730A4F6C94}"/>
              </a:ext>
            </a:extLst>
          </p:cNvPr>
          <p:cNvSpPr/>
          <p:nvPr/>
        </p:nvSpPr>
        <p:spPr>
          <a:xfrm rot="10800000">
            <a:off x="8936727" y="2410723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cxnSp>
        <p:nvCxnSpPr>
          <p:cNvPr id="91" name="コネクタ: カギ線 90">
            <a:extLst>
              <a:ext uri="{FF2B5EF4-FFF2-40B4-BE49-F238E27FC236}">
                <a16:creationId xmlns:a16="http://schemas.microsoft.com/office/drawing/2014/main" id="{53CD6F73-5E30-4AD2-9F00-5A7511965469}"/>
              </a:ext>
            </a:extLst>
          </p:cNvPr>
          <p:cNvCxnSpPr>
            <a:endCxn id="50" idx="2"/>
          </p:cNvCxnSpPr>
          <p:nvPr/>
        </p:nvCxnSpPr>
        <p:spPr>
          <a:xfrm rot="16200000" flipH="1">
            <a:off x="2904446" y="3833318"/>
            <a:ext cx="441573" cy="155039"/>
          </a:xfrm>
          <a:prstGeom prst="bentConnector2">
            <a:avLst/>
          </a:prstGeom>
          <a:noFill/>
          <a:ln w="9525" cap="flat" cmpd="sng" algn="ctr">
            <a:solidFill>
              <a:srgbClr val="D70000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sp>
        <p:nvSpPr>
          <p:cNvPr id="92" name="テキスト ボックス 91">
            <a:extLst>
              <a:ext uri="{FF2B5EF4-FFF2-40B4-BE49-F238E27FC236}">
                <a16:creationId xmlns:a16="http://schemas.microsoft.com/office/drawing/2014/main" id="{ADEA7753-B7CC-4773-8C78-3B51C226539D}"/>
              </a:ext>
            </a:extLst>
          </p:cNvPr>
          <p:cNvSpPr txBox="1"/>
          <p:nvPr/>
        </p:nvSpPr>
        <p:spPr>
          <a:xfrm>
            <a:off x="7444629" y="4717289"/>
            <a:ext cx="190758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Jan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93" name="円/楕円 443">
            <a:extLst>
              <a:ext uri="{FF2B5EF4-FFF2-40B4-BE49-F238E27FC236}">
                <a16:creationId xmlns:a16="http://schemas.microsoft.com/office/drawing/2014/main" id="{9AEE6822-BC8A-4B8C-B9E3-6EFDDE78189E}"/>
              </a:ext>
            </a:extLst>
          </p:cNvPr>
          <p:cNvSpPr/>
          <p:nvPr/>
        </p:nvSpPr>
        <p:spPr>
          <a:xfrm>
            <a:off x="7479942" y="458554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94" name="円/楕円 446">
            <a:extLst>
              <a:ext uri="{FF2B5EF4-FFF2-40B4-BE49-F238E27FC236}">
                <a16:creationId xmlns:a16="http://schemas.microsoft.com/office/drawing/2014/main" id="{C088AC53-EC39-4B4E-A136-F8E86E97E45C}"/>
              </a:ext>
            </a:extLst>
          </p:cNvPr>
          <p:cNvSpPr/>
          <p:nvPr/>
        </p:nvSpPr>
        <p:spPr>
          <a:xfrm>
            <a:off x="9888473" y="457919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95" name="テキスト ボックス 94">
            <a:extLst>
              <a:ext uri="{FF2B5EF4-FFF2-40B4-BE49-F238E27FC236}">
                <a16:creationId xmlns:a16="http://schemas.microsoft.com/office/drawing/2014/main" id="{44FB3986-9416-4F3D-9A85-9C6DE4529F40}"/>
              </a:ext>
            </a:extLst>
          </p:cNvPr>
          <p:cNvSpPr txBox="1"/>
          <p:nvPr/>
        </p:nvSpPr>
        <p:spPr>
          <a:xfrm>
            <a:off x="9888473" y="4712170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Dec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96" name="テキスト ボックス 95">
            <a:extLst>
              <a:ext uri="{FF2B5EF4-FFF2-40B4-BE49-F238E27FC236}">
                <a16:creationId xmlns:a16="http://schemas.microsoft.com/office/drawing/2014/main" id="{194BBF97-8534-47DE-AA73-EABFBFB36F28}"/>
              </a:ext>
            </a:extLst>
          </p:cNvPr>
          <p:cNvSpPr txBox="1"/>
          <p:nvPr/>
        </p:nvSpPr>
        <p:spPr>
          <a:xfrm>
            <a:off x="9816465" y="4415991"/>
            <a:ext cx="40876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Final2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97" name="テキスト ボックス 96">
            <a:extLst>
              <a:ext uri="{FF2B5EF4-FFF2-40B4-BE49-F238E27FC236}">
                <a16:creationId xmlns:a16="http://schemas.microsoft.com/office/drawing/2014/main" id="{85FBC6A4-E950-459C-9F1E-8F23218BFBE0}"/>
              </a:ext>
            </a:extLst>
          </p:cNvPr>
          <p:cNvSpPr txBox="1"/>
          <p:nvPr/>
        </p:nvSpPr>
        <p:spPr>
          <a:xfrm>
            <a:off x="7457730" y="4415991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β3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98" name="テキスト ボックス 97">
            <a:extLst>
              <a:ext uri="{FF2B5EF4-FFF2-40B4-BE49-F238E27FC236}">
                <a16:creationId xmlns:a16="http://schemas.microsoft.com/office/drawing/2014/main" id="{D9E404F7-DD79-4541-BEF8-212D6F194B44}"/>
              </a:ext>
            </a:extLst>
          </p:cNvPr>
          <p:cNvSpPr txBox="1"/>
          <p:nvPr/>
        </p:nvSpPr>
        <p:spPr>
          <a:xfrm>
            <a:off x="7924702" y="5128205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Mar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99" name="円/楕円 443">
            <a:extLst>
              <a:ext uri="{FF2B5EF4-FFF2-40B4-BE49-F238E27FC236}">
                <a16:creationId xmlns:a16="http://schemas.microsoft.com/office/drawing/2014/main" id="{02D3C233-919A-41F6-929E-A417C1C5C448}"/>
              </a:ext>
            </a:extLst>
          </p:cNvPr>
          <p:cNvSpPr/>
          <p:nvPr/>
        </p:nvSpPr>
        <p:spPr>
          <a:xfrm>
            <a:off x="7960158" y="5001914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00" name="テキスト ボックス 99">
            <a:extLst>
              <a:ext uri="{FF2B5EF4-FFF2-40B4-BE49-F238E27FC236}">
                <a16:creationId xmlns:a16="http://schemas.microsoft.com/office/drawing/2014/main" id="{255181D4-28E9-46BC-8D3F-22EF9AB0434A}"/>
              </a:ext>
            </a:extLst>
          </p:cNvPr>
          <p:cNvSpPr txBox="1"/>
          <p:nvPr/>
        </p:nvSpPr>
        <p:spPr>
          <a:xfrm>
            <a:off x="7884224" y="4686292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Mar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01" name="円/楕円 443">
            <a:extLst>
              <a:ext uri="{FF2B5EF4-FFF2-40B4-BE49-F238E27FC236}">
                <a16:creationId xmlns:a16="http://schemas.microsoft.com/office/drawing/2014/main" id="{E782A9AD-24ED-4B93-9CF3-3AB1D691B85A}"/>
              </a:ext>
            </a:extLst>
          </p:cNvPr>
          <p:cNvSpPr/>
          <p:nvPr/>
        </p:nvSpPr>
        <p:spPr>
          <a:xfrm>
            <a:off x="7960158" y="458554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02" name="テキスト ボックス 101">
            <a:extLst>
              <a:ext uri="{FF2B5EF4-FFF2-40B4-BE49-F238E27FC236}">
                <a16:creationId xmlns:a16="http://schemas.microsoft.com/office/drawing/2014/main" id="{D9F9CB2C-B6A3-45C2-BC4A-F2FDF7A646A5}"/>
              </a:ext>
            </a:extLst>
          </p:cNvPr>
          <p:cNvSpPr txBox="1"/>
          <p:nvPr/>
        </p:nvSpPr>
        <p:spPr>
          <a:xfrm>
            <a:off x="7815428" y="4415991"/>
            <a:ext cx="338234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F2C</a:t>
            </a:r>
            <a:r>
              <a:rPr kumimoji="0" lang="en-US" altLang="ja-JP" sz="1000" b="1" baseline="30000" dirty="0">
                <a:solidFill>
                  <a:srgbClr val="000000"/>
                </a:solidFill>
                <a:latin typeface="Meiryo"/>
                <a:ea typeface="Yu Gothic" panose="020B0400000000000000" pitchFamily="50" charset="-128"/>
                <a:cs typeface="Calibri" panose="020F0502020204030204" pitchFamily="34" charset="0"/>
              </a:rPr>
              <a:t>※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03" name="テキスト ボックス 102">
            <a:extLst>
              <a:ext uri="{FF2B5EF4-FFF2-40B4-BE49-F238E27FC236}">
                <a16:creationId xmlns:a16="http://schemas.microsoft.com/office/drawing/2014/main" id="{78C2791E-62B8-4F88-8252-23AAB88245D0}"/>
              </a:ext>
            </a:extLst>
          </p:cNvPr>
          <p:cNvSpPr txBox="1"/>
          <p:nvPr/>
        </p:nvSpPr>
        <p:spPr>
          <a:xfrm>
            <a:off x="7417933" y="3710263"/>
            <a:ext cx="190758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Jan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04" name="テキスト ボックス 103">
            <a:extLst>
              <a:ext uri="{FF2B5EF4-FFF2-40B4-BE49-F238E27FC236}">
                <a16:creationId xmlns:a16="http://schemas.microsoft.com/office/drawing/2014/main" id="{51134047-5D0E-430A-8FF2-E8DD7A2D1536}"/>
              </a:ext>
            </a:extLst>
          </p:cNvPr>
          <p:cNvSpPr txBox="1"/>
          <p:nvPr/>
        </p:nvSpPr>
        <p:spPr>
          <a:xfrm>
            <a:off x="7457730" y="3439962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β3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05" name="テキスト ボックス 104">
            <a:extLst>
              <a:ext uri="{FF2B5EF4-FFF2-40B4-BE49-F238E27FC236}">
                <a16:creationId xmlns:a16="http://schemas.microsoft.com/office/drawing/2014/main" id="{4F3E4794-CF3D-4F03-B00C-97771328E425}"/>
              </a:ext>
            </a:extLst>
          </p:cNvPr>
          <p:cNvSpPr txBox="1"/>
          <p:nvPr/>
        </p:nvSpPr>
        <p:spPr>
          <a:xfrm>
            <a:off x="7413015" y="4152176"/>
            <a:ext cx="190758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Jan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06" name="テキスト ボックス 105">
            <a:extLst>
              <a:ext uri="{FF2B5EF4-FFF2-40B4-BE49-F238E27FC236}">
                <a16:creationId xmlns:a16="http://schemas.microsoft.com/office/drawing/2014/main" id="{38B44120-4401-420C-93BF-FABBF9820962}"/>
              </a:ext>
            </a:extLst>
          </p:cNvPr>
          <p:cNvSpPr txBox="1"/>
          <p:nvPr/>
        </p:nvSpPr>
        <p:spPr>
          <a:xfrm>
            <a:off x="7457730" y="3881875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β3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07" name="テキスト ボックス 106">
            <a:extLst>
              <a:ext uri="{FF2B5EF4-FFF2-40B4-BE49-F238E27FC236}">
                <a16:creationId xmlns:a16="http://schemas.microsoft.com/office/drawing/2014/main" id="{4979D9B7-1074-4098-BA8C-845C0877B313}"/>
              </a:ext>
            </a:extLst>
          </p:cNvPr>
          <p:cNvSpPr txBox="1"/>
          <p:nvPr/>
        </p:nvSpPr>
        <p:spPr>
          <a:xfrm>
            <a:off x="7884224" y="3710263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Mar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08" name="テキスト ボックス 107">
            <a:extLst>
              <a:ext uri="{FF2B5EF4-FFF2-40B4-BE49-F238E27FC236}">
                <a16:creationId xmlns:a16="http://schemas.microsoft.com/office/drawing/2014/main" id="{DB1A0CD0-AA89-4490-832B-EFB5C65CC333}"/>
              </a:ext>
            </a:extLst>
          </p:cNvPr>
          <p:cNvSpPr txBox="1"/>
          <p:nvPr/>
        </p:nvSpPr>
        <p:spPr>
          <a:xfrm>
            <a:off x="7815428" y="3439962"/>
            <a:ext cx="338234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F2C</a:t>
            </a:r>
            <a:r>
              <a:rPr kumimoji="0" lang="en-US" altLang="ja-JP" sz="1000" b="1" baseline="30000" dirty="0">
                <a:solidFill>
                  <a:srgbClr val="000000"/>
                </a:solidFill>
                <a:latin typeface="Meiryo"/>
                <a:ea typeface="Yu Gothic" panose="020B0400000000000000" pitchFamily="50" charset="-128"/>
                <a:cs typeface="Calibri" panose="020F0502020204030204" pitchFamily="34" charset="0"/>
              </a:rPr>
              <a:t>※</a:t>
            </a:r>
            <a:endParaRPr kumimoji="0" lang="ja-JP" altLang="en-US" sz="1000" b="1" baseline="30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09" name="テキスト ボックス 108">
            <a:extLst>
              <a:ext uri="{FF2B5EF4-FFF2-40B4-BE49-F238E27FC236}">
                <a16:creationId xmlns:a16="http://schemas.microsoft.com/office/drawing/2014/main" id="{8C4C974F-D360-4695-8658-68D7F33CC951}"/>
              </a:ext>
            </a:extLst>
          </p:cNvPr>
          <p:cNvSpPr txBox="1"/>
          <p:nvPr/>
        </p:nvSpPr>
        <p:spPr>
          <a:xfrm>
            <a:off x="7884224" y="4152176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Mar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10" name="テキスト ボックス 109">
            <a:extLst>
              <a:ext uri="{FF2B5EF4-FFF2-40B4-BE49-F238E27FC236}">
                <a16:creationId xmlns:a16="http://schemas.microsoft.com/office/drawing/2014/main" id="{22B76D22-4F22-4EFD-9C16-66E1F1853C22}"/>
              </a:ext>
            </a:extLst>
          </p:cNvPr>
          <p:cNvSpPr txBox="1"/>
          <p:nvPr/>
        </p:nvSpPr>
        <p:spPr>
          <a:xfrm>
            <a:off x="7815428" y="3881875"/>
            <a:ext cx="338234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F2C</a:t>
            </a:r>
            <a:r>
              <a:rPr kumimoji="0" lang="en-US" altLang="ja-JP" sz="1000" b="1" baseline="30000" dirty="0">
                <a:solidFill>
                  <a:srgbClr val="000000"/>
                </a:solidFill>
                <a:latin typeface="Meiryo"/>
                <a:ea typeface="Yu Gothic" panose="020B0400000000000000" pitchFamily="50" charset="-128"/>
                <a:cs typeface="Calibri" panose="020F0502020204030204" pitchFamily="34" charset="0"/>
              </a:rPr>
              <a:t>※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11" name="テキスト ボックス 110">
            <a:extLst>
              <a:ext uri="{FF2B5EF4-FFF2-40B4-BE49-F238E27FC236}">
                <a16:creationId xmlns:a16="http://schemas.microsoft.com/office/drawing/2014/main" id="{08572CDD-E0F2-4DAE-AF9D-F554B9BCD90F}"/>
              </a:ext>
            </a:extLst>
          </p:cNvPr>
          <p:cNvSpPr txBox="1"/>
          <p:nvPr/>
        </p:nvSpPr>
        <p:spPr>
          <a:xfrm>
            <a:off x="9892901" y="3736141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Dec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12" name="テキスト ボックス 111">
            <a:extLst>
              <a:ext uri="{FF2B5EF4-FFF2-40B4-BE49-F238E27FC236}">
                <a16:creationId xmlns:a16="http://schemas.microsoft.com/office/drawing/2014/main" id="{378FD742-BA1E-4784-A05E-4F585B1296E6}"/>
              </a:ext>
            </a:extLst>
          </p:cNvPr>
          <p:cNvSpPr txBox="1"/>
          <p:nvPr/>
        </p:nvSpPr>
        <p:spPr>
          <a:xfrm>
            <a:off x="9816465" y="3439962"/>
            <a:ext cx="40876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Final2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13" name="テキスト ボックス 112">
            <a:extLst>
              <a:ext uri="{FF2B5EF4-FFF2-40B4-BE49-F238E27FC236}">
                <a16:creationId xmlns:a16="http://schemas.microsoft.com/office/drawing/2014/main" id="{19FF87AB-CC7C-40D4-87D4-57DB70CB0BB4}"/>
              </a:ext>
            </a:extLst>
          </p:cNvPr>
          <p:cNvSpPr txBox="1"/>
          <p:nvPr/>
        </p:nvSpPr>
        <p:spPr>
          <a:xfrm>
            <a:off x="9888473" y="4210430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Dec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14" name="テキスト ボックス 113">
            <a:extLst>
              <a:ext uri="{FF2B5EF4-FFF2-40B4-BE49-F238E27FC236}">
                <a16:creationId xmlns:a16="http://schemas.microsoft.com/office/drawing/2014/main" id="{DE9996D0-F0A7-49B9-90F4-EC28F64126AF}"/>
              </a:ext>
            </a:extLst>
          </p:cNvPr>
          <p:cNvSpPr txBox="1"/>
          <p:nvPr/>
        </p:nvSpPr>
        <p:spPr>
          <a:xfrm>
            <a:off x="9816465" y="3881875"/>
            <a:ext cx="40876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Final2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15" name="Line 178">
            <a:extLst>
              <a:ext uri="{FF2B5EF4-FFF2-40B4-BE49-F238E27FC236}">
                <a16:creationId xmlns:a16="http://schemas.microsoft.com/office/drawing/2014/main" id="{E5C75A5B-9F82-4A7F-9A19-F6782F56ED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221752" y="3681179"/>
            <a:ext cx="2776820" cy="0"/>
          </a:xfrm>
          <a:prstGeom prst="line">
            <a:avLst/>
          </a:prstGeom>
          <a:noFill/>
          <a:ln w="38100">
            <a:solidFill>
              <a:srgbClr val="777777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900" dirty="0">
              <a:solidFill>
                <a:srgbClr val="000000"/>
              </a:solidFill>
              <a:latin typeface="Meiryo"/>
            </a:endParaRPr>
          </a:p>
        </p:txBody>
      </p:sp>
      <p:sp>
        <p:nvSpPr>
          <p:cNvPr id="116" name="Line 178">
            <a:extLst>
              <a:ext uri="{FF2B5EF4-FFF2-40B4-BE49-F238E27FC236}">
                <a16:creationId xmlns:a16="http://schemas.microsoft.com/office/drawing/2014/main" id="{F278C6A0-D863-4CE1-AD9F-EFAC6F076B5D}"/>
              </a:ext>
            </a:extLst>
          </p:cNvPr>
          <p:cNvSpPr>
            <a:spLocks noChangeShapeType="1"/>
          </p:cNvSpPr>
          <p:nvPr/>
        </p:nvSpPr>
        <p:spPr bwMode="auto">
          <a:xfrm>
            <a:off x="7221751" y="4105429"/>
            <a:ext cx="3132744" cy="0"/>
          </a:xfrm>
          <a:prstGeom prst="line">
            <a:avLst/>
          </a:prstGeom>
          <a:noFill/>
          <a:ln w="38100">
            <a:solidFill>
              <a:srgbClr val="777777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endParaRPr kumimoji="0" lang="ja-JP" altLang="en-US" sz="1100" dirty="0">
              <a:solidFill>
                <a:srgbClr val="000000"/>
              </a:solidFill>
              <a:latin typeface="Meiryo"/>
            </a:endParaRPr>
          </a:p>
        </p:txBody>
      </p:sp>
      <p:cxnSp>
        <p:nvCxnSpPr>
          <p:cNvPr id="117" name="直線矢印コネクタ 116">
            <a:extLst>
              <a:ext uri="{FF2B5EF4-FFF2-40B4-BE49-F238E27FC236}">
                <a16:creationId xmlns:a16="http://schemas.microsoft.com/office/drawing/2014/main" id="{804F9C3B-D3EC-47AF-A0C8-C327418BD444}"/>
              </a:ext>
            </a:extLst>
          </p:cNvPr>
          <p:cNvCxnSpPr/>
          <p:nvPr/>
        </p:nvCxnSpPr>
        <p:spPr>
          <a:xfrm>
            <a:off x="7236886" y="3690052"/>
            <a:ext cx="0" cy="399769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cxnSp>
        <p:nvCxnSpPr>
          <p:cNvPr id="118" name="直線矢印コネクタ 117">
            <a:extLst>
              <a:ext uri="{FF2B5EF4-FFF2-40B4-BE49-F238E27FC236}">
                <a16:creationId xmlns:a16="http://schemas.microsoft.com/office/drawing/2014/main" id="{EDB5C0E0-6329-41BE-9125-24E62FD18844}"/>
              </a:ext>
            </a:extLst>
          </p:cNvPr>
          <p:cNvCxnSpPr/>
          <p:nvPr/>
        </p:nvCxnSpPr>
        <p:spPr>
          <a:xfrm>
            <a:off x="7235260" y="4127574"/>
            <a:ext cx="0" cy="478795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sp>
        <p:nvSpPr>
          <p:cNvPr id="119" name="円/楕円 443">
            <a:extLst>
              <a:ext uri="{FF2B5EF4-FFF2-40B4-BE49-F238E27FC236}">
                <a16:creationId xmlns:a16="http://schemas.microsoft.com/office/drawing/2014/main" id="{3F052BA2-6608-40C9-8A21-906A669305ED}"/>
              </a:ext>
            </a:extLst>
          </p:cNvPr>
          <p:cNvSpPr/>
          <p:nvPr/>
        </p:nvSpPr>
        <p:spPr>
          <a:xfrm>
            <a:off x="7960158" y="3609516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0" name="円/楕円 446">
            <a:extLst>
              <a:ext uri="{FF2B5EF4-FFF2-40B4-BE49-F238E27FC236}">
                <a16:creationId xmlns:a16="http://schemas.microsoft.com/office/drawing/2014/main" id="{CD337AD3-94F0-437F-B50C-DC6F2979C125}"/>
              </a:ext>
            </a:extLst>
          </p:cNvPr>
          <p:cNvSpPr/>
          <p:nvPr/>
        </p:nvSpPr>
        <p:spPr>
          <a:xfrm>
            <a:off x="9960481" y="3609516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1" name="円/楕円 446">
            <a:extLst>
              <a:ext uri="{FF2B5EF4-FFF2-40B4-BE49-F238E27FC236}">
                <a16:creationId xmlns:a16="http://schemas.microsoft.com/office/drawing/2014/main" id="{A53F3FE1-EFAC-4E34-91C9-45C0624E2410}"/>
              </a:ext>
            </a:extLst>
          </p:cNvPr>
          <p:cNvSpPr/>
          <p:nvPr/>
        </p:nvSpPr>
        <p:spPr>
          <a:xfrm>
            <a:off x="9888473" y="403872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2" name="円/楕円 443">
            <a:extLst>
              <a:ext uri="{FF2B5EF4-FFF2-40B4-BE49-F238E27FC236}">
                <a16:creationId xmlns:a16="http://schemas.microsoft.com/office/drawing/2014/main" id="{A48D0947-0DBD-4067-9329-27FB80D450B6}"/>
              </a:ext>
            </a:extLst>
          </p:cNvPr>
          <p:cNvSpPr/>
          <p:nvPr/>
        </p:nvSpPr>
        <p:spPr>
          <a:xfrm>
            <a:off x="7960158" y="405142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3" name="円/楕円 443">
            <a:extLst>
              <a:ext uri="{FF2B5EF4-FFF2-40B4-BE49-F238E27FC236}">
                <a16:creationId xmlns:a16="http://schemas.microsoft.com/office/drawing/2014/main" id="{AF621E2F-A6A5-44A5-9BDE-DA802DA4C6B9}"/>
              </a:ext>
            </a:extLst>
          </p:cNvPr>
          <p:cNvSpPr/>
          <p:nvPr/>
        </p:nvSpPr>
        <p:spPr>
          <a:xfrm>
            <a:off x="7479942" y="3609516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4" name="円/楕円 443">
            <a:extLst>
              <a:ext uri="{FF2B5EF4-FFF2-40B4-BE49-F238E27FC236}">
                <a16:creationId xmlns:a16="http://schemas.microsoft.com/office/drawing/2014/main" id="{FBBCBD5C-04C0-4854-B513-0DB65CBF6AA8}"/>
              </a:ext>
            </a:extLst>
          </p:cNvPr>
          <p:cNvSpPr/>
          <p:nvPr/>
        </p:nvSpPr>
        <p:spPr>
          <a:xfrm>
            <a:off x="7479942" y="405142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cxnSp>
        <p:nvCxnSpPr>
          <p:cNvPr id="125" name="直線矢印コネクタ 124">
            <a:extLst>
              <a:ext uri="{FF2B5EF4-FFF2-40B4-BE49-F238E27FC236}">
                <a16:creationId xmlns:a16="http://schemas.microsoft.com/office/drawing/2014/main" id="{12A865D6-E6ED-4880-93BB-9DAB090BDEAB}"/>
              </a:ext>
            </a:extLst>
          </p:cNvPr>
          <p:cNvCxnSpPr/>
          <p:nvPr/>
        </p:nvCxnSpPr>
        <p:spPr>
          <a:xfrm>
            <a:off x="7235591" y="4139085"/>
            <a:ext cx="0" cy="478795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sp>
        <p:nvSpPr>
          <p:cNvPr id="126" name="円/楕円 428">
            <a:extLst>
              <a:ext uri="{FF2B5EF4-FFF2-40B4-BE49-F238E27FC236}">
                <a16:creationId xmlns:a16="http://schemas.microsoft.com/office/drawing/2014/main" id="{07696B27-3B90-4C83-A679-02199E3FDB02}"/>
              </a:ext>
            </a:extLst>
          </p:cNvPr>
          <p:cNvSpPr/>
          <p:nvPr/>
        </p:nvSpPr>
        <p:spPr>
          <a:xfrm>
            <a:off x="6415131" y="361578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7" name="テキスト ボックス 126">
            <a:extLst>
              <a:ext uri="{FF2B5EF4-FFF2-40B4-BE49-F238E27FC236}">
                <a16:creationId xmlns:a16="http://schemas.microsoft.com/office/drawing/2014/main" id="{F9408D34-632E-4326-A1DF-D98A684343E3}"/>
              </a:ext>
            </a:extLst>
          </p:cNvPr>
          <p:cNvSpPr txBox="1"/>
          <p:nvPr/>
        </p:nvSpPr>
        <p:spPr>
          <a:xfrm>
            <a:off x="6392887" y="3751577"/>
            <a:ext cx="22121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Aug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28" name="円/楕円 436">
            <a:extLst>
              <a:ext uri="{FF2B5EF4-FFF2-40B4-BE49-F238E27FC236}">
                <a16:creationId xmlns:a16="http://schemas.microsoft.com/office/drawing/2014/main" id="{A328ADA3-D121-4B27-AEE6-47DB0B0D4599}"/>
              </a:ext>
            </a:extLst>
          </p:cNvPr>
          <p:cNvSpPr/>
          <p:nvPr/>
        </p:nvSpPr>
        <p:spPr>
          <a:xfrm>
            <a:off x="6416099" y="406682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9" name="テキスト ボックス 128">
            <a:extLst>
              <a:ext uri="{FF2B5EF4-FFF2-40B4-BE49-F238E27FC236}">
                <a16:creationId xmlns:a16="http://schemas.microsoft.com/office/drawing/2014/main" id="{F04ABDFF-20D7-4F06-A245-710BDE3771D2}"/>
              </a:ext>
            </a:extLst>
          </p:cNvPr>
          <p:cNvSpPr txBox="1"/>
          <p:nvPr/>
        </p:nvSpPr>
        <p:spPr>
          <a:xfrm>
            <a:off x="6348184" y="4230258"/>
            <a:ext cx="22121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Aug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30" name="テキスト ボックス 129">
            <a:extLst>
              <a:ext uri="{FF2B5EF4-FFF2-40B4-BE49-F238E27FC236}">
                <a16:creationId xmlns:a16="http://schemas.microsoft.com/office/drawing/2014/main" id="{C7D06808-33B1-4E55-A068-CB00A7E6D241}"/>
              </a:ext>
            </a:extLst>
          </p:cNvPr>
          <p:cNvSpPr txBox="1"/>
          <p:nvPr/>
        </p:nvSpPr>
        <p:spPr>
          <a:xfrm>
            <a:off x="6869721" y="4722047"/>
            <a:ext cx="219612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Nov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31" name="円/楕円 449">
            <a:extLst>
              <a:ext uri="{FF2B5EF4-FFF2-40B4-BE49-F238E27FC236}">
                <a16:creationId xmlns:a16="http://schemas.microsoft.com/office/drawing/2014/main" id="{A65614F4-95ED-4639-9353-9FB9E0F7A8BC}"/>
              </a:ext>
            </a:extLst>
          </p:cNvPr>
          <p:cNvSpPr/>
          <p:nvPr/>
        </p:nvSpPr>
        <p:spPr>
          <a:xfrm>
            <a:off x="7023731" y="458554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32" name="テキスト ボックス 131">
            <a:extLst>
              <a:ext uri="{FF2B5EF4-FFF2-40B4-BE49-F238E27FC236}">
                <a16:creationId xmlns:a16="http://schemas.microsoft.com/office/drawing/2014/main" id="{57BEF821-4673-461F-B4A1-F108CE9812DF}"/>
              </a:ext>
            </a:extLst>
          </p:cNvPr>
          <p:cNvSpPr txBox="1"/>
          <p:nvPr/>
        </p:nvSpPr>
        <p:spPr>
          <a:xfrm>
            <a:off x="6246545" y="3432653"/>
            <a:ext cx="322204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Final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33" name="テキスト ボックス 132">
            <a:extLst>
              <a:ext uri="{FF2B5EF4-FFF2-40B4-BE49-F238E27FC236}">
                <a16:creationId xmlns:a16="http://schemas.microsoft.com/office/drawing/2014/main" id="{0B20E4B8-8288-4E25-ABC4-7318E77172BC}"/>
              </a:ext>
            </a:extLst>
          </p:cNvPr>
          <p:cNvSpPr txBox="1"/>
          <p:nvPr/>
        </p:nvSpPr>
        <p:spPr>
          <a:xfrm>
            <a:off x="6252702" y="3915443"/>
            <a:ext cx="322204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Final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34" name="テキスト ボックス 133">
            <a:extLst>
              <a:ext uri="{FF2B5EF4-FFF2-40B4-BE49-F238E27FC236}">
                <a16:creationId xmlns:a16="http://schemas.microsoft.com/office/drawing/2014/main" id="{ECCA1E6A-8DD7-4A51-AA74-08B42BF329E4}"/>
              </a:ext>
            </a:extLst>
          </p:cNvPr>
          <p:cNvSpPr txBox="1"/>
          <p:nvPr/>
        </p:nvSpPr>
        <p:spPr>
          <a:xfrm>
            <a:off x="5368674" y="3432653"/>
            <a:ext cx="8816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β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35" name="テキスト ボックス 134">
            <a:extLst>
              <a:ext uri="{FF2B5EF4-FFF2-40B4-BE49-F238E27FC236}">
                <a16:creationId xmlns:a16="http://schemas.microsoft.com/office/drawing/2014/main" id="{2260CE22-0DC4-4833-BF2B-E3E4A7545DBC}"/>
              </a:ext>
            </a:extLst>
          </p:cNvPr>
          <p:cNvSpPr txBox="1"/>
          <p:nvPr/>
        </p:nvSpPr>
        <p:spPr>
          <a:xfrm>
            <a:off x="6985583" y="4424898"/>
            <a:ext cx="84960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α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36" name="テキスト ボックス 135">
            <a:extLst>
              <a:ext uri="{FF2B5EF4-FFF2-40B4-BE49-F238E27FC236}">
                <a16:creationId xmlns:a16="http://schemas.microsoft.com/office/drawing/2014/main" id="{F8FED2CD-24B5-4514-9B9F-21E36ADC1036}"/>
              </a:ext>
            </a:extLst>
          </p:cNvPr>
          <p:cNvSpPr txBox="1"/>
          <p:nvPr/>
        </p:nvSpPr>
        <p:spPr>
          <a:xfrm>
            <a:off x="5343368" y="3751577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Mar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37" name="円/楕円 437">
            <a:extLst>
              <a:ext uri="{FF2B5EF4-FFF2-40B4-BE49-F238E27FC236}">
                <a16:creationId xmlns:a16="http://schemas.microsoft.com/office/drawing/2014/main" id="{CE0A8549-C624-4CDC-B965-C41DF728DFB9}"/>
              </a:ext>
            </a:extLst>
          </p:cNvPr>
          <p:cNvSpPr/>
          <p:nvPr/>
        </p:nvSpPr>
        <p:spPr>
          <a:xfrm>
            <a:off x="5358946" y="361578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38" name="テキスト ボックス 137">
            <a:extLst>
              <a:ext uri="{FF2B5EF4-FFF2-40B4-BE49-F238E27FC236}">
                <a16:creationId xmlns:a16="http://schemas.microsoft.com/office/drawing/2014/main" id="{CB7FB39C-C6DB-45DD-ACBA-2A5ADF27C4C1}"/>
              </a:ext>
            </a:extLst>
          </p:cNvPr>
          <p:cNvSpPr txBox="1"/>
          <p:nvPr/>
        </p:nvSpPr>
        <p:spPr>
          <a:xfrm>
            <a:off x="5343368" y="4202778"/>
            <a:ext cx="21159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Mar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39" name="円/楕円 437">
            <a:extLst>
              <a:ext uri="{FF2B5EF4-FFF2-40B4-BE49-F238E27FC236}">
                <a16:creationId xmlns:a16="http://schemas.microsoft.com/office/drawing/2014/main" id="{384053A0-0182-4153-984C-FA5F19984B56}"/>
              </a:ext>
            </a:extLst>
          </p:cNvPr>
          <p:cNvSpPr/>
          <p:nvPr/>
        </p:nvSpPr>
        <p:spPr>
          <a:xfrm>
            <a:off x="5358946" y="406682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0" name="テキスト ボックス 139">
            <a:extLst>
              <a:ext uri="{FF2B5EF4-FFF2-40B4-BE49-F238E27FC236}">
                <a16:creationId xmlns:a16="http://schemas.microsoft.com/office/drawing/2014/main" id="{801E3C03-CF34-4887-ABAF-C8D927401406}"/>
              </a:ext>
            </a:extLst>
          </p:cNvPr>
          <p:cNvSpPr txBox="1"/>
          <p:nvPr/>
        </p:nvSpPr>
        <p:spPr>
          <a:xfrm>
            <a:off x="5590435" y="3751577"/>
            <a:ext cx="19717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Apr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41" name="円/楕円 437">
            <a:extLst>
              <a:ext uri="{FF2B5EF4-FFF2-40B4-BE49-F238E27FC236}">
                <a16:creationId xmlns:a16="http://schemas.microsoft.com/office/drawing/2014/main" id="{1572DE9A-0E13-4A2F-8BA5-3139F446BE28}"/>
              </a:ext>
            </a:extLst>
          </p:cNvPr>
          <p:cNvSpPr/>
          <p:nvPr/>
        </p:nvSpPr>
        <p:spPr>
          <a:xfrm>
            <a:off x="5606013" y="361578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2" name="テキスト ボックス 141">
            <a:extLst>
              <a:ext uri="{FF2B5EF4-FFF2-40B4-BE49-F238E27FC236}">
                <a16:creationId xmlns:a16="http://schemas.microsoft.com/office/drawing/2014/main" id="{72D2CB8C-CF94-451C-A31A-1479ABAE0991}"/>
              </a:ext>
            </a:extLst>
          </p:cNvPr>
          <p:cNvSpPr txBox="1"/>
          <p:nvPr/>
        </p:nvSpPr>
        <p:spPr>
          <a:xfrm>
            <a:off x="5567993" y="4202778"/>
            <a:ext cx="19717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Apr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43" name="円/楕円 437">
            <a:extLst>
              <a:ext uri="{FF2B5EF4-FFF2-40B4-BE49-F238E27FC236}">
                <a16:creationId xmlns:a16="http://schemas.microsoft.com/office/drawing/2014/main" id="{04FFC1C4-B630-40BF-91F6-832247C4D665}"/>
              </a:ext>
            </a:extLst>
          </p:cNvPr>
          <p:cNvSpPr/>
          <p:nvPr/>
        </p:nvSpPr>
        <p:spPr>
          <a:xfrm>
            <a:off x="5621671" y="406682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4" name="テキスト ボックス 143">
            <a:extLst>
              <a:ext uri="{FF2B5EF4-FFF2-40B4-BE49-F238E27FC236}">
                <a16:creationId xmlns:a16="http://schemas.microsoft.com/office/drawing/2014/main" id="{987DF17D-218F-4BBD-81B9-F74C18A3052E}"/>
              </a:ext>
            </a:extLst>
          </p:cNvPr>
          <p:cNvSpPr txBox="1"/>
          <p:nvPr/>
        </p:nvSpPr>
        <p:spPr>
          <a:xfrm>
            <a:off x="5569380" y="3897139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β2</a:t>
            </a:r>
            <a:endParaRPr kumimoji="0" lang="ja-JP" altLang="en-US" sz="1000" b="1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cxnSp>
        <p:nvCxnSpPr>
          <p:cNvPr id="145" name="コネクタ: カギ線 144">
            <a:extLst>
              <a:ext uri="{FF2B5EF4-FFF2-40B4-BE49-F238E27FC236}">
                <a16:creationId xmlns:a16="http://schemas.microsoft.com/office/drawing/2014/main" id="{33216DB0-CA04-44A8-BE73-AAED2DA6F1F1}"/>
              </a:ext>
            </a:extLst>
          </p:cNvPr>
          <p:cNvCxnSpPr/>
          <p:nvPr/>
        </p:nvCxnSpPr>
        <p:spPr>
          <a:xfrm rot="16200000" flipH="1">
            <a:off x="6593804" y="4243947"/>
            <a:ext cx="317038" cy="511660"/>
          </a:xfrm>
          <a:prstGeom prst="bentConnector2">
            <a:avLst/>
          </a:prstGeom>
          <a:noFill/>
          <a:ln w="9525" cap="flat" cmpd="sng" algn="ctr">
            <a:solidFill>
              <a:srgbClr val="D70000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sp>
        <p:nvSpPr>
          <p:cNvPr id="146" name="テキスト ボックス 145">
            <a:extLst>
              <a:ext uri="{FF2B5EF4-FFF2-40B4-BE49-F238E27FC236}">
                <a16:creationId xmlns:a16="http://schemas.microsoft.com/office/drawing/2014/main" id="{09E7F898-747A-4EB1-9B5F-F2CD6B17A14A}"/>
              </a:ext>
            </a:extLst>
          </p:cNvPr>
          <p:cNvSpPr txBox="1"/>
          <p:nvPr/>
        </p:nvSpPr>
        <p:spPr>
          <a:xfrm>
            <a:off x="5225924" y="3210992"/>
            <a:ext cx="151035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ja-JP" sz="1000" b="1" dirty="0">
                <a:solidFill>
                  <a:srgbClr val="3C3C3B"/>
                </a:solidFill>
                <a:latin typeface="Meiryo"/>
                <a:ea typeface="+mn-ea"/>
              </a:rPr>
              <a:t>H3v2.0,M3v1.1/1.2</a:t>
            </a:r>
            <a:endParaRPr lang="ja-JP" altLang="en-US" sz="1000" b="1" dirty="0">
              <a:solidFill>
                <a:srgbClr val="3C3C3B"/>
              </a:solidFill>
              <a:latin typeface="Meiryo"/>
              <a:ea typeface="+mn-ea"/>
            </a:endParaRPr>
          </a:p>
        </p:txBody>
      </p:sp>
      <p:sp>
        <p:nvSpPr>
          <p:cNvPr id="147" name="円/楕円 443">
            <a:extLst>
              <a:ext uri="{FF2B5EF4-FFF2-40B4-BE49-F238E27FC236}">
                <a16:creationId xmlns:a16="http://schemas.microsoft.com/office/drawing/2014/main" id="{2716E39E-BCD7-41DE-A443-07D0B9922B99}"/>
              </a:ext>
            </a:extLst>
          </p:cNvPr>
          <p:cNvSpPr/>
          <p:nvPr/>
        </p:nvSpPr>
        <p:spPr>
          <a:xfrm>
            <a:off x="8189680" y="361572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8" name="テキスト ボックス 147">
            <a:extLst>
              <a:ext uri="{FF2B5EF4-FFF2-40B4-BE49-F238E27FC236}">
                <a16:creationId xmlns:a16="http://schemas.microsoft.com/office/drawing/2014/main" id="{103EC027-0D60-4690-8360-3F9294F8A439}"/>
              </a:ext>
            </a:extLst>
          </p:cNvPr>
          <p:cNvSpPr txBox="1"/>
          <p:nvPr/>
        </p:nvSpPr>
        <p:spPr>
          <a:xfrm>
            <a:off x="8215813" y="3737161"/>
            <a:ext cx="19717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Apr</a:t>
            </a:r>
            <a:endParaRPr kumimoji="0" lang="ja-JP" altLang="en-US" sz="9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49" name="テキスト ボックス 148">
            <a:extLst>
              <a:ext uri="{FF2B5EF4-FFF2-40B4-BE49-F238E27FC236}">
                <a16:creationId xmlns:a16="http://schemas.microsoft.com/office/drawing/2014/main" id="{BFD9B820-1913-4BDA-9A37-0A57F3298E20}"/>
              </a:ext>
            </a:extLst>
          </p:cNvPr>
          <p:cNvSpPr txBox="1"/>
          <p:nvPr/>
        </p:nvSpPr>
        <p:spPr>
          <a:xfrm>
            <a:off x="8018454" y="3284984"/>
            <a:ext cx="57387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 err="1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H3v3.0</a:t>
            </a:r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β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50" name="円/楕円 443">
            <a:extLst>
              <a:ext uri="{FF2B5EF4-FFF2-40B4-BE49-F238E27FC236}">
                <a16:creationId xmlns:a16="http://schemas.microsoft.com/office/drawing/2014/main" id="{E3802D87-7207-44C1-B52F-F01BB6AE6E4B}"/>
              </a:ext>
            </a:extLst>
          </p:cNvPr>
          <p:cNvSpPr/>
          <p:nvPr/>
        </p:nvSpPr>
        <p:spPr>
          <a:xfrm>
            <a:off x="9384417" y="4036814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1" name="テキスト ボックス 150">
            <a:extLst>
              <a:ext uri="{FF2B5EF4-FFF2-40B4-BE49-F238E27FC236}">
                <a16:creationId xmlns:a16="http://schemas.microsoft.com/office/drawing/2014/main" id="{178AFB19-E871-4E54-AC47-23C1191D22EC}"/>
              </a:ext>
            </a:extLst>
          </p:cNvPr>
          <p:cNvSpPr txBox="1"/>
          <p:nvPr/>
        </p:nvSpPr>
        <p:spPr>
          <a:xfrm>
            <a:off x="9384417" y="4197162"/>
            <a:ext cx="18915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Oct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52" name="テキスト ボックス 151">
            <a:extLst>
              <a:ext uri="{FF2B5EF4-FFF2-40B4-BE49-F238E27FC236}">
                <a16:creationId xmlns:a16="http://schemas.microsoft.com/office/drawing/2014/main" id="{08A67F95-D7C9-4E6F-A04E-19164C2822DC}"/>
              </a:ext>
            </a:extLst>
          </p:cNvPr>
          <p:cNvSpPr txBox="1"/>
          <p:nvPr/>
        </p:nvSpPr>
        <p:spPr>
          <a:xfrm>
            <a:off x="9384417" y="3877703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β6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53" name="二等辺三角形 152">
            <a:extLst>
              <a:ext uri="{FF2B5EF4-FFF2-40B4-BE49-F238E27FC236}">
                <a16:creationId xmlns:a16="http://schemas.microsoft.com/office/drawing/2014/main" id="{AB73CE31-EC42-4857-A6C4-C2215317E8C6}"/>
              </a:ext>
            </a:extLst>
          </p:cNvPr>
          <p:cNvSpPr/>
          <p:nvPr/>
        </p:nvSpPr>
        <p:spPr>
          <a:xfrm rot="10800000">
            <a:off x="9243487" y="2940286"/>
            <a:ext cx="141840" cy="122276"/>
          </a:xfrm>
          <a:prstGeom prst="triangl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4" name="テキスト ボックス 153">
            <a:extLst>
              <a:ext uri="{FF2B5EF4-FFF2-40B4-BE49-F238E27FC236}">
                <a16:creationId xmlns:a16="http://schemas.microsoft.com/office/drawing/2014/main" id="{AEE17729-D8F0-40B2-A04B-9CC1B71C3D41}"/>
              </a:ext>
            </a:extLst>
          </p:cNvPr>
          <p:cNvSpPr txBox="1"/>
          <p:nvPr/>
        </p:nvSpPr>
        <p:spPr>
          <a:xfrm>
            <a:off x="8592329" y="2798066"/>
            <a:ext cx="2120773" cy="153888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iryo"/>
                <a:cs typeface="Calibri" panose="020F0502020204030204" pitchFamily="34" charset="0"/>
              </a:rPr>
              <a:t> (2018-LTSI</a:t>
            </a:r>
            <a:r>
              <a:rPr kumimoji="0" lang="ja-JP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iryo"/>
                <a:cs typeface="Calibri" panose="020F0502020204030204" pitchFamily="34" charset="0"/>
              </a:rPr>
              <a:t> </a:t>
            </a:r>
            <a:r>
              <a:rPr kumimoji="0" lang="en-US" altLang="ja-JP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iryo"/>
                <a:cs typeface="Calibri" panose="020F0502020204030204" pitchFamily="34" charset="0"/>
              </a:rPr>
              <a:t>or 2018 LTSI RC)**</a:t>
            </a:r>
            <a:endParaRPr kumimoji="0" lang="ja-JP" alt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eiryo"/>
              <a:cs typeface="Calibri" panose="020F0502020204030204" pitchFamily="34" charset="0"/>
            </a:endParaRPr>
          </a:p>
        </p:txBody>
      </p:sp>
      <p:cxnSp>
        <p:nvCxnSpPr>
          <p:cNvPr id="155" name="直線矢印コネクタ 154">
            <a:extLst>
              <a:ext uri="{FF2B5EF4-FFF2-40B4-BE49-F238E27FC236}">
                <a16:creationId xmlns:a16="http://schemas.microsoft.com/office/drawing/2014/main" id="{35D7941C-61D8-42AA-893F-2B271BD6F112}"/>
              </a:ext>
            </a:extLst>
          </p:cNvPr>
          <p:cNvCxnSpPr>
            <a:cxnSpLocks/>
          </p:cNvCxnSpPr>
          <p:nvPr/>
        </p:nvCxnSpPr>
        <p:spPr>
          <a:xfrm>
            <a:off x="9314407" y="3104472"/>
            <a:ext cx="0" cy="535162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cxnSp>
        <p:nvCxnSpPr>
          <p:cNvPr id="156" name="直線矢印コネクタ 155">
            <a:extLst>
              <a:ext uri="{FF2B5EF4-FFF2-40B4-BE49-F238E27FC236}">
                <a16:creationId xmlns:a16="http://schemas.microsoft.com/office/drawing/2014/main" id="{EE5B29A9-7928-4D11-ADED-9AF19FE354A0}"/>
              </a:ext>
            </a:extLst>
          </p:cNvPr>
          <p:cNvCxnSpPr>
            <a:cxnSpLocks/>
          </p:cNvCxnSpPr>
          <p:nvPr/>
        </p:nvCxnSpPr>
        <p:spPr>
          <a:xfrm>
            <a:off x="7292968" y="3106327"/>
            <a:ext cx="0" cy="542179"/>
          </a:xfrm>
          <a:prstGeom prst="straightConnector1">
            <a:avLst/>
          </a:prstGeom>
          <a:noFill/>
          <a:ln w="9525" cap="flat" cmpd="sng" algn="ctr">
            <a:solidFill>
              <a:srgbClr val="D70000">
                <a:lumMod val="75000"/>
              </a:srgbClr>
            </a:solidFill>
            <a:prstDash val="solid"/>
            <a:tailEnd type="arrow"/>
          </a:ln>
          <a:effectLst/>
        </p:spPr>
      </p:cxnSp>
      <p:sp>
        <p:nvSpPr>
          <p:cNvPr id="157" name="テキスト ボックス 156">
            <a:extLst>
              <a:ext uri="{FF2B5EF4-FFF2-40B4-BE49-F238E27FC236}">
                <a16:creationId xmlns:a16="http://schemas.microsoft.com/office/drawing/2014/main" id="{01D12E29-44EB-427E-82EA-1D6892DB0C5F}"/>
              </a:ext>
            </a:extLst>
          </p:cNvPr>
          <p:cNvSpPr txBox="1"/>
          <p:nvPr/>
        </p:nvSpPr>
        <p:spPr>
          <a:xfrm>
            <a:off x="5300432" y="4558977"/>
            <a:ext cx="12448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ja-JP" sz="1400" b="1" dirty="0" err="1">
                <a:solidFill>
                  <a:srgbClr val="3C3C3B"/>
                </a:solidFill>
                <a:latin typeface="Meiryo"/>
                <a:ea typeface="+mn-ea"/>
              </a:rPr>
              <a:t>Yocto</a:t>
            </a:r>
            <a:r>
              <a:rPr lang="en-US" altLang="ja-JP" sz="1400" b="1" dirty="0">
                <a:solidFill>
                  <a:srgbClr val="3C3C3B"/>
                </a:solidFill>
                <a:latin typeface="Meiryo"/>
                <a:ea typeface="+mn-ea"/>
              </a:rPr>
              <a:t> Ver.2</a:t>
            </a:r>
            <a:endParaRPr lang="ja-JP" altLang="en-US" sz="1400" b="1" dirty="0">
              <a:solidFill>
                <a:srgbClr val="3C3C3B"/>
              </a:solidFill>
              <a:latin typeface="Meiryo"/>
              <a:ea typeface="+mn-ea"/>
            </a:endParaRPr>
          </a:p>
        </p:txBody>
      </p:sp>
      <p:sp>
        <p:nvSpPr>
          <p:cNvPr id="158" name="テキスト ボックス 157">
            <a:extLst>
              <a:ext uri="{FF2B5EF4-FFF2-40B4-BE49-F238E27FC236}">
                <a16:creationId xmlns:a16="http://schemas.microsoft.com/office/drawing/2014/main" id="{BC1B3475-B2BD-4174-AD27-D4004ADCADE3}"/>
              </a:ext>
            </a:extLst>
          </p:cNvPr>
          <p:cNvSpPr txBox="1"/>
          <p:nvPr/>
        </p:nvSpPr>
        <p:spPr>
          <a:xfrm>
            <a:off x="10536545" y="5013176"/>
            <a:ext cx="1244828" cy="215444"/>
          </a:xfrm>
          <a:prstGeom prst="rect">
            <a:avLst/>
          </a:prstGeom>
          <a:noFill/>
        </p:spPr>
        <p:txBody>
          <a:bodyPr wrap="none" t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ja-JP" sz="1400" b="1" dirty="0" err="1">
                <a:solidFill>
                  <a:srgbClr val="3C3C3B"/>
                </a:solidFill>
                <a:latin typeface="Meiryo"/>
                <a:ea typeface="+mn-ea"/>
              </a:rPr>
              <a:t>Yocto</a:t>
            </a:r>
            <a:r>
              <a:rPr lang="en-US" altLang="ja-JP" sz="1400" b="1" dirty="0">
                <a:solidFill>
                  <a:srgbClr val="3C3C3B"/>
                </a:solidFill>
                <a:latin typeface="Meiryo"/>
                <a:ea typeface="+mn-ea"/>
              </a:rPr>
              <a:t> Ver.3</a:t>
            </a:r>
            <a:endParaRPr lang="ja-JP" altLang="en-US" sz="1400" b="1" dirty="0">
              <a:solidFill>
                <a:srgbClr val="3C3C3B"/>
              </a:solidFill>
              <a:latin typeface="Meiryo"/>
              <a:ea typeface="+mn-ea"/>
            </a:endParaRPr>
          </a:p>
        </p:txBody>
      </p:sp>
      <p:sp>
        <p:nvSpPr>
          <p:cNvPr id="159" name="テキスト ボックス 158">
            <a:extLst>
              <a:ext uri="{FF2B5EF4-FFF2-40B4-BE49-F238E27FC236}">
                <a16:creationId xmlns:a16="http://schemas.microsoft.com/office/drawing/2014/main" id="{D87A796D-50F2-4916-BF4E-4E6F5CCB5F27}"/>
              </a:ext>
            </a:extLst>
          </p:cNvPr>
          <p:cNvSpPr txBox="1"/>
          <p:nvPr/>
        </p:nvSpPr>
        <p:spPr>
          <a:xfrm>
            <a:off x="512643" y="3742536"/>
            <a:ext cx="47128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eaLnBrk="0" hangingPunct="0"/>
            <a:r>
              <a:rPr kumimoji="0" lang="en-US" altLang="ja-JP" sz="14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H3N</a:t>
            </a:r>
            <a:r>
              <a:rPr kumimoji="0" lang="ja-JP" altLang="en-US" sz="14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0" name="円/楕円 443">
            <a:extLst>
              <a:ext uri="{FF2B5EF4-FFF2-40B4-BE49-F238E27FC236}">
                <a16:creationId xmlns:a16="http://schemas.microsoft.com/office/drawing/2014/main" id="{E91031A9-8E6E-4B9A-9B50-6504529B44FB}"/>
              </a:ext>
            </a:extLst>
          </p:cNvPr>
          <p:cNvSpPr/>
          <p:nvPr/>
        </p:nvSpPr>
        <p:spPr>
          <a:xfrm>
            <a:off x="8621663" y="3609516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1" name="テキスト ボックス 160">
            <a:extLst>
              <a:ext uri="{FF2B5EF4-FFF2-40B4-BE49-F238E27FC236}">
                <a16:creationId xmlns:a16="http://schemas.microsoft.com/office/drawing/2014/main" id="{8D9C52D8-5C9F-43C9-B745-1F27413EA5DA}"/>
              </a:ext>
            </a:extLst>
          </p:cNvPr>
          <p:cNvSpPr txBox="1"/>
          <p:nvPr/>
        </p:nvSpPr>
        <p:spPr>
          <a:xfrm>
            <a:off x="8592329" y="3717032"/>
            <a:ext cx="19556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Jun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62" name="円/楕円 443">
            <a:extLst>
              <a:ext uri="{FF2B5EF4-FFF2-40B4-BE49-F238E27FC236}">
                <a16:creationId xmlns:a16="http://schemas.microsoft.com/office/drawing/2014/main" id="{15CA1921-D3A2-4F1F-843E-31D9CE747B8C}"/>
              </a:ext>
            </a:extLst>
          </p:cNvPr>
          <p:cNvSpPr/>
          <p:nvPr/>
        </p:nvSpPr>
        <p:spPr>
          <a:xfrm>
            <a:off x="8625893" y="4046083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3" name="テキスト ボックス 162">
            <a:extLst>
              <a:ext uri="{FF2B5EF4-FFF2-40B4-BE49-F238E27FC236}">
                <a16:creationId xmlns:a16="http://schemas.microsoft.com/office/drawing/2014/main" id="{88A14F47-9105-49CF-AA84-41453EBE041F}"/>
              </a:ext>
            </a:extLst>
          </p:cNvPr>
          <p:cNvSpPr txBox="1"/>
          <p:nvPr/>
        </p:nvSpPr>
        <p:spPr>
          <a:xfrm>
            <a:off x="8592329" y="4226605"/>
            <a:ext cx="19556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Jun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64" name="円/楕円 443">
            <a:extLst>
              <a:ext uri="{FF2B5EF4-FFF2-40B4-BE49-F238E27FC236}">
                <a16:creationId xmlns:a16="http://schemas.microsoft.com/office/drawing/2014/main" id="{16EC0E47-3632-4E8C-8A11-FE5E5A2FC966}"/>
              </a:ext>
            </a:extLst>
          </p:cNvPr>
          <p:cNvSpPr/>
          <p:nvPr/>
        </p:nvSpPr>
        <p:spPr>
          <a:xfrm>
            <a:off x="8623081" y="458768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5" name="テキスト ボックス 164">
            <a:extLst>
              <a:ext uri="{FF2B5EF4-FFF2-40B4-BE49-F238E27FC236}">
                <a16:creationId xmlns:a16="http://schemas.microsoft.com/office/drawing/2014/main" id="{082C3EA3-28CF-40B6-BF7F-CBAA1BFC59FF}"/>
              </a:ext>
            </a:extLst>
          </p:cNvPr>
          <p:cNvSpPr txBox="1"/>
          <p:nvPr/>
        </p:nvSpPr>
        <p:spPr>
          <a:xfrm>
            <a:off x="8592329" y="4730661"/>
            <a:ext cx="19556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Jun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66" name="テキスト ボックス 165">
            <a:extLst>
              <a:ext uri="{FF2B5EF4-FFF2-40B4-BE49-F238E27FC236}">
                <a16:creationId xmlns:a16="http://schemas.microsoft.com/office/drawing/2014/main" id="{EE07911B-C4FC-419E-87CA-92293763BCAA}"/>
              </a:ext>
            </a:extLst>
          </p:cNvPr>
          <p:cNvSpPr txBox="1"/>
          <p:nvPr/>
        </p:nvSpPr>
        <p:spPr>
          <a:xfrm>
            <a:off x="8612787" y="5162709"/>
            <a:ext cx="19556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Jun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67" name="円/楕円 443">
            <a:extLst>
              <a:ext uri="{FF2B5EF4-FFF2-40B4-BE49-F238E27FC236}">
                <a16:creationId xmlns:a16="http://schemas.microsoft.com/office/drawing/2014/main" id="{151B1DE3-C645-4C75-A04A-E098F87760B4}"/>
              </a:ext>
            </a:extLst>
          </p:cNvPr>
          <p:cNvSpPr/>
          <p:nvPr/>
        </p:nvSpPr>
        <p:spPr>
          <a:xfrm>
            <a:off x="8621663" y="499248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8" name="テキスト ボックス 167">
            <a:extLst>
              <a:ext uri="{FF2B5EF4-FFF2-40B4-BE49-F238E27FC236}">
                <a16:creationId xmlns:a16="http://schemas.microsoft.com/office/drawing/2014/main" id="{B5CF1E3A-9818-48E1-A378-21483175C8EC}"/>
              </a:ext>
            </a:extLst>
          </p:cNvPr>
          <p:cNvSpPr txBox="1"/>
          <p:nvPr/>
        </p:nvSpPr>
        <p:spPr>
          <a:xfrm>
            <a:off x="8592329" y="3429000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β5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69" name="テキスト ボックス 168">
            <a:extLst>
              <a:ext uri="{FF2B5EF4-FFF2-40B4-BE49-F238E27FC236}">
                <a16:creationId xmlns:a16="http://schemas.microsoft.com/office/drawing/2014/main" id="{2F47DA05-AF19-44ED-B789-FF32A1205BAD}"/>
              </a:ext>
            </a:extLst>
          </p:cNvPr>
          <p:cNvSpPr txBox="1"/>
          <p:nvPr/>
        </p:nvSpPr>
        <p:spPr>
          <a:xfrm>
            <a:off x="8592329" y="3861048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β5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70" name="テキスト ボックス 169">
            <a:extLst>
              <a:ext uri="{FF2B5EF4-FFF2-40B4-BE49-F238E27FC236}">
                <a16:creationId xmlns:a16="http://schemas.microsoft.com/office/drawing/2014/main" id="{19BA7E31-AF08-4FE9-80FC-410E4CEDEA3E}"/>
              </a:ext>
            </a:extLst>
          </p:cNvPr>
          <p:cNvSpPr txBox="1"/>
          <p:nvPr/>
        </p:nvSpPr>
        <p:spPr>
          <a:xfrm>
            <a:off x="8592329" y="4437112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β5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71" name="テキスト ボックス 170">
            <a:extLst>
              <a:ext uri="{FF2B5EF4-FFF2-40B4-BE49-F238E27FC236}">
                <a16:creationId xmlns:a16="http://schemas.microsoft.com/office/drawing/2014/main" id="{2D4DFF96-ACBB-420E-8839-2DABB37C5FE2}"/>
              </a:ext>
            </a:extLst>
          </p:cNvPr>
          <p:cNvSpPr txBox="1"/>
          <p:nvPr/>
        </p:nvSpPr>
        <p:spPr>
          <a:xfrm>
            <a:off x="8636222" y="4842849"/>
            <a:ext cx="171522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α2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72" name="円/楕円 443">
            <a:extLst>
              <a:ext uri="{FF2B5EF4-FFF2-40B4-BE49-F238E27FC236}">
                <a16:creationId xmlns:a16="http://schemas.microsoft.com/office/drawing/2014/main" id="{78C2D79C-93E7-4FEE-BCBC-2B1A1094C1DD}"/>
              </a:ext>
            </a:extLst>
          </p:cNvPr>
          <p:cNvSpPr/>
          <p:nvPr/>
        </p:nvSpPr>
        <p:spPr>
          <a:xfrm>
            <a:off x="9382866" y="3619636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73" name="テキスト ボックス 172">
            <a:extLst>
              <a:ext uri="{FF2B5EF4-FFF2-40B4-BE49-F238E27FC236}">
                <a16:creationId xmlns:a16="http://schemas.microsoft.com/office/drawing/2014/main" id="{F3CC7C20-C0E9-43A8-97C1-581F634A71E0}"/>
              </a:ext>
            </a:extLst>
          </p:cNvPr>
          <p:cNvSpPr txBox="1"/>
          <p:nvPr/>
        </p:nvSpPr>
        <p:spPr>
          <a:xfrm>
            <a:off x="9384417" y="3429000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β6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74" name="テキスト ボックス 173">
            <a:extLst>
              <a:ext uri="{FF2B5EF4-FFF2-40B4-BE49-F238E27FC236}">
                <a16:creationId xmlns:a16="http://schemas.microsoft.com/office/drawing/2014/main" id="{5AA1020D-3F51-4011-A0CD-C01BF5ACEE67}"/>
              </a:ext>
            </a:extLst>
          </p:cNvPr>
          <p:cNvSpPr txBox="1"/>
          <p:nvPr/>
        </p:nvSpPr>
        <p:spPr>
          <a:xfrm>
            <a:off x="9384417" y="3754927"/>
            <a:ext cx="18915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Oct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75" name="円/楕円 443">
            <a:extLst>
              <a:ext uri="{FF2B5EF4-FFF2-40B4-BE49-F238E27FC236}">
                <a16:creationId xmlns:a16="http://schemas.microsoft.com/office/drawing/2014/main" id="{60094675-13ED-4BA1-8276-34313548322D}"/>
              </a:ext>
            </a:extLst>
          </p:cNvPr>
          <p:cNvSpPr/>
          <p:nvPr/>
        </p:nvSpPr>
        <p:spPr>
          <a:xfrm>
            <a:off x="9399995" y="4581128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76" name="円/楕円 443">
            <a:extLst>
              <a:ext uri="{FF2B5EF4-FFF2-40B4-BE49-F238E27FC236}">
                <a16:creationId xmlns:a16="http://schemas.microsoft.com/office/drawing/2014/main" id="{558BFF47-9D51-4C3A-8C79-BE4F634C5F88}"/>
              </a:ext>
            </a:extLst>
          </p:cNvPr>
          <p:cNvSpPr/>
          <p:nvPr/>
        </p:nvSpPr>
        <p:spPr>
          <a:xfrm>
            <a:off x="9408820" y="499657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77" name="テキスト ボックス 176">
            <a:extLst>
              <a:ext uri="{FF2B5EF4-FFF2-40B4-BE49-F238E27FC236}">
                <a16:creationId xmlns:a16="http://schemas.microsoft.com/office/drawing/2014/main" id="{324F17DD-4127-4DEA-83DF-3B9A1055079A}"/>
              </a:ext>
            </a:extLst>
          </p:cNvPr>
          <p:cNvSpPr txBox="1"/>
          <p:nvPr/>
        </p:nvSpPr>
        <p:spPr>
          <a:xfrm>
            <a:off x="9384417" y="4859288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β6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78" name="テキスト ボックス 177">
            <a:extLst>
              <a:ext uri="{FF2B5EF4-FFF2-40B4-BE49-F238E27FC236}">
                <a16:creationId xmlns:a16="http://schemas.microsoft.com/office/drawing/2014/main" id="{0FF297A6-E7C2-478F-8BEE-A3B815A10051}"/>
              </a:ext>
            </a:extLst>
          </p:cNvPr>
          <p:cNvSpPr txBox="1"/>
          <p:nvPr/>
        </p:nvSpPr>
        <p:spPr>
          <a:xfrm>
            <a:off x="9384417" y="4427240"/>
            <a:ext cx="174728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β6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79" name="テキスト ボックス 178">
            <a:extLst>
              <a:ext uri="{FF2B5EF4-FFF2-40B4-BE49-F238E27FC236}">
                <a16:creationId xmlns:a16="http://schemas.microsoft.com/office/drawing/2014/main" id="{CEB90C71-EA09-424A-A1FB-47F95816CFEE}"/>
              </a:ext>
            </a:extLst>
          </p:cNvPr>
          <p:cNvSpPr txBox="1"/>
          <p:nvPr/>
        </p:nvSpPr>
        <p:spPr>
          <a:xfrm>
            <a:off x="9384417" y="4725144"/>
            <a:ext cx="18915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Oct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80" name="テキスト ボックス 179">
            <a:extLst>
              <a:ext uri="{FF2B5EF4-FFF2-40B4-BE49-F238E27FC236}">
                <a16:creationId xmlns:a16="http://schemas.microsoft.com/office/drawing/2014/main" id="{1A812953-3D7F-440E-8263-FA4E109CE1A2}"/>
              </a:ext>
            </a:extLst>
          </p:cNvPr>
          <p:cNvSpPr txBox="1"/>
          <p:nvPr/>
        </p:nvSpPr>
        <p:spPr>
          <a:xfrm>
            <a:off x="9411287" y="5162709"/>
            <a:ext cx="18915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Oct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81" name="円/楕円 443">
            <a:extLst>
              <a:ext uri="{FF2B5EF4-FFF2-40B4-BE49-F238E27FC236}">
                <a16:creationId xmlns:a16="http://schemas.microsoft.com/office/drawing/2014/main" id="{949598FC-F481-4D4B-98D0-F36DE05B10C8}"/>
              </a:ext>
            </a:extLst>
          </p:cNvPr>
          <p:cNvSpPr/>
          <p:nvPr/>
        </p:nvSpPr>
        <p:spPr>
          <a:xfrm>
            <a:off x="10277614" y="4038729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82" name="テキスト ボックス 181">
            <a:extLst>
              <a:ext uri="{FF2B5EF4-FFF2-40B4-BE49-F238E27FC236}">
                <a16:creationId xmlns:a16="http://schemas.microsoft.com/office/drawing/2014/main" id="{CF2BD229-5D33-4A1D-838C-DEDD7078E8A2}"/>
              </a:ext>
            </a:extLst>
          </p:cNvPr>
          <p:cNvSpPr txBox="1"/>
          <p:nvPr/>
        </p:nvSpPr>
        <p:spPr>
          <a:xfrm>
            <a:off x="10282256" y="4210429"/>
            <a:ext cx="19717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Apr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83" name="テキスト ボックス 182">
            <a:extLst>
              <a:ext uri="{FF2B5EF4-FFF2-40B4-BE49-F238E27FC236}">
                <a16:creationId xmlns:a16="http://schemas.microsoft.com/office/drawing/2014/main" id="{8FA12E9E-C9F0-4226-8B1A-76C217B7734B}"/>
              </a:ext>
            </a:extLst>
          </p:cNvPr>
          <p:cNvSpPr txBox="1"/>
          <p:nvPr/>
        </p:nvSpPr>
        <p:spPr>
          <a:xfrm>
            <a:off x="10270891" y="3880797"/>
            <a:ext cx="40876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 err="1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Final3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84" name="円/楕円 443">
            <a:extLst>
              <a:ext uri="{FF2B5EF4-FFF2-40B4-BE49-F238E27FC236}">
                <a16:creationId xmlns:a16="http://schemas.microsoft.com/office/drawing/2014/main" id="{FE6FD294-43AF-49CA-BDAB-0EC68FD24AB2}"/>
              </a:ext>
            </a:extLst>
          </p:cNvPr>
          <p:cNvSpPr/>
          <p:nvPr/>
        </p:nvSpPr>
        <p:spPr>
          <a:xfrm>
            <a:off x="10303907" y="4977080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85" name="テキスト ボックス 184">
            <a:extLst>
              <a:ext uri="{FF2B5EF4-FFF2-40B4-BE49-F238E27FC236}">
                <a16:creationId xmlns:a16="http://schemas.microsoft.com/office/drawing/2014/main" id="{E84CE137-4F19-4008-BA6E-4036B5A528B1}"/>
              </a:ext>
            </a:extLst>
          </p:cNvPr>
          <p:cNvSpPr txBox="1"/>
          <p:nvPr/>
        </p:nvSpPr>
        <p:spPr>
          <a:xfrm>
            <a:off x="10293762" y="5157857"/>
            <a:ext cx="19717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Apr</a:t>
            </a:r>
            <a:endParaRPr kumimoji="0" lang="ja-JP" altLang="en-US" sz="9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86" name="テキスト ボックス 185">
            <a:extLst>
              <a:ext uri="{FF2B5EF4-FFF2-40B4-BE49-F238E27FC236}">
                <a16:creationId xmlns:a16="http://schemas.microsoft.com/office/drawing/2014/main" id="{DFD8258A-C6D5-481A-8E8E-3BB2C556D52D}"/>
              </a:ext>
            </a:extLst>
          </p:cNvPr>
          <p:cNvSpPr txBox="1"/>
          <p:nvPr/>
        </p:nvSpPr>
        <p:spPr>
          <a:xfrm>
            <a:off x="10248513" y="4857391"/>
            <a:ext cx="40876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 err="1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Final3</a:t>
            </a:r>
            <a:endParaRPr kumimoji="0" lang="ja-JP" altLang="en-US" sz="1000" b="1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87" name="テキスト ボックス 186">
            <a:extLst>
              <a:ext uri="{FF2B5EF4-FFF2-40B4-BE49-F238E27FC236}">
                <a16:creationId xmlns:a16="http://schemas.microsoft.com/office/drawing/2014/main" id="{2F1175FD-0599-4C4C-84D4-1A04515C50FC}"/>
              </a:ext>
            </a:extLst>
          </p:cNvPr>
          <p:cNvSpPr txBox="1"/>
          <p:nvPr/>
        </p:nvSpPr>
        <p:spPr>
          <a:xfrm>
            <a:off x="8178169" y="2527953"/>
            <a:ext cx="73417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Yocto-2.4.2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88" name="二等辺三角形 187">
            <a:extLst>
              <a:ext uri="{FF2B5EF4-FFF2-40B4-BE49-F238E27FC236}">
                <a16:creationId xmlns:a16="http://schemas.microsoft.com/office/drawing/2014/main" id="{983D4F5A-EC9A-45B0-AC3A-22BC9EA41046}"/>
              </a:ext>
            </a:extLst>
          </p:cNvPr>
          <p:cNvSpPr/>
          <p:nvPr/>
        </p:nvSpPr>
        <p:spPr>
          <a:xfrm rot="10800000">
            <a:off x="8160281" y="2680631"/>
            <a:ext cx="141840" cy="122276"/>
          </a:xfrm>
          <a:prstGeom prst="triangle">
            <a:avLst/>
          </a:prstGeom>
          <a:solidFill>
            <a:srgbClr val="FFC800">
              <a:lumMod val="75000"/>
            </a:srgbClr>
          </a:solidFill>
          <a:ln w="9525" cap="flat" cmpd="sng" algn="ctr">
            <a:solidFill>
              <a:srgbClr val="FFC8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89" name="二等辺三角形 188">
            <a:extLst>
              <a:ext uri="{FF2B5EF4-FFF2-40B4-BE49-F238E27FC236}">
                <a16:creationId xmlns:a16="http://schemas.microsoft.com/office/drawing/2014/main" id="{2F41654D-5D5C-405E-A65B-584DBF7E573E}"/>
              </a:ext>
            </a:extLst>
          </p:cNvPr>
          <p:cNvSpPr/>
          <p:nvPr/>
        </p:nvSpPr>
        <p:spPr>
          <a:xfrm rot="10800000">
            <a:off x="9369258" y="2667234"/>
            <a:ext cx="141840" cy="122276"/>
          </a:xfrm>
          <a:prstGeom prst="triangle">
            <a:avLst/>
          </a:prstGeom>
          <a:solidFill>
            <a:srgbClr val="FFC800">
              <a:lumMod val="75000"/>
            </a:srgbClr>
          </a:solidFill>
          <a:ln w="9525" cap="flat" cmpd="sng" algn="ctr">
            <a:solidFill>
              <a:srgbClr val="FFC8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0" name="テキスト ボックス 189">
            <a:extLst>
              <a:ext uri="{FF2B5EF4-FFF2-40B4-BE49-F238E27FC236}">
                <a16:creationId xmlns:a16="http://schemas.microsoft.com/office/drawing/2014/main" id="{6643B7E9-579B-4D26-B552-6FC5BED1DEC8}"/>
              </a:ext>
            </a:extLst>
          </p:cNvPr>
          <p:cNvSpPr txBox="1"/>
          <p:nvPr/>
        </p:nvSpPr>
        <p:spPr>
          <a:xfrm>
            <a:off x="9082289" y="2523122"/>
            <a:ext cx="73417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3C3C3B"/>
                </a:solidFill>
                <a:latin typeface="Meiryo"/>
                <a:cs typeface="Calibri" panose="020F0502020204030204" pitchFamily="34" charset="0"/>
              </a:rPr>
              <a:t>Yocto-2.4.3</a:t>
            </a:r>
            <a:endParaRPr kumimoji="0" lang="ja-JP" altLang="en-US" sz="1000" dirty="0">
              <a:solidFill>
                <a:srgbClr val="3C3C3B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91" name="二等辺三角形 190">
            <a:extLst>
              <a:ext uri="{FF2B5EF4-FFF2-40B4-BE49-F238E27FC236}">
                <a16:creationId xmlns:a16="http://schemas.microsoft.com/office/drawing/2014/main" id="{17AE4BF8-51BC-4340-94D8-4DAE7F5EEF47}"/>
              </a:ext>
            </a:extLst>
          </p:cNvPr>
          <p:cNvSpPr/>
          <p:nvPr/>
        </p:nvSpPr>
        <p:spPr>
          <a:xfrm rot="10800000">
            <a:off x="7442185" y="2679048"/>
            <a:ext cx="141840" cy="122276"/>
          </a:xfrm>
          <a:prstGeom prst="triangle">
            <a:avLst/>
          </a:prstGeom>
          <a:solidFill>
            <a:srgbClr val="FFC800">
              <a:lumMod val="75000"/>
            </a:srgbClr>
          </a:solidFill>
          <a:ln w="9525" cap="flat" cmpd="sng" algn="ctr">
            <a:solidFill>
              <a:srgbClr val="FFC8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2" name="テキスト ボックス 191">
            <a:extLst>
              <a:ext uri="{FF2B5EF4-FFF2-40B4-BE49-F238E27FC236}">
                <a16:creationId xmlns:a16="http://schemas.microsoft.com/office/drawing/2014/main" id="{DCD5EA3D-257C-4502-BB01-BE8F30D94588}"/>
              </a:ext>
            </a:extLst>
          </p:cNvPr>
          <p:cNvSpPr txBox="1"/>
          <p:nvPr/>
        </p:nvSpPr>
        <p:spPr>
          <a:xfrm>
            <a:off x="7401723" y="2524694"/>
            <a:ext cx="73417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dirty="0">
                <a:solidFill>
                  <a:srgbClr val="000000"/>
                </a:solidFill>
                <a:latin typeface="Meiryo"/>
                <a:cs typeface="Calibri" panose="020F0502020204030204" pitchFamily="34" charset="0"/>
              </a:rPr>
              <a:t>Yocto-2.4.1</a:t>
            </a:r>
            <a:endParaRPr kumimoji="0" lang="ja-JP" altLang="en-US" sz="1000" dirty="0">
              <a:solidFill>
                <a:srgbClr val="00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93" name="円/楕円 443">
            <a:extLst>
              <a:ext uri="{FF2B5EF4-FFF2-40B4-BE49-F238E27FC236}">
                <a16:creationId xmlns:a16="http://schemas.microsoft.com/office/drawing/2014/main" id="{D9246058-780D-4EB4-A438-2FA84407066F}"/>
              </a:ext>
            </a:extLst>
          </p:cNvPr>
          <p:cNvSpPr/>
          <p:nvPr/>
        </p:nvSpPr>
        <p:spPr>
          <a:xfrm>
            <a:off x="9633537" y="4034773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4" name="テキスト ボックス 193">
            <a:extLst>
              <a:ext uri="{FF2B5EF4-FFF2-40B4-BE49-F238E27FC236}">
                <a16:creationId xmlns:a16="http://schemas.microsoft.com/office/drawing/2014/main" id="{E45BED0C-77BE-48E0-B713-C50495CF7249}"/>
              </a:ext>
            </a:extLst>
          </p:cNvPr>
          <p:cNvSpPr txBox="1"/>
          <p:nvPr/>
        </p:nvSpPr>
        <p:spPr>
          <a:xfrm>
            <a:off x="9633537" y="4195121"/>
            <a:ext cx="219612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FF0000"/>
                </a:solidFill>
                <a:latin typeface="Meiryo"/>
                <a:cs typeface="Calibri" panose="020F0502020204030204" pitchFamily="34" charset="0"/>
              </a:rPr>
              <a:t>Nov</a:t>
            </a:r>
            <a:endParaRPr kumimoji="0" lang="ja-JP" altLang="en-US" sz="900" dirty="0">
              <a:solidFill>
                <a:srgbClr val="FF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95" name="テキスト ボックス 194">
            <a:extLst>
              <a:ext uri="{FF2B5EF4-FFF2-40B4-BE49-F238E27FC236}">
                <a16:creationId xmlns:a16="http://schemas.microsoft.com/office/drawing/2014/main" id="{C726FB9E-FA1F-45B6-A255-CBA1106C564B}"/>
              </a:ext>
            </a:extLst>
          </p:cNvPr>
          <p:cNvSpPr txBox="1"/>
          <p:nvPr/>
        </p:nvSpPr>
        <p:spPr>
          <a:xfrm>
            <a:off x="9600441" y="3875662"/>
            <a:ext cx="18434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FF0000"/>
                </a:solidFill>
                <a:latin typeface="Meiryo"/>
                <a:cs typeface="Calibri" panose="020F0502020204030204" pitchFamily="34" charset="0"/>
              </a:rPr>
              <a:t>RC</a:t>
            </a:r>
            <a:endParaRPr kumimoji="0" lang="ja-JP" altLang="en-US" sz="1000" b="1" dirty="0">
              <a:solidFill>
                <a:srgbClr val="FF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96" name="円/楕円 443">
            <a:extLst>
              <a:ext uri="{FF2B5EF4-FFF2-40B4-BE49-F238E27FC236}">
                <a16:creationId xmlns:a16="http://schemas.microsoft.com/office/drawing/2014/main" id="{765CF660-498E-460D-A4B2-712B303A79C8}"/>
              </a:ext>
            </a:extLst>
          </p:cNvPr>
          <p:cNvSpPr/>
          <p:nvPr/>
        </p:nvSpPr>
        <p:spPr>
          <a:xfrm>
            <a:off x="9631986" y="3617595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7" name="テキスト ボックス 196">
            <a:extLst>
              <a:ext uri="{FF2B5EF4-FFF2-40B4-BE49-F238E27FC236}">
                <a16:creationId xmlns:a16="http://schemas.microsoft.com/office/drawing/2014/main" id="{FB43D5F4-4A8D-494C-9EA6-405DBD35B43F}"/>
              </a:ext>
            </a:extLst>
          </p:cNvPr>
          <p:cNvSpPr txBox="1"/>
          <p:nvPr/>
        </p:nvSpPr>
        <p:spPr>
          <a:xfrm>
            <a:off x="9600441" y="3426959"/>
            <a:ext cx="18434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FF0000"/>
                </a:solidFill>
                <a:latin typeface="Meiryo"/>
                <a:cs typeface="Calibri" panose="020F0502020204030204" pitchFamily="34" charset="0"/>
              </a:rPr>
              <a:t>RC</a:t>
            </a:r>
            <a:endParaRPr kumimoji="0" lang="ja-JP" altLang="en-US" sz="1000" b="1" dirty="0">
              <a:solidFill>
                <a:srgbClr val="FF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98" name="テキスト ボックス 197">
            <a:extLst>
              <a:ext uri="{FF2B5EF4-FFF2-40B4-BE49-F238E27FC236}">
                <a16:creationId xmlns:a16="http://schemas.microsoft.com/office/drawing/2014/main" id="{CE372DA9-B80F-426A-BC10-958E7978B0AE}"/>
              </a:ext>
            </a:extLst>
          </p:cNvPr>
          <p:cNvSpPr txBox="1"/>
          <p:nvPr/>
        </p:nvSpPr>
        <p:spPr>
          <a:xfrm>
            <a:off x="9633537" y="3752886"/>
            <a:ext cx="219612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FF0000"/>
                </a:solidFill>
                <a:latin typeface="Meiryo"/>
                <a:cs typeface="Calibri" panose="020F0502020204030204" pitchFamily="34" charset="0"/>
              </a:rPr>
              <a:t>Nov</a:t>
            </a:r>
            <a:endParaRPr kumimoji="0" lang="ja-JP" altLang="en-US" sz="900" dirty="0">
              <a:solidFill>
                <a:srgbClr val="FF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199" name="円/楕円 443">
            <a:extLst>
              <a:ext uri="{FF2B5EF4-FFF2-40B4-BE49-F238E27FC236}">
                <a16:creationId xmlns:a16="http://schemas.microsoft.com/office/drawing/2014/main" id="{2C3900C6-03DA-4694-AEAA-1B80915A5D23}"/>
              </a:ext>
            </a:extLst>
          </p:cNvPr>
          <p:cNvSpPr/>
          <p:nvPr/>
        </p:nvSpPr>
        <p:spPr>
          <a:xfrm>
            <a:off x="9649115" y="4579087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00" name="円/楕円 443">
            <a:extLst>
              <a:ext uri="{FF2B5EF4-FFF2-40B4-BE49-F238E27FC236}">
                <a16:creationId xmlns:a16="http://schemas.microsoft.com/office/drawing/2014/main" id="{EFB88AE7-0FF6-4AC6-80B8-820D33ACA286}"/>
              </a:ext>
            </a:extLst>
          </p:cNvPr>
          <p:cNvSpPr/>
          <p:nvPr/>
        </p:nvSpPr>
        <p:spPr>
          <a:xfrm>
            <a:off x="9657940" y="4994534"/>
            <a:ext cx="128438" cy="129600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9525" cap="flat" cmpd="sng" algn="ctr">
            <a:solidFill>
              <a:srgbClr val="D70000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01" name="テキスト ボックス 200">
            <a:extLst>
              <a:ext uri="{FF2B5EF4-FFF2-40B4-BE49-F238E27FC236}">
                <a16:creationId xmlns:a16="http://schemas.microsoft.com/office/drawing/2014/main" id="{4DA32858-25DB-4833-95BD-A5160AACE7C3}"/>
              </a:ext>
            </a:extLst>
          </p:cNvPr>
          <p:cNvSpPr txBox="1"/>
          <p:nvPr/>
        </p:nvSpPr>
        <p:spPr>
          <a:xfrm>
            <a:off x="9633537" y="4857247"/>
            <a:ext cx="18434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FF0000"/>
                </a:solidFill>
                <a:latin typeface="Meiryo"/>
                <a:cs typeface="Calibri" panose="020F0502020204030204" pitchFamily="34" charset="0"/>
              </a:rPr>
              <a:t>RC</a:t>
            </a:r>
            <a:endParaRPr kumimoji="0" lang="ja-JP" altLang="en-US" sz="1000" b="1" dirty="0">
              <a:solidFill>
                <a:srgbClr val="FF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202" name="テキスト ボックス 201">
            <a:extLst>
              <a:ext uri="{FF2B5EF4-FFF2-40B4-BE49-F238E27FC236}">
                <a16:creationId xmlns:a16="http://schemas.microsoft.com/office/drawing/2014/main" id="{8FBFD889-A35F-40E9-AFDE-060DA32D1585}"/>
              </a:ext>
            </a:extLst>
          </p:cNvPr>
          <p:cNvSpPr txBox="1"/>
          <p:nvPr/>
        </p:nvSpPr>
        <p:spPr>
          <a:xfrm>
            <a:off x="9610169" y="4425199"/>
            <a:ext cx="18434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1000" b="1" dirty="0">
                <a:solidFill>
                  <a:srgbClr val="FF0000"/>
                </a:solidFill>
                <a:latin typeface="Meiryo"/>
                <a:cs typeface="Calibri" panose="020F0502020204030204" pitchFamily="34" charset="0"/>
              </a:rPr>
              <a:t>RC</a:t>
            </a:r>
            <a:endParaRPr kumimoji="0" lang="ja-JP" altLang="en-US" sz="1000" b="1" dirty="0">
              <a:solidFill>
                <a:srgbClr val="FF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203" name="テキスト ボックス 202">
            <a:extLst>
              <a:ext uri="{FF2B5EF4-FFF2-40B4-BE49-F238E27FC236}">
                <a16:creationId xmlns:a16="http://schemas.microsoft.com/office/drawing/2014/main" id="{F0524584-22E1-4E0D-ADD3-8AEAB6BB5197}"/>
              </a:ext>
            </a:extLst>
          </p:cNvPr>
          <p:cNvSpPr txBox="1"/>
          <p:nvPr/>
        </p:nvSpPr>
        <p:spPr>
          <a:xfrm>
            <a:off x="9633537" y="4723103"/>
            <a:ext cx="219612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FF0000"/>
                </a:solidFill>
                <a:latin typeface="Meiryo"/>
                <a:cs typeface="Calibri" panose="020F0502020204030204" pitchFamily="34" charset="0"/>
              </a:rPr>
              <a:t>Nov</a:t>
            </a:r>
            <a:endParaRPr kumimoji="0" lang="ja-JP" altLang="en-US" sz="900" dirty="0">
              <a:solidFill>
                <a:srgbClr val="FF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204" name="テキスト ボックス 203">
            <a:extLst>
              <a:ext uri="{FF2B5EF4-FFF2-40B4-BE49-F238E27FC236}">
                <a16:creationId xmlns:a16="http://schemas.microsoft.com/office/drawing/2014/main" id="{43B5C803-B1BE-461A-B37F-11DFC4635D0F}"/>
              </a:ext>
            </a:extLst>
          </p:cNvPr>
          <p:cNvSpPr txBox="1"/>
          <p:nvPr/>
        </p:nvSpPr>
        <p:spPr>
          <a:xfrm>
            <a:off x="9660407" y="5160668"/>
            <a:ext cx="219612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eaLnBrk="0" hangingPunct="0"/>
            <a:r>
              <a:rPr kumimoji="0" lang="en-US" altLang="ja-JP" sz="900" dirty="0">
                <a:solidFill>
                  <a:srgbClr val="FF0000"/>
                </a:solidFill>
                <a:latin typeface="Meiryo"/>
                <a:cs typeface="Calibri" panose="020F0502020204030204" pitchFamily="34" charset="0"/>
              </a:rPr>
              <a:t>Nov</a:t>
            </a:r>
            <a:endParaRPr kumimoji="0" lang="ja-JP" altLang="en-US" sz="900" dirty="0">
              <a:solidFill>
                <a:srgbClr val="FF0000"/>
              </a:solidFill>
              <a:latin typeface="Meiryo"/>
              <a:cs typeface="Calibri" panose="020F0502020204030204" pitchFamily="34" charset="0"/>
            </a:endParaRPr>
          </a:p>
        </p:txBody>
      </p:sp>
      <p:sp>
        <p:nvSpPr>
          <p:cNvPr id="205" name="角丸四角形 13">
            <a:extLst>
              <a:ext uri="{FF2B5EF4-FFF2-40B4-BE49-F238E27FC236}">
                <a16:creationId xmlns:a16="http://schemas.microsoft.com/office/drawing/2014/main" id="{5D728A1C-9E86-47AE-8236-D22A2BD46A26}"/>
              </a:ext>
            </a:extLst>
          </p:cNvPr>
          <p:cNvSpPr/>
          <p:nvPr/>
        </p:nvSpPr>
        <p:spPr bwMode="auto">
          <a:xfrm>
            <a:off x="383365" y="5877271"/>
            <a:ext cx="11398002" cy="418251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BSP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development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process</a:t>
            </a:r>
            <a:r>
              <a:rPr lang="ja-JP" alt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relies on upstream release (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Bauhaus 93" panose="04030905020B02020C02" pitchFamily="82" charset="0"/>
                <a:ea typeface="ＭＳ Ｐ明朝" pitchFamily="18" charset="-128"/>
                <a:cs typeface="LilyUPC" panose="020B0502040204020203" pitchFamily="34" charset="-34"/>
              </a:rPr>
              <a:t>LTS/LTSI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and 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Bauhaus 93" panose="04030905020B02020C02" pitchFamily="82" charset="0"/>
                <a:ea typeface="ＭＳ Ｐ明朝" pitchFamily="18" charset="-128"/>
              </a:rPr>
              <a:t>yocto</a:t>
            </a: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 schedule ) </a:t>
            </a: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  <a:ea typeface="ＭＳ Ｐ明朝" pitchFamily="18" charset="-128"/>
            </a:endParaRPr>
          </a:p>
        </p:txBody>
      </p:sp>
      <p:sp>
        <p:nvSpPr>
          <p:cNvPr id="3" name="四角形: 角を丸くする 2">
            <a:extLst>
              <a:ext uri="{FF2B5EF4-FFF2-40B4-BE49-F238E27FC236}">
                <a16:creationId xmlns:a16="http://schemas.microsoft.com/office/drawing/2014/main" id="{7656DD8B-DE96-41C0-A362-1EB36F9775BF}"/>
              </a:ext>
            </a:extLst>
          </p:cNvPr>
          <p:cNvSpPr/>
          <p:nvPr/>
        </p:nvSpPr>
        <p:spPr bwMode="auto">
          <a:xfrm>
            <a:off x="10906017" y="345378"/>
            <a:ext cx="926672" cy="768082"/>
          </a:xfrm>
          <a:prstGeom prst="roundRect">
            <a:avLst/>
          </a:prstGeom>
          <a:solidFill>
            <a:srgbClr val="3333CC"/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r>
              <a:rPr kumimoji="1" lang="ja-JP" altLang="en-US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社内事例</a:t>
            </a:r>
            <a:endParaRPr kumimoji="1" lang="en-US" altLang="ja-JP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07" name="タイトル 1">
            <a:extLst>
              <a:ext uri="{FF2B5EF4-FFF2-40B4-BE49-F238E27FC236}">
                <a16:creationId xmlns:a16="http://schemas.microsoft.com/office/drawing/2014/main" id="{6209C3F7-E74E-4288-9A89-A3DA12052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167" y="228601"/>
            <a:ext cx="10014313" cy="758825"/>
          </a:xfrm>
        </p:spPr>
        <p:txBody>
          <a:bodyPr/>
          <a:lstStyle/>
          <a:p>
            <a:pPr algn="r"/>
            <a:r>
              <a:rPr lang="ja-JP" altLang="en-US" dirty="0"/>
              <a:t>バック</a:t>
            </a:r>
            <a:r>
              <a:rPr kumimoji="1" lang="ja-JP" altLang="en-US" dirty="0"/>
              <a:t>ポート （メインライン → </a:t>
            </a:r>
            <a:r>
              <a:rPr kumimoji="1" lang="en-US" altLang="ja-JP" dirty="0"/>
              <a:t>BSP</a:t>
            </a:r>
            <a:r>
              <a:rPr kumimoji="1" lang="ja-JP" altLang="en-US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1141133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ローカルな修正をしない</a:t>
            </a: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33</a:t>
            </a:fld>
            <a:endParaRPr lang="en-US" altLang="ja-JP"/>
          </a:p>
        </p:txBody>
      </p:sp>
      <p:sp>
        <p:nvSpPr>
          <p:cNvPr id="5" name="円/楕円 37">
            <a:extLst>
              <a:ext uri="{FF2B5EF4-FFF2-40B4-BE49-F238E27FC236}">
                <a16:creationId xmlns:a16="http://schemas.microsoft.com/office/drawing/2014/main" id="{7A0E4717-C0AD-4498-BFEB-D6A64E0F9833}"/>
              </a:ext>
            </a:extLst>
          </p:cNvPr>
          <p:cNvSpPr/>
          <p:nvPr/>
        </p:nvSpPr>
        <p:spPr>
          <a:xfrm>
            <a:off x="1704247" y="2427862"/>
            <a:ext cx="3139950" cy="2337834"/>
          </a:xfrm>
          <a:prstGeom prst="ellipse">
            <a:avLst/>
          </a:prstGeom>
          <a:solidFill>
            <a:srgbClr val="FFC800">
              <a:lumMod val="20000"/>
              <a:lumOff val="80000"/>
            </a:srgbClr>
          </a:solidFill>
          <a:ln w="25400" cap="flat" cmpd="sng" algn="ctr">
            <a:solidFill>
              <a:srgbClr val="D70000">
                <a:lumMod val="60000"/>
                <a:lumOff val="40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円/楕円 4">
            <a:extLst>
              <a:ext uri="{FF2B5EF4-FFF2-40B4-BE49-F238E27FC236}">
                <a16:creationId xmlns:a16="http://schemas.microsoft.com/office/drawing/2014/main" id="{CDF112F4-E569-470A-AE9E-D15F04B09E0C}"/>
              </a:ext>
            </a:extLst>
          </p:cNvPr>
          <p:cNvSpPr/>
          <p:nvPr/>
        </p:nvSpPr>
        <p:spPr>
          <a:xfrm>
            <a:off x="1733274" y="1710726"/>
            <a:ext cx="2664296" cy="1326778"/>
          </a:xfrm>
          <a:prstGeom prst="ellipse">
            <a:avLst/>
          </a:prstGeom>
          <a:noFill/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円/楕円 5">
            <a:extLst>
              <a:ext uri="{FF2B5EF4-FFF2-40B4-BE49-F238E27FC236}">
                <a16:creationId xmlns:a16="http://schemas.microsoft.com/office/drawing/2014/main" id="{8201018A-D195-4FDF-A7C3-B0ECF4834008}"/>
              </a:ext>
            </a:extLst>
          </p:cNvPr>
          <p:cNvSpPr/>
          <p:nvPr/>
        </p:nvSpPr>
        <p:spPr>
          <a:xfrm>
            <a:off x="1786290" y="4117624"/>
            <a:ext cx="2664296" cy="1293514"/>
          </a:xfrm>
          <a:prstGeom prst="ellipse">
            <a:avLst/>
          </a:prstGeom>
          <a:noFill/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円/楕円 6">
            <a:extLst>
              <a:ext uri="{FF2B5EF4-FFF2-40B4-BE49-F238E27FC236}">
                <a16:creationId xmlns:a16="http://schemas.microsoft.com/office/drawing/2014/main" id="{8881E2D3-34E5-43FF-9481-A310F65F1DAD}"/>
              </a:ext>
            </a:extLst>
          </p:cNvPr>
          <p:cNvSpPr/>
          <p:nvPr/>
        </p:nvSpPr>
        <p:spPr>
          <a:xfrm>
            <a:off x="351925" y="2749472"/>
            <a:ext cx="2141888" cy="1656184"/>
          </a:xfrm>
          <a:prstGeom prst="ellipse">
            <a:avLst/>
          </a:prstGeom>
          <a:noFill/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円/楕円 9">
            <a:extLst>
              <a:ext uri="{FF2B5EF4-FFF2-40B4-BE49-F238E27FC236}">
                <a16:creationId xmlns:a16="http://schemas.microsoft.com/office/drawing/2014/main" id="{18D0DD15-CE28-447C-ACA7-3DEF290A9F06}"/>
              </a:ext>
            </a:extLst>
          </p:cNvPr>
          <p:cNvSpPr/>
          <p:nvPr/>
        </p:nvSpPr>
        <p:spPr>
          <a:xfrm>
            <a:off x="4028381" y="3433344"/>
            <a:ext cx="432048" cy="432048"/>
          </a:xfrm>
          <a:prstGeom prst="ellipse">
            <a:avLst/>
          </a:prstGeom>
          <a:solidFill>
            <a:srgbClr val="06418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円/楕円 10">
            <a:extLst>
              <a:ext uri="{FF2B5EF4-FFF2-40B4-BE49-F238E27FC236}">
                <a16:creationId xmlns:a16="http://schemas.microsoft.com/office/drawing/2014/main" id="{97D65F32-2A6B-4FC6-A70F-168C2B50A97C}"/>
              </a:ext>
            </a:extLst>
          </p:cNvPr>
          <p:cNvSpPr/>
          <p:nvPr/>
        </p:nvSpPr>
        <p:spPr>
          <a:xfrm>
            <a:off x="2889858" y="2533448"/>
            <a:ext cx="432048" cy="432048"/>
          </a:xfrm>
          <a:prstGeom prst="ellipse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円/楕円 11">
            <a:extLst>
              <a:ext uri="{FF2B5EF4-FFF2-40B4-BE49-F238E27FC236}">
                <a16:creationId xmlns:a16="http://schemas.microsoft.com/office/drawing/2014/main" id="{330EFACF-C602-4E70-92B7-741871B0A003}"/>
              </a:ext>
            </a:extLst>
          </p:cNvPr>
          <p:cNvSpPr/>
          <p:nvPr/>
        </p:nvSpPr>
        <p:spPr>
          <a:xfrm>
            <a:off x="2868653" y="4189632"/>
            <a:ext cx="432048" cy="432048"/>
          </a:xfrm>
          <a:prstGeom prst="ellipse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円/楕円 12">
            <a:extLst>
              <a:ext uri="{FF2B5EF4-FFF2-40B4-BE49-F238E27FC236}">
                <a16:creationId xmlns:a16="http://schemas.microsoft.com/office/drawing/2014/main" id="{D4BAA81F-A238-433E-9B85-B4D2626C1926}"/>
              </a:ext>
            </a:extLst>
          </p:cNvPr>
          <p:cNvSpPr/>
          <p:nvPr/>
        </p:nvSpPr>
        <p:spPr>
          <a:xfrm>
            <a:off x="1844610" y="3397134"/>
            <a:ext cx="432048" cy="432048"/>
          </a:xfrm>
          <a:prstGeom prst="ellipse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円/楕円 17">
            <a:extLst>
              <a:ext uri="{FF2B5EF4-FFF2-40B4-BE49-F238E27FC236}">
                <a16:creationId xmlns:a16="http://schemas.microsoft.com/office/drawing/2014/main" id="{BC2EFD4A-5A80-4F6B-9885-941CBA065CD0}"/>
              </a:ext>
            </a:extLst>
          </p:cNvPr>
          <p:cNvSpPr/>
          <p:nvPr/>
        </p:nvSpPr>
        <p:spPr>
          <a:xfrm>
            <a:off x="8472264" y="1628800"/>
            <a:ext cx="2839376" cy="1303961"/>
          </a:xfrm>
          <a:prstGeom prst="ellipse">
            <a:avLst/>
          </a:prstGeom>
          <a:noFill/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円/楕円 20">
            <a:extLst>
              <a:ext uri="{FF2B5EF4-FFF2-40B4-BE49-F238E27FC236}">
                <a16:creationId xmlns:a16="http://schemas.microsoft.com/office/drawing/2014/main" id="{03182DC2-FB9A-483D-89C7-7DDC77946FDD}"/>
              </a:ext>
            </a:extLst>
          </p:cNvPr>
          <p:cNvSpPr/>
          <p:nvPr/>
        </p:nvSpPr>
        <p:spPr>
          <a:xfrm>
            <a:off x="7586230" y="3277692"/>
            <a:ext cx="1577572" cy="830062"/>
          </a:xfrm>
          <a:prstGeom prst="ellipse">
            <a:avLst/>
          </a:prstGeom>
          <a:solidFill>
            <a:srgbClr val="FFC800">
              <a:lumMod val="20000"/>
              <a:lumOff val="80000"/>
            </a:srgbClr>
          </a:solidFill>
          <a:ln w="25400" cap="flat" cmpd="sng" algn="ctr">
            <a:solidFill>
              <a:srgbClr val="D70000">
                <a:lumMod val="60000"/>
                <a:lumOff val="40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円/楕円 21">
            <a:extLst>
              <a:ext uri="{FF2B5EF4-FFF2-40B4-BE49-F238E27FC236}">
                <a16:creationId xmlns:a16="http://schemas.microsoft.com/office/drawing/2014/main" id="{5C74C11C-54BC-4956-8174-F4F4C65AB83E}"/>
              </a:ext>
            </a:extLst>
          </p:cNvPr>
          <p:cNvSpPr/>
          <p:nvPr/>
        </p:nvSpPr>
        <p:spPr>
          <a:xfrm>
            <a:off x="7975920" y="3473073"/>
            <a:ext cx="432048" cy="432048"/>
          </a:xfrm>
          <a:prstGeom prst="ellipse">
            <a:avLst/>
          </a:prstGeom>
          <a:solidFill>
            <a:srgbClr val="06418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円/楕円 22">
            <a:extLst>
              <a:ext uri="{FF2B5EF4-FFF2-40B4-BE49-F238E27FC236}">
                <a16:creationId xmlns:a16="http://schemas.microsoft.com/office/drawing/2014/main" id="{C98C956C-BB54-433E-A692-D59FEA486522}"/>
              </a:ext>
            </a:extLst>
          </p:cNvPr>
          <p:cNvSpPr/>
          <p:nvPr/>
        </p:nvSpPr>
        <p:spPr>
          <a:xfrm>
            <a:off x="8796324" y="2269156"/>
            <a:ext cx="432048" cy="432048"/>
          </a:xfrm>
          <a:prstGeom prst="ellipse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円/楕円 23">
            <a:extLst>
              <a:ext uri="{FF2B5EF4-FFF2-40B4-BE49-F238E27FC236}">
                <a16:creationId xmlns:a16="http://schemas.microsoft.com/office/drawing/2014/main" id="{750C6317-6125-47D3-9A7E-149D8B3D5AB3}"/>
              </a:ext>
            </a:extLst>
          </p:cNvPr>
          <p:cNvSpPr/>
          <p:nvPr/>
        </p:nvSpPr>
        <p:spPr>
          <a:xfrm>
            <a:off x="8893684" y="4534732"/>
            <a:ext cx="432048" cy="432048"/>
          </a:xfrm>
          <a:prstGeom prst="ellipse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円/楕円 25">
            <a:extLst>
              <a:ext uri="{FF2B5EF4-FFF2-40B4-BE49-F238E27FC236}">
                <a16:creationId xmlns:a16="http://schemas.microsoft.com/office/drawing/2014/main" id="{BE16E5CE-7600-4E4B-95B0-E73CCFC01369}"/>
              </a:ext>
            </a:extLst>
          </p:cNvPr>
          <p:cNvSpPr/>
          <p:nvPr/>
        </p:nvSpPr>
        <p:spPr>
          <a:xfrm>
            <a:off x="9787184" y="3397134"/>
            <a:ext cx="432048" cy="432048"/>
          </a:xfrm>
          <a:prstGeom prst="ellipse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円/楕円 26">
            <a:extLst>
              <a:ext uri="{FF2B5EF4-FFF2-40B4-BE49-F238E27FC236}">
                <a16:creationId xmlns:a16="http://schemas.microsoft.com/office/drawing/2014/main" id="{4AEA107A-F563-48CD-AA32-4EED05C0894E}"/>
              </a:ext>
            </a:extLst>
          </p:cNvPr>
          <p:cNvSpPr/>
          <p:nvPr/>
        </p:nvSpPr>
        <p:spPr>
          <a:xfrm>
            <a:off x="10879592" y="3248676"/>
            <a:ext cx="432048" cy="432048"/>
          </a:xfrm>
          <a:prstGeom prst="ellipse">
            <a:avLst/>
          </a:prstGeom>
          <a:solidFill>
            <a:srgbClr val="00B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円/楕円 27">
            <a:extLst>
              <a:ext uri="{FF2B5EF4-FFF2-40B4-BE49-F238E27FC236}">
                <a16:creationId xmlns:a16="http://schemas.microsoft.com/office/drawing/2014/main" id="{F3C476DD-44C1-4EC1-96A5-017B1F62EB23}"/>
              </a:ext>
            </a:extLst>
          </p:cNvPr>
          <p:cNvSpPr/>
          <p:nvPr/>
        </p:nvSpPr>
        <p:spPr>
          <a:xfrm>
            <a:off x="11205448" y="3699304"/>
            <a:ext cx="432048" cy="432048"/>
          </a:xfrm>
          <a:prstGeom prst="ellipse">
            <a:avLst/>
          </a:prstGeom>
          <a:solidFill>
            <a:srgbClr val="00B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円/楕円 28">
            <a:extLst>
              <a:ext uri="{FF2B5EF4-FFF2-40B4-BE49-F238E27FC236}">
                <a16:creationId xmlns:a16="http://schemas.microsoft.com/office/drawing/2014/main" id="{BCE319D6-4DEC-4767-94BB-C1259493D465}"/>
              </a:ext>
            </a:extLst>
          </p:cNvPr>
          <p:cNvSpPr/>
          <p:nvPr/>
        </p:nvSpPr>
        <p:spPr>
          <a:xfrm>
            <a:off x="9611186" y="3049779"/>
            <a:ext cx="2297447" cy="1349271"/>
          </a:xfrm>
          <a:prstGeom prst="ellipse">
            <a:avLst/>
          </a:prstGeom>
          <a:noFill/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円/楕円 29">
            <a:extLst>
              <a:ext uri="{FF2B5EF4-FFF2-40B4-BE49-F238E27FC236}">
                <a16:creationId xmlns:a16="http://schemas.microsoft.com/office/drawing/2014/main" id="{F866DF8F-2355-488E-A75D-40915765F67C}"/>
              </a:ext>
            </a:extLst>
          </p:cNvPr>
          <p:cNvSpPr/>
          <p:nvPr/>
        </p:nvSpPr>
        <p:spPr>
          <a:xfrm>
            <a:off x="985221" y="2966940"/>
            <a:ext cx="432048" cy="432048"/>
          </a:xfrm>
          <a:prstGeom prst="ellipse">
            <a:avLst/>
          </a:prstGeom>
          <a:solidFill>
            <a:srgbClr val="00B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円/楕円 30">
            <a:extLst>
              <a:ext uri="{FF2B5EF4-FFF2-40B4-BE49-F238E27FC236}">
                <a16:creationId xmlns:a16="http://schemas.microsoft.com/office/drawing/2014/main" id="{63359A9C-140B-41F1-8199-63E48A174B34}"/>
              </a:ext>
            </a:extLst>
          </p:cNvPr>
          <p:cNvSpPr/>
          <p:nvPr/>
        </p:nvSpPr>
        <p:spPr>
          <a:xfrm>
            <a:off x="874526" y="3829182"/>
            <a:ext cx="432048" cy="432048"/>
          </a:xfrm>
          <a:prstGeom prst="ellipse">
            <a:avLst/>
          </a:prstGeom>
          <a:solidFill>
            <a:srgbClr val="00B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4" name="直線矢印コネクタ 23">
            <a:extLst>
              <a:ext uri="{FF2B5EF4-FFF2-40B4-BE49-F238E27FC236}">
                <a16:creationId xmlns:a16="http://schemas.microsoft.com/office/drawing/2014/main" id="{63577B0E-0900-419C-A364-57D7716E7886}"/>
              </a:ext>
            </a:extLst>
          </p:cNvPr>
          <p:cNvCxnSpPr/>
          <p:nvPr/>
        </p:nvCxnSpPr>
        <p:spPr>
          <a:xfrm>
            <a:off x="2315159" y="3593908"/>
            <a:ext cx="371231" cy="0"/>
          </a:xfrm>
          <a:prstGeom prst="straightConnector1">
            <a:avLst/>
          </a:prstGeom>
          <a:noFill/>
          <a:ln w="28575" cap="flat" cmpd="sng" algn="ctr">
            <a:solidFill>
              <a:srgbClr val="8AA9D0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cxnSp>
        <p:nvCxnSpPr>
          <p:cNvPr id="25" name="直線矢印コネクタ 24">
            <a:extLst>
              <a:ext uri="{FF2B5EF4-FFF2-40B4-BE49-F238E27FC236}">
                <a16:creationId xmlns:a16="http://schemas.microsoft.com/office/drawing/2014/main" id="{2BB54D9D-D82A-4B7C-A0CC-B769C695B980}"/>
              </a:ext>
            </a:extLst>
          </p:cNvPr>
          <p:cNvCxnSpPr/>
          <p:nvPr/>
        </p:nvCxnSpPr>
        <p:spPr>
          <a:xfrm>
            <a:off x="3097123" y="3056085"/>
            <a:ext cx="228098" cy="223169"/>
          </a:xfrm>
          <a:prstGeom prst="straightConnector1">
            <a:avLst/>
          </a:prstGeom>
          <a:noFill/>
          <a:ln w="28575" cap="flat" cmpd="sng" algn="ctr">
            <a:solidFill>
              <a:srgbClr val="8AA9D0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cxnSp>
        <p:nvCxnSpPr>
          <p:cNvPr id="26" name="直線矢印コネクタ 25">
            <a:extLst>
              <a:ext uri="{FF2B5EF4-FFF2-40B4-BE49-F238E27FC236}">
                <a16:creationId xmlns:a16="http://schemas.microsoft.com/office/drawing/2014/main" id="{E864EF44-D401-4E63-BEED-A2DB1C935E0D}"/>
              </a:ext>
            </a:extLst>
          </p:cNvPr>
          <p:cNvCxnSpPr/>
          <p:nvPr/>
        </p:nvCxnSpPr>
        <p:spPr>
          <a:xfrm flipV="1">
            <a:off x="3182670" y="3975647"/>
            <a:ext cx="255432" cy="197316"/>
          </a:xfrm>
          <a:prstGeom prst="straightConnector1">
            <a:avLst/>
          </a:prstGeom>
          <a:noFill/>
          <a:ln w="28575" cap="flat" cmpd="sng" algn="ctr">
            <a:solidFill>
              <a:srgbClr val="8AA9D0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sp>
        <p:nvSpPr>
          <p:cNvPr id="27" name="右矢印 38">
            <a:extLst>
              <a:ext uri="{FF2B5EF4-FFF2-40B4-BE49-F238E27FC236}">
                <a16:creationId xmlns:a16="http://schemas.microsoft.com/office/drawing/2014/main" id="{8423EF0A-522A-4169-B740-FF2E1A127F4F}"/>
              </a:ext>
            </a:extLst>
          </p:cNvPr>
          <p:cNvSpPr/>
          <p:nvPr/>
        </p:nvSpPr>
        <p:spPr>
          <a:xfrm>
            <a:off x="4748861" y="1800456"/>
            <a:ext cx="3374286" cy="1347948"/>
          </a:xfrm>
          <a:prstGeom prst="rightArrow">
            <a:avLst>
              <a:gd name="adj1" fmla="val 68212"/>
              <a:gd name="adj2" fmla="val 44975"/>
            </a:avLst>
          </a:prstGeom>
          <a:solidFill>
            <a:srgbClr val="06418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3600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</a:rPr>
              <a:t>ローカル修正を適用しないで</a:t>
            </a: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</a:rPr>
              <a:t>  </a:t>
            </a:r>
            <a:b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0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</a:rPr>
              <a:t>ステークホルダーと協議しよう</a:t>
            </a:r>
            <a:endParaRPr kumimoji="0" lang="en-US" altLang="ja-JP" sz="18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8" name="円/楕円 39">
            <a:extLst>
              <a:ext uri="{FF2B5EF4-FFF2-40B4-BE49-F238E27FC236}">
                <a16:creationId xmlns:a16="http://schemas.microsoft.com/office/drawing/2014/main" id="{DCAB0671-BAC6-4CFB-B0B9-422DAF811111}"/>
              </a:ext>
            </a:extLst>
          </p:cNvPr>
          <p:cNvSpPr/>
          <p:nvPr/>
        </p:nvSpPr>
        <p:spPr>
          <a:xfrm>
            <a:off x="8572653" y="4384995"/>
            <a:ext cx="2446083" cy="1015658"/>
          </a:xfrm>
          <a:prstGeom prst="ellipse">
            <a:avLst/>
          </a:prstGeom>
          <a:noFill/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" name="円/楕円 40">
            <a:extLst>
              <a:ext uri="{FF2B5EF4-FFF2-40B4-BE49-F238E27FC236}">
                <a16:creationId xmlns:a16="http://schemas.microsoft.com/office/drawing/2014/main" id="{11F4E394-F136-4D1F-B8FB-F64ABA69F9A6}"/>
              </a:ext>
            </a:extLst>
          </p:cNvPr>
          <p:cNvSpPr/>
          <p:nvPr/>
        </p:nvSpPr>
        <p:spPr>
          <a:xfrm>
            <a:off x="9863634" y="4738839"/>
            <a:ext cx="432048" cy="432048"/>
          </a:xfrm>
          <a:prstGeom prst="ellipse">
            <a:avLst/>
          </a:prstGeom>
          <a:solidFill>
            <a:srgbClr val="00B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" name="円/楕円 41">
            <a:extLst>
              <a:ext uri="{FF2B5EF4-FFF2-40B4-BE49-F238E27FC236}">
                <a16:creationId xmlns:a16="http://schemas.microsoft.com/office/drawing/2014/main" id="{1E4604F8-C58D-4453-9086-8AC34BDC7A90}"/>
              </a:ext>
            </a:extLst>
          </p:cNvPr>
          <p:cNvSpPr/>
          <p:nvPr/>
        </p:nvSpPr>
        <p:spPr>
          <a:xfrm>
            <a:off x="9671057" y="2104677"/>
            <a:ext cx="432048" cy="432048"/>
          </a:xfrm>
          <a:prstGeom prst="ellipse">
            <a:avLst/>
          </a:prstGeom>
          <a:solidFill>
            <a:srgbClr val="00B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" name="上下矢印 42">
            <a:extLst>
              <a:ext uri="{FF2B5EF4-FFF2-40B4-BE49-F238E27FC236}">
                <a16:creationId xmlns:a16="http://schemas.microsoft.com/office/drawing/2014/main" id="{58971C78-80C6-4A5A-A17A-29EEDF4489F8}"/>
              </a:ext>
            </a:extLst>
          </p:cNvPr>
          <p:cNvSpPr/>
          <p:nvPr/>
        </p:nvSpPr>
        <p:spPr>
          <a:xfrm rot="1684750">
            <a:off x="8440734" y="1764117"/>
            <a:ext cx="1001916" cy="1707361"/>
          </a:xfrm>
          <a:prstGeom prst="upDownArrow">
            <a:avLst>
              <a:gd name="adj1" fmla="val 58927"/>
              <a:gd name="adj2" fmla="val 50000"/>
            </a:avLst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" name="上下矢印 43">
            <a:extLst>
              <a:ext uri="{FF2B5EF4-FFF2-40B4-BE49-F238E27FC236}">
                <a16:creationId xmlns:a16="http://schemas.microsoft.com/office/drawing/2014/main" id="{D9C82B2E-DE11-4610-A784-621DBC98E437}"/>
              </a:ext>
            </a:extLst>
          </p:cNvPr>
          <p:cNvSpPr/>
          <p:nvPr/>
        </p:nvSpPr>
        <p:spPr>
          <a:xfrm rot="19701775">
            <a:off x="8532104" y="3803299"/>
            <a:ext cx="1001916" cy="1630043"/>
          </a:xfrm>
          <a:prstGeom prst="upDownArrow">
            <a:avLst>
              <a:gd name="adj1" fmla="val 58927"/>
              <a:gd name="adj2" fmla="val 50000"/>
            </a:avLst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上下矢印 45">
            <a:extLst>
              <a:ext uri="{FF2B5EF4-FFF2-40B4-BE49-F238E27FC236}">
                <a16:creationId xmlns:a16="http://schemas.microsoft.com/office/drawing/2014/main" id="{448256A0-E9D4-4025-B6D2-B2DE64D5EE1B}"/>
              </a:ext>
            </a:extLst>
          </p:cNvPr>
          <p:cNvSpPr/>
          <p:nvPr/>
        </p:nvSpPr>
        <p:spPr>
          <a:xfrm rot="5400000">
            <a:off x="9421772" y="2753006"/>
            <a:ext cx="1001916" cy="1707579"/>
          </a:xfrm>
          <a:prstGeom prst="upDownArrow">
            <a:avLst>
              <a:gd name="adj1" fmla="val 58927"/>
              <a:gd name="adj2" fmla="val 50000"/>
            </a:avLst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4" name="テキスト ボックス 33">
            <a:extLst>
              <a:ext uri="{FF2B5EF4-FFF2-40B4-BE49-F238E27FC236}">
                <a16:creationId xmlns:a16="http://schemas.microsoft.com/office/drawing/2014/main" id="{1C1E782E-407A-4C5C-98C9-6BE6C7107F1C}"/>
              </a:ext>
            </a:extLst>
          </p:cNvPr>
          <p:cNvSpPr txBox="1"/>
          <p:nvPr/>
        </p:nvSpPr>
        <p:spPr>
          <a:xfrm>
            <a:off x="5203416" y="3325016"/>
            <a:ext cx="2720968" cy="16619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ja-JP" sz="1800" dirty="0">
                <a:solidFill>
                  <a:srgbClr val="3C3C3B"/>
                </a:solidFill>
                <a:latin typeface="Arial"/>
                <a:ea typeface="+mn-ea"/>
              </a:rPr>
              <a:t>Connection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ja-JP" sz="1800" dirty="0">
                <a:solidFill>
                  <a:srgbClr val="3C3C3B"/>
                </a:solidFill>
                <a:latin typeface="Arial"/>
                <a:ea typeface="+mn-ea"/>
              </a:rPr>
              <a:t>Communication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ja-JP" sz="1800" dirty="0">
                <a:solidFill>
                  <a:srgbClr val="3C3C3B"/>
                </a:solidFill>
                <a:latin typeface="Arial"/>
                <a:ea typeface="+mn-ea"/>
              </a:rPr>
              <a:t>Collaboration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ja-JP" sz="1800" dirty="0">
                <a:solidFill>
                  <a:srgbClr val="3C3C3B"/>
                </a:solidFill>
                <a:latin typeface="Arial"/>
                <a:ea typeface="+mn-ea"/>
              </a:rPr>
              <a:t>Consecutive effort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ja-JP" sz="1800" dirty="0">
                <a:solidFill>
                  <a:srgbClr val="3C3C3B"/>
                </a:solidFill>
                <a:latin typeface="Arial"/>
                <a:ea typeface="+mn-ea"/>
              </a:rPr>
              <a:t>Consolidation 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ja-JP" altLang="en-US" sz="1800" dirty="0" err="1">
              <a:solidFill>
                <a:srgbClr val="3C3C3B"/>
              </a:solidFill>
              <a:latin typeface="Arial"/>
              <a:ea typeface="+mn-ea"/>
            </a:endParaRPr>
          </a:p>
        </p:txBody>
      </p:sp>
      <p:sp>
        <p:nvSpPr>
          <p:cNvPr id="35" name="円/楕円 47">
            <a:extLst>
              <a:ext uri="{FF2B5EF4-FFF2-40B4-BE49-F238E27FC236}">
                <a16:creationId xmlns:a16="http://schemas.microsoft.com/office/drawing/2014/main" id="{36D50134-C98B-4251-838A-5EB57EF67922}"/>
              </a:ext>
            </a:extLst>
          </p:cNvPr>
          <p:cNvSpPr/>
          <p:nvPr/>
        </p:nvSpPr>
        <p:spPr>
          <a:xfrm>
            <a:off x="3414721" y="3018602"/>
            <a:ext cx="432048" cy="432048"/>
          </a:xfrm>
          <a:prstGeom prst="ellipse">
            <a:avLst/>
          </a:prstGeom>
          <a:solidFill>
            <a:srgbClr val="FFC800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" name="円/楕円 48">
            <a:extLst>
              <a:ext uri="{FF2B5EF4-FFF2-40B4-BE49-F238E27FC236}">
                <a16:creationId xmlns:a16="http://schemas.microsoft.com/office/drawing/2014/main" id="{0A870822-BCC5-490A-89C4-B910AB8360F2}"/>
              </a:ext>
            </a:extLst>
          </p:cNvPr>
          <p:cNvSpPr/>
          <p:nvPr/>
        </p:nvSpPr>
        <p:spPr>
          <a:xfrm>
            <a:off x="3453438" y="3680724"/>
            <a:ext cx="432048" cy="432048"/>
          </a:xfrm>
          <a:prstGeom prst="ellipse">
            <a:avLst/>
          </a:prstGeom>
          <a:solidFill>
            <a:srgbClr val="FFC800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7" name="円/楕円 49">
            <a:extLst>
              <a:ext uri="{FF2B5EF4-FFF2-40B4-BE49-F238E27FC236}">
                <a16:creationId xmlns:a16="http://schemas.microsoft.com/office/drawing/2014/main" id="{3E0CCA84-E3A9-42DD-9726-21671829DA76}"/>
              </a:ext>
            </a:extLst>
          </p:cNvPr>
          <p:cNvSpPr/>
          <p:nvPr/>
        </p:nvSpPr>
        <p:spPr>
          <a:xfrm>
            <a:off x="2686390" y="3376878"/>
            <a:ext cx="432048" cy="432048"/>
          </a:xfrm>
          <a:prstGeom prst="ellipse">
            <a:avLst/>
          </a:prstGeom>
          <a:solidFill>
            <a:srgbClr val="FFC800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9" name="テキスト ボックス 38">
            <a:extLst>
              <a:ext uri="{FF2B5EF4-FFF2-40B4-BE49-F238E27FC236}">
                <a16:creationId xmlns:a16="http://schemas.microsoft.com/office/drawing/2014/main" id="{A6CD7AE0-F961-4983-9DA4-F41854807320}"/>
              </a:ext>
            </a:extLst>
          </p:cNvPr>
          <p:cNvSpPr txBox="1"/>
          <p:nvPr/>
        </p:nvSpPr>
        <p:spPr>
          <a:xfrm>
            <a:off x="2076140" y="4828281"/>
            <a:ext cx="2396163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第三者資産（クローズ）</a:t>
            </a:r>
          </a:p>
        </p:txBody>
      </p:sp>
      <p:sp>
        <p:nvSpPr>
          <p:cNvPr id="41" name="角丸四角形 8">
            <a:extLst>
              <a:ext uri="{FF2B5EF4-FFF2-40B4-BE49-F238E27FC236}">
                <a16:creationId xmlns:a16="http://schemas.microsoft.com/office/drawing/2014/main" id="{1165E857-FD67-4B37-9951-EDE6247E7777}"/>
              </a:ext>
            </a:extLst>
          </p:cNvPr>
          <p:cNvSpPr/>
          <p:nvPr/>
        </p:nvSpPr>
        <p:spPr>
          <a:xfrm>
            <a:off x="5063752" y="3220886"/>
            <a:ext cx="2354880" cy="1710282"/>
          </a:xfrm>
          <a:prstGeom prst="roundRect">
            <a:avLst>
              <a:gd name="adj" fmla="val 10567"/>
            </a:avLst>
          </a:prstGeom>
          <a:noFill/>
          <a:ln w="25400" cap="flat" cmpd="sng" algn="ctr">
            <a:solidFill>
              <a:srgbClr val="00206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2" name="正方形/長方形 41">
            <a:extLst>
              <a:ext uri="{FF2B5EF4-FFF2-40B4-BE49-F238E27FC236}">
                <a16:creationId xmlns:a16="http://schemas.microsoft.com/office/drawing/2014/main" id="{1C665EF1-2E41-4B52-801A-16A807886501}"/>
              </a:ext>
            </a:extLst>
          </p:cNvPr>
          <p:cNvSpPr/>
          <p:nvPr/>
        </p:nvSpPr>
        <p:spPr>
          <a:xfrm>
            <a:off x="5530338" y="4738839"/>
            <a:ext cx="1403041" cy="386669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00206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srgbClr val="06418C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5C efforts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3" name="角丸四角形吹き出し 14">
            <a:extLst>
              <a:ext uri="{FF2B5EF4-FFF2-40B4-BE49-F238E27FC236}">
                <a16:creationId xmlns:a16="http://schemas.microsoft.com/office/drawing/2014/main" id="{1E7A1316-C969-4029-8217-5C3D819B8490}"/>
              </a:ext>
            </a:extLst>
          </p:cNvPr>
          <p:cNvSpPr/>
          <p:nvPr/>
        </p:nvSpPr>
        <p:spPr>
          <a:xfrm>
            <a:off x="351925" y="4895804"/>
            <a:ext cx="1208306" cy="585488"/>
          </a:xfrm>
          <a:prstGeom prst="wedgeRoundRectCallout">
            <a:avLst>
              <a:gd name="adj1" fmla="val 64662"/>
              <a:gd name="adj2" fmla="val -43753"/>
              <a:gd name="adj3" fmla="val 16667"/>
            </a:avLst>
          </a:prstGeom>
          <a:solidFill>
            <a:srgbClr val="FFC800">
              <a:lumMod val="20000"/>
              <a:lumOff val="80000"/>
            </a:srgbClr>
          </a:solidFill>
          <a:ln w="12700" cap="flat" cmpd="sng" algn="ctr">
            <a:solidFill>
              <a:srgbClr val="00206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kern="0" dirty="0">
                <a:solidFill>
                  <a:srgbClr val="06418C">
                    <a:lumMod val="50000"/>
                  </a:srgb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ブラック</a:t>
            </a:r>
            <a:br>
              <a:rPr kumimoji="0" lang="en-US" altLang="ja-JP" sz="1800" kern="0" dirty="0">
                <a:solidFill>
                  <a:srgbClr val="06418C">
                    <a:lumMod val="50000"/>
                  </a:srgb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0" lang="ja-JP" altLang="en-US" sz="1800" kern="0" dirty="0">
                <a:solidFill>
                  <a:srgbClr val="06418C">
                    <a:lumMod val="50000"/>
                  </a:srgb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ボックス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4" name="テキスト ボックス 43">
            <a:extLst>
              <a:ext uri="{FF2B5EF4-FFF2-40B4-BE49-F238E27FC236}">
                <a16:creationId xmlns:a16="http://schemas.microsoft.com/office/drawing/2014/main" id="{8276098B-1973-4445-B158-DCC7522277B3}"/>
              </a:ext>
            </a:extLst>
          </p:cNvPr>
          <p:cNvSpPr txBox="1"/>
          <p:nvPr/>
        </p:nvSpPr>
        <p:spPr>
          <a:xfrm>
            <a:off x="3173198" y="3433603"/>
            <a:ext cx="81332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ja-JP" sz="1800" dirty="0">
                <a:solidFill>
                  <a:srgbClr val="3C3C3B"/>
                </a:solidFill>
                <a:latin typeface="Arial"/>
                <a:ea typeface="+mn-ea"/>
              </a:rPr>
              <a:t>local fix</a:t>
            </a:r>
            <a:endParaRPr lang="ja-JP" altLang="en-US" sz="1800" dirty="0" err="1">
              <a:solidFill>
                <a:srgbClr val="3C3C3B"/>
              </a:solidFill>
              <a:latin typeface="Arial"/>
              <a:ea typeface="+mn-ea"/>
            </a:endParaRPr>
          </a:p>
        </p:txBody>
      </p:sp>
      <p:sp>
        <p:nvSpPr>
          <p:cNvPr id="45" name="角丸四角形吹き出し 53">
            <a:extLst>
              <a:ext uri="{FF2B5EF4-FFF2-40B4-BE49-F238E27FC236}">
                <a16:creationId xmlns:a16="http://schemas.microsoft.com/office/drawing/2014/main" id="{A527E001-DDCF-4762-ABDE-FED43D8A7727}"/>
              </a:ext>
            </a:extLst>
          </p:cNvPr>
          <p:cNvSpPr/>
          <p:nvPr/>
        </p:nvSpPr>
        <p:spPr>
          <a:xfrm>
            <a:off x="7440999" y="5024622"/>
            <a:ext cx="966970" cy="462057"/>
          </a:xfrm>
          <a:prstGeom prst="wedgeRoundRectCallout">
            <a:avLst>
              <a:gd name="adj1" fmla="val 64662"/>
              <a:gd name="adj2" fmla="val -43753"/>
              <a:gd name="adj3" fmla="val 16667"/>
            </a:avLst>
          </a:prstGeom>
          <a:solidFill>
            <a:srgbClr val="FFC800">
              <a:lumMod val="20000"/>
              <a:lumOff val="80000"/>
            </a:srgbClr>
          </a:solidFill>
          <a:ln w="12700" cap="flat" cmpd="sng" algn="ctr">
            <a:solidFill>
              <a:srgbClr val="00206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srgbClr val="06418C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OSS</a:t>
            </a:r>
            <a:endParaRPr kumimoji="0" lang="ja-JP" altLang="en-US" sz="1800" b="0" i="0" u="none" strike="noStrike" kern="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6" name="テキスト ボックス 45">
            <a:extLst>
              <a:ext uri="{FF2B5EF4-FFF2-40B4-BE49-F238E27FC236}">
                <a16:creationId xmlns:a16="http://schemas.microsoft.com/office/drawing/2014/main" id="{FC375E0B-296E-4585-8983-5789204FF8F4}"/>
              </a:ext>
            </a:extLst>
          </p:cNvPr>
          <p:cNvSpPr txBox="1"/>
          <p:nvPr/>
        </p:nvSpPr>
        <p:spPr>
          <a:xfrm>
            <a:off x="1998279" y="2071054"/>
            <a:ext cx="2396163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第三者資産（クローズ）</a:t>
            </a:r>
          </a:p>
        </p:txBody>
      </p:sp>
      <p:sp>
        <p:nvSpPr>
          <p:cNvPr id="47" name="テキスト ボックス 46">
            <a:extLst>
              <a:ext uri="{FF2B5EF4-FFF2-40B4-BE49-F238E27FC236}">
                <a16:creationId xmlns:a16="http://schemas.microsoft.com/office/drawing/2014/main" id="{7252F486-A0AF-4643-B322-57798F1E5E66}"/>
              </a:ext>
            </a:extLst>
          </p:cNvPr>
          <p:cNvSpPr txBox="1"/>
          <p:nvPr/>
        </p:nvSpPr>
        <p:spPr>
          <a:xfrm>
            <a:off x="9512470" y="1758880"/>
            <a:ext cx="1687631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第三者資産</a:t>
            </a:r>
            <a:br>
              <a:rPr lang="en-US" altLang="ja-JP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　　　（</a:t>
            </a:r>
            <a:r>
              <a:rPr lang="en-US" altLang="ja-JP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OSS</a:t>
            </a:r>
            <a:r>
              <a:rPr lang="ja-JP" altLang="en-US" sz="1800" dirty="0">
                <a:solidFill>
                  <a:srgbClr val="3C3C3B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）</a:t>
            </a:r>
          </a:p>
        </p:txBody>
      </p:sp>
      <p:pic>
        <p:nvPicPr>
          <p:cNvPr id="48" name="コンテンツ プレースホルダー 5">
            <a:extLst>
              <a:ext uri="{FF2B5EF4-FFF2-40B4-BE49-F238E27FC236}">
                <a16:creationId xmlns:a16="http://schemas.microsoft.com/office/drawing/2014/main" id="{2E7C5BB9-01E5-490C-9ABF-00C5E11FF2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7368" y="266083"/>
            <a:ext cx="926672" cy="926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角丸四角形 13">
            <a:extLst>
              <a:ext uri="{FF2B5EF4-FFF2-40B4-BE49-F238E27FC236}">
                <a16:creationId xmlns:a16="http://schemas.microsoft.com/office/drawing/2014/main" id="{AAAF0358-8312-46F4-BAA9-F5ADFC31DABA}"/>
              </a:ext>
            </a:extLst>
          </p:cNvPr>
          <p:cNvSpPr/>
          <p:nvPr/>
        </p:nvSpPr>
        <p:spPr bwMode="auto">
          <a:xfrm>
            <a:off x="383365" y="5877271"/>
            <a:ext cx="11398002" cy="418251"/>
          </a:xfrm>
          <a:prstGeom prst="roundRect">
            <a:avLst/>
          </a:prstGeom>
          <a:solidFill>
            <a:srgbClr val="00206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  <a:buClr>
                <a:srgbClr val="5A0BCF"/>
              </a:buClr>
            </a:pPr>
            <a:r>
              <a:rPr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  <a:latin typeface="Lobster 1.4" panose="02000506000000020003" pitchFamily="50" charset="0"/>
                <a:ea typeface="ＭＳ Ｐ明朝" pitchFamily="18" charset="-128"/>
              </a:rPr>
              <a:t>You can access to the code author and request to include your workaround (if that is correct) </a:t>
            </a:r>
            <a:endParaRPr lang="ja-JP" altLang="en-US" dirty="0">
              <a:solidFill>
                <a:schemeClr val="accent2">
                  <a:lumMod val="60000"/>
                  <a:lumOff val="40000"/>
                </a:schemeClr>
              </a:solidFill>
              <a:latin typeface="Lobster 1.4" panose="02000506000000020003" pitchFamily="50" charset="0"/>
              <a:ea typeface="ＭＳ Ｐ明朝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338036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A2263BA9-A814-4ABD-9ED1-8F4484C390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3" y="270303"/>
            <a:ext cx="926672" cy="926672"/>
          </a:xfrm>
        </p:spPr>
      </p:pic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17F460-7074-4149-8C1E-2ACCE2488ACF}" type="slidenum">
              <a:rPr lang="ja-JP" altLang="en-US" smtClean="0"/>
              <a:pPr>
                <a:defRPr/>
              </a:pPr>
              <a:t>34</a:t>
            </a:fld>
            <a:endParaRPr lang="en-US" altLang="ja-JP"/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E2040A3C-A663-4BA2-817D-8B1EB6850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270303"/>
            <a:ext cx="926672" cy="926672"/>
          </a:xfrm>
          <a:prstGeom prst="rect">
            <a:avLst/>
          </a:prstGeom>
        </p:spPr>
      </p:pic>
      <p:sp>
        <p:nvSpPr>
          <p:cNvPr id="8" name="矢印: 右 7">
            <a:extLst>
              <a:ext uri="{FF2B5EF4-FFF2-40B4-BE49-F238E27FC236}">
                <a16:creationId xmlns:a16="http://schemas.microsoft.com/office/drawing/2014/main" id="{3692D128-6966-4B87-8777-A2C2B19029B7}"/>
              </a:ext>
            </a:extLst>
          </p:cNvPr>
          <p:cNvSpPr/>
          <p:nvPr/>
        </p:nvSpPr>
        <p:spPr bwMode="auto">
          <a:xfrm>
            <a:off x="1331840" y="524090"/>
            <a:ext cx="513488" cy="463336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lnSpc>
                <a:spcPct val="75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endParaRPr kumimoji="1" lang="ja-JP" altLang="en-US" dirty="0">
              <a:solidFill>
                <a:srgbClr val="3333CC"/>
              </a:solidFill>
              <a:latin typeface="Calibri" pitchFamily="34" charset="0"/>
              <a:ea typeface="ＭＳ Ｐ明朝" pitchFamily="18" charset="-128"/>
            </a:endParaRPr>
          </a:p>
        </p:txBody>
      </p:sp>
      <p:sp>
        <p:nvSpPr>
          <p:cNvPr id="11" name="タイトル 1">
            <a:extLst>
              <a:ext uri="{FF2B5EF4-FFF2-40B4-BE49-F238E27FC236}">
                <a16:creationId xmlns:a16="http://schemas.microsoft.com/office/drawing/2014/main" id="{CB5723A2-6B7F-4B82-81D3-9CAB86A75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167" y="228601"/>
            <a:ext cx="10014313" cy="758825"/>
          </a:xfrm>
        </p:spPr>
        <p:txBody>
          <a:bodyPr/>
          <a:lstStyle/>
          <a:p>
            <a:pPr algn="r"/>
            <a:r>
              <a:rPr lang="ja-JP" altLang="en-US" dirty="0">
                <a:solidFill>
                  <a:srgbClr val="FF0000"/>
                </a:solidFill>
              </a:rPr>
              <a:t>アップポート</a:t>
            </a:r>
            <a:r>
              <a:rPr lang="ja-JP" altLang="en-US" dirty="0"/>
              <a:t> （ローカルな修正を戻す）</a:t>
            </a:r>
            <a:endParaRPr kumimoji="1" lang="ja-JP" altLang="en-US" dirty="0"/>
          </a:p>
        </p:txBody>
      </p:sp>
      <p:sp>
        <p:nvSpPr>
          <p:cNvPr id="12" name="四角形: 角を丸くする 11">
            <a:extLst>
              <a:ext uri="{FF2B5EF4-FFF2-40B4-BE49-F238E27FC236}">
                <a16:creationId xmlns:a16="http://schemas.microsoft.com/office/drawing/2014/main" id="{C87C15A8-07B7-4751-B8C2-80CFA92B04DC}"/>
              </a:ext>
            </a:extLst>
          </p:cNvPr>
          <p:cNvSpPr/>
          <p:nvPr/>
        </p:nvSpPr>
        <p:spPr bwMode="auto">
          <a:xfrm>
            <a:off x="10906017" y="345378"/>
            <a:ext cx="926672" cy="768082"/>
          </a:xfrm>
          <a:prstGeom prst="roundRect">
            <a:avLst/>
          </a:prstGeom>
          <a:solidFill>
            <a:srgbClr val="3333CC"/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algn="ctr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tabLst/>
            </a:pPr>
            <a:r>
              <a:rPr kumimoji="1" lang="ja-JP" altLang="en-US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社内事例</a:t>
            </a:r>
            <a:endParaRPr kumimoji="1" lang="en-US" altLang="ja-JP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6D565A92-27BC-4581-AAF1-649FAB2372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889" y="1533527"/>
            <a:ext cx="10153128" cy="4810508"/>
          </a:xfrm>
          <a:prstGeom prst="rect">
            <a:avLst/>
          </a:prstGeom>
        </p:spPr>
      </p:pic>
      <p:cxnSp>
        <p:nvCxnSpPr>
          <p:cNvPr id="15" name="直線矢印コネクタ 14">
            <a:extLst>
              <a:ext uri="{FF2B5EF4-FFF2-40B4-BE49-F238E27FC236}">
                <a16:creationId xmlns:a16="http://schemas.microsoft.com/office/drawing/2014/main" id="{497B36C2-A9F3-46DC-ADAA-97828192240D}"/>
              </a:ext>
            </a:extLst>
          </p:cNvPr>
          <p:cNvCxnSpPr>
            <a:cxnSpLocks/>
          </p:cNvCxnSpPr>
          <p:nvPr/>
        </p:nvCxnSpPr>
        <p:spPr bwMode="auto">
          <a:xfrm flipH="1">
            <a:off x="7968208" y="3852339"/>
            <a:ext cx="3816424" cy="0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0619162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b="0" dirty="0">
                <a:latin typeface="Meiryo UI" panose="020B0604030504040204" pitchFamily="50" charset="-128"/>
                <a:ea typeface="Meiryo UI" panose="020B0604030504040204" pitchFamily="50" charset="-128"/>
              </a:rPr>
              <a:t>経営者</a:t>
            </a:r>
            <a:r>
              <a:rPr lang="ja-JP" altLang="en-US" b="0" dirty="0">
                <a:latin typeface="Meiryo UI" panose="020B0604030504040204" pitchFamily="50" charset="-128"/>
                <a:ea typeface="Meiryo UI" panose="020B0604030504040204" pitchFamily="50" charset="-128"/>
              </a:rPr>
              <a:t>を説得するために</a:t>
            </a:r>
            <a:endParaRPr kumimoji="1" lang="ja-JP" altLang="en-US" b="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" name="楕円 2">
            <a:extLst>
              <a:ext uri="{FF2B5EF4-FFF2-40B4-BE49-F238E27FC236}">
                <a16:creationId xmlns:a16="http://schemas.microsoft.com/office/drawing/2014/main" id="{4293E6E9-D669-4C00-B521-286CAD3B7622}"/>
              </a:ext>
            </a:extLst>
          </p:cNvPr>
          <p:cNvSpPr/>
          <p:nvPr/>
        </p:nvSpPr>
        <p:spPr>
          <a:xfrm>
            <a:off x="10128448" y="332656"/>
            <a:ext cx="1673300" cy="5760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2019</a:t>
            </a:r>
            <a:r>
              <a:rPr kumimoji="1" lang="ja-JP" altLang="en-US" dirty="0"/>
              <a:t> 版</a:t>
            </a:r>
          </a:p>
        </p:txBody>
      </p:sp>
    </p:spTree>
    <p:extLst>
      <p:ext uri="{BB962C8B-B14F-4D97-AF65-F5344CB8AC3E}">
        <p14:creationId xmlns:p14="http://schemas.microsoft.com/office/powerpoint/2010/main" val="15854158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ソフトウエア品質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F4649AAD-8B8C-4E0C-B7AB-77F0EBCDA4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/>
              <a:t>OSS</a:t>
            </a:r>
            <a:r>
              <a:rPr kumimoji="1" lang="ja-JP" altLang="en-US" dirty="0"/>
              <a:t> の “品質” について色々な意見がある。　どちらかといえば </a:t>
            </a:r>
            <a:r>
              <a:rPr kumimoji="1" lang="ja-JP" altLang="en-US" dirty="0">
                <a:solidFill>
                  <a:srgbClr val="FF0000"/>
                </a:solidFill>
              </a:rPr>
              <a:t>リスクを煽る見解</a:t>
            </a:r>
            <a:r>
              <a:rPr kumimoji="1" lang="ja-JP" altLang="en-US" dirty="0"/>
              <a:t> が多い？</a:t>
            </a:r>
            <a:endParaRPr kumimoji="1" lang="en-US" altLang="ja-JP" dirty="0"/>
          </a:p>
          <a:p>
            <a:r>
              <a:rPr lang="ja-JP" altLang="en-US" dirty="0"/>
              <a:t>実際に開発を行っている立場としては、</a:t>
            </a:r>
            <a:r>
              <a:rPr lang="ja-JP" altLang="en-US" dirty="0">
                <a:solidFill>
                  <a:srgbClr val="FF0000"/>
                </a:solidFill>
              </a:rPr>
              <a:t>過剰に期待させるような言い方には躊躇 </a:t>
            </a:r>
            <a:r>
              <a:rPr lang="ja-JP" altLang="en-US" dirty="0"/>
              <a:t>がある</a:t>
            </a:r>
            <a:endParaRPr lang="en-US" altLang="ja-JP" dirty="0"/>
          </a:p>
          <a:p>
            <a:endParaRPr kumimoji="1" lang="en-US" altLang="ja-JP" dirty="0"/>
          </a:p>
          <a:p>
            <a:pPr marL="0" indent="0">
              <a:buNone/>
            </a:pPr>
            <a:r>
              <a:rPr lang="ja-JP" altLang="en-US" dirty="0"/>
              <a:t>しかし 過去</a:t>
            </a:r>
            <a:r>
              <a:rPr lang="en-US" altLang="ja-JP" dirty="0"/>
              <a:t>10</a:t>
            </a:r>
            <a:r>
              <a:rPr lang="ja-JP" altLang="en-US" dirty="0"/>
              <a:t>年間の経験と（公開できないが）実績から、今あえて言いたいのは</a:t>
            </a:r>
            <a:endParaRPr lang="en-US" altLang="ja-JP" dirty="0"/>
          </a:p>
          <a:p>
            <a:endParaRPr kumimoji="1" lang="en-US" altLang="ja-JP" dirty="0"/>
          </a:p>
          <a:p>
            <a:pPr marL="0" indent="0">
              <a:buNone/>
            </a:pPr>
            <a:r>
              <a:rPr lang="ja-JP" altLang="en-US" dirty="0"/>
              <a:t>　社内製、社外製を問わず（多くの場合有償の）</a:t>
            </a:r>
            <a:r>
              <a:rPr lang="ja-JP" altLang="en-US" dirty="0">
                <a:solidFill>
                  <a:srgbClr val="FF0000"/>
                </a:solidFill>
              </a:rPr>
              <a:t>プロプラエタリーなソフトウエアよりも、</a:t>
            </a:r>
            <a:br>
              <a:rPr lang="en-US" altLang="ja-JP" dirty="0">
                <a:solidFill>
                  <a:srgbClr val="FF0000"/>
                </a:solidFill>
              </a:rPr>
            </a:br>
            <a:r>
              <a:rPr lang="ja-JP" altLang="en-US" dirty="0">
                <a:solidFill>
                  <a:srgbClr val="FF0000"/>
                </a:solidFill>
              </a:rPr>
              <a:t>  オープンソース・ソフトウエア の方が明らかに品質が高いという強い印象 </a:t>
            </a:r>
            <a:r>
              <a:rPr lang="ja-JP" altLang="en-US" dirty="0"/>
              <a:t>を持っています。</a:t>
            </a:r>
            <a:endParaRPr lang="en-US" altLang="ja-JP" dirty="0"/>
          </a:p>
          <a:p>
            <a:endParaRPr kumimoji="1" lang="en-US" altLang="ja-JP" dirty="0"/>
          </a:p>
          <a:p>
            <a:pPr marL="0" indent="0">
              <a:buNone/>
            </a:pPr>
            <a:r>
              <a:rPr lang="ja-JP" altLang="en-US" dirty="0"/>
              <a:t>（参考）同じような見解をもっている第三者レポート</a:t>
            </a:r>
            <a:br>
              <a:rPr lang="en-US" altLang="ja-JP" dirty="0"/>
            </a:br>
            <a:r>
              <a:rPr lang="en-US" altLang="ja-JP" dirty="0"/>
              <a:t>『</a:t>
            </a:r>
            <a:r>
              <a:rPr lang="ja-JP" altLang="en-US" dirty="0"/>
              <a:t> </a:t>
            </a:r>
            <a:r>
              <a:rPr lang="en-US" altLang="ja-JP" dirty="0"/>
              <a:t>OSS(</a:t>
            </a:r>
            <a:r>
              <a:rPr lang="ja-JP" altLang="en-US" dirty="0"/>
              <a:t>オープン・ソース・ソフトウェア</a:t>
            </a:r>
            <a:r>
              <a:rPr lang="en-US" altLang="ja-JP" dirty="0"/>
              <a:t>)</a:t>
            </a:r>
            <a:r>
              <a:rPr lang="ja-JP" altLang="en-US" dirty="0"/>
              <a:t>のこれからと、静的解析の効果</a:t>
            </a:r>
            <a:r>
              <a:rPr lang="en-US" altLang="ja-JP" dirty="0"/>
              <a:t>』</a:t>
            </a:r>
            <a:r>
              <a:rPr lang="ja-JP" altLang="en-US" dirty="0"/>
              <a:t> </a:t>
            </a:r>
            <a:r>
              <a:rPr lang="en-US" altLang="ja-JP" dirty="0"/>
              <a:t>by</a:t>
            </a:r>
            <a:r>
              <a:rPr lang="ja-JP" altLang="en-US" dirty="0"/>
              <a:t> </a:t>
            </a:r>
            <a:r>
              <a:rPr lang="en-US" altLang="ja-JP" dirty="0"/>
              <a:t>SYNOPSYS</a:t>
            </a:r>
            <a:br>
              <a:rPr lang="en-US" altLang="ja-JP" dirty="0"/>
            </a:br>
            <a:r>
              <a:rPr lang="en-US" altLang="ja-JP" sz="1400" dirty="0">
                <a:hlinkClick r:id="rId2"/>
              </a:rPr>
              <a:t>https://www.synopsys.com/ja-jp/software-integrity/resources/reports/open-source-software-scan-report.html</a:t>
            </a:r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17F460-7074-4149-8C1E-2ACCE2488ACF}" type="slidenum">
              <a:rPr kumimoji="1" lang="ja-JP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C5D1D7">
                    <a:lumMod val="75000"/>
                  </a:srgbClr>
                </a:solidFill>
                <a:effectLst/>
                <a:uLnTx/>
                <a:uFillTx/>
                <a:latin typeface="Bauhaus 93" panose="04030905020B02020C02" pitchFamily="82" charset="0"/>
                <a:ea typeface="Meiryo UI" panose="020B0604030504040204" pitchFamily="50" charset="-128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1" lang="en-US" altLang="ja-JP" sz="2000" b="0" i="0" u="none" strike="noStrike" kern="1200" cap="none" spc="0" normalizeH="0" baseline="0" noProof="0">
              <a:ln>
                <a:noFill/>
              </a:ln>
              <a:solidFill>
                <a:srgbClr val="C5D1D7">
                  <a:lumMod val="75000"/>
                </a:srgbClr>
              </a:solidFill>
              <a:effectLst/>
              <a:uLnTx/>
              <a:uFillTx/>
              <a:latin typeface="Bauhaus 93" panose="04030905020B02020C02" pitchFamily="82" charset="0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5" name="四角形: 角を丸くする 4">
            <a:extLst>
              <a:ext uri="{FF2B5EF4-FFF2-40B4-BE49-F238E27FC236}">
                <a16:creationId xmlns:a16="http://schemas.microsoft.com/office/drawing/2014/main" id="{162E335E-6EC0-4669-919A-0603EAC5EE87}"/>
              </a:ext>
            </a:extLst>
          </p:cNvPr>
          <p:cNvSpPr/>
          <p:nvPr/>
        </p:nvSpPr>
        <p:spPr bwMode="auto">
          <a:xfrm>
            <a:off x="410633" y="3717032"/>
            <a:ext cx="11166440" cy="1008112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A0BCF"/>
              </a:buClr>
              <a:buSzTx/>
              <a:buFontTx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社内製、社外製を問わず（多くの場合有償の）</a:t>
            </a:r>
            <a:r>
              <a: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プロプラエタリーなソフトウエアよりも、</a:t>
            </a:r>
            <a:b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</a:br>
            <a:r>
              <a: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  オープンソース・ソフトウエア の方が明らかに品質が高いという強い印象 </a:t>
            </a:r>
            <a:r>
              <a: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を持っています</a:t>
            </a:r>
            <a:endParaRPr kumimoji="1" lang="en-US" altLang="ja-JP" sz="2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48369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コスト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F4649AAD-8B8C-4E0C-B7AB-77F0EBCDA4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/>
              <a:t>OSS</a:t>
            </a:r>
            <a:r>
              <a:rPr kumimoji="1" lang="ja-JP" altLang="en-US" dirty="0"/>
              <a:t> は無償だからコストが下がる</a:t>
            </a:r>
            <a:r>
              <a:rPr kumimoji="1" lang="en-US" altLang="ja-JP" dirty="0"/>
              <a:t>…</a:t>
            </a:r>
            <a:r>
              <a:rPr kumimoji="1" lang="ja-JP" altLang="en-US" dirty="0"/>
              <a:t>　という短絡的な考え方は全く </a:t>
            </a:r>
            <a:r>
              <a:rPr kumimoji="1" lang="en-US" altLang="ja-JP" dirty="0"/>
              <a:t>NG</a:t>
            </a:r>
            <a:r>
              <a:rPr kumimoji="1" lang="ja-JP" altLang="en-US" dirty="0"/>
              <a:t> ですが</a:t>
            </a:r>
            <a:r>
              <a:rPr kumimoji="1" lang="en-US" altLang="ja-JP" dirty="0"/>
              <a:t>...</a:t>
            </a:r>
          </a:p>
          <a:p>
            <a:endParaRPr lang="en-US" altLang="ja-JP" dirty="0"/>
          </a:p>
          <a:p>
            <a:r>
              <a:rPr kumimoji="1" lang="ja-JP" altLang="en-US" dirty="0"/>
              <a:t>コミュニティ連携（スケーラビリティ、サステナビリティ）</a:t>
            </a:r>
            <a:endParaRPr kumimoji="1" lang="en-US" altLang="ja-JP" dirty="0"/>
          </a:p>
          <a:p>
            <a:r>
              <a:rPr lang="ja-JP" altLang="en-US" dirty="0"/>
              <a:t>カ</a:t>
            </a:r>
            <a:r>
              <a:rPr kumimoji="1" lang="ja-JP" altLang="en-US" dirty="0"/>
              <a:t>スタマーサポート</a:t>
            </a:r>
            <a:r>
              <a:rPr lang="ja-JP" altLang="en-US" dirty="0"/>
              <a:t>（集合知活用、</a:t>
            </a:r>
            <a:r>
              <a:rPr lang="en-US" altLang="ja-JP" dirty="0"/>
              <a:t>SW</a:t>
            </a:r>
            <a:r>
              <a:rPr lang="ja-JP" altLang="en-US" dirty="0"/>
              <a:t>品質）</a:t>
            </a:r>
            <a:endParaRPr lang="en-US" altLang="ja-JP" dirty="0">
              <a:solidFill>
                <a:srgbClr val="FF0000"/>
              </a:solidFill>
            </a:endParaRPr>
          </a:p>
          <a:p>
            <a:r>
              <a:rPr lang="ja-JP" altLang="en-US" dirty="0"/>
              <a:t>再利用可能な </a:t>
            </a:r>
            <a:r>
              <a:rPr lang="en-US" altLang="ja-JP" dirty="0"/>
              <a:t>SW</a:t>
            </a:r>
            <a:r>
              <a:rPr lang="ja-JP" altLang="en-US" dirty="0"/>
              <a:t> 資産形成 （トレーサビリティ、モジュラリティ）</a:t>
            </a:r>
            <a:endParaRPr kumimoji="1" lang="en-US" altLang="ja-JP" dirty="0"/>
          </a:p>
          <a:p>
            <a:r>
              <a:rPr kumimoji="1" lang="ja-JP" altLang="en-US" dirty="0"/>
              <a:t>中長期的なメンテナンス性（セキュリティ、プライバシー）</a:t>
            </a:r>
            <a:endParaRPr kumimoji="1" lang="en-US" altLang="ja-JP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17F460-7074-4149-8C1E-2ACCE2488ACF}" type="slidenum">
              <a:rPr kumimoji="1" lang="ja-JP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C5D1D7">
                    <a:lumMod val="75000"/>
                  </a:srgbClr>
                </a:solidFill>
                <a:effectLst/>
                <a:uLnTx/>
                <a:uFillTx/>
                <a:latin typeface="Bauhaus 93" panose="04030905020B02020C02" pitchFamily="82" charset="0"/>
                <a:ea typeface="Meiryo UI" panose="020B0604030504040204" pitchFamily="50" charset="-128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1" lang="en-US" altLang="ja-JP" sz="2000" b="0" i="0" u="none" strike="noStrike" kern="1200" cap="none" spc="0" normalizeH="0" baseline="0" noProof="0">
              <a:ln>
                <a:noFill/>
              </a:ln>
              <a:solidFill>
                <a:srgbClr val="C5D1D7">
                  <a:lumMod val="75000"/>
                </a:srgbClr>
              </a:solidFill>
              <a:effectLst/>
              <a:uLnTx/>
              <a:uFillTx/>
              <a:latin typeface="Bauhaus 93" panose="04030905020B02020C02" pitchFamily="82" charset="0"/>
              <a:ea typeface="Meiryo UI" panose="020B0604030504040204" pitchFamily="5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88587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EAFB76-DE95-45F8-A914-6078DFB8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テクノロジー・ディレクション</a:t>
            </a: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9538C08-5004-4A68-AA9B-3DB2223A88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17F460-7074-4149-8C1E-2ACCE2488ACF}" type="slidenum">
              <a:rPr kumimoji="1" lang="ja-JP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C5D1D7">
                    <a:lumMod val="75000"/>
                  </a:srgbClr>
                </a:solidFill>
                <a:effectLst/>
                <a:uLnTx/>
                <a:uFillTx/>
                <a:latin typeface="Bauhaus 93" panose="04030905020B02020C02" pitchFamily="82" charset="0"/>
                <a:ea typeface="Meiryo UI" panose="020B0604030504040204" pitchFamily="50" charset="-128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1" lang="en-US" altLang="ja-JP" sz="2000" b="0" i="0" u="none" strike="noStrike" kern="1200" cap="none" spc="0" normalizeH="0" baseline="0" noProof="0">
              <a:ln>
                <a:noFill/>
              </a:ln>
              <a:solidFill>
                <a:srgbClr val="C5D1D7">
                  <a:lumMod val="75000"/>
                </a:srgbClr>
              </a:solidFill>
              <a:effectLst/>
              <a:uLnTx/>
              <a:uFillTx/>
              <a:latin typeface="Bauhaus 93" panose="04030905020B02020C02" pitchFamily="82" charset="0"/>
              <a:ea typeface="Meiryo UI" panose="020B0604030504040204" pitchFamily="50" charset="-128"/>
              <a:cs typeface="+mn-cs"/>
            </a:endParaRP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92020A59-A57B-4946-9735-65C077DE53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480" y="1412776"/>
            <a:ext cx="9624392" cy="496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586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スライド番号プレースホルダ 2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1pPr>
            <a:lvl2pPr marL="742950" indent="-285750"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2pPr>
            <a:lvl3pPr marL="1143000" indent="-228600"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3pPr>
            <a:lvl4pPr marL="1600200" indent="-228600"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4pPr>
            <a:lvl5pPr marL="2057400" indent="-228600" algn="ctr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9pPr>
          </a:lstStyle>
          <a:p>
            <a:fld id="{C5D32E5C-D699-4554-92F8-24605D21B74C}" type="slidenum">
              <a:rPr lang="ja-JP" altLang="en-US" sz="2000">
                <a:solidFill>
                  <a:schemeClr val="bg2">
                    <a:lumMod val="75000"/>
                  </a:schemeClr>
                </a:solidFill>
                <a:latin typeface="Bauhaus 93" panose="04030905020B02020C02" pitchFamily="82" charset="0"/>
                <a:ea typeface="ＭＳ Ｐ明朝" pitchFamily="18" charset="-128"/>
              </a:rPr>
              <a:pPr/>
              <a:t>39</a:t>
            </a:fld>
            <a:endParaRPr lang="en-US" altLang="ja-JP" sz="1600" dirty="0">
              <a:solidFill>
                <a:schemeClr val="bg2">
                  <a:lumMod val="75000"/>
                </a:schemeClr>
              </a:solidFill>
              <a:latin typeface="Bauhaus 93" panose="04030905020B02020C02" pitchFamily="82" charset="0"/>
              <a:ea typeface="ＭＳ Ｐ明朝" pitchFamily="18" charset="-128"/>
            </a:endParaRPr>
          </a:p>
        </p:txBody>
      </p:sp>
      <p:sp>
        <p:nvSpPr>
          <p:cNvPr id="563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まとめ</a:t>
            </a:r>
            <a:endParaRPr lang="en-US" altLang="ja-JP" dirty="0"/>
          </a:p>
        </p:txBody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>
          <a:xfrm>
            <a:off x="332760" y="1916832"/>
            <a:ext cx="11526480" cy="4032448"/>
          </a:xfrm>
        </p:spPr>
        <p:txBody>
          <a:bodyPr/>
          <a:lstStyle/>
          <a:p>
            <a:r>
              <a:rPr lang="ja-JP" altLang="en-US" sz="2800" dirty="0">
                <a:solidFill>
                  <a:srgbClr val="FF0000"/>
                </a:solidFill>
              </a:rPr>
              <a:t>商品開発エンジニア と 開発コミュニティ の距離が以前より大幅に近く </a:t>
            </a:r>
            <a:r>
              <a:rPr lang="ja-JP" altLang="en-US" sz="2800" dirty="0"/>
              <a:t>なって</a:t>
            </a:r>
            <a:br>
              <a:rPr lang="en-US" altLang="ja-JP" sz="2800" dirty="0"/>
            </a:br>
            <a:r>
              <a:rPr lang="ja-JP" altLang="en-US" sz="2800" dirty="0"/>
              <a:t>いることは、大変良い傾向と言えます。</a:t>
            </a:r>
            <a:endParaRPr lang="en-US" altLang="ja-JP" sz="2800" dirty="0"/>
          </a:p>
          <a:p>
            <a:pPr marL="0" indent="0">
              <a:buNone/>
            </a:pPr>
            <a:endParaRPr lang="en-US" altLang="ja-JP" sz="1400" dirty="0"/>
          </a:p>
          <a:p>
            <a:r>
              <a:rPr lang="ja-JP" altLang="en-US" sz="2800" dirty="0"/>
              <a:t>しかし、まだ商品開発エンジニアの多くは </a:t>
            </a:r>
            <a:r>
              <a:rPr lang="ja-JP" altLang="en-US" sz="2800" dirty="0">
                <a:solidFill>
                  <a:srgbClr val="FF0000"/>
                </a:solidFill>
              </a:rPr>
              <a:t>コミュニティのリソース（ソースコード、</a:t>
            </a:r>
            <a:br>
              <a:rPr lang="en-US" altLang="ja-JP" sz="2800" dirty="0">
                <a:solidFill>
                  <a:srgbClr val="FF0000"/>
                </a:solidFill>
              </a:rPr>
            </a:br>
            <a:r>
              <a:rPr lang="ja-JP" altLang="en-US" sz="2800" dirty="0">
                <a:solidFill>
                  <a:srgbClr val="FF0000"/>
                </a:solidFill>
              </a:rPr>
              <a:t>バグ管理情報、</a:t>
            </a:r>
            <a:r>
              <a:rPr lang="en-US" altLang="ja-JP" sz="2800" dirty="0">
                <a:solidFill>
                  <a:srgbClr val="FF0000"/>
                </a:solidFill>
              </a:rPr>
              <a:t>ML</a:t>
            </a:r>
            <a:r>
              <a:rPr lang="ja-JP" altLang="en-US" sz="2800" dirty="0">
                <a:solidFill>
                  <a:srgbClr val="FF0000"/>
                </a:solidFill>
              </a:rPr>
              <a:t>上での議論 等）を充分活用できていない </a:t>
            </a:r>
            <a:r>
              <a:rPr lang="ja-JP" altLang="en-US" sz="2800" dirty="0"/>
              <a:t>かもしれません。</a:t>
            </a:r>
            <a:endParaRPr lang="en-US" altLang="ja-JP" sz="2800" dirty="0"/>
          </a:p>
          <a:p>
            <a:pPr marL="0" indent="0">
              <a:buNone/>
            </a:pPr>
            <a:endParaRPr lang="en-US" altLang="ja-JP" sz="1400" dirty="0"/>
          </a:p>
          <a:p>
            <a:r>
              <a:rPr lang="ja-JP" altLang="en-US" sz="2800" dirty="0"/>
              <a:t>開発コミュニティの活動は、商品開発現場の今日の問題解決に直接寄与しない</a:t>
            </a:r>
            <a:br>
              <a:rPr lang="en-US" altLang="ja-JP" sz="2800" dirty="0"/>
            </a:br>
            <a:r>
              <a:rPr lang="ja-JP" altLang="en-US" sz="2800" dirty="0"/>
              <a:t>かもしれませんが、</a:t>
            </a:r>
            <a:r>
              <a:rPr lang="ja-JP" altLang="en-US" sz="2800" dirty="0">
                <a:solidFill>
                  <a:srgbClr val="FF0000"/>
                </a:solidFill>
              </a:rPr>
              <a:t>中長期にわたって利用可能な </a:t>
            </a:r>
            <a:r>
              <a:rPr lang="en-US" altLang="ja-JP" sz="2800" dirty="0">
                <a:solidFill>
                  <a:srgbClr val="FF0000"/>
                </a:solidFill>
              </a:rPr>
              <a:t>SW</a:t>
            </a:r>
            <a:r>
              <a:rPr lang="ja-JP" altLang="en-US" sz="2800" dirty="0">
                <a:solidFill>
                  <a:srgbClr val="FF0000"/>
                </a:solidFill>
              </a:rPr>
              <a:t> 資産を構築 </a:t>
            </a:r>
            <a:r>
              <a:rPr lang="ja-JP" altLang="en-US" sz="2800" dirty="0"/>
              <a:t>していくには</a:t>
            </a:r>
            <a:br>
              <a:rPr lang="en-US" altLang="ja-JP" sz="2800" dirty="0"/>
            </a:br>
            <a:r>
              <a:rPr lang="ja-JP" altLang="en-US" sz="2800" dirty="0"/>
              <a:t>今以上に </a:t>
            </a:r>
            <a:r>
              <a:rPr lang="ja-JP" altLang="en-US" sz="2800" dirty="0">
                <a:solidFill>
                  <a:srgbClr val="FF0000"/>
                </a:solidFill>
              </a:rPr>
              <a:t>コミュニティ活動に目を向けることが重要 </a:t>
            </a:r>
            <a:r>
              <a:rPr lang="ja-JP" altLang="en-US" sz="2800" dirty="0"/>
              <a:t>になるのではないでしょうか。</a:t>
            </a:r>
            <a:endParaRPr lang="en-US" altLang="ja-JP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クール">
  <a:themeElements>
    <a:clrScheme name="クール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クール">
      <a:majorFont>
        <a:latin typeface="Calibri"/>
        <a:ea typeface="ＭＳ Ｐゴシック"/>
        <a:cs typeface=""/>
      </a:majorFont>
      <a:minorFont>
        <a:latin typeface="Calibri"/>
        <a:ea typeface="ＭＳ Ｐ明朝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marR="0" algn="ctr" defTabSz="914400" rtl="0" eaLnBrk="0" fontAlgn="base" latinLnBrk="0" hangingPunct="0">
          <a:lnSpc>
            <a:spcPct val="75000"/>
          </a:lnSpc>
          <a:spcBef>
            <a:spcPct val="20000"/>
          </a:spcBef>
          <a:spcAft>
            <a:spcPct val="0"/>
          </a:spcAft>
          <a:buClr>
            <a:srgbClr val="5A0BCF"/>
          </a:buClr>
          <a:buSzTx/>
          <a:tabLst/>
          <a:defRPr dirty="0" smtClean="0">
            <a:solidFill>
              <a:srgbClr val="3333CC"/>
            </a:solidFill>
            <a:latin typeface="Calibri" pitchFamily="34" charset="0"/>
            <a:ea typeface="ＭＳ Ｐ明朝" pitchFamily="18" charset="-128"/>
          </a:defRPr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 bwMode="auto">
        <a:noFill/>
        <a:ln w="9525" cap="flat" cmpd="sng" algn="ctr">
          <a:solidFill>
            <a:schemeClr val="bg2">
              <a:lumMod val="25000"/>
            </a:schemeClr>
          </a:solidFill>
          <a:prstDash val="solid"/>
          <a:round/>
          <a:headEnd type="none" w="med" len="med"/>
          <a:tailEnd type="arrow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vert="horz" wrap="square" lIns="91440" tIns="45720" rIns="91440" bIns="45720" numCol="1" anchor="b" anchorCtr="0" compatLnSpc="1">
        <a:prstTxWarp prst="textNoShape">
          <a:avLst/>
        </a:prstTxWarp>
      </a:bodyPr>
      <a:lstStyle>
        <a:defPPr algn="ctr" eaLnBrk="0" hangingPunct="0">
          <a:defRPr sz="3300" kern="0" dirty="0" smtClean="0">
            <a:solidFill>
              <a:srgbClr val="0070C0"/>
            </a:solidFill>
            <a:latin typeface="Meiryo UI" panose="020B0604030504040204" pitchFamily="50" charset="-128"/>
            <a:ea typeface="Meiryo UI" panose="020B0604030504040204" pitchFamily="50" charset="-128"/>
            <a:cs typeface="+mj-cs"/>
          </a:defRPr>
        </a:defPPr>
      </a:lstStyle>
    </a:txDef>
  </a:objectDefaults>
  <a:extraClrSchemeLst>
    <a:extraClrScheme>
      <a:clrScheme name="クール 1">
        <a:dk1>
          <a:srgbClr val="000000"/>
        </a:dk1>
        <a:lt1>
          <a:srgbClr val="FFFFFF"/>
        </a:lt1>
        <a:dk2>
          <a:srgbClr val="646B86"/>
        </a:dk2>
        <a:lt2>
          <a:srgbClr val="C5D1D7"/>
        </a:lt2>
        <a:accent1>
          <a:srgbClr val="D16349"/>
        </a:accent1>
        <a:accent2>
          <a:srgbClr val="CCB400"/>
        </a:accent2>
        <a:accent3>
          <a:srgbClr val="FFFFFF"/>
        </a:accent3>
        <a:accent4>
          <a:srgbClr val="000000"/>
        </a:accent4>
        <a:accent5>
          <a:srgbClr val="E5B7B1"/>
        </a:accent5>
        <a:accent6>
          <a:srgbClr val="B9A300"/>
        </a:accent6>
        <a:hlink>
          <a:srgbClr val="00A3D6"/>
        </a:hlink>
        <a:folHlink>
          <a:srgbClr val="694F0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デザインの設定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6E6E02101FCDB428B99F83D759573B6" ma:contentTypeVersion="11" ma:contentTypeDescription="Create a new document." ma:contentTypeScope="" ma:versionID="4ce6b435f9156a52919dbd49dfc639d1">
  <xsd:schema xmlns:xsd="http://www.w3.org/2001/XMLSchema" xmlns:xs="http://www.w3.org/2001/XMLSchema" xmlns:p="http://schemas.microsoft.com/office/2006/metadata/properties" xmlns:ns3="5684e236-7e36-455c-8ce2-cbf369ced009" xmlns:ns4="b0f24b9f-3088-46b7-a506-13cbe0a8f8c0" targetNamespace="http://schemas.microsoft.com/office/2006/metadata/properties" ma:root="true" ma:fieldsID="4642e596b01f7cb82d1b56ae38cad8e1" ns3:_="" ns4:_="">
    <xsd:import namespace="5684e236-7e36-455c-8ce2-cbf369ced009"/>
    <xsd:import namespace="b0f24b9f-3088-46b7-a506-13cbe0a8f8c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84e236-7e36-455c-8ce2-cbf369ced00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f24b9f-3088-46b7-a506-13cbe0a8f8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D744950-9B03-4E4A-943A-A7C9CDDEE2A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BC641A-74DD-4741-B6F3-2BE0CDA980E0}">
  <ds:schemaRefs>
    <ds:schemaRef ds:uri="http://purl.org/dc/elements/1.1/"/>
    <ds:schemaRef ds:uri="http://schemas.microsoft.com/office/2006/metadata/properties"/>
    <ds:schemaRef ds:uri="http://purl.org/dc/terms/"/>
    <ds:schemaRef ds:uri="5684e236-7e36-455c-8ce2-cbf369ced0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b0f24b9f-3088-46b7-a506-13cbe0a8f8c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0E6B113-D19A-491C-A02C-CC9F8BC0CA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84e236-7e36-455c-8ce2-cbf369ced009"/>
    <ds:schemaRef ds:uri="b0f24b9f-3088-46b7-a506-13cbe0a8f8c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15892</TotalTime>
  <Words>1698</Words>
  <Application>Microsoft Office PowerPoint</Application>
  <PresentationFormat>ワイド画面</PresentationFormat>
  <Paragraphs>495</Paragraphs>
  <Slides>39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2</vt:i4>
      </vt:variant>
      <vt:variant>
        <vt:lpstr>スライド タイトル</vt:lpstr>
      </vt:variant>
      <vt:variant>
        <vt:i4>39</vt:i4>
      </vt:variant>
    </vt:vector>
  </HeadingPairs>
  <TitlesOfParts>
    <vt:vector size="50" baseType="lpstr">
      <vt:lpstr>Meiryo UI</vt:lpstr>
      <vt:lpstr>Meiryo</vt:lpstr>
      <vt:lpstr>Arial</vt:lpstr>
      <vt:lpstr>Bauhaus 93</vt:lpstr>
      <vt:lpstr>Britannic Bold</vt:lpstr>
      <vt:lpstr>Calibri</vt:lpstr>
      <vt:lpstr>Lobster 1.4</vt:lpstr>
      <vt:lpstr>Verdana</vt:lpstr>
      <vt:lpstr>Wingdings</vt:lpstr>
      <vt:lpstr>クール</vt:lpstr>
      <vt:lpstr>1_デザインの設定</vt:lpstr>
      <vt:lpstr>Close Encounters of the Upstream Resource 商品開発とオープンソース活動のバランスのとり方</vt:lpstr>
      <vt:lpstr>自己紹介</vt:lpstr>
      <vt:lpstr>私の 発見</vt:lpstr>
      <vt:lpstr>“製品開発エンジニア” vs. “コミュニティ デベロッパー”</vt:lpstr>
      <vt:lpstr>通常、お互い良く思っていないかも.....　目標とするものが違うから</vt:lpstr>
      <vt:lpstr>クローズドソース時代 の 製品開発エンジニア の 開発スキーム</vt:lpstr>
      <vt:lpstr>PowerPoint プレゼンテーション</vt:lpstr>
      <vt:lpstr>PowerPoint プレゼンテーション</vt:lpstr>
      <vt:lpstr>OSS ベース商品開発現場の “あるある” </vt:lpstr>
      <vt:lpstr>kernel を改造して似て非なる独自 OS を作ってしまう  </vt:lpstr>
      <vt:lpstr>OS コードの記述ルールを知らない、正しいパッチが書けない </vt:lpstr>
      <vt:lpstr>最新の OS のデバッグメッセージを読み取ることが出来ない</vt:lpstr>
      <vt:lpstr>有償緊急サポートを要請をしたのに、全く要領を得ず金だけとられた </vt:lpstr>
      <vt:lpstr>コミュニティで既にある対策コードを調査せず、独自の修正を適用 </vt:lpstr>
      <vt:lpstr>必要なレビュープロセスを通さずに、何でもマージしてしまう</vt:lpstr>
      <vt:lpstr>自家製カーネルのメンテに行き詰まり、不良債権化</vt:lpstr>
      <vt:lpstr>製品開発エンジニア の コミュニティとの付き合い方</vt:lpstr>
      <vt:lpstr>できるだけ最新のカーネルを使うことで、コミュニティとの距離を縮めることが出来る </vt:lpstr>
      <vt:lpstr>カーネルデベロッパーで無くても、活用できるネタは沢山ある</vt:lpstr>
      <vt:lpstr>開発コミュニティの活動を覗いてみよう</vt:lpstr>
      <vt:lpstr>PowerPoint プレゼンテーション</vt:lpstr>
      <vt:lpstr> </vt:lpstr>
      <vt:lpstr> </vt:lpstr>
      <vt:lpstr> </vt:lpstr>
      <vt:lpstr>ベストプラクティス ？（事例紹介）</vt:lpstr>
      <vt:lpstr>社内 コミュニティブリッジ チーム</vt:lpstr>
      <vt:lpstr>アップストリーム・ファースト</vt:lpstr>
      <vt:lpstr>コントリビューション(5.3)</vt:lpstr>
      <vt:lpstr>透明性（ Upstream 経過共有）</vt:lpstr>
      <vt:lpstr>解説（説明責任）</vt:lpstr>
      <vt:lpstr>バックポート （メインライン → BSP）</vt:lpstr>
      <vt:lpstr>バックポート （メインライン → BSP）</vt:lpstr>
      <vt:lpstr>ローカルな修正をしない</vt:lpstr>
      <vt:lpstr>アップポート （ローカルな修正を戻す）</vt:lpstr>
      <vt:lpstr>経営者を説得するために</vt:lpstr>
      <vt:lpstr>ソフトウエア品質</vt:lpstr>
      <vt:lpstr>コスト</vt:lpstr>
      <vt:lpstr>テクノロジー・ディレクション</vt:lpstr>
      <vt:lpstr>まとめ</vt:lpstr>
    </vt:vector>
  </TitlesOfParts>
  <Company>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Rescuing SuperH to Linux Commonplace</dc:title>
  <dc:creator>munakata</dc:creator>
  <cp:lastModifiedBy>Hisao Munakata</cp:lastModifiedBy>
  <cp:revision>1826</cp:revision>
  <dcterms:created xsi:type="dcterms:W3CDTF">2009-10-11T06:20:02Z</dcterms:created>
  <dcterms:modified xsi:type="dcterms:W3CDTF">2019-12-02T00:59:08Z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0x01010076E6E02101FCDB428B99F83D759573B6</vt:lpwstr>
  </property>
</Properties>
</file>