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63" r:id="rId3"/>
    <p:sldId id="282" r:id="rId4"/>
    <p:sldId id="261" r:id="rId5"/>
    <p:sldId id="262" r:id="rId6"/>
    <p:sldId id="257" r:id="rId7"/>
    <p:sldId id="264" r:id="rId8"/>
    <p:sldId id="268" r:id="rId9"/>
    <p:sldId id="278" r:id="rId10"/>
    <p:sldId id="279" r:id="rId11"/>
    <p:sldId id="266" r:id="rId12"/>
    <p:sldId id="260" r:id="rId13"/>
    <p:sldId id="291" r:id="rId14"/>
    <p:sldId id="290" r:id="rId15"/>
    <p:sldId id="293" r:id="rId16"/>
    <p:sldId id="294" r:id="rId17"/>
    <p:sldId id="284" r:id="rId18"/>
    <p:sldId id="287" r:id="rId19"/>
    <p:sldId id="259" r:id="rId20"/>
    <p:sldId id="283" r:id="rId21"/>
    <p:sldId id="281" r:id="rId22"/>
    <p:sldId id="280" r:id="rId23"/>
    <p:sldId id="285" r:id="rId24"/>
    <p:sldId id="289" r:id="rId25"/>
    <p:sldId id="292" r:id="rId26"/>
    <p:sldId id="270" r:id="rId27"/>
    <p:sldId id="269" r:id="rId28"/>
    <p:sldId id="273" r:id="rId29"/>
    <p:sldId id="267" r:id="rId30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227" autoAdjust="0"/>
  </p:normalViewPr>
  <p:slideViewPr>
    <p:cSldViewPr snapToGrid="0" snapToObjects="1">
      <p:cViewPr varScale="1">
        <p:scale>
          <a:sx n="107" d="100"/>
          <a:sy n="107" d="100"/>
        </p:scale>
        <p:origin x="-1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9" d="100"/>
        <a:sy n="8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80241-D7A2-F641-95F7-049FE6630F19}" type="datetimeFigureOut">
              <a:rPr kumimoji="1" lang="ja-JP" altLang="en-US" smtClean="0"/>
              <a:t>2012/09/18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5DE49D-7BF8-5E46-88CB-8401AAC6138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766396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A4A35-ABAC-A940-8449-E1A0475BE2EA}" type="datetimeFigureOut">
              <a:rPr kumimoji="1" lang="ja-JP" altLang="en-US" smtClean="0"/>
              <a:t>2012/09/18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663ABF-E50B-8741-83F6-7A115368A95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722891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40323-F2C9-4F79-A3F8-466182B4EB07}" type="slidenum">
              <a:rPr lang="en-US" altLang="ja-JP" smtClean="0"/>
              <a:pPr/>
              <a:t>10</a:t>
            </a:fld>
            <a:endParaRPr lang="en-US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407230" y="465377"/>
            <a:ext cx="6141754" cy="1470025"/>
          </a:xfrm>
        </p:spPr>
        <p:txBody>
          <a:bodyPr/>
          <a:lstStyle>
            <a:lvl1pPr algn="l">
              <a:defRPr sz="36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407230" y="1935402"/>
            <a:ext cx="6141754" cy="17526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2407230" y="6420268"/>
            <a:ext cx="35212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Technology Consulting Company IGEL </a:t>
            </a:r>
            <a:r>
              <a:rPr kumimoji="1" lang="en-US" altLang="ja-JP" sz="1400" dirty="0" err="1" smtClean="0"/>
              <a:t>Co.,Ltd</a:t>
            </a:r>
            <a:r>
              <a:rPr kumimoji="1" lang="en-US" altLang="ja-JP" sz="1400" dirty="0" smtClean="0"/>
              <a:t>.</a:t>
            </a:r>
            <a:endParaRPr kumimoji="1" lang="ja-JP" altLang="en-US" sz="1400" dirty="0"/>
          </a:p>
        </p:txBody>
      </p:sp>
      <p:grpSp>
        <p:nvGrpSpPr>
          <p:cNvPr id="12" name="図形グループ 11"/>
          <p:cNvGrpSpPr/>
          <p:nvPr userDrawn="1"/>
        </p:nvGrpSpPr>
        <p:grpSpPr>
          <a:xfrm>
            <a:off x="0" y="0"/>
            <a:ext cx="2148184" cy="6858000"/>
            <a:chOff x="0" y="0"/>
            <a:chExt cx="2148184" cy="6858000"/>
          </a:xfrm>
          <a:solidFill>
            <a:srgbClr val="BABBBB"/>
          </a:solidFill>
        </p:grpSpPr>
        <p:sp>
          <p:nvSpPr>
            <p:cNvPr id="9" name="正方形/長方形 8"/>
            <p:cNvSpPr/>
            <p:nvPr userDrawn="1"/>
          </p:nvSpPr>
          <p:spPr>
            <a:xfrm>
              <a:off x="0" y="0"/>
              <a:ext cx="2148184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8" name="図 7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457200" y="465377"/>
              <a:ext cx="1246952" cy="1246952"/>
            </a:xfrm>
            <a:prstGeom prst="rect">
              <a:avLst/>
            </a:prstGeom>
            <a:grpFill/>
          </p:spPr>
        </p:pic>
        <p:sp>
          <p:nvSpPr>
            <p:cNvPr id="11" name="テキスト ボックス 10"/>
            <p:cNvSpPr txBox="1"/>
            <p:nvPr userDrawn="1"/>
          </p:nvSpPr>
          <p:spPr>
            <a:xfrm>
              <a:off x="369320" y="1784520"/>
              <a:ext cx="1377300" cy="415498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700" dirty="0" smtClean="0">
                  <a:solidFill>
                    <a:srgbClr val="FFFFFF"/>
                  </a:solidFill>
                </a:rPr>
                <a:t>Technology Consulting Company</a:t>
              </a:r>
            </a:p>
            <a:p>
              <a:r>
                <a:rPr kumimoji="1" lang="en-US" altLang="ja-JP" sz="700" dirty="0" smtClean="0">
                  <a:solidFill>
                    <a:srgbClr val="FFFFFF"/>
                  </a:solidFill>
                </a:rPr>
                <a:t>Research,</a:t>
              </a:r>
              <a:r>
                <a:rPr kumimoji="1" lang="en-US" altLang="ja-JP" sz="700" baseline="0" dirty="0" smtClean="0">
                  <a:solidFill>
                    <a:srgbClr val="FFFFFF"/>
                  </a:solidFill>
                </a:rPr>
                <a:t> Development &amp;</a:t>
              </a:r>
            </a:p>
            <a:p>
              <a:r>
                <a:rPr kumimoji="1" lang="en-US" altLang="ja-JP" sz="700" baseline="0" dirty="0" smtClean="0">
                  <a:solidFill>
                    <a:srgbClr val="FFFFFF"/>
                  </a:solidFill>
                </a:rPr>
                <a:t>Global Standard</a:t>
              </a:r>
              <a:endParaRPr kumimoji="1" lang="ja-JP" altLang="en-US" sz="7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3383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  <p:sp>
        <p:nvSpPr>
          <p:cNvPr id="8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0"/>
            <a:ext cx="693508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18210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320578"/>
            <a:ext cx="4038600" cy="480558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320578"/>
            <a:ext cx="4038600" cy="480558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988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29500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1934770"/>
            <a:ext cx="4040188" cy="41913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29500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1934770"/>
            <a:ext cx="4041775" cy="41913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916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2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79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1143000"/>
            <a:ext cx="5111750" cy="49831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407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 smtClean="0"/>
              <a:t>プレースホルダーまでドラッグするかアイコンをクリックして図を追加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337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811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914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43800" y="0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78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0"/>
            <a:ext cx="693508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301622"/>
            <a:ext cx="8229600" cy="48245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21D44-128D-DB4A-A6E7-DC628F4E81A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16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ilixi.org/docs/what_is_ilixi.pdf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ilixi.org/" TargetMode="External"/><Relationship Id="rId4" Type="http://schemas.openxmlformats.org/officeDocument/2006/relationships/hyperlink" Target="http://ilixi.org/docs/what_is_ilixi.pdf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directfb.org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/>
              <a:t>Application Management using </a:t>
            </a:r>
            <a:r>
              <a:rPr lang="en-US" altLang="ja-JP" dirty="0" err="1"/>
              <a:t>DirectFB</a:t>
            </a:r>
            <a:r>
              <a:rPr lang="en-US" altLang="ja-JP" dirty="0"/>
              <a:t> and </a:t>
            </a:r>
            <a:r>
              <a:rPr lang="en-US" altLang="ja-JP" dirty="0" err="1"/>
              <a:t>ilixi</a:t>
            </a:r>
            <a:r>
              <a:rPr lang="en-US" altLang="ja-JP" dirty="0"/>
              <a:t> Compositor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z="1600" dirty="0" err="1" smtClean="0"/>
              <a:t>Takanari</a:t>
            </a:r>
            <a:r>
              <a:rPr kumimoji="1" lang="en-US" altLang="ja-JP" sz="1600" dirty="0" smtClean="0"/>
              <a:t> </a:t>
            </a:r>
            <a:r>
              <a:rPr kumimoji="1" lang="en-US" altLang="ja-JP" sz="1600" dirty="0" err="1" smtClean="0"/>
              <a:t>Hayama</a:t>
            </a:r>
            <a:r>
              <a:rPr lang="en-US" altLang="ja-JP" sz="1600" dirty="0" smtClean="0"/>
              <a:t> (IGEL </a:t>
            </a:r>
            <a:r>
              <a:rPr lang="en-US" altLang="ja-JP" sz="1600" dirty="0" err="1" smtClean="0"/>
              <a:t>Co.,Ltd</a:t>
            </a:r>
            <a:r>
              <a:rPr lang="en-US" altLang="ja-JP" sz="1600" dirty="0" smtClean="0"/>
              <a:t>./</a:t>
            </a:r>
            <a:r>
              <a:rPr lang="en-US" altLang="ja-JP" sz="1600" dirty="0" err="1" smtClean="0"/>
              <a:t>DirectFB</a:t>
            </a:r>
            <a:r>
              <a:rPr lang="en-US" altLang="ja-JP" sz="1600" dirty="0" smtClean="0"/>
              <a:t> integrated media GmbH)</a:t>
            </a:r>
          </a:p>
          <a:p>
            <a:r>
              <a:rPr lang="en-US" altLang="ja-JP" sz="1600" dirty="0" smtClean="0"/>
              <a:t>Denis Oliver </a:t>
            </a:r>
            <a:r>
              <a:rPr lang="en-US" altLang="ja-JP" sz="1600" dirty="0" err="1" smtClean="0"/>
              <a:t>Kropp</a:t>
            </a:r>
            <a:r>
              <a:rPr lang="en-US" altLang="ja-JP" sz="1600" dirty="0" smtClean="0"/>
              <a:t> (</a:t>
            </a:r>
            <a:r>
              <a:rPr lang="en-US" altLang="ja-JP" sz="1600" dirty="0" err="1" smtClean="0"/>
              <a:t>DirectFB</a:t>
            </a:r>
            <a:r>
              <a:rPr lang="en-US" altLang="ja-JP" sz="1600" dirty="0" smtClean="0"/>
              <a:t> integrated media GmbH)</a:t>
            </a:r>
          </a:p>
          <a:p>
            <a:r>
              <a:rPr lang="en-US" altLang="ja-JP" sz="1600" dirty="0" err="1" smtClean="0"/>
              <a:t>Hisao</a:t>
            </a:r>
            <a:r>
              <a:rPr lang="en-US" altLang="ja-JP" sz="1600" dirty="0" smtClean="0"/>
              <a:t> </a:t>
            </a:r>
            <a:r>
              <a:rPr lang="en-US" altLang="ja-JP" sz="1600" dirty="0" err="1" smtClean="0"/>
              <a:t>Munakata</a:t>
            </a:r>
            <a:r>
              <a:rPr lang="en-US" altLang="ja-JP" sz="1600" dirty="0" smtClean="0"/>
              <a:t> (</a:t>
            </a:r>
            <a:r>
              <a:rPr lang="en-US" altLang="ja-JP" sz="1600" dirty="0" err="1" smtClean="0"/>
              <a:t>Renesas</a:t>
            </a:r>
            <a:r>
              <a:rPr lang="en-US" altLang="ja-JP" sz="1600" dirty="0" smtClean="0"/>
              <a:t> Solutions Corp)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4479667" y="3244334"/>
            <a:ext cx="184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>
                <a:solidFill>
                  <a:prstClr val="black"/>
                </a:solidFill>
                <a:latin typeface="Times-Roman"/>
              </a:rPr>
              <a:t> 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24327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“</a:t>
            </a:r>
            <a:r>
              <a:rPr kumimoji="1" lang="en-US" altLang="ja-JP" dirty="0" smtClean="0"/>
              <a:t>Lightweight Application Management Framework”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Support existing software assets where possible.</a:t>
            </a:r>
          </a:p>
          <a:p>
            <a:pPr lvl="2"/>
            <a:r>
              <a:rPr kumimoji="1" lang="en-US" altLang="ja-JP" dirty="0" smtClean="0"/>
              <a:t>No need to modify existing assets to run on the new framework.</a:t>
            </a:r>
          </a:p>
          <a:p>
            <a:pPr lvl="1"/>
            <a:r>
              <a:rPr kumimoji="1" lang="en-US" altLang="ja-JP" dirty="0" smtClean="0"/>
              <a:t>Intuitive interface.</a:t>
            </a:r>
          </a:p>
          <a:p>
            <a:pPr lvl="1"/>
            <a:r>
              <a:rPr lang="en-US" altLang="ja-JP" dirty="0" smtClean="0"/>
              <a:t>Make the best use of available hardware accelerations.</a:t>
            </a:r>
          </a:p>
          <a:p>
            <a:pPr lvl="1"/>
            <a:r>
              <a:rPr lang="en-US" altLang="ja-JP" dirty="0" smtClean="0"/>
              <a:t>Small footprint.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Objectives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5868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i="1" dirty="0" smtClean="0"/>
              <a:t>Demo video</a:t>
            </a:r>
            <a:endParaRPr kumimoji="1" lang="ja-JP" altLang="en-US" i="1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Demo Video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82740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kumimoji="1" lang="en-US" altLang="ja-JP" dirty="0" smtClean="0"/>
              <a:t>Software:</a:t>
            </a:r>
          </a:p>
          <a:p>
            <a:pPr lvl="1"/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 1.7.0 pre-</a:t>
            </a:r>
            <a:r>
              <a:rPr kumimoji="1" lang="en-US" altLang="ja-JP" dirty="0" smtClean="0"/>
              <a:t>release</a:t>
            </a:r>
          </a:p>
          <a:p>
            <a:pPr lvl="2"/>
            <a:r>
              <a:rPr lang="en-US" altLang="ja-JP" dirty="0" smtClean="0"/>
              <a:t>System driver for R-CarH1/E1</a:t>
            </a:r>
          </a:p>
          <a:p>
            <a:pPr lvl="2"/>
            <a:r>
              <a:rPr kumimoji="1" lang="en-US" altLang="ja-JP" dirty="0" smtClean="0"/>
              <a:t>Graphics driver for OpenGL</a:t>
            </a:r>
            <a:r>
              <a:rPr lang="en-US" altLang="ja-JP" dirty="0" smtClean="0"/>
              <a:t>/ES 2.0.</a:t>
            </a:r>
            <a:endParaRPr kumimoji="1" lang="en-US" altLang="ja-JP" dirty="0" smtClean="0"/>
          </a:p>
          <a:p>
            <a:pPr lvl="1"/>
            <a:r>
              <a:rPr lang="en-US" altLang="ja-JP" dirty="0" err="1" smtClean="0"/>
              <a:t>ilixi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Linux Kernel 3.4.10/2.6.35.9</a:t>
            </a:r>
          </a:p>
          <a:p>
            <a:r>
              <a:rPr kumimoji="1" lang="en-US" altLang="ja-JP" dirty="0" err="1" smtClean="0"/>
              <a:t>Hardawre</a:t>
            </a:r>
            <a:r>
              <a:rPr kumimoji="1" lang="en-US" altLang="ja-JP" dirty="0" smtClean="0"/>
              <a:t>:</a:t>
            </a:r>
          </a:p>
          <a:p>
            <a:pPr lvl="1"/>
            <a:r>
              <a:rPr kumimoji="1" lang="en-US" altLang="ja-JP" dirty="0" err="1" smtClean="0"/>
              <a:t>Renesas</a:t>
            </a:r>
            <a:r>
              <a:rPr kumimoji="1" lang="en-US" altLang="ja-JP" dirty="0" smtClean="0"/>
              <a:t> R-CarH1</a:t>
            </a:r>
          </a:p>
          <a:p>
            <a:pPr lvl="2"/>
            <a:r>
              <a:rPr lang="en-US" altLang="ja-JP" dirty="0" smtClean="0"/>
              <a:t>CPU: ARM CoretexA9 Quad-core (1GHz)</a:t>
            </a:r>
          </a:p>
          <a:p>
            <a:pPr lvl="2"/>
            <a:r>
              <a:rPr kumimoji="1" lang="en-US" altLang="ja-JP" dirty="0" smtClean="0"/>
              <a:t>RAM: DDR3 1GiB</a:t>
            </a:r>
          </a:p>
          <a:p>
            <a:pPr lvl="2"/>
            <a:r>
              <a:rPr lang="en-US" altLang="ja-JP" dirty="0" smtClean="0"/>
              <a:t>GPU: </a:t>
            </a:r>
            <a:r>
              <a:rPr lang="en-US" altLang="ja-JP" dirty="0" err="1" smtClean="0"/>
              <a:t>PowerVR</a:t>
            </a:r>
            <a:r>
              <a:rPr lang="en-US" altLang="ja-JP" dirty="0" smtClean="0"/>
              <a:t> SGX543MP2</a:t>
            </a:r>
          </a:p>
          <a:p>
            <a:pPr lvl="1"/>
            <a:endParaRPr lang="en-US" altLang="ja-JP" dirty="0" smtClean="0"/>
          </a:p>
          <a:p>
            <a:pPr lvl="1"/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Demo Environment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86281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正方形/長方形 31"/>
          <p:cNvSpPr/>
          <p:nvPr/>
        </p:nvSpPr>
        <p:spPr>
          <a:xfrm>
            <a:off x="2907030" y="1167214"/>
            <a:ext cx="1070517" cy="457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200" dirty="0" smtClean="0"/>
              <a:t>Sound Mixer</a:t>
            </a:r>
            <a:endParaRPr kumimoji="1" lang="ja-JP" altLang="en-US" sz="1200" dirty="0"/>
          </a:p>
        </p:txBody>
      </p:sp>
      <p:cxnSp>
        <p:nvCxnSpPr>
          <p:cNvPr id="41" name="直線矢印コネクタ 40"/>
          <p:cNvCxnSpPr>
            <a:stCxn id="32" idx="2"/>
          </p:cNvCxnSpPr>
          <p:nvPr/>
        </p:nvCxnSpPr>
        <p:spPr>
          <a:xfrm flipH="1">
            <a:off x="3427033" y="1624414"/>
            <a:ext cx="15256" cy="161114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正方形/長方形 30"/>
          <p:cNvSpPr/>
          <p:nvPr/>
        </p:nvSpPr>
        <p:spPr>
          <a:xfrm>
            <a:off x="2793099" y="1437437"/>
            <a:ext cx="1070517" cy="457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200" dirty="0" smtClean="0"/>
              <a:t>Hom</a:t>
            </a:r>
            <a:r>
              <a:rPr lang="en-US" altLang="ja-JP" sz="1200" dirty="0" smtClean="0"/>
              <a:t>e Screen</a:t>
            </a:r>
            <a:endParaRPr kumimoji="1" lang="ja-JP" altLang="en-US" sz="1200" dirty="0"/>
          </a:p>
        </p:txBody>
      </p:sp>
      <p:cxnSp>
        <p:nvCxnSpPr>
          <p:cNvPr id="38" name="直線矢印コネクタ 37"/>
          <p:cNvCxnSpPr>
            <a:stCxn id="31" idx="2"/>
          </p:cNvCxnSpPr>
          <p:nvPr/>
        </p:nvCxnSpPr>
        <p:spPr>
          <a:xfrm>
            <a:off x="3328358" y="1894637"/>
            <a:ext cx="0" cy="134092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正方形/長方形 29"/>
          <p:cNvSpPr/>
          <p:nvPr/>
        </p:nvSpPr>
        <p:spPr>
          <a:xfrm>
            <a:off x="2694424" y="1710922"/>
            <a:ext cx="1070517" cy="457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200" dirty="0" smtClean="0"/>
              <a:t>Status Bar</a:t>
            </a:r>
            <a:endParaRPr kumimoji="1" lang="ja-JP" altLang="en-US" sz="1200" dirty="0"/>
          </a:p>
        </p:txBody>
      </p:sp>
      <p:cxnSp>
        <p:nvCxnSpPr>
          <p:cNvPr id="37" name="直線矢印コネクタ 36"/>
          <p:cNvCxnSpPr>
            <a:stCxn id="30" idx="2"/>
          </p:cNvCxnSpPr>
          <p:nvPr/>
        </p:nvCxnSpPr>
        <p:spPr>
          <a:xfrm>
            <a:off x="3229683" y="2168122"/>
            <a:ext cx="0" cy="106743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5</a:t>
            </a:fld>
            <a:endParaRPr kumimoji="1" lang="ja-JP" altLang="en-US" dirty="0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Architecture Overview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353679" y="1493023"/>
            <a:ext cx="1071199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DirectFB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Application</a:t>
            </a:r>
            <a:endParaRPr kumimoji="1" lang="ja-JP" altLang="en-US" sz="1200" dirty="0"/>
          </a:p>
        </p:txBody>
      </p:sp>
      <p:sp>
        <p:nvSpPr>
          <p:cNvPr id="8" name="正方形/長方形 7"/>
          <p:cNvSpPr/>
          <p:nvPr/>
        </p:nvSpPr>
        <p:spPr>
          <a:xfrm>
            <a:off x="1488685" y="1493023"/>
            <a:ext cx="1057510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WebKit</a:t>
            </a:r>
            <a:endParaRPr kumimoji="1" lang="ja-JP" altLang="en-US" sz="1200" dirty="0"/>
          </a:p>
        </p:txBody>
      </p:sp>
      <p:sp>
        <p:nvSpPr>
          <p:cNvPr id="11" name="正方形/長方形 10"/>
          <p:cNvSpPr/>
          <p:nvPr/>
        </p:nvSpPr>
        <p:spPr>
          <a:xfrm>
            <a:off x="353679" y="4210672"/>
            <a:ext cx="5581248" cy="1016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DirectFB</a:t>
            </a:r>
            <a:endParaRPr lang="en-US" altLang="ja-JP" sz="1200" dirty="0" smtClean="0"/>
          </a:p>
          <a:p>
            <a:pPr algn="ctr"/>
            <a:r>
              <a:rPr lang="en-US" altLang="ja-JP" sz="1200" dirty="0" smtClean="0"/>
              <a:t>(</a:t>
            </a:r>
            <a:r>
              <a:rPr kumimoji="1" lang="en-US" altLang="ja-JP" sz="1200" dirty="0" err="1" smtClean="0"/>
              <a:t>Grahpics</a:t>
            </a:r>
            <a:r>
              <a:rPr kumimoji="1" lang="en-US" altLang="ja-JP" sz="1200" dirty="0" smtClean="0"/>
              <a:t> Middleware)</a:t>
            </a:r>
            <a:endParaRPr kumimoji="1" lang="ja-JP" altLang="en-US" sz="1200" dirty="0"/>
          </a:p>
        </p:txBody>
      </p:sp>
      <p:sp>
        <p:nvSpPr>
          <p:cNvPr id="12" name="正方形/長方形 11"/>
          <p:cNvSpPr/>
          <p:nvPr/>
        </p:nvSpPr>
        <p:spPr>
          <a:xfrm>
            <a:off x="4861314" y="3235557"/>
            <a:ext cx="1073613" cy="91904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SaWMan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(Window </a:t>
            </a:r>
            <a:r>
              <a:rPr lang="en-US" altLang="ja-JP" sz="1200" dirty="0" err="1" smtClean="0"/>
              <a:t>Mgr</a:t>
            </a:r>
            <a:endParaRPr lang="en-US" altLang="ja-JP" sz="1200" dirty="0" smtClean="0"/>
          </a:p>
          <a:p>
            <a:pPr algn="ctr"/>
            <a:r>
              <a:rPr kumimoji="1" lang="en-US" altLang="ja-JP" sz="1200" dirty="0" smtClean="0"/>
              <a:t>Framework)</a:t>
            </a:r>
            <a:endParaRPr kumimoji="1" lang="ja-JP" altLang="en-US" sz="1200" dirty="0"/>
          </a:p>
        </p:txBody>
      </p:sp>
      <p:sp>
        <p:nvSpPr>
          <p:cNvPr id="13" name="正方形/長方形 12"/>
          <p:cNvSpPr/>
          <p:nvPr/>
        </p:nvSpPr>
        <p:spPr>
          <a:xfrm>
            <a:off x="4053390" y="1493023"/>
            <a:ext cx="1066924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200" dirty="0" err="1" smtClean="0"/>
              <a:t>ilixi</a:t>
            </a:r>
            <a:r>
              <a:rPr lang="en-US" altLang="ja-JP" sz="1200" dirty="0"/>
              <a:t> </a:t>
            </a:r>
            <a:r>
              <a:rPr lang="en-US" altLang="ja-JP" sz="1200" dirty="0" smtClean="0"/>
              <a:t>Compositor</a:t>
            </a:r>
          </a:p>
          <a:p>
            <a:pPr algn="ctr"/>
            <a:r>
              <a:rPr kumimoji="1" lang="en-US" altLang="ja-JP" sz="1200" dirty="0" smtClean="0"/>
              <a:t>(App </a:t>
            </a:r>
            <a:r>
              <a:rPr kumimoji="1" lang="en-US" altLang="ja-JP" sz="1200" dirty="0" err="1" smtClean="0"/>
              <a:t>Mgr</a:t>
            </a:r>
            <a:r>
              <a:rPr kumimoji="1" lang="en-US" altLang="ja-JP" sz="1200" dirty="0" smtClean="0"/>
              <a:t>)</a:t>
            </a:r>
            <a:endParaRPr kumimoji="1" lang="ja-JP" altLang="en-US" sz="1200" dirty="0"/>
          </a:p>
        </p:txBody>
      </p:sp>
      <p:sp>
        <p:nvSpPr>
          <p:cNvPr id="14" name="正方形/長方形 13"/>
          <p:cNvSpPr/>
          <p:nvPr/>
        </p:nvSpPr>
        <p:spPr>
          <a:xfrm>
            <a:off x="1488685" y="3235557"/>
            <a:ext cx="1057510" cy="91904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LiTE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(UI Toolkit)</a:t>
            </a:r>
            <a:endParaRPr kumimoji="1" lang="ja-JP" altLang="en-US" sz="1200" dirty="0"/>
          </a:p>
        </p:txBody>
      </p:sp>
      <p:sp>
        <p:nvSpPr>
          <p:cNvPr id="15" name="正方形/長方形 14"/>
          <p:cNvSpPr/>
          <p:nvPr/>
        </p:nvSpPr>
        <p:spPr>
          <a:xfrm>
            <a:off x="6019800" y="4210672"/>
            <a:ext cx="1356732" cy="1016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FusionDale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(Service Manager)</a:t>
            </a:r>
            <a:endParaRPr kumimoji="1" lang="ja-JP" altLang="en-US" sz="1200" dirty="0"/>
          </a:p>
        </p:txBody>
      </p:sp>
      <p:sp>
        <p:nvSpPr>
          <p:cNvPr id="17" name="正方形/長方形 16"/>
          <p:cNvSpPr/>
          <p:nvPr/>
        </p:nvSpPr>
        <p:spPr>
          <a:xfrm>
            <a:off x="4586852" y="5462316"/>
            <a:ext cx="4222627" cy="6478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fusion</a:t>
            </a:r>
          </a:p>
          <a:p>
            <a:pPr algn="ctr"/>
            <a:r>
              <a:rPr lang="en-US" altLang="ja-JP" sz="1200" dirty="0" smtClean="0"/>
              <a:t>(IPC)</a:t>
            </a:r>
            <a:endParaRPr kumimoji="1" lang="en-US" altLang="ja-JP" sz="1200" dirty="0" smtClean="0"/>
          </a:p>
        </p:txBody>
      </p:sp>
      <p:sp>
        <p:nvSpPr>
          <p:cNvPr id="18" name="正方形/長方形 17"/>
          <p:cNvSpPr/>
          <p:nvPr/>
        </p:nvSpPr>
        <p:spPr>
          <a:xfrm>
            <a:off x="2546195" y="5786243"/>
            <a:ext cx="3899829" cy="6478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One</a:t>
            </a:r>
          </a:p>
          <a:p>
            <a:pPr algn="ctr"/>
            <a:r>
              <a:rPr lang="en-US" altLang="ja-JP" sz="1200" dirty="0" smtClean="0"/>
              <a:t>(IPC)</a:t>
            </a:r>
            <a:endParaRPr kumimoji="1" lang="en-US" altLang="ja-JP" sz="1200" dirty="0" smtClean="0"/>
          </a:p>
        </p:txBody>
      </p:sp>
      <p:sp>
        <p:nvSpPr>
          <p:cNvPr id="19" name="正方形/長方形 18"/>
          <p:cNvSpPr/>
          <p:nvPr/>
        </p:nvSpPr>
        <p:spPr>
          <a:xfrm>
            <a:off x="7475066" y="4210672"/>
            <a:ext cx="1356732" cy="1016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FusionSound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(Audio Manager)</a:t>
            </a:r>
            <a:endParaRPr kumimoji="1" lang="ja-JP" altLang="en-US" sz="1200" dirty="0"/>
          </a:p>
        </p:txBody>
      </p:sp>
      <p:cxnSp>
        <p:nvCxnSpPr>
          <p:cNvPr id="9" name="直線矢印コネクタ 8"/>
          <p:cNvCxnSpPr>
            <a:stCxn id="13" idx="2"/>
          </p:cNvCxnSpPr>
          <p:nvPr/>
        </p:nvCxnSpPr>
        <p:spPr>
          <a:xfrm>
            <a:off x="4586852" y="2407423"/>
            <a:ext cx="0" cy="82813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>
            <a:stCxn id="7" idx="2"/>
          </p:cNvCxnSpPr>
          <p:nvPr/>
        </p:nvCxnSpPr>
        <p:spPr>
          <a:xfrm>
            <a:off x="889279" y="2407423"/>
            <a:ext cx="0" cy="180324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8" idx="2"/>
            <a:endCxn id="14" idx="0"/>
          </p:cNvCxnSpPr>
          <p:nvPr/>
        </p:nvCxnSpPr>
        <p:spPr>
          <a:xfrm>
            <a:off x="2017440" y="2407423"/>
            <a:ext cx="0" cy="82813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正方形/長方形 32"/>
          <p:cNvSpPr/>
          <p:nvPr/>
        </p:nvSpPr>
        <p:spPr>
          <a:xfrm>
            <a:off x="2590800" y="1950223"/>
            <a:ext cx="1070517" cy="457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On Screen</a:t>
            </a:r>
          </a:p>
          <a:p>
            <a:pPr algn="ctr"/>
            <a:r>
              <a:rPr lang="en-US" altLang="ja-JP" sz="1200" dirty="0" smtClean="0"/>
              <a:t>Keyboard</a:t>
            </a:r>
            <a:endParaRPr kumimoji="1" lang="ja-JP" altLang="en-US" sz="1200" dirty="0"/>
          </a:p>
        </p:txBody>
      </p:sp>
      <p:sp>
        <p:nvSpPr>
          <p:cNvPr id="34" name="正方形/長方形 33"/>
          <p:cNvSpPr/>
          <p:nvPr/>
        </p:nvSpPr>
        <p:spPr>
          <a:xfrm>
            <a:off x="2590800" y="3235557"/>
            <a:ext cx="2191834" cy="9190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ilixi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(UI Toolkit)</a:t>
            </a:r>
            <a:endParaRPr kumimoji="1" lang="ja-JP" altLang="en-US" sz="1200" dirty="0"/>
          </a:p>
        </p:txBody>
      </p:sp>
      <p:cxnSp>
        <p:nvCxnSpPr>
          <p:cNvPr id="35" name="直線矢印コネクタ 34"/>
          <p:cNvCxnSpPr>
            <a:stCxn id="33" idx="2"/>
          </p:cNvCxnSpPr>
          <p:nvPr/>
        </p:nvCxnSpPr>
        <p:spPr>
          <a:xfrm>
            <a:off x="3126059" y="2407423"/>
            <a:ext cx="0" cy="82813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カギ線コネクタ 54"/>
          <p:cNvCxnSpPr>
            <a:stCxn id="13" idx="3"/>
            <a:endCxn id="12" idx="0"/>
          </p:cNvCxnSpPr>
          <p:nvPr/>
        </p:nvCxnSpPr>
        <p:spPr>
          <a:xfrm>
            <a:off x="5120314" y="1950223"/>
            <a:ext cx="277807" cy="1285334"/>
          </a:xfrm>
          <a:prstGeom prst="bentConnector2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/>
          <p:nvPr/>
        </p:nvCxnSpPr>
        <p:spPr>
          <a:xfrm>
            <a:off x="3764941" y="5226672"/>
            <a:ext cx="0" cy="55957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/>
          <p:nvPr/>
        </p:nvCxnSpPr>
        <p:spPr>
          <a:xfrm>
            <a:off x="5424925" y="5226672"/>
            <a:ext cx="0" cy="23564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/>
          <p:nvPr/>
        </p:nvCxnSpPr>
        <p:spPr>
          <a:xfrm>
            <a:off x="6221926" y="5226672"/>
            <a:ext cx="0" cy="55957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>
            <a:stCxn id="15" idx="2"/>
            <a:endCxn id="17" idx="0"/>
          </p:cNvCxnSpPr>
          <p:nvPr/>
        </p:nvCxnSpPr>
        <p:spPr>
          <a:xfrm>
            <a:off x="6698166" y="5226672"/>
            <a:ext cx="0" cy="23564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>
            <a:stCxn id="19" idx="2"/>
          </p:cNvCxnSpPr>
          <p:nvPr/>
        </p:nvCxnSpPr>
        <p:spPr>
          <a:xfrm>
            <a:off x="8153432" y="5226672"/>
            <a:ext cx="0" cy="23564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正方形/長方形 43"/>
          <p:cNvSpPr/>
          <p:nvPr/>
        </p:nvSpPr>
        <p:spPr>
          <a:xfrm>
            <a:off x="7114552" y="1414949"/>
            <a:ext cx="1653827" cy="457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Ilixi</a:t>
            </a:r>
            <a:r>
              <a:rPr kumimoji="1" lang="en-US" altLang="ja-JP" sz="1200" dirty="0" smtClean="0"/>
              <a:t> components</a:t>
            </a:r>
            <a:endParaRPr kumimoji="1" lang="ja-JP" altLang="en-US" sz="1200" dirty="0"/>
          </a:p>
        </p:txBody>
      </p:sp>
      <p:sp>
        <p:nvSpPr>
          <p:cNvPr id="45" name="正方形/長方形 44"/>
          <p:cNvSpPr/>
          <p:nvPr/>
        </p:nvSpPr>
        <p:spPr>
          <a:xfrm>
            <a:off x="7120102" y="1950223"/>
            <a:ext cx="1653827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DirectFB</a:t>
            </a:r>
            <a:r>
              <a:rPr kumimoji="1" lang="en-US" altLang="ja-JP" sz="1200" dirty="0" smtClean="0"/>
              <a:t> components</a:t>
            </a:r>
            <a:endParaRPr kumimoji="1" lang="ja-JP" altLang="en-US" sz="1200" dirty="0"/>
          </a:p>
        </p:txBody>
      </p:sp>
      <p:sp>
        <p:nvSpPr>
          <p:cNvPr id="46" name="正方形/長方形 45"/>
          <p:cNvSpPr/>
          <p:nvPr/>
        </p:nvSpPr>
        <p:spPr>
          <a:xfrm>
            <a:off x="7120102" y="2478965"/>
            <a:ext cx="1653827" cy="457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Other components</a:t>
            </a:r>
            <a:endParaRPr kumimoji="1" lang="ja-JP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25372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kumimoji="1" lang="en-US" altLang="ja-JP" dirty="0" smtClean="0"/>
              <a:t>Lightweight graphics middleware.</a:t>
            </a:r>
          </a:p>
          <a:p>
            <a:pPr lvl="1"/>
            <a:r>
              <a:rPr lang="en-US" altLang="ja-JP" dirty="0" smtClean="0"/>
              <a:t>Small footprint (&lt; 1.5MB core for ARM in version 1.7.0)</a:t>
            </a:r>
          </a:p>
          <a:p>
            <a:pPr lvl="1"/>
            <a:r>
              <a:rPr kumimoji="1" lang="en-US" altLang="ja-JP" dirty="0" smtClean="0"/>
              <a:t>Not a server/client architecture like X11.</a:t>
            </a:r>
          </a:p>
          <a:p>
            <a:pPr lvl="1"/>
            <a:r>
              <a:rPr lang="en-US" altLang="ja-JP" dirty="0" smtClean="0"/>
              <a:t>Licensed under LGPL.</a:t>
            </a:r>
          </a:p>
          <a:p>
            <a:r>
              <a:rPr lang="en-US" altLang="ja-JP" dirty="0" smtClean="0"/>
              <a:t>Supported features:</a:t>
            </a:r>
          </a:p>
          <a:p>
            <a:pPr lvl="1"/>
            <a:r>
              <a:rPr lang="en-US" altLang="ja-JP" dirty="0" smtClean="0"/>
              <a:t>Graphics rendering with hardware acceleration.</a:t>
            </a:r>
          </a:p>
          <a:p>
            <a:pPr lvl="2"/>
            <a:r>
              <a:rPr lang="en-US" altLang="ja-JP" dirty="0" smtClean="0"/>
              <a:t>All rendering primitives have software fallbacks.</a:t>
            </a:r>
          </a:p>
          <a:p>
            <a:pPr lvl="1"/>
            <a:r>
              <a:rPr lang="en-US" altLang="ja-JP" dirty="0" smtClean="0"/>
              <a:t>Optimized software rendering.</a:t>
            </a:r>
          </a:p>
          <a:p>
            <a:pPr lvl="2"/>
            <a:r>
              <a:rPr lang="en-US" altLang="ja-JP" dirty="0" smtClean="0"/>
              <a:t>Multi-core support.</a:t>
            </a:r>
          </a:p>
          <a:p>
            <a:pPr lvl="2"/>
            <a:r>
              <a:rPr lang="en-US" altLang="ja-JP" dirty="0" smtClean="0"/>
              <a:t>NEON</a:t>
            </a:r>
            <a:r>
              <a:rPr lang="en-US" altLang="ja-JP" dirty="0"/>
              <a:t>/</a:t>
            </a:r>
            <a:r>
              <a:rPr lang="en-US" altLang="ja-JP" dirty="0" smtClean="0"/>
              <a:t>MMX support.</a:t>
            </a:r>
          </a:p>
          <a:p>
            <a:pPr lvl="1"/>
            <a:r>
              <a:rPr lang="en-US" altLang="ja-JP" dirty="0" smtClean="0"/>
              <a:t>OpenGL/ES2 support.</a:t>
            </a:r>
          </a:p>
          <a:p>
            <a:pPr lvl="1"/>
            <a:r>
              <a:rPr lang="en-US" altLang="ja-JP" dirty="0" smtClean="0"/>
              <a:t>Multi-process, multi-layer, input handling, windowing etc.</a:t>
            </a:r>
          </a:p>
          <a:p>
            <a:pPr lvl="1"/>
            <a:r>
              <a:rPr lang="en-US" altLang="ja-JP" dirty="0" err="1" smtClean="0"/>
              <a:t>Qt</a:t>
            </a:r>
            <a:r>
              <a:rPr lang="en-US" altLang="ja-JP" dirty="0" smtClean="0"/>
              <a:t> integration available.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What is </a:t>
            </a:r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?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6</a:t>
            </a:fld>
            <a:endParaRPr kumimoji="1" lang="ja-JP" altLang="en-US" dirty="0"/>
          </a:p>
        </p:txBody>
      </p:sp>
      <p:pic>
        <p:nvPicPr>
          <p:cNvPr id="8" name="図 7" descr="dfb_logo-alph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624" y="5653645"/>
            <a:ext cx="4622053" cy="79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016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 Core</a:t>
            </a:r>
          </a:p>
          <a:p>
            <a:pPr lvl="1"/>
            <a:r>
              <a:rPr lang="en-US" altLang="ja-JP" dirty="0" smtClean="0"/>
              <a:t>Graphic renderings</a:t>
            </a:r>
          </a:p>
          <a:p>
            <a:pPr lvl="1"/>
            <a:r>
              <a:rPr lang="en-US" altLang="ja-JP" dirty="0" smtClean="0"/>
              <a:t>Input managements</a:t>
            </a:r>
          </a:p>
          <a:p>
            <a:pPr lvl="1"/>
            <a:r>
              <a:rPr lang="en-US" altLang="ja-JP" dirty="0" smtClean="0"/>
              <a:t>Frame buffer managements</a:t>
            </a:r>
          </a:p>
          <a:p>
            <a:pPr lvl="1"/>
            <a:r>
              <a:rPr lang="en-US" altLang="ja-JP" dirty="0" smtClean="0"/>
              <a:t>Graphics hardware managements</a:t>
            </a:r>
          </a:p>
          <a:p>
            <a:r>
              <a:rPr kumimoji="1" lang="en-US" altLang="ja-JP" dirty="0" smtClean="0"/>
              <a:t>Fusion, One, </a:t>
            </a:r>
            <a:r>
              <a:rPr kumimoji="1" lang="en-US" altLang="ja-JP" dirty="0" err="1" smtClean="0"/>
              <a:t>FusionDale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IPC mechanism</a:t>
            </a:r>
            <a:endParaRPr kumimoji="1" lang="en-US" altLang="ja-JP" dirty="0" smtClean="0"/>
          </a:p>
          <a:p>
            <a:r>
              <a:rPr lang="en-US" altLang="ja-JP" dirty="0" err="1" smtClean="0"/>
              <a:t>SaWMan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Application Management Framework</a:t>
            </a:r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Key Components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45997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err="1" smtClean="0"/>
              <a:t>DirectFB</a:t>
            </a:r>
            <a:r>
              <a:rPr lang="en-US" altLang="ja-JP" dirty="0" smtClean="0"/>
              <a:t> Architecture</a:t>
            </a:r>
            <a:endParaRPr kumimoji="1"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1035761" y="2013416"/>
            <a:ext cx="7078673" cy="71863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 Core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1035761" y="2812586"/>
            <a:ext cx="2291019" cy="71863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err="1" smtClean="0"/>
              <a:t>gfxdrivers</a:t>
            </a:r>
            <a:endParaRPr lang="en-US" altLang="ja-JP" dirty="0" smtClean="0"/>
          </a:p>
          <a:p>
            <a:pPr algn="ctr"/>
            <a:r>
              <a:rPr kumimoji="1" lang="en-US" altLang="ja-JP" dirty="0" smtClean="0"/>
              <a:t>(H/W Renderer)</a:t>
            </a:r>
            <a:endParaRPr kumimoji="1" lang="ja-JP" altLang="en-US" dirty="0"/>
          </a:p>
        </p:txBody>
      </p:sp>
      <p:sp>
        <p:nvSpPr>
          <p:cNvPr id="15" name="正方形/長方形 14"/>
          <p:cNvSpPr/>
          <p:nvPr/>
        </p:nvSpPr>
        <p:spPr>
          <a:xfrm>
            <a:off x="5823415" y="2812586"/>
            <a:ext cx="2291019" cy="71863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systems</a:t>
            </a:r>
          </a:p>
          <a:p>
            <a:pPr algn="ctr"/>
            <a:r>
              <a:rPr lang="en-US" altLang="ja-JP" dirty="0" smtClean="0"/>
              <a:t>(H/W Manager)</a:t>
            </a:r>
          </a:p>
        </p:txBody>
      </p:sp>
      <p:sp>
        <p:nvSpPr>
          <p:cNvPr id="17" name="正方形/長方形 16"/>
          <p:cNvSpPr/>
          <p:nvPr/>
        </p:nvSpPr>
        <p:spPr>
          <a:xfrm>
            <a:off x="3439468" y="2812586"/>
            <a:ext cx="2291019" cy="71863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err="1" smtClean="0"/>
              <a:t>GeneFx</a:t>
            </a:r>
            <a:endParaRPr lang="en-US" altLang="ja-JP" dirty="0" smtClean="0"/>
          </a:p>
          <a:p>
            <a:pPr algn="ctr"/>
            <a:r>
              <a:rPr kumimoji="1" lang="en-US" altLang="ja-JP" dirty="0" smtClean="0"/>
              <a:t>(S/W Renderer)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/>
        </p:nvSpPr>
        <p:spPr>
          <a:xfrm>
            <a:off x="1035761" y="3636537"/>
            <a:ext cx="2291019" cy="71863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input drivers</a:t>
            </a:r>
          </a:p>
          <a:p>
            <a:pPr algn="ctr"/>
            <a:r>
              <a:rPr lang="en-US" altLang="ja-JP" dirty="0" smtClean="0"/>
              <a:t>(key, touch, etc.)</a:t>
            </a:r>
          </a:p>
        </p:txBody>
      </p:sp>
      <p:sp>
        <p:nvSpPr>
          <p:cNvPr id="19" name="正方形/長方形 18"/>
          <p:cNvSpPr/>
          <p:nvPr/>
        </p:nvSpPr>
        <p:spPr>
          <a:xfrm>
            <a:off x="3439468" y="3636537"/>
            <a:ext cx="2291019" cy="71863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v</a:t>
            </a:r>
            <a:r>
              <a:rPr lang="en-US" altLang="ja-JP" dirty="0" smtClean="0"/>
              <a:t>ideo/</a:t>
            </a:r>
            <a:r>
              <a:rPr lang="en-US" altLang="ja-JP" dirty="0"/>
              <a:t>i</a:t>
            </a:r>
            <a:r>
              <a:rPr lang="en-US" altLang="ja-JP" dirty="0" smtClean="0"/>
              <a:t>mage providers</a:t>
            </a:r>
          </a:p>
          <a:p>
            <a:pPr algn="ctr"/>
            <a:r>
              <a:rPr lang="en-US" altLang="ja-JP" dirty="0" smtClean="0"/>
              <a:t>(Decoders)</a:t>
            </a:r>
          </a:p>
        </p:txBody>
      </p:sp>
      <p:sp>
        <p:nvSpPr>
          <p:cNvPr id="20" name="正方形/長方形 19"/>
          <p:cNvSpPr/>
          <p:nvPr/>
        </p:nvSpPr>
        <p:spPr>
          <a:xfrm>
            <a:off x="5823415" y="3636537"/>
            <a:ext cx="2291019" cy="71863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surface pools</a:t>
            </a:r>
          </a:p>
          <a:p>
            <a:pPr algn="ctr"/>
            <a:r>
              <a:rPr lang="en-US" altLang="ja-JP" dirty="0" smtClean="0"/>
              <a:t>(Resource </a:t>
            </a:r>
            <a:r>
              <a:rPr lang="en-US" altLang="ja-JP" dirty="0"/>
              <a:t>M</a:t>
            </a:r>
            <a:r>
              <a:rPr lang="en-US" altLang="ja-JP" dirty="0" smtClean="0"/>
              <a:t>anager)</a:t>
            </a:r>
          </a:p>
        </p:txBody>
      </p:sp>
    </p:spTree>
    <p:extLst>
      <p:ext uri="{BB962C8B-B14F-4D97-AF65-F5344CB8AC3E}">
        <p14:creationId xmlns:p14="http://schemas.microsoft.com/office/powerpoint/2010/main" val="1150022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9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Screen, Layer, Window, and Surface</a:t>
            </a:r>
            <a:endParaRPr kumimoji="1"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4483630" y="1926768"/>
            <a:ext cx="1672464" cy="9849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400" dirty="0" smtClean="0"/>
              <a:t>Layer 0</a:t>
            </a:r>
            <a:endParaRPr kumimoji="1" lang="ja-JP" altLang="en-US" sz="1400" dirty="0"/>
          </a:p>
        </p:txBody>
      </p:sp>
      <p:sp>
        <p:nvSpPr>
          <p:cNvPr id="12" name="正方形/長方形 11"/>
          <p:cNvSpPr/>
          <p:nvPr/>
        </p:nvSpPr>
        <p:spPr>
          <a:xfrm>
            <a:off x="4483630" y="4572084"/>
            <a:ext cx="1672464" cy="9849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400" dirty="0" smtClean="0"/>
              <a:t>Layer N</a:t>
            </a:r>
            <a:endParaRPr kumimoji="1" lang="ja-JP" altLang="en-US" sz="1400" dirty="0"/>
          </a:p>
        </p:txBody>
      </p:sp>
      <p:sp>
        <p:nvSpPr>
          <p:cNvPr id="14" name="正方形/長方形 13"/>
          <p:cNvSpPr/>
          <p:nvPr/>
        </p:nvSpPr>
        <p:spPr>
          <a:xfrm>
            <a:off x="1736580" y="2646632"/>
            <a:ext cx="1100786" cy="7905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400" dirty="0" smtClean="0"/>
              <a:t>Window</a:t>
            </a:r>
            <a:endParaRPr kumimoji="1" lang="ja-JP" altLang="en-US" sz="1400" dirty="0"/>
          </a:p>
        </p:txBody>
      </p:sp>
      <p:sp>
        <p:nvSpPr>
          <p:cNvPr id="15" name="正方形/長方形 14"/>
          <p:cNvSpPr/>
          <p:nvPr/>
        </p:nvSpPr>
        <p:spPr>
          <a:xfrm>
            <a:off x="1885394" y="4113109"/>
            <a:ext cx="1238806" cy="72955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Surface</a:t>
            </a:r>
            <a:endParaRPr kumimoji="1" lang="ja-JP" altLang="en-US" sz="1400" dirty="0"/>
          </a:p>
        </p:txBody>
      </p:sp>
      <p:sp>
        <p:nvSpPr>
          <p:cNvPr id="16" name="正方形/長方形 15"/>
          <p:cNvSpPr/>
          <p:nvPr/>
        </p:nvSpPr>
        <p:spPr>
          <a:xfrm>
            <a:off x="7290019" y="3217728"/>
            <a:ext cx="1672464" cy="9849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Screen</a:t>
            </a:r>
          </a:p>
          <a:p>
            <a:pPr algn="ctr"/>
            <a:r>
              <a:rPr lang="en-US" altLang="ja-JP" sz="1400" dirty="0" smtClean="0"/>
              <a:t>(LCD </a:t>
            </a:r>
            <a:r>
              <a:rPr lang="en-US" altLang="ja-JP" sz="1400" dirty="0" err="1" smtClean="0"/>
              <a:t>etc</a:t>
            </a:r>
            <a:r>
              <a:rPr lang="en-US" altLang="ja-JP" sz="1400" dirty="0" smtClean="0"/>
              <a:t>)</a:t>
            </a:r>
            <a:endParaRPr kumimoji="1" lang="ja-JP" altLang="en-US" sz="1400" dirty="0"/>
          </a:p>
        </p:txBody>
      </p:sp>
      <p:sp>
        <p:nvSpPr>
          <p:cNvPr id="17" name="正方形/長方形 16"/>
          <p:cNvSpPr/>
          <p:nvPr/>
        </p:nvSpPr>
        <p:spPr>
          <a:xfrm>
            <a:off x="4483630" y="3041890"/>
            <a:ext cx="1672464" cy="9849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1400" dirty="0" smtClean="0"/>
              <a:t>Layer 1</a:t>
            </a:r>
            <a:endParaRPr kumimoji="1" lang="ja-JP" altLang="en-US" sz="14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192199" y="4108553"/>
            <a:ext cx="232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:</a:t>
            </a:r>
            <a:endParaRPr kumimoji="1" lang="ja-JP" altLang="en-US" sz="1400" dirty="0"/>
          </a:p>
        </p:txBody>
      </p:sp>
      <p:grpSp>
        <p:nvGrpSpPr>
          <p:cNvPr id="25" name="図形グループ 24"/>
          <p:cNvGrpSpPr/>
          <p:nvPr/>
        </p:nvGrpSpPr>
        <p:grpSpPr>
          <a:xfrm>
            <a:off x="6646127" y="3559657"/>
            <a:ext cx="301082" cy="301082"/>
            <a:chOff x="7060798" y="4173871"/>
            <a:chExt cx="457601" cy="457601"/>
          </a:xfrm>
        </p:grpSpPr>
        <p:sp>
          <p:nvSpPr>
            <p:cNvPr id="19" name="円/楕円 18"/>
            <p:cNvSpPr/>
            <p:nvPr/>
          </p:nvSpPr>
          <p:spPr>
            <a:xfrm>
              <a:off x="7060798" y="4173871"/>
              <a:ext cx="457601" cy="457601"/>
            </a:xfrm>
            <a:prstGeom prst="ellipse">
              <a:avLst/>
            </a:prstGeom>
            <a:noFill/>
            <a:ln w="12700" cmpd="sng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400" dirty="0"/>
            </a:p>
          </p:txBody>
        </p:sp>
        <p:cxnSp>
          <p:nvCxnSpPr>
            <p:cNvPr id="21" name="直線コネクタ 20"/>
            <p:cNvCxnSpPr>
              <a:stCxn id="19" idx="2"/>
              <a:endCxn id="19" idx="6"/>
            </p:cNvCxnSpPr>
            <p:nvPr/>
          </p:nvCxnSpPr>
          <p:spPr>
            <a:xfrm>
              <a:off x="7060798" y="4402672"/>
              <a:ext cx="457601" cy="0"/>
            </a:xfrm>
            <a:prstGeom prst="line">
              <a:avLst/>
            </a:prstGeom>
            <a:ln w="12700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コネクタ 21"/>
            <p:cNvCxnSpPr>
              <a:stCxn id="19" idx="4"/>
              <a:endCxn id="19" idx="0"/>
            </p:cNvCxnSpPr>
            <p:nvPr/>
          </p:nvCxnSpPr>
          <p:spPr>
            <a:xfrm flipV="1">
              <a:off x="7289599" y="4173871"/>
              <a:ext cx="0" cy="457601"/>
            </a:xfrm>
            <a:prstGeom prst="line">
              <a:avLst/>
            </a:prstGeom>
            <a:ln w="12700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直線矢印コネクタ 26"/>
          <p:cNvCxnSpPr>
            <a:stCxn id="19" idx="6"/>
            <a:endCxn id="16" idx="1"/>
          </p:cNvCxnSpPr>
          <p:nvPr/>
        </p:nvCxnSpPr>
        <p:spPr>
          <a:xfrm>
            <a:off x="6947209" y="3710198"/>
            <a:ext cx="34281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テキスト ボックス 40"/>
          <p:cNvSpPr txBox="1"/>
          <p:nvPr/>
        </p:nvSpPr>
        <p:spPr>
          <a:xfrm>
            <a:off x="4483630" y="1557436"/>
            <a:ext cx="17347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Layers (H/W Specific)</a:t>
            </a:r>
            <a:endParaRPr kumimoji="1" lang="ja-JP" altLang="en-US" sz="1400" dirty="0"/>
          </a:p>
        </p:txBody>
      </p:sp>
      <p:sp>
        <p:nvSpPr>
          <p:cNvPr id="42" name="正方形/長方形 41"/>
          <p:cNvSpPr/>
          <p:nvPr/>
        </p:nvSpPr>
        <p:spPr>
          <a:xfrm>
            <a:off x="1521695" y="1400080"/>
            <a:ext cx="1495329" cy="9144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altLang="ja-JP" sz="1400" dirty="0" smtClean="0"/>
              <a:t>Window</a:t>
            </a:r>
            <a:endParaRPr kumimoji="1" lang="ja-JP" altLang="en-US" sz="1400" dirty="0"/>
          </a:p>
        </p:txBody>
      </p:sp>
      <p:sp>
        <p:nvSpPr>
          <p:cNvPr id="43" name="円/楕円 42"/>
          <p:cNvSpPr/>
          <p:nvPr/>
        </p:nvSpPr>
        <p:spPr>
          <a:xfrm>
            <a:off x="323528" y="2585249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App</a:t>
            </a:r>
            <a:endParaRPr kumimoji="1" lang="ja-JP" altLang="en-US" sz="1400" dirty="0"/>
          </a:p>
        </p:txBody>
      </p:sp>
      <p:sp>
        <p:nvSpPr>
          <p:cNvPr id="44" name="円/楕円 43"/>
          <p:cNvSpPr/>
          <p:nvPr/>
        </p:nvSpPr>
        <p:spPr>
          <a:xfrm>
            <a:off x="323528" y="1400098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App</a:t>
            </a:r>
            <a:endParaRPr kumimoji="1" lang="ja-JP" altLang="en-US" sz="1400" dirty="0"/>
          </a:p>
        </p:txBody>
      </p:sp>
      <p:sp>
        <p:nvSpPr>
          <p:cNvPr id="45" name="円/楕円 44"/>
          <p:cNvSpPr/>
          <p:nvPr/>
        </p:nvSpPr>
        <p:spPr>
          <a:xfrm>
            <a:off x="323528" y="4607354"/>
            <a:ext cx="91440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App</a:t>
            </a:r>
            <a:endParaRPr kumimoji="1" lang="ja-JP" altLang="en-US" sz="1400" dirty="0"/>
          </a:p>
        </p:txBody>
      </p:sp>
      <p:cxnSp>
        <p:nvCxnSpPr>
          <p:cNvPr id="47" name="直線矢印コネクタ 46"/>
          <p:cNvCxnSpPr>
            <a:stCxn id="44" idx="6"/>
            <a:endCxn id="42" idx="1"/>
          </p:cNvCxnSpPr>
          <p:nvPr/>
        </p:nvCxnSpPr>
        <p:spPr>
          <a:xfrm flipV="1">
            <a:off x="1237928" y="1857289"/>
            <a:ext cx="283767" cy="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stCxn id="43" idx="6"/>
            <a:endCxn id="14" idx="1"/>
          </p:cNvCxnSpPr>
          <p:nvPr/>
        </p:nvCxnSpPr>
        <p:spPr>
          <a:xfrm flipV="1">
            <a:off x="1237928" y="3041890"/>
            <a:ext cx="498652" cy="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45" idx="6"/>
            <a:endCxn id="12" idx="1"/>
          </p:cNvCxnSpPr>
          <p:nvPr/>
        </p:nvCxnSpPr>
        <p:spPr>
          <a:xfrm>
            <a:off x="1237928" y="5064554"/>
            <a:ext cx="324570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/>
          <p:cNvCxnSpPr>
            <a:stCxn id="45" idx="7"/>
            <a:endCxn id="15" idx="1"/>
          </p:cNvCxnSpPr>
          <p:nvPr/>
        </p:nvCxnSpPr>
        <p:spPr>
          <a:xfrm flipV="1">
            <a:off x="1104017" y="4477885"/>
            <a:ext cx="781377" cy="2633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直線矢印コネクタ 61"/>
          <p:cNvCxnSpPr>
            <a:stCxn id="15" idx="3"/>
          </p:cNvCxnSpPr>
          <p:nvPr/>
        </p:nvCxnSpPr>
        <p:spPr>
          <a:xfrm>
            <a:off x="3124200" y="4477885"/>
            <a:ext cx="1359430" cy="4472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円/楕円 70"/>
          <p:cNvSpPr/>
          <p:nvPr/>
        </p:nvSpPr>
        <p:spPr>
          <a:xfrm>
            <a:off x="3394924" y="2022750"/>
            <a:ext cx="792977" cy="79297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WM</a:t>
            </a:r>
            <a:endParaRPr kumimoji="1" lang="ja-JP" altLang="en-US" sz="1400" dirty="0"/>
          </a:p>
        </p:txBody>
      </p:sp>
      <p:cxnSp>
        <p:nvCxnSpPr>
          <p:cNvPr id="72" name="直線矢印コネクタ 71"/>
          <p:cNvCxnSpPr>
            <a:stCxn id="42" idx="3"/>
            <a:endCxn id="71" idx="1"/>
          </p:cNvCxnSpPr>
          <p:nvPr/>
        </p:nvCxnSpPr>
        <p:spPr>
          <a:xfrm>
            <a:off x="3017024" y="1857289"/>
            <a:ext cx="494029" cy="2815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直線矢印コネクタ 74"/>
          <p:cNvCxnSpPr>
            <a:stCxn id="14" idx="3"/>
            <a:endCxn id="71" idx="3"/>
          </p:cNvCxnSpPr>
          <p:nvPr/>
        </p:nvCxnSpPr>
        <p:spPr>
          <a:xfrm flipV="1">
            <a:off x="2837366" y="2699597"/>
            <a:ext cx="673687" cy="3422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>
            <a:stCxn id="71" idx="6"/>
            <a:endCxn id="11" idx="1"/>
          </p:cNvCxnSpPr>
          <p:nvPr/>
        </p:nvCxnSpPr>
        <p:spPr>
          <a:xfrm>
            <a:off x="4187901" y="2419238"/>
            <a:ext cx="29572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直線矢印コネクタ 109"/>
          <p:cNvCxnSpPr>
            <a:stCxn id="11" idx="3"/>
            <a:endCxn id="19" idx="1"/>
          </p:cNvCxnSpPr>
          <p:nvPr/>
        </p:nvCxnSpPr>
        <p:spPr>
          <a:xfrm>
            <a:off x="6156094" y="2419238"/>
            <a:ext cx="534125" cy="11845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直線矢印コネクタ 112"/>
          <p:cNvCxnSpPr>
            <a:stCxn id="17" idx="3"/>
            <a:endCxn id="19" idx="2"/>
          </p:cNvCxnSpPr>
          <p:nvPr/>
        </p:nvCxnSpPr>
        <p:spPr>
          <a:xfrm>
            <a:off x="6156094" y="3534360"/>
            <a:ext cx="490033" cy="1758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直線矢印コネクタ 115"/>
          <p:cNvCxnSpPr>
            <a:stCxn id="12" idx="3"/>
            <a:endCxn id="19" idx="3"/>
          </p:cNvCxnSpPr>
          <p:nvPr/>
        </p:nvCxnSpPr>
        <p:spPr>
          <a:xfrm flipV="1">
            <a:off x="6156094" y="3816647"/>
            <a:ext cx="534125" cy="12479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1" name="正方形/長方形 120"/>
          <p:cNvSpPr/>
          <p:nvPr/>
        </p:nvSpPr>
        <p:spPr>
          <a:xfrm>
            <a:off x="1809193" y="2911707"/>
            <a:ext cx="978612" cy="4584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Surface</a:t>
            </a:r>
            <a:endParaRPr kumimoji="1" lang="ja-JP" altLang="en-US" sz="1400" dirty="0"/>
          </a:p>
        </p:txBody>
      </p:sp>
      <p:sp>
        <p:nvSpPr>
          <p:cNvPr id="122" name="正方形/長方形 121"/>
          <p:cNvSpPr/>
          <p:nvPr/>
        </p:nvSpPr>
        <p:spPr>
          <a:xfrm>
            <a:off x="1612188" y="1709854"/>
            <a:ext cx="1311910" cy="5421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Surface</a:t>
            </a:r>
            <a:endParaRPr kumimoji="1" lang="ja-JP" altLang="en-US" sz="1400" dirty="0"/>
          </a:p>
        </p:txBody>
      </p:sp>
      <p:sp>
        <p:nvSpPr>
          <p:cNvPr id="123" name="正方形/長方形 122"/>
          <p:cNvSpPr/>
          <p:nvPr/>
        </p:nvSpPr>
        <p:spPr>
          <a:xfrm>
            <a:off x="4536244" y="2251969"/>
            <a:ext cx="1547366" cy="56375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Surface</a:t>
            </a:r>
            <a:endParaRPr kumimoji="1" lang="ja-JP" altLang="en-US" sz="1400" dirty="0"/>
          </a:p>
        </p:txBody>
      </p:sp>
      <p:sp>
        <p:nvSpPr>
          <p:cNvPr id="124" name="正方形/長方形 123"/>
          <p:cNvSpPr/>
          <p:nvPr/>
        </p:nvSpPr>
        <p:spPr>
          <a:xfrm>
            <a:off x="4536244" y="3398067"/>
            <a:ext cx="1547366" cy="56375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Surface</a:t>
            </a:r>
            <a:endParaRPr kumimoji="1" lang="ja-JP" altLang="en-US" sz="1400" dirty="0"/>
          </a:p>
        </p:txBody>
      </p:sp>
      <p:sp>
        <p:nvSpPr>
          <p:cNvPr id="125" name="正方形/長方形 124"/>
          <p:cNvSpPr/>
          <p:nvPr/>
        </p:nvSpPr>
        <p:spPr>
          <a:xfrm>
            <a:off x="4536244" y="4925122"/>
            <a:ext cx="1547366" cy="56375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Surface</a:t>
            </a:r>
            <a:endParaRPr kumimoji="1" lang="ja-JP" altLang="en-US" sz="1400" dirty="0"/>
          </a:p>
        </p:txBody>
      </p:sp>
      <p:sp>
        <p:nvSpPr>
          <p:cNvPr id="126" name="テキスト ボックス 125"/>
          <p:cNvSpPr txBox="1"/>
          <p:nvPr/>
        </p:nvSpPr>
        <p:spPr>
          <a:xfrm>
            <a:off x="3532961" y="4323996"/>
            <a:ext cx="4248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err="1" smtClean="0"/>
              <a:t>Blit</a:t>
            </a:r>
            <a:endParaRPr kumimoji="1" lang="ja-JP" altLang="en-US" sz="1400" dirty="0"/>
          </a:p>
        </p:txBody>
      </p:sp>
      <p:sp>
        <p:nvSpPr>
          <p:cNvPr id="127" name="テキスト ボックス 126"/>
          <p:cNvSpPr txBox="1"/>
          <p:nvPr/>
        </p:nvSpPr>
        <p:spPr>
          <a:xfrm>
            <a:off x="3204736" y="2815726"/>
            <a:ext cx="131318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Windows</a:t>
            </a:r>
          </a:p>
          <a:p>
            <a:r>
              <a:rPr kumimoji="1" lang="en-US" altLang="ja-JP" sz="1100" dirty="0" smtClean="0"/>
              <a:t>Composition by</a:t>
            </a:r>
          </a:p>
          <a:p>
            <a:r>
              <a:rPr lang="en-US" altLang="ja-JP" sz="1100" dirty="0"/>
              <a:t>a</a:t>
            </a:r>
            <a:r>
              <a:rPr lang="en-US" altLang="ja-JP" sz="1100" dirty="0" smtClean="0"/>
              <a:t> Window Manager</a:t>
            </a:r>
            <a:endParaRPr kumimoji="1" lang="ja-JP" altLang="en-US" sz="1100" dirty="0"/>
          </a:p>
        </p:txBody>
      </p:sp>
      <p:sp>
        <p:nvSpPr>
          <p:cNvPr id="128" name="テキスト ボックス 127"/>
          <p:cNvSpPr txBox="1"/>
          <p:nvPr/>
        </p:nvSpPr>
        <p:spPr>
          <a:xfrm>
            <a:off x="6553200" y="2842795"/>
            <a:ext cx="108234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Layer</a:t>
            </a:r>
          </a:p>
          <a:p>
            <a:r>
              <a:rPr kumimoji="1" lang="en-US" altLang="ja-JP" sz="1100" dirty="0" smtClean="0"/>
              <a:t>Composition by</a:t>
            </a:r>
          </a:p>
          <a:p>
            <a:r>
              <a:rPr lang="en-US" altLang="ja-JP" sz="1100" dirty="0" smtClean="0"/>
              <a:t>Hardware</a:t>
            </a:r>
            <a:endParaRPr kumimoji="1" lang="ja-JP" altLang="en-US" sz="1100" dirty="0"/>
          </a:p>
        </p:txBody>
      </p:sp>
      <p:sp>
        <p:nvSpPr>
          <p:cNvPr id="130" name="テキスト ボックス 129"/>
          <p:cNvSpPr txBox="1"/>
          <p:nvPr/>
        </p:nvSpPr>
        <p:spPr>
          <a:xfrm>
            <a:off x="1237928" y="5126506"/>
            <a:ext cx="22753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Application may get exclusive access</a:t>
            </a:r>
          </a:p>
          <a:p>
            <a:r>
              <a:rPr kumimoji="1" lang="en-US" altLang="ja-JP" sz="1100" dirty="0" smtClean="0"/>
              <a:t>to a layer.</a:t>
            </a:r>
            <a:endParaRPr kumimoji="1" lang="ja-JP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510491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Rendering in </a:t>
            </a:r>
            <a:r>
              <a:rPr kumimoji="1" lang="en-US" altLang="ja-JP" dirty="0" err="1" smtClean="0"/>
              <a:t>DirectFB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September 19-20, 2012</a:t>
            </a:r>
            <a:endParaRPr lang="en-US" altLang="ja-JP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6F5372-B506-4921-9781-3D329A55371A}" type="slidenum">
              <a:rPr lang="en-US" altLang="ja-JP" smtClean="0"/>
              <a:pPr/>
              <a:t>10</a:t>
            </a:fld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altLang="ja-JP" smtClean="0"/>
              <a:t>Automotive Linux Summit 2012</a:t>
            </a:r>
            <a:endParaRPr lang="en-US" altLang="ja-JP"/>
          </a:p>
        </p:txBody>
      </p:sp>
      <p:pic>
        <p:nvPicPr>
          <p:cNvPr id="8" name="図 7" descr="dfb_gfx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80" y="582526"/>
            <a:ext cx="7325528" cy="620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51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“Shared Application and Window Manager”</a:t>
            </a:r>
          </a:p>
          <a:p>
            <a:pPr lvl="1"/>
            <a:r>
              <a:rPr lang="en-US" altLang="ja-JP" dirty="0" smtClean="0"/>
              <a:t>Co-developed by Royal Philips and Denis.</a:t>
            </a:r>
          </a:p>
          <a:p>
            <a:r>
              <a:rPr lang="en-US" altLang="ja-JP" dirty="0" err="1" smtClean="0"/>
              <a:t>SaWMan</a:t>
            </a:r>
            <a:r>
              <a:rPr lang="en-US" altLang="ja-JP" dirty="0" smtClean="0"/>
              <a:t> provides application management framework.</a:t>
            </a:r>
          </a:p>
          <a:p>
            <a:pPr lvl="1"/>
            <a:r>
              <a:rPr lang="en-US" altLang="ja-JP" dirty="0" err="1" smtClean="0"/>
              <a:t>ilixi</a:t>
            </a:r>
            <a:r>
              <a:rPr lang="en-US" altLang="ja-JP" dirty="0"/>
              <a:t> </a:t>
            </a:r>
            <a:r>
              <a:rPr lang="en-US" altLang="ja-JP" dirty="0" smtClean="0"/>
              <a:t>Compositor runs as an application manager in our scenario.</a:t>
            </a:r>
          </a:p>
          <a:p>
            <a:r>
              <a:rPr lang="en-US" altLang="ja-JP" dirty="0" smtClean="0"/>
              <a:t>Application manager can hook into requests made by each application, and override configurations such as the size of windows.</a:t>
            </a:r>
          </a:p>
          <a:p>
            <a:pPr lvl="1"/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11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SaWMan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17400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A </a:t>
            </a:r>
            <a:r>
              <a:rPr lang="en-US" altLang="ja-JP" dirty="0"/>
              <a:t>lightweight user interface toolkit for </a:t>
            </a:r>
            <a:r>
              <a:rPr lang="en-US" altLang="ja-JP" dirty="0" err="1" smtClean="0"/>
              <a:t>DirectFB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Developed by </a:t>
            </a:r>
            <a:r>
              <a:rPr lang="en-US" altLang="ja-JP" dirty="0" err="1" smtClean="0"/>
              <a:t>Tarik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Sekmen</a:t>
            </a:r>
            <a:r>
              <a:rPr lang="en-US" altLang="ja-JP" dirty="0" smtClean="0"/>
              <a:t>.</a:t>
            </a:r>
          </a:p>
          <a:p>
            <a:pPr lvl="1"/>
            <a:r>
              <a:rPr lang="en-US" altLang="ja-JP" dirty="0" smtClean="0"/>
              <a:t>Aims for rich </a:t>
            </a:r>
            <a:r>
              <a:rPr lang="en-US" altLang="ja-JP" dirty="0"/>
              <a:t>graphical </a:t>
            </a:r>
            <a:r>
              <a:rPr lang="en-US" altLang="ja-JP" dirty="0" smtClean="0"/>
              <a:t>application for embedded Linux system.</a:t>
            </a:r>
          </a:p>
          <a:p>
            <a:pPr lvl="1"/>
            <a:r>
              <a:rPr lang="en-US" altLang="ja-JP" dirty="0" smtClean="0"/>
              <a:t>Small footprint (~512KB for ARM).</a:t>
            </a:r>
          </a:p>
          <a:p>
            <a:pPr lvl="1"/>
            <a:r>
              <a:rPr lang="en-US" altLang="ja-JP" dirty="0" smtClean="0"/>
              <a:t>Licensed under LGPLv3.</a:t>
            </a:r>
          </a:p>
          <a:p>
            <a:endParaRPr lang="en-US" altLang="ja-JP" dirty="0" smtClean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12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What is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?</a:t>
            </a:r>
            <a:endParaRPr kumimoji="1" lang="ja-JP" altLang="en-US" dirty="0"/>
          </a:p>
        </p:txBody>
      </p:sp>
      <p:pic>
        <p:nvPicPr>
          <p:cNvPr id="7" name="図 6" descr="ilixi_vektor.wm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494" y="4513757"/>
            <a:ext cx="3311576" cy="220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844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コンテンツ プレースホルダー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2" t="13318" r="13563" b="4970"/>
          <a:stretch/>
        </p:blipFill>
        <p:spPr>
          <a:xfrm>
            <a:off x="980336" y="1714499"/>
            <a:ext cx="7163642" cy="4490183"/>
          </a:xfrm>
        </p:spPr>
      </p:pic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13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Components in </a:t>
            </a:r>
            <a:r>
              <a:rPr lang="en-US" altLang="ja-JP" dirty="0" err="1" smtClean="0"/>
              <a:t>ilixi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78555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コンテンツ プレースホルダー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2" t="13318" r="13563" b="4970"/>
          <a:stretch/>
        </p:blipFill>
        <p:spPr>
          <a:xfrm>
            <a:off x="980336" y="1714499"/>
            <a:ext cx="7163642" cy="4490183"/>
          </a:xfrm>
        </p:spPr>
      </p:pic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14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Components in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(contd.)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980335" y="1702629"/>
            <a:ext cx="7163643" cy="3979210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Foreground Application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980335" y="5753059"/>
            <a:ext cx="7163643" cy="356657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i="1" dirty="0" smtClean="0">
                <a:solidFill>
                  <a:srgbClr val="000000"/>
                </a:solidFill>
              </a:rPr>
              <a:t>Status Bar</a:t>
            </a:r>
            <a:endParaRPr kumimoji="1" lang="ja-JP" altLang="en-US" i="1" dirty="0">
              <a:solidFill>
                <a:srgbClr val="000000"/>
              </a:solidFill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080130" y="4581892"/>
            <a:ext cx="6967422" cy="1099947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ja-JP" i="1" dirty="0" err="1">
                <a:solidFill>
                  <a:srgbClr val="000000"/>
                </a:solidFill>
              </a:rPr>
              <a:t>i</a:t>
            </a:r>
            <a:r>
              <a:rPr kumimoji="1" lang="en-US" altLang="ja-JP" i="1" dirty="0" err="1" smtClean="0">
                <a:solidFill>
                  <a:srgbClr val="000000"/>
                </a:solidFill>
              </a:rPr>
              <a:t>lixi</a:t>
            </a:r>
            <a:r>
              <a:rPr kumimoji="1" lang="en-US" altLang="ja-JP" i="1" dirty="0" smtClean="0">
                <a:solidFill>
                  <a:srgbClr val="000000"/>
                </a:solidFill>
              </a:rPr>
              <a:t> compositor</a:t>
            </a:r>
            <a:endParaRPr kumimoji="1" lang="ja-JP" altLang="en-US" i="1" dirty="0">
              <a:solidFill>
                <a:srgbClr val="000000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1744824" y="4795555"/>
            <a:ext cx="1273279" cy="795303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smtClean="0">
                <a:solidFill>
                  <a:srgbClr val="000000"/>
                </a:solidFill>
              </a:rPr>
              <a:t>Background App</a:t>
            </a:r>
            <a:endParaRPr kumimoji="1" lang="ja-JP" altLang="en-US" sz="1600" dirty="0">
              <a:solidFill>
                <a:srgbClr val="000000"/>
              </a:solidFill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3124200" y="4795555"/>
            <a:ext cx="1273279" cy="795303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smtClean="0">
                <a:solidFill>
                  <a:srgbClr val="000000"/>
                </a:solidFill>
              </a:rPr>
              <a:t>Background App</a:t>
            </a:r>
            <a:endParaRPr kumimoji="1" lang="ja-JP" altLang="en-US" sz="1600" dirty="0">
              <a:solidFill>
                <a:srgbClr val="000000"/>
              </a:solidFill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4536676" y="4795555"/>
            <a:ext cx="1273279" cy="795303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smtClean="0">
                <a:solidFill>
                  <a:srgbClr val="000000"/>
                </a:solidFill>
              </a:rPr>
              <a:t>Background App</a:t>
            </a:r>
            <a:endParaRPr kumimoji="1" lang="ja-JP" alt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93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コンテンツ プレースホルダー 6" descr="スクリーンショット 2012-09-19 15.08.47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3" t="12140" r="12678" b="7405"/>
          <a:stretch/>
        </p:blipFill>
        <p:spPr>
          <a:xfrm>
            <a:off x="949564" y="1436294"/>
            <a:ext cx="7473237" cy="4593760"/>
          </a:xfrm>
        </p:spPr>
      </p:pic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15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Components in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(contd.)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31602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コンテンツ プレースホルダー 6" descr="スクリーンショット 2012-09-19 15.08.47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3" t="12140" r="12678" b="7405"/>
          <a:stretch/>
        </p:blipFill>
        <p:spPr>
          <a:xfrm>
            <a:off x="949564" y="1436294"/>
            <a:ext cx="7473237" cy="4593760"/>
          </a:xfrm>
        </p:spPr>
      </p:pic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16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Components in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(contd.)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949564" y="1400681"/>
            <a:ext cx="7473237" cy="4154565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i="1" dirty="0" smtClean="0">
                <a:solidFill>
                  <a:srgbClr val="000000"/>
                </a:solidFill>
              </a:rPr>
              <a:t>Home Application</a:t>
            </a:r>
            <a:endParaRPr kumimoji="1" lang="ja-JP" altLang="en-US" i="1" dirty="0">
              <a:solidFill>
                <a:srgbClr val="000000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949564" y="5650208"/>
            <a:ext cx="7473237" cy="403586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i="1" dirty="0" smtClean="0">
                <a:solidFill>
                  <a:srgbClr val="000000"/>
                </a:solidFill>
              </a:rPr>
              <a:t>Status Bar</a:t>
            </a:r>
            <a:endParaRPr kumimoji="1" lang="ja-JP" altLang="en-US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04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17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Key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Components in the Demo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4051294" y="1429331"/>
            <a:ext cx="1306941" cy="7737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Compositor</a:t>
            </a:r>
          </a:p>
          <a:p>
            <a:pPr algn="ctr"/>
            <a:r>
              <a:rPr lang="en-US" altLang="ja-JP" sz="1400" dirty="0" smtClean="0"/>
              <a:t>(</a:t>
            </a:r>
            <a:r>
              <a:rPr lang="en-US" altLang="ja-JP" sz="1400" dirty="0" err="1" smtClean="0"/>
              <a:t>ilixi_comp</a:t>
            </a:r>
            <a:r>
              <a:rPr lang="en-US" altLang="ja-JP" sz="1400" dirty="0" smtClean="0"/>
              <a:t>)</a:t>
            </a:r>
            <a:endParaRPr kumimoji="1" lang="ja-JP" altLang="en-US" sz="1400" dirty="0"/>
          </a:p>
        </p:txBody>
      </p:sp>
      <p:sp>
        <p:nvSpPr>
          <p:cNvPr id="8" name="正方形/長方形 7"/>
          <p:cNvSpPr/>
          <p:nvPr/>
        </p:nvSpPr>
        <p:spPr>
          <a:xfrm>
            <a:off x="4045456" y="2365083"/>
            <a:ext cx="1306941" cy="7883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Application Launcher</a:t>
            </a:r>
          </a:p>
          <a:p>
            <a:pPr algn="ctr"/>
            <a:r>
              <a:rPr lang="en-US" altLang="ja-JP" sz="1400" dirty="0" smtClean="0"/>
              <a:t>(</a:t>
            </a:r>
            <a:r>
              <a:rPr lang="en-US" altLang="ja-JP" sz="1400" dirty="0" err="1" smtClean="0"/>
              <a:t>ilixi_home</a:t>
            </a:r>
            <a:r>
              <a:rPr lang="en-US" altLang="ja-JP" sz="1400" dirty="0" smtClean="0"/>
              <a:t>)</a:t>
            </a:r>
            <a:endParaRPr kumimoji="1" lang="ja-JP" altLang="en-US" sz="1400" dirty="0"/>
          </a:p>
        </p:txBody>
      </p:sp>
      <p:sp>
        <p:nvSpPr>
          <p:cNvPr id="9" name="正方形/長方形 8"/>
          <p:cNvSpPr/>
          <p:nvPr/>
        </p:nvSpPr>
        <p:spPr>
          <a:xfrm>
            <a:off x="4045456" y="4230243"/>
            <a:ext cx="1306941" cy="7883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On-Screen </a:t>
            </a:r>
            <a:r>
              <a:rPr kumimoji="1" lang="en-US" altLang="ja-JP" sz="1400" dirty="0" err="1" smtClean="0"/>
              <a:t>Keybard</a:t>
            </a:r>
            <a:endParaRPr kumimoji="1" lang="en-US" altLang="ja-JP" sz="1400" dirty="0" smtClean="0"/>
          </a:p>
          <a:p>
            <a:pPr algn="ctr"/>
            <a:r>
              <a:rPr lang="en-US" altLang="ja-JP" sz="1400" dirty="0" smtClean="0"/>
              <a:t>(</a:t>
            </a:r>
            <a:r>
              <a:rPr lang="en-US" altLang="ja-JP" sz="1400" dirty="0" err="1" smtClean="0"/>
              <a:t>ilixi_osk</a:t>
            </a:r>
            <a:r>
              <a:rPr lang="en-US" altLang="ja-JP" sz="1400" dirty="0" smtClean="0"/>
              <a:t>)</a:t>
            </a:r>
            <a:endParaRPr kumimoji="1" lang="ja-JP" altLang="en-US" sz="1400" dirty="0"/>
          </a:p>
        </p:txBody>
      </p:sp>
      <p:sp>
        <p:nvSpPr>
          <p:cNvPr id="11" name="正方形/長方形 10"/>
          <p:cNvSpPr/>
          <p:nvPr/>
        </p:nvSpPr>
        <p:spPr>
          <a:xfrm>
            <a:off x="4045456" y="5166356"/>
            <a:ext cx="1306941" cy="7883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Sound </a:t>
            </a:r>
            <a:r>
              <a:rPr kumimoji="1" lang="en-US" altLang="ja-JP" sz="1400" dirty="0" err="1" smtClean="0"/>
              <a:t>Mixe</a:t>
            </a:r>
            <a:endParaRPr kumimoji="1" lang="en-US" altLang="ja-JP" sz="1400" dirty="0" smtClean="0"/>
          </a:p>
          <a:p>
            <a:pPr algn="ctr"/>
            <a:r>
              <a:rPr lang="en-US" altLang="ja-JP" sz="1400" dirty="0" smtClean="0"/>
              <a:t>(</a:t>
            </a:r>
            <a:r>
              <a:rPr lang="en-US" altLang="ja-JP" sz="1400" dirty="0" err="1" smtClean="0"/>
              <a:t>ilixi_mixe</a:t>
            </a:r>
            <a:r>
              <a:rPr kumimoji="1" lang="en-US" altLang="ja-JP" sz="1400" dirty="0" err="1" smtClean="0"/>
              <a:t>r</a:t>
            </a:r>
            <a:r>
              <a:rPr kumimoji="1" lang="en-US" altLang="ja-JP" sz="1400" dirty="0" smtClean="0"/>
              <a:t>)</a:t>
            </a:r>
            <a:endParaRPr kumimoji="1" lang="ja-JP" altLang="en-US" sz="1400" dirty="0"/>
          </a:p>
        </p:txBody>
      </p:sp>
      <p:sp>
        <p:nvSpPr>
          <p:cNvPr id="12" name="正方形/長方形 11"/>
          <p:cNvSpPr/>
          <p:nvPr/>
        </p:nvSpPr>
        <p:spPr>
          <a:xfrm>
            <a:off x="4051294" y="3284830"/>
            <a:ext cx="1306941" cy="7883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Status </a:t>
            </a:r>
            <a:r>
              <a:rPr kumimoji="1" lang="en-US" altLang="ja-JP" sz="1400" dirty="0" smtClean="0"/>
              <a:t>Bar</a:t>
            </a:r>
          </a:p>
          <a:p>
            <a:pPr algn="ctr"/>
            <a:r>
              <a:rPr lang="en-US" altLang="ja-JP" sz="1400" dirty="0" smtClean="0"/>
              <a:t>(</a:t>
            </a:r>
            <a:r>
              <a:rPr lang="en-US" altLang="ja-JP" sz="1400" dirty="0" err="1" smtClean="0"/>
              <a:t>ilixi_statusbar</a:t>
            </a:r>
            <a:r>
              <a:rPr lang="en-US" altLang="ja-JP" sz="1400" dirty="0" smtClean="0"/>
              <a:t>)</a:t>
            </a:r>
            <a:endParaRPr kumimoji="1" lang="ja-JP" altLang="en-US" sz="1400" dirty="0"/>
          </a:p>
        </p:txBody>
      </p:sp>
      <p:sp>
        <p:nvSpPr>
          <p:cNvPr id="13" name="正方形/長方形 12"/>
          <p:cNvSpPr/>
          <p:nvPr/>
        </p:nvSpPr>
        <p:spPr>
          <a:xfrm rot="16200000">
            <a:off x="930488" y="3323216"/>
            <a:ext cx="4525376" cy="70841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err="1" smtClean="0"/>
              <a:t>Ilixi</a:t>
            </a:r>
            <a:r>
              <a:rPr kumimoji="1" lang="en-US" altLang="ja-JP" sz="1400" dirty="0" smtClean="0"/>
              <a:t> Toolkit</a:t>
            </a:r>
            <a:endParaRPr kumimoji="1" lang="ja-JP" altLang="en-US" sz="1400" dirty="0"/>
          </a:p>
        </p:txBody>
      </p:sp>
      <p:sp>
        <p:nvSpPr>
          <p:cNvPr id="14" name="正方形/長方形 13"/>
          <p:cNvSpPr/>
          <p:nvPr/>
        </p:nvSpPr>
        <p:spPr>
          <a:xfrm rot="16200000">
            <a:off x="3968611" y="3316232"/>
            <a:ext cx="4516709" cy="7429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err="1" smtClean="0"/>
              <a:t>FusionDale</a:t>
            </a:r>
            <a:endParaRPr kumimoji="1" lang="ja-JP" altLang="en-US" sz="1400" dirty="0"/>
          </a:p>
        </p:txBody>
      </p:sp>
      <p:sp>
        <p:nvSpPr>
          <p:cNvPr id="16" name="正方形/長方形 15"/>
          <p:cNvSpPr/>
          <p:nvPr/>
        </p:nvSpPr>
        <p:spPr>
          <a:xfrm rot="16200000">
            <a:off x="-152" y="3327255"/>
            <a:ext cx="4525377" cy="7295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err="1" smtClean="0"/>
              <a:t>DirectFB</a:t>
            </a:r>
            <a:endParaRPr kumimoji="1" lang="ja-JP" altLang="en-US" sz="1400" dirty="0"/>
          </a:p>
        </p:txBody>
      </p:sp>
      <p:sp>
        <p:nvSpPr>
          <p:cNvPr id="2" name="左中かっこ 1"/>
          <p:cNvSpPr/>
          <p:nvPr/>
        </p:nvSpPr>
        <p:spPr>
          <a:xfrm rot="10800000" flipH="1">
            <a:off x="1262639" y="1429331"/>
            <a:ext cx="377016" cy="4525377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左中かっこ 14"/>
          <p:cNvSpPr/>
          <p:nvPr/>
        </p:nvSpPr>
        <p:spPr>
          <a:xfrm rot="10800000">
            <a:off x="6887523" y="1429332"/>
            <a:ext cx="377015" cy="4516708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 rot="16200000">
            <a:off x="-238610" y="3509894"/>
            <a:ext cx="2461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Graphical User Interface</a:t>
            </a:r>
            <a:endParaRPr kumimoji="1" lang="ja-JP" altLang="en-US" dirty="0"/>
          </a:p>
        </p:txBody>
      </p:sp>
      <p:sp>
        <p:nvSpPr>
          <p:cNvPr id="18" name="テキスト ボックス 17"/>
          <p:cNvSpPr txBox="1"/>
          <p:nvPr/>
        </p:nvSpPr>
        <p:spPr>
          <a:xfrm rot="16200000">
            <a:off x="6043644" y="3559858"/>
            <a:ext cx="308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Inter-Components Interactions</a:t>
            </a:r>
            <a:endParaRPr kumimoji="1" lang="ja-JP" altLang="en-US" dirty="0"/>
          </a:p>
        </p:txBody>
      </p:sp>
      <p:cxnSp>
        <p:nvCxnSpPr>
          <p:cNvPr id="30" name="直線矢印コネクタ 29"/>
          <p:cNvCxnSpPr>
            <a:stCxn id="7" idx="3"/>
          </p:cNvCxnSpPr>
          <p:nvPr/>
        </p:nvCxnSpPr>
        <p:spPr>
          <a:xfrm>
            <a:off x="5358235" y="1816208"/>
            <a:ext cx="497277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8" idx="3"/>
          </p:cNvCxnSpPr>
          <p:nvPr/>
        </p:nvCxnSpPr>
        <p:spPr>
          <a:xfrm>
            <a:off x="5352397" y="2759260"/>
            <a:ext cx="50311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stCxn id="12" idx="3"/>
            <a:endCxn id="14" idx="0"/>
          </p:cNvCxnSpPr>
          <p:nvPr/>
        </p:nvCxnSpPr>
        <p:spPr>
          <a:xfrm>
            <a:off x="5358235" y="3679007"/>
            <a:ext cx="497277" cy="867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9" idx="3"/>
          </p:cNvCxnSpPr>
          <p:nvPr/>
        </p:nvCxnSpPr>
        <p:spPr>
          <a:xfrm>
            <a:off x="5352397" y="4624420"/>
            <a:ext cx="50311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11" idx="3"/>
          </p:cNvCxnSpPr>
          <p:nvPr/>
        </p:nvCxnSpPr>
        <p:spPr>
          <a:xfrm>
            <a:off x="5352397" y="5560533"/>
            <a:ext cx="50311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>
            <a:stCxn id="7" idx="1"/>
          </p:cNvCxnSpPr>
          <p:nvPr/>
        </p:nvCxnSpPr>
        <p:spPr>
          <a:xfrm flipH="1">
            <a:off x="3547382" y="1816208"/>
            <a:ext cx="50391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>
            <a:endCxn id="8" idx="1"/>
          </p:cNvCxnSpPr>
          <p:nvPr/>
        </p:nvCxnSpPr>
        <p:spPr>
          <a:xfrm>
            <a:off x="3547382" y="2759260"/>
            <a:ext cx="4980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12" idx="1"/>
            <a:endCxn id="13" idx="2"/>
          </p:cNvCxnSpPr>
          <p:nvPr/>
        </p:nvCxnSpPr>
        <p:spPr>
          <a:xfrm flipH="1" flipV="1">
            <a:off x="3547382" y="3677422"/>
            <a:ext cx="503912" cy="158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>
            <a:stCxn id="9" idx="1"/>
          </p:cNvCxnSpPr>
          <p:nvPr/>
        </p:nvCxnSpPr>
        <p:spPr>
          <a:xfrm flipH="1">
            <a:off x="3547382" y="4624420"/>
            <a:ext cx="4980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/>
          <p:nvPr/>
        </p:nvCxnSpPr>
        <p:spPr>
          <a:xfrm flipH="1">
            <a:off x="3547382" y="5560533"/>
            <a:ext cx="50391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771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err="1" smtClean="0"/>
              <a:t>FusionDale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/>
              <a:t>is a service manager built on top </a:t>
            </a:r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 IPC mechanisms Fusion and One.</a:t>
            </a:r>
            <a:endParaRPr kumimoji="1" lang="en-US" altLang="ja-JP" dirty="0" smtClean="0"/>
          </a:p>
          <a:p>
            <a:r>
              <a:rPr lang="en-US" altLang="ja-JP" dirty="0" smtClean="0"/>
              <a:t>Servers registers methods and notifications as a component, a unit of service, to </a:t>
            </a:r>
            <a:r>
              <a:rPr lang="en-US" altLang="ja-JP" dirty="0" smtClean="0"/>
              <a:t>Component </a:t>
            </a:r>
            <a:r>
              <a:rPr lang="en-US" altLang="ja-JP" dirty="0" smtClean="0"/>
              <a:t>Manager (COMA</a:t>
            </a:r>
            <a:r>
              <a:rPr lang="en-US" altLang="ja-JP" dirty="0" smtClean="0"/>
              <a:t>).</a:t>
            </a:r>
          </a:p>
          <a:p>
            <a:r>
              <a:rPr lang="en-US" altLang="ja-JP" dirty="0" smtClean="0"/>
              <a:t>Clients query COMA to subscribe to a service they need, and call methods and/or listen to notifications.</a:t>
            </a:r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FusionDale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887626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kumimoji="1" lang="en-US" altLang="ja-JP" dirty="0" smtClean="0"/>
              <a:t>Application Manager developed on top of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toolkit and </a:t>
            </a:r>
            <a:r>
              <a:rPr kumimoji="1" lang="en-US" altLang="ja-JP" dirty="0" err="1" smtClean="0"/>
              <a:t>SaWMan</a:t>
            </a:r>
            <a:r>
              <a:rPr kumimoji="1" lang="en-US" altLang="ja-JP" dirty="0" smtClean="0"/>
              <a:t>.</a:t>
            </a:r>
          </a:p>
          <a:p>
            <a:pPr lvl="1"/>
            <a:r>
              <a:rPr kumimoji="1" lang="en-US" altLang="ja-JP" dirty="0" smtClean="0"/>
              <a:t>Application launcher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Task switcher</a:t>
            </a:r>
          </a:p>
          <a:p>
            <a:r>
              <a:rPr lang="en-US" altLang="ja-JP" dirty="0" err="1" smtClean="0"/>
              <a:t>ilixi</a:t>
            </a:r>
            <a:r>
              <a:rPr lang="en-US" altLang="ja-JP" dirty="0" smtClean="0"/>
              <a:t> Compositor treats all applications as its widgets.</a:t>
            </a:r>
          </a:p>
          <a:p>
            <a:pPr lvl="1"/>
            <a:r>
              <a:rPr lang="en-US" altLang="ja-JP" dirty="0" smtClean="0"/>
              <a:t>Applications may consist of multiple widgets.</a:t>
            </a:r>
          </a:p>
          <a:p>
            <a:pPr lvl="1"/>
            <a:r>
              <a:rPr lang="en-US" altLang="ja-JP" dirty="0" smtClean="0"/>
              <a:t>Requires ‘App Definition’ for each application.</a:t>
            </a:r>
          </a:p>
          <a:p>
            <a:r>
              <a:rPr lang="en-US" altLang="ja-JP" dirty="0" smtClean="0"/>
              <a:t>Multiple widgets can be shown at the same time, i.e. multiple applications can be displayed as well.</a:t>
            </a:r>
          </a:p>
          <a:p>
            <a:pPr lvl="1"/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ilixi</a:t>
            </a:r>
            <a:r>
              <a:rPr lang="en-US" altLang="ja-JP" dirty="0"/>
              <a:t> </a:t>
            </a:r>
            <a:r>
              <a:rPr lang="en-US" altLang="ja-JP" dirty="0" smtClean="0"/>
              <a:t>Compositor – </a:t>
            </a:r>
            <a:r>
              <a:rPr lang="en-US" altLang="ja-JP" dirty="0" err="1" smtClean="0"/>
              <a:t>ilixi_comp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27185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Compositor</a:t>
            </a:r>
            <a:endParaRPr kumimoji="1" lang="ja-JP" altLang="en-US" dirty="0"/>
          </a:p>
        </p:txBody>
      </p:sp>
      <p:grpSp>
        <p:nvGrpSpPr>
          <p:cNvPr id="7" name="Shape 299"/>
          <p:cNvGrpSpPr/>
          <p:nvPr/>
        </p:nvGrpSpPr>
        <p:grpSpPr>
          <a:xfrm>
            <a:off x="878297" y="2323237"/>
            <a:ext cx="1636079" cy="400079"/>
            <a:chOff x="2890175" y="2507616"/>
            <a:chExt cx="1577399" cy="1058972"/>
          </a:xfrm>
        </p:grpSpPr>
        <p:sp>
          <p:nvSpPr>
            <p:cNvPr id="8" name="Shape 300"/>
            <p:cNvSpPr/>
            <p:nvPr/>
          </p:nvSpPr>
          <p:spPr>
            <a:xfrm>
              <a:off x="2890175" y="2596250"/>
              <a:ext cx="1577399" cy="881700"/>
            </a:xfrm>
            <a:prstGeom prst="rect">
              <a:avLst/>
            </a:prstGeom>
            <a:solidFill>
              <a:schemeClr val="lt2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spAutoFit/>
            </a:bodyPr>
            <a:lstStyle/>
            <a:p>
              <a:endParaRPr/>
            </a:p>
          </p:txBody>
        </p:sp>
        <p:sp>
          <p:nvSpPr>
            <p:cNvPr id="9" name="Shape 301"/>
            <p:cNvSpPr txBox="1"/>
            <p:nvPr/>
          </p:nvSpPr>
          <p:spPr>
            <a:xfrm>
              <a:off x="3094325" y="2507616"/>
              <a:ext cx="1169099" cy="1058972"/>
            </a:xfrm>
            <a:prstGeom prst="rect">
              <a:avLst/>
            </a:prstGeom>
            <a:noFill/>
          </p:spPr>
          <p:txBody>
            <a:bodyPr lIns="91425" tIns="91425" rIns="91425" bIns="91425" anchor="ctr" anchorCtr="0">
              <a:spAutoFit/>
            </a:bodyPr>
            <a:lstStyle/>
            <a:p>
              <a:pPr lvl="0" algn="ctr" rtl="0">
                <a:buClr>
                  <a:srgbClr val="000000"/>
                </a:buClr>
                <a:buSzPct val="78571"/>
                <a:buFont typeface="Arial"/>
                <a:buNone/>
              </a:pPr>
              <a:r>
                <a:rPr lang="en" sz="1400" dirty="0"/>
                <a:t>Compositor</a:t>
              </a:r>
            </a:p>
          </p:txBody>
        </p:sp>
      </p:grpSp>
      <p:grpSp>
        <p:nvGrpSpPr>
          <p:cNvPr id="10" name="Shape 302"/>
          <p:cNvGrpSpPr/>
          <p:nvPr/>
        </p:nvGrpSpPr>
        <p:grpSpPr>
          <a:xfrm>
            <a:off x="3696328" y="1554772"/>
            <a:ext cx="1636079" cy="333106"/>
            <a:chOff x="2890175" y="2596250"/>
            <a:chExt cx="1577399" cy="881700"/>
          </a:xfrm>
        </p:grpSpPr>
        <p:sp>
          <p:nvSpPr>
            <p:cNvPr id="11" name="Shape 303"/>
            <p:cNvSpPr/>
            <p:nvPr/>
          </p:nvSpPr>
          <p:spPr>
            <a:xfrm>
              <a:off x="2890175" y="2596250"/>
              <a:ext cx="1577399" cy="881700"/>
            </a:xfrm>
            <a:prstGeom prst="rect">
              <a:avLst/>
            </a:prstGeom>
            <a:solidFill>
              <a:schemeClr val="lt2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spAutoFit/>
            </a:bodyPr>
            <a:lstStyle/>
            <a:p>
              <a:endParaRPr/>
            </a:p>
          </p:txBody>
        </p:sp>
        <p:sp>
          <p:nvSpPr>
            <p:cNvPr id="12" name="Shape 304"/>
            <p:cNvSpPr txBox="1"/>
            <p:nvPr/>
          </p:nvSpPr>
          <p:spPr>
            <a:xfrm>
              <a:off x="3094325" y="2808500"/>
              <a:ext cx="1169099" cy="457200"/>
            </a:xfrm>
            <a:prstGeom prst="rect">
              <a:avLst/>
            </a:prstGeom>
            <a:noFill/>
          </p:spPr>
          <p:txBody>
            <a:bodyPr lIns="91425" tIns="91425" rIns="91425" bIns="91425" anchor="ctr" anchorCtr="0">
              <a:spAutoFit/>
            </a:bodyPr>
            <a:lstStyle/>
            <a:p>
              <a:pPr lvl="0" algn="ctr" rtl="0">
                <a:buClr>
                  <a:srgbClr val="000000"/>
                </a:buClr>
                <a:buSzPct val="78571"/>
                <a:buFont typeface="Arial"/>
                <a:buNone/>
              </a:pPr>
              <a:r>
                <a:rPr lang="en"/>
                <a:t>SaWMan</a:t>
              </a:r>
            </a:p>
          </p:txBody>
        </p:sp>
      </p:grpSp>
      <p:grpSp>
        <p:nvGrpSpPr>
          <p:cNvPr id="13" name="Shape 305"/>
          <p:cNvGrpSpPr/>
          <p:nvPr/>
        </p:nvGrpSpPr>
        <p:grpSpPr>
          <a:xfrm>
            <a:off x="3696328" y="5589784"/>
            <a:ext cx="1636079" cy="333106"/>
            <a:chOff x="2890175" y="2596250"/>
            <a:chExt cx="1577399" cy="881700"/>
          </a:xfrm>
        </p:grpSpPr>
        <p:sp>
          <p:nvSpPr>
            <p:cNvPr id="14" name="Shape 306"/>
            <p:cNvSpPr/>
            <p:nvPr/>
          </p:nvSpPr>
          <p:spPr>
            <a:xfrm>
              <a:off x="2890175" y="2596250"/>
              <a:ext cx="1577399" cy="881700"/>
            </a:xfrm>
            <a:prstGeom prst="rect">
              <a:avLst/>
            </a:prstGeom>
            <a:solidFill>
              <a:schemeClr val="lt2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spAutoFit/>
            </a:bodyPr>
            <a:lstStyle/>
            <a:p>
              <a:endParaRPr/>
            </a:p>
          </p:txBody>
        </p:sp>
        <p:sp>
          <p:nvSpPr>
            <p:cNvPr id="15" name="Shape 307"/>
            <p:cNvSpPr txBox="1"/>
            <p:nvPr/>
          </p:nvSpPr>
          <p:spPr>
            <a:xfrm>
              <a:off x="3094325" y="2808500"/>
              <a:ext cx="1169099" cy="457200"/>
            </a:xfrm>
            <a:prstGeom prst="rect">
              <a:avLst/>
            </a:prstGeom>
            <a:noFill/>
          </p:spPr>
          <p:txBody>
            <a:bodyPr lIns="91425" tIns="91425" rIns="91425" bIns="91425" anchor="ctr" anchorCtr="0">
              <a:spAutoFit/>
            </a:bodyPr>
            <a:lstStyle/>
            <a:p>
              <a:pPr lvl="0" algn="ctr" rtl="0">
                <a:buClr>
                  <a:srgbClr val="000000"/>
                </a:buClr>
                <a:buSzPct val="78571"/>
                <a:buFont typeface="Arial"/>
                <a:buNone/>
              </a:pPr>
              <a:r>
                <a:rPr lang="en"/>
                <a:t>DirectFB</a:t>
              </a:r>
            </a:p>
          </p:txBody>
        </p:sp>
      </p:grpSp>
      <p:grpSp>
        <p:nvGrpSpPr>
          <p:cNvPr id="16" name="Shape 308"/>
          <p:cNvGrpSpPr/>
          <p:nvPr/>
        </p:nvGrpSpPr>
        <p:grpSpPr>
          <a:xfrm>
            <a:off x="6207823" y="3512555"/>
            <a:ext cx="2478976" cy="1244016"/>
            <a:chOff x="5727699" y="1876750"/>
            <a:chExt cx="2478976" cy="1244016"/>
          </a:xfrm>
        </p:grpSpPr>
        <p:grpSp>
          <p:nvGrpSpPr>
            <p:cNvPr id="17" name="Shape 309"/>
            <p:cNvGrpSpPr/>
            <p:nvPr/>
          </p:nvGrpSpPr>
          <p:grpSpPr>
            <a:xfrm>
              <a:off x="5727699" y="1876750"/>
              <a:ext cx="2478976" cy="1244016"/>
              <a:chOff x="3386455" y="3915040"/>
              <a:chExt cx="4085999" cy="1538101"/>
            </a:xfrm>
          </p:grpSpPr>
          <p:sp>
            <p:nvSpPr>
              <p:cNvPr id="24" name="Shape 310"/>
              <p:cNvSpPr/>
              <p:nvPr/>
            </p:nvSpPr>
            <p:spPr>
              <a:xfrm>
                <a:off x="3386455" y="3915041"/>
                <a:ext cx="4085399" cy="1538100"/>
              </a:xfrm>
              <a:prstGeom prst="rect">
                <a:avLst/>
              </a:prstGeom>
              <a:solidFill>
                <a:schemeClr val="lt2"/>
              </a:solidFill>
              <a:ln w="19050" cap="flat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5" name="Shape 311"/>
              <p:cNvSpPr txBox="1"/>
              <p:nvPr/>
            </p:nvSpPr>
            <p:spPr>
              <a:xfrm>
                <a:off x="3386455" y="3915040"/>
                <a:ext cx="4085999" cy="474299"/>
              </a:xfrm>
              <a:prstGeom prst="rect">
                <a:avLst/>
              </a:prstGeom>
              <a:noFill/>
            </p:spPr>
            <p:txBody>
              <a:bodyPr lIns="91425" tIns="91425" rIns="91425" bIns="91425" anchor="t" anchorCtr="0">
                <a:spAutoFit/>
              </a:bodyPr>
              <a:lstStyle/>
              <a:p>
                <a:pPr lvl="0" algn="ctr" rtl="0">
                  <a:buClr>
                    <a:srgbClr val="000000"/>
                  </a:buClr>
                  <a:buSzPct val="78571"/>
                  <a:buFont typeface="Arial"/>
                  <a:buNone/>
                </a:pPr>
                <a:r>
                  <a:rPr lang="en"/>
                  <a:t>Application #1</a:t>
                </a:r>
              </a:p>
            </p:txBody>
          </p:sp>
        </p:grpSp>
        <p:grpSp>
          <p:nvGrpSpPr>
            <p:cNvPr id="18" name="Shape 312"/>
            <p:cNvGrpSpPr/>
            <p:nvPr/>
          </p:nvGrpSpPr>
          <p:grpSpPr>
            <a:xfrm>
              <a:off x="5779172" y="2389250"/>
              <a:ext cx="2096680" cy="400079"/>
              <a:chOff x="2890175" y="2491587"/>
              <a:chExt cx="1577399" cy="1091027"/>
            </a:xfrm>
          </p:grpSpPr>
          <p:sp>
            <p:nvSpPr>
              <p:cNvPr id="22" name="Shape 313"/>
              <p:cNvSpPr/>
              <p:nvPr/>
            </p:nvSpPr>
            <p:spPr>
              <a:xfrm>
                <a:off x="2890175" y="2596250"/>
                <a:ext cx="1577399" cy="881700"/>
              </a:xfrm>
              <a:prstGeom prst="rect">
                <a:avLst/>
              </a:prstGeom>
              <a:solidFill>
                <a:schemeClr val="lt2"/>
              </a:solidFill>
              <a:ln w="19050" cap="flat">
                <a:solidFill>
                  <a:srgbClr val="B7B7B7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3" name="Shape 314"/>
              <p:cNvSpPr txBox="1"/>
              <p:nvPr/>
            </p:nvSpPr>
            <p:spPr>
              <a:xfrm>
                <a:off x="3094325" y="2491587"/>
                <a:ext cx="1169099" cy="1091027"/>
              </a:xfrm>
              <a:prstGeom prst="rect">
                <a:avLst/>
              </a:prstGeom>
              <a:noFill/>
            </p:spPr>
            <p:txBody>
              <a:bodyPr lIns="91425" tIns="91425" rIns="91425" bIns="91425" anchor="ctr" anchorCtr="0">
                <a:spAutoFit/>
              </a:bodyPr>
              <a:lstStyle/>
              <a:p>
                <a:pPr lvl="0" algn="ctr" rtl="0">
                  <a:buClr>
                    <a:srgbClr val="000000"/>
                  </a:buClr>
                  <a:buSzPct val="78571"/>
                  <a:buFont typeface="Arial"/>
                  <a:buNone/>
                </a:pPr>
                <a:r>
                  <a:rPr lang="en" sz="1400" dirty="0"/>
                  <a:t>IDirectFBWindow</a:t>
                </a:r>
              </a:p>
            </p:txBody>
          </p:sp>
        </p:grpSp>
        <p:grpSp>
          <p:nvGrpSpPr>
            <p:cNvPr id="19" name="Shape 315"/>
            <p:cNvGrpSpPr/>
            <p:nvPr/>
          </p:nvGrpSpPr>
          <p:grpSpPr>
            <a:xfrm>
              <a:off x="5951147" y="2639625"/>
              <a:ext cx="2096680" cy="400079"/>
              <a:chOff x="2890175" y="2491587"/>
              <a:chExt cx="1577399" cy="1091027"/>
            </a:xfrm>
          </p:grpSpPr>
          <p:sp>
            <p:nvSpPr>
              <p:cNvPr id="20" name="Shape 316"/>
              <p:cNvSpPr/>
              <p:nvPr/>
            </p:nvSpPr>
            <p:spPr>
              <a:xfrm>
                <a:off x="2890175" y="2596250"/>
                <a:ext cx="1577399" cy="881700"/>
              </a:xfrm>
              <a:prstGeom prst="rect">
                <a:avLst/>
              </a:prstGeom>
              <a:solidFill>
                <a:schemeClr val="lt2"/>
              </a:solidFill>
              <a:ln w="19050" cap="flat">
                <a:solidFill>
                  <a:srgbClr val="B7B7B7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1" name="Shape 317"/>
              <p:cNvSpPr txBox="1"/>
              <p:nvPr/>
            </p:nvSpPr>
            <p:spPr>
              <a:xfrm>
                <a:off x="3094325" y="2491587"/>
                <a:ext cx="1169099" cy="1091027"/>
              </a:xfrm>
              <a:prstGeom prst="rect">
                <a:avLst/>
              </a:prstGeom>
              <a:noFill/>
            </p:spPr>
            <p:txBody>
              <a:bodyPr lIns="91425" tIns="91425" rIns="91425" bIns="91425" anchor="ctr" anchorCtr="0">
                <a:spAutoFit/>
              </a:bodyPr>
              <a:lstStyle/>
              <a:p>
                <a:pPr lvl="0" algn="ctr" rtl="0">
                  <a:buClr>
                    <a:srgbClr val="000000"/>
                  </a:buClr>
                  <a:buSzPct val="78571"/>
                  <a:buFont typeface="Arial"/>
                  <a:buNone/>
                </a:pPr>
                <a:r>
                  <a:rPr lang="en" sz="1400" dirty="0"/>
                  <a:t>IDirectFBWindow</a:t>
                </a:r>
              </a:p>
            </p:txBody>
          </p:sp>
        </p:grpSp>
      </p:grpSp>
      <p:cxnSp>
        <p:nvCxnSpPr>
          <p:cNvPr id="26" name="Shape 318"/>
          <p:cNvCxnSpPr>
            <a:stCxn id="36" idx="0"/>
            <a:endCxn id="8" idx="2"/>
          </p:cNvCxnSpPr>
          <p:nvPr/>
        </p:nvCxnSpPr>
        <p:spPr>
          <a:xfrm rot="10800000" flipH="1">
            <a:off x="1696336" y="2689831"/>
            <a:ext cx="0" cy="822724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triangle" w="lg" len="lg"/>
            <a:tailEnd type="none" w="lg" len="lg"/>
          </a:ln>
        </p:spPr>
      </p:cxnSp>
      <p:grpSp>
        <p:nvGrpSpPr>
          <p:cNvPr id="27" name="Shape 320"/>
          <p:cNvGrpSpPr/>
          <p:nvPr/>
        </p:nvGrpSpPr>
        <p:grpSpPr>
          <a:xfrm>
            <a:off x="711610" y="3512555"/>
            <a:ext cx="1969451" cy="1244015"/>
            <a:chOff x="4822232" y="4737424"/>
            <a:chExt cx="1969451" cy="1244015"/>
          </a:xfrm>
        </p:grpSpPr>
        <p:grpSp>
          <p:nvGrpSpPr>
            <p:cNvPr id="28" name="Shape 321"/>
            <p:cNvGrpSpPr/>
            <p:nvPr/>
          </p:nvGrpSpPr>
          <p:grpSpPr>
            <a:xfrm>
              <a:off x="4822232" y="4737424"/>
              <a:ext cx="1969451" cy="1244015"/>
              <a:chOff x="3386455" y="3915040"/>
              <a:chExt cx="4085999" cy="1538100"/>
            </a:xfrm>
          </p:grpSpPr>
          <p:sp>
            <p:nvSpPr>
              <p:cNvPr id="35" name="Shape 322"/>
              <p:cNvSpPr/>
              <p:nvPr/>
            </p:nvSpPr>
            <p:spPr>
              <a:xfrm>
                <a:off x="3386455" y="3915040"/>
                <a:ext cx="4085399" cy="1538100"/>
              </a:xfrm>
              <a:prstGeom prst="rect">
                <a:avLst/>
              </a:prstGeom>
              <a:solidFill>
                <a:schemeClr val="lt2"/>
              </a:solidFill>
              <a:ln w="19050" cap="flat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36" name="Shape 319"/>
              <p:cNvSpPr txBox="1"/>
              <p:nvPr/>
            </p:nvSpPr>
            <p:spPr>
              <a:xfrm>
                <a:off x="3386455" y="3915040"/>
                <a:ext cx="4085999" cy="474299"/>
              </a:xfrm>
              <a:prstGeom prst="rect">
                <a:avLst/>
              </a:prstGeom>
              <a:noFill/>
            </p:spPr>
            <p:txBody>
              <a:bodyPr lIns="91425" tIns="91425" rIns="91425" bIns="91425" anchor="t" anchorCtr="0">
                <a:spAutoFit/>
              </a:bodyPr>
              <a:lstStyle/>
              <a:p>
                <a:pPr lvl="0" algn="ctr" rtl="0">
                  <a:buClr>
                    <a:srgbClr val="000000"/>
                  </a:buClr>
                  <a:buSzPct val="78571"/>
                  <a:buFont typeface="Arial"/>
                  <a:buNone/>
                </a:pPr>
                <a:r>
                  <a:rPr lang="en"/>
                  <a:t>AppCompositor #1</a:t>
                </a:r>
              </a:p>
            </p:txBody>
          </p:sp>
        </p:grpSp>
        <p:grpSp>
          <p:nvGrpSpPr>
            <p:cNvPr id="29" name="Shape 323"/>
            <p:cNvGrpSpPr/>
            <p:nvPr/>
          </p:nvGrpSpPr>
          <p:grpSpPr>
            <a:xfrm>
              <a:off x="4905717" y="5259725"/>
              <a:ext cx="1665734" cy="400079"/>
              <a:chOff x="2890175" y="2491586"/>
              <a:chExt cx="1577399" cy="1091027"/>
            </a:xfrm>
          </p:grpSpPr>
          <p:sp>
            <p:nvSpPr>
              <p:cNvPr id="33" name="Shape 324"/>
              <p:cNvSpPr/>
              <p:nvPr/>
            </p:nvSpPr>
            <p:spPr>
              <a:xfrm>
                <a:off x="2890175" y="2596250"/>
                <a:ext cx="1577399" cy="881700"/>
              </a:xfrm>
              <a:prstGeom prst="rect">
                <a:avLst/>
              </a:prstGeom>
              <a:solidFill>
                <a:schemeClr val="lt2"/>
              </a:solidFill>
              <a:ln w="19050" cap="flat">
                <a:solidFill>
                  <a:srgbClr val="B7B7B7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34" name="Shape 325"/>
              <p:cNvSpPr txBox="1"/>
              <p:nvPr/>
            </p:nvSpPr>
            <p:spPr>
              <a:xfrm>
                <a:off x="3094325" y="2491586"/>
                <a:ext cx="1169099" cy="1091027"/>
              </a:xfrm>
              <a:prstGeom prst="rect">
                <a:avLst/>
              </a:prstGeom>
              <a:noFill/>
            </p:spPr>
            <p:txBody>
              <a:bodyPr lIns="91425" tIns="91425" rIns="91425" bIns="91425" anchor="ctr" anchorCtr="0">
                <a:spAutoFit/>
              </a:bodyPr>
              <a:lstStyle/>
              <a:p>
                <a:pPr lvl="0" algn="ctr" rtl="0">
                  <a:buClr>
                    <a:srgbClr val="000000"/>
                  </a:buClr>
                  <a:buSzPct val="78571"/>
                  <a:buFont typeface="Arial"/>
                  <a:buNone/>
                </a:pPr>
                <a:r>
                  <a:rPr lang="en" sz="1400" dirty="0"/>
                  <a:t>SurfaceView</a:t>
                </a:r>
              </a:p>
            </p:txBody>
          </p:sp>
        </p:grpSp>
        <p:grpSp>
          <p:nvGrpSpPr>
            <p:cNvPr id="30" name="Shape 326"/>
            <p:cNvGrpSpPr/>
            <p:nvPr/>
          </p:nvGrpSpPr>
          <p:grpSpPr>
            <a:xfrm>
              <a:off x="5042351" y="5510100"/>
              <a:ext cx="1665734" cy="400079"/>
              <a:chOff x="2890175" y="2491586"/>
              <a:chExt cx="1577399" cy="1091027"/>
            </a:xfrm>
          </p:grpSpPr>
          <p:sp>
            <p:nvSpPr>
              <p:cNvPr id="31" name="Shape 327"/>
              <p:cNvSpPr/>
              <p:nvPr/>
            </p:nvSpPr>
            <p:spPr>
              <a:xfrm>
                <a:off x="2890175" y="2596250"/>
                <a:ext cx="1577399" cy="881700"/>
              </a:xfrm>
              <a:prstGeom prst="rect">
                <a:avLst/>
              </a:prstGeom>
              <a:solidFill>
                <a:schemeClr val="lt2"/>
              </a:solidFill>
              <a:ln w="19050" cap="flat">
                <a:solidFill>
                  <a:srgbClr val="B7B7B7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spAutoFit/>
              </a:bodyPr>
              <a:lstStyle/>
              <a:p>
                <a:endParaRPr dirty="0"/>
              </a:p>
            </p:txBody>
          </p:sp>
          <p:sp>
            <p:nvSpPr>
              <p:cNvPr id="32" name="Shape 328"/>
              <p:cNvSpPr txBox="1"/>
              <p:nvPr/>
            </p:nvSpPr>
            <p:spPr>
              <a:xfrm>
                <a:off x="3094325" y="2491586"/>
                <a:ext cx="1169099" cy="1091027"/>
              </a:xfrm>
              <a:prstGeom prst="rect">
                <a:avLst/>
              </a:prstGeom>
              <a:noFill/>
            </p:spPr>
            <p:txBody>
              <a:bodyPr lIns="91425" tIns="91425" rIns="91425" bIns="91425" anchor="ctr" anchorCtr="0">
                <a:spAutoFit/>
              </a:bodyPr>
              <a:lstStyle/>
              <a:p>
                <a:pPr lvl="0" algn="ctr" rtl="0">
                  <a:buClr>
                    <a:srgbClr val="000000"/>
                  </a:buClr>
                  <a:buSzPct val="78571"/>
                  <a:buFont typeface="Arial"/>
                  <a:buNone/>
                </a:pPr>
                <a:r>
                  <a:rPr lang="en" sz="1400" dirty="0"/>
                  <a:t>SurfaceView</a:t>
                </a:r>
              </a:p>
            </p:txBody>
          </p:sp>
        </p:grpSp>
      </p:grpSp>
      <p:cxnSp>
        <p:nvCxnSpPr>
          <p:cNvPr id="37" name="Shape 329"/>
          <p:cNvCxnSpPr>
            <a:stCxn id="33" idx="3"/>
            <a:endCxn id="22" idx="1"/>
          </p:cNvCxnSpPr>
          <p:nvPr/>
        </p:nvCxnSpPr>
        <p:spPr>
          <a:xfrm rot="10800000" flipH="1">
            <a:off x="2460831" y="4225095"/>
            <a:ext cx="3798466" cy="98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38" name="Shape 330"/>
          <p:cNvCxnSpPr>
            <a:stCxn id="31" idx="3"/>
            <a:endCxn id="20" idx="1"/>
          </p:cNvCxnSpPr>
          <p:nvPr/>
        </p:nvCxnSpPr>
        <p:spPr>
          <a:xfrm rot="10800000" flipH="1">
            <a:off x="2597465" y="4475470"/>
            <a:ext cx="3833807" cy="980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39" name="Shape 331"/>
          <p:cNvCxnSpPr>
            <a:stCxn id="11" idx="3"/>
            <a:endCxn id="25" idx="0"/>
          </p:cNvCxnSpPr>
          <p:nvPr/>
        </p:nvCxnSpPr>
        <p:spPr>
          <a:xfrm>
            <a:off x="5332408" y="1721325"/>
            <a:ext cx="2114903" cy="1791230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triangle" w="lg" len="lg"/>
            <a:tailEnd type="none" w="lg" len="lg"/>
          </a:ln>
        </p:spPr>
      </p:cxnSp>
      <p:cxnSp>
        <p:nvCxnSpPr>
          <p:cNvPr id="40" name="Shape 332"/>
          <p:cNvCxnSpPr>
            <a:stCxn id="8" idx="3"/>
            <a:endCxn id="11" idx="1"/>
          </p:cNvCxnSpPr>
          <p:nvPr/>
        </p:nvCxnSpPr>
        <p:spPr>
          <a:xfrm rot="10800000" flipH="1">
            <a:off x="2514376" y="1721325"/>
            <a:ext cx="1181952" cy="801952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triangle" w="lg" len="lg"/>
            <a:tailEnd type="none" w="lg" len="lg"/>
          </a:ln>
        </p:spPr>
      </p:cxnSp>
      <p:sp>
        <p:nvSpPr>
          <p:cNvPr id="41" name="Shape 333"/>
          <p:cNvSpPr txBox="1"/>
          <p:nvPr/>
        </p:nvSpPr>
        <p:spPr>
          <a:xfrm>
            <a:off x="3677514" y="4485270"/>
            <a:ext cx="1845000" cy="3296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spAutoFit/>
          </a:bodyPr>
          <a:lstStyle/>
          <a:p>
            <a:pPr lvl="0" rtl="0">
              <a:buClr>
                <a:srgbClr val="000000"/>
              </a:buClr>
              <a:buSzPct val="91666"/>
              <a:buFont typeface="Arial"/>
              <a:buNone/>
            </a:pPr>
            <a:r>
              <a:rPr lang="en" sz="1200"/>
              <a:t>sends window events</a:t>
            </a:r>
          </a:p>
        </p:txBody>
      </p:sp>
      <p:sp>
        <p:nvSpPr>
          <p:cNvPr id="42" name="Shape 334"/>
          <p:cNvSpPr txBox="1"/>
          <p:nvPr/>
        </p:nvSpPr>
        <p:spPr>
          <a:xfrm rot="19625972">
            <a:off x="2191902" y="1721374"/>
            <a:ext cx="1600018" cy="359227"/>
          </a:xfrm>
          <a:prstGeom prst="rect">
            <a:avLst/>
          </a:prstGeom>
          <a:noFill/>
        </p:spPr>
        <p:txBody>
          <a:bodyPr lIns="91425" tIns="91425" rIns="91425" bIns="91425" anchor="ctr" anchorCtr="0">
            <a:spAutoFit/>
          </a:bodyPr>
          <a:lstStyle/>
          <a:p>
            <a:pPr lvl="0" algn="ctr" rtl="0">
              <a:buClr>
                <a:srgbClr val="000000"/>
              </a:buClr>
              <a:buSzPct val="91666"/>
              <a:buFont typeface="Arial"/>
              <a:buNone/>
            </a:pPr>
            <a:r>
              <a:rPr lang="en" sz="1200"/>
              <a:t>notification - </a:t>
            </a:r>
            <a:br>
              <a:rPr lang="en" sz="1200"/>
            </a:br>
            <a:r>
              <a:rPr lang="en" sz="1200"/>
              <a:t>window added</a:t>
            </a:r>
          </a:p>
        </p:txBody>
      </p:sp>
      <p:cxnSp>
        <p:nvCxnSpPr>
          <p:cNvPr id="43" name="Shape 335"/>
          <p:cNvCxnSpPr>
            <a:stCxn id="31" idx="2"/>
            <a:endCxn id="14" idx="1"/>
          </p:cNvCxnSpPr>
          <p:nvPr/>
        </p:nvCxnSpPr>
        <p:spPr>
          <a:xfrm>
            <a:off x="1764597" y="4646930"/>
            <a:ext cx="1931731" cy="1109407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triangle" w="lg" len="lg"/>
            <a:tailEnd type="none" w="lg" len="lg"/>
          </a:ln>
        </p:spPr>
      </p:cxnSp>
      <p:sp>
        <p:nvSpPr>
          <p:cNvPr id="44" name="Shape 336"/>
          <p:cNvSpPr txBox="1"/>
          <p:nvPr/>
        </p:nvSpPr>
        <p:spPr>
          <a:xfrm rot="2383681">
            <a:off x="5710334" y="2302191"/>
            <a:ext cx="1844654" cy="329567"/>
          </a:xfrm>
          <a:prstGeom prst="rect">
            <a:avLst/>
          </a:prstGeom>
          <a:noFill/>
        </p:spPr>
        <p:txBody>
          <a:bodyPr lIns="91425" tIns="91425" rIns="91425" bIns="91425" anchor="t" anchorCtr="0">
            <a:spAutoFit/>
          </a:bodyPr>
          <a:lstStyle/>
          <a:p>
            <a:pPr lvl="0" rtl="0">
              <a:buClr>
                <a:srgbClr val="000000"/>
              </a:buClr>
              <a:buSzPct val="91666"/>
              <a:buFont typeface="Arial"/>
              <a:buNone/>
            </a:pPr>
            <a:r>
              <a:rPr lang="en" sz="1200"/>
              <a:t>creates a window</a:t>
            </a:r>
          </a:p>
        </p:txBody>
      </p:sp>
      <p:cxnSp>
        <p:nvCxnSpPr>
          <p:cNvPr id="45" name="Shape 337"/>
          <p:cNvCxnSpPr>
            <a:stCxn id="20" idx="2"/>
            <a:endCxn id="14" idx="3"/>
          </p:cNvCxnSpPr>
          <p:nvPr/>
        </p:nvCxnSpPr>
        <p:spPr>
          <a:xfrm flipH="1">
            <a:off x="5332408" y="4637130"/>
            <a:ext cx="2147203" cy="1119207"/>
          </a:xfrm>
          <a:prstGeom prst="straightConnector1">
            <a:avLst/>
          </a:prstGeom>
          <a:noFill/>
          <a:ln w="19050" cap="flat">
            <a:solidFill>
              <a:schemeClr val="dk2"/>
            </a:solidFill>
            <a:prstDash val="solid"/>
            <a:round/>
            <a:headEnd type="none" w="lg" len="lg"/>
            <a:tailEnd type="triangle" w="lg" len="lg"/>
          </a:ln>
        </p:spPr>
      </p:cxnSp>
      <p:sp>
        <p:nvSpPr>
          <p:cNvPr id="46" name="Shape 338"/>
          <p:cNvSpPr txBox="1"/>
          <p:nvPr/>
        </p:nvSpPr>
        <p:spPr>
          <a:xfrm rot="20029575">
            <a:off x="5814170" y="5263311"/>
            <a:ext cx="1198381" cy="261358"/>
          </a:xfrm>
          <a:prstGeom prst="rect">
            <a:avLst/>
          </a:prstGeom>
          <a:noFill/>
        </p:spPr>
        <p:txBody>
          <a:bodyPr lIns="91425" tIns="91425" rIns="91425" bIns="91425" anchor="ctr" anchorCtr="0">
            <a:spAutoFit/>
          </a:bodyPr>
          <a:lstStyle/>
          <a:p>
            <a:pPr algn="ctr">
              <a:buNone/>
            </a:pPr>
            <a:r>
              <a:rPr lang="en" sz="1200"/>
              <a:t>flips surface</a:t>
            </a:r>
          </a:p>
        </p:txBody>
      </p:sp>
      <p:sp>
        <p:nvSpPr>
          <p:cNvPr id="47" name="Shape 339"/>
          <p:cNvSpPr txBox="1"/>
          <p:nvPr/>
        </p:nvSpPr>
        <p:spPr>
          <a:xfrm rot="1725556">
            <a:off x="2000281" y="5277116"/>
            <a:ext cx="1198427" cy="381048"/>
          </a:xfrm>
          <a:prstGeom prst="rect">
            <a:avLst/>
          </a:prstGeom>
          <a:noFill/>
        </p:spPr>
        <p:txBody>
          <a:bodyPr lIns="91425" tIns="91425" rIns="91425" bIns="91425" anchor="ctr" anchorCtr="0">
            <a:spAutoFit/>
          </a:bodyPr>
          <a:lstStyle/>
          <a:p>
            <a:pPr lvl="0" algn="ctr" rtl="0">
              <a:buClr>
                <a:srgbClr val="000000"/>
              </a:buClr>
              <a:buSzPct val="91666"/>
              <a:buFont typeface="Arial"/>
              <a:buNone/>
            </a:pPr>
            <a:r>
              <a:rPr lang="en" sz="1200"/>
              <a:t>surface update event</a:t>
            </a:r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5079723" y="6082441"/>
            <a:ext cx="38580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kumimoji="1" lang="en-US" altLang="ja-JP" sz="1400" dirty="0" smtClean="0"/>
              <a:t>Quoted from </a:t>
            </a:r>
            <a:r>
              <a:rPr lang="en-US" altLang="ja-JP" sz="1400" dirty="0">
                <a:hlinkClick r:id="rId2"/>
              </a:rPr>
              <a:t>http://ilixi.org/docs/</a:t>
            </a:r>
            <a:r>
              <a:rPr lang="en-US" altLang="ja-JP" sz="1400" dirty="0" smtClean="0">
                <a:hlinkClick r:id="rId2"/>
              </a:rPr>
              <a:t>what_is_ilixi.pdf</a:t>
            </a:r>
            <a:endParaRPr lang="en-US" altLang="ja-JP" sz="1400" dirty="0"/>
          </a:p>
        </p:txBody>
      </p:sp>
    </p:spTree>
    <p:extLst>
      <p:ext uri="{BB962C8B-B14F-4D97-AF65-F5344CB8AC3E}">
        <p14:creationId xmlns:p14="http://schemas.microsoft.com/office/powerpoint/2010/main" val="6516713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&lt;?xml version="1.0"?&gt;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&lt;!DOCTYPE app PUBLIC "-//</a:t>
            </a:r>
            <a:r>
              <a:rPr lang="en-US" altLang="ja-JP" dirty="0" err="1">
                <a:latin typeface="Courier New"/>
                <a:cs typeface="Courier New"/>
              </a:rPr>
              <a:t>ilixi</a:t>
            </a:r>
            <a:r>
              <a:rPr lang="en-US" altLang="ja-JP" dirty="0">
                <a:latin typeface="Courier New"/>
                <a:cs typeface="Courier New"/>
              </a:rPr>
              <a:t>//DTD </a:t>
            </a:r>
            <a:r>
              <a:rPr lang="en-US" altLang="ja-JP" dirty="0" err="1">
                <a:latin typeface="Courier New"/>
                <a:cs typeface="Courier New"/>
              </a:rPr>
              <a:t>AppDef</a:t>
            </a:r>
            <a:r>
              <a:rPr lang="en-US" altLang="ja-JP" dirty="0">
                <a:latin typeface="Courier New"/>
                <a:cs typeface="Courier New"/>
              </a:rPr>
              <a:t> v1//EN" "http://</a:t>
            </a:r>
            <a:r>
              <a:rPr lang="en-US" altLang="ja-JP" dirty="0" err="1">
                <a:latin typeface="Courier New"/>
                <a:cs typeface="Courier New"/>
              </a:rPr>
              <a:t>www.ilixi.org</a:t>
            </a:r>
            <a:r>
              <a:rPr lang="en-US" altLang="ja-JP" dirty="0">
                <a:latin typeface="Courier New"/>
                <a:cs typeface="Courier New"/>
              </a:rPr>
              <a:t>/</a:t>
            </a:r>
            <a:r>
              <a:rPr lang="en-US" altLang="ja-JP" dirty="0" err="1">
                <a:latin typeface="Courier New"/>
                <a:cs typeface="Courier New"/>
              </a:rPr>
              <a:t>dtd</a:t>
            </a:r>
            <a:r>
              <a:rPr lang="en-US" altLang="ja-JP" dirty="0">
                <a:latin typeface="Courier New"/>
                <a:cs typeface="Courier New"/>
              </a:rPr>
              <a:t>/</a:t>
            </a:r>
            <a:r>
              <a:rPr lang="en-US" altLang="ja-JP" dirty="0" err="1">
                <a:latin typeface="Courier New"/>
                <a:cs typeface="Courier New"/>
              </a:rPr>
              <a:t>application.dtd</a:t>
            </a:r>
            <a:r>
              <a:rPr lang="en-US" altLang="ja-JP" dirty="0">
                <a:latin typeface="Courier New"/>
                <a:cs typeface="Courier New"/>
              </a:rPr>
              <a:t>"&gt;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&lt;app&gt;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&lt;name&gt;</a:t>
            </a:r>
            <a:r>
              <a:rPr lang="en-US" altLang="ja-JP" dirty="0" err="1">
                <a:latin typeface="Courier New"/>
                <a:cs typeface="Courier New"/>
              </a:rPr>
              <a:t>OnScreenKeyboard</a:t>
            </a:r>
            <a:r>
              <a:rPr lang="en-US" altLang="ja-JP" dirty="0">
                <a:latin typeface="Courier New"/>
                <a:cs typeface="Courier New"/>
              </a:rPr>
              <a:t>&lt;/name&gt;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&lt;author&gt;</a:t>
            </a:r>
            <a:r>
              <a:rPr lang="en-US" altLang="ja-JP" dirty="0" err="1">
                <a:latin typeface="Courier New"/>
                <a:cs typeface="Courier New"/>
              </a:rPr>
              <a:t>Tarik</a:t>
            </a:r>
            <a:r>
              <a:rPr lang="en-US" altLang="ja-JP" dirty="0">
                <a:latin typeface="Courier New"/>
                <a:cs typeface="Courier New"/>
              </a:rPr>
              <a:t> </a:t>
            </a:r>
            <a:r>
              <a:rPr lang="en-US" altLang="ja-JP" dirty="0" err="1">
                <a:latin typeface="Courier New"/>
                <a:cs typeface="Courier New"/>
              </a:rPr>
              <a:t>Sekmen</a:t>
            </a:r>
            <a:r>
              <a:rPr lang="en-US" altLang="ja-JP" dirty="0">
                <a:latin typeface="Courier New"/>
                <a:cs typeface="Courier New"/>
              </a:rPr>
              <a:t>&lt;/author&gt;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</a:t>
            </a:r>
            <a:r>
              <a:rPr lang="en-US" altLang="ja-JP" dirty="0" err="1">
                <a:latin typeface="Courier New"/>
                <a:cs typeface="Courier New"/>
              </a:rPr>
              <a:t>licence</a:t>
            </a:r>
            <a:r>
              <a:rPr lang="en-US" altLang="ja-JP" dirty="0">
                <a:latin typeface="Courier New"/>
                <a:cs typeface="Courier New"/>
              </a:rPr>
              <a:t>&gt;LGPL&lt;/</a:t>
            </a:r>
            <a:r>
              <a:rPr lang="en-US" altLang="ja-JP" dirty="0" err="1">
                <a:latin typeface="Courier New"/>
                <a:cs typeface="Courier New"/>
              </a:rPr>
              <a:t>licence</a:t>
            </a:r>
            <a:r>
              <a:rPr lang="en-US" altLang="ja-JP" dirty="0">
                <a:latin typeface="Courier New"/>
                <a:cs typeface="Courier New"/>
              </a:rPr>
              <a:t>&gt;    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&lt;category&gt;System&lt;/category&gt;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&lt;version&gt;1.0&lt;/version&gt;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    &lt;icon&gt;&lt;/icon&gt;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&lt;exec&gt;</a:t>
            </a:r>
            <a:r>
              <a:rPr lang="en-US" altLang="ja-JP" dirty="0" err="1">
                <a:latin typeface="Courier New"/>
                <a:cs typeface="Courier New"/>
              </a:rPr>
              <a:t>ilixi_osk</a:t>
            </a:r>
            <a:r>
              <a:rPr lang="en-US" altLang="ja-JP" dirty="0">
                <a:latin typeface="Courier New"/>
                <a:cs typeface="Courier New"/>
              </a:rPr>
              <a:t>&lt;/exec&gt;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</a:t>
            </a:r>
            <a:r>
              <a:rPr lang="en-US" altLang="ja-JP" dirty="0" err="1">
                <a:latin typeface="Courier New"/>
                <a:cs typeface="Courier New"/>
              </a:rPr>
              <a:t>args</a:t>
            </a:r>
            <a:r>
              <a:rPr lang="en-US" altLang="ja-JP" dirty="0">
                <a:latin typeface="Courier New"/>
                <a:cs typeface="Courier New"/>
              </a:rPr>
              <a:t>&gt;&lt;/</a:t>
            </a:r>
            <a:r>
              <a:rPr lang="en-US" altLang="ja-JP" dirty="0" err="1">
                <a:latin typeface="Courier New"/>
                <a:cs typeface="Courier New"/>
              </a:rPr>
              <a:t>args</a:t>
            </a:r>
            <a:r>
              <a:rPr lang="en-US" altLang="ja-JP" dirty="0">
                <a:latin typeface="Courier New"/>
                <a:cs typeface="Courier New"/>
              </a:rPr>
              <a:t>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&lt;flags&gt;APP_OSK, APP_SYSTEM&lt;/flags&gt;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    &lt;</a:t>
            </a:r>
            <a:r>
              <a:rPr lang="en-US" altLang="ja-JP" dirty="0" err="1">
                <a:latin typeface="Courier New"/>
                <a:cs typeface="Courier New"/>
              </a:rPr>
              <a:t>deps</a:t>
            </a:r>
            <a:r>
              <a:rPr lang="en-US" altLang="ja-JP" dirty="0">
                <a:latin typeface="Courier New"/>
                <a:cs typeface="Courier New"/>
              </a:rPr>
              <a:t>&gt;DEP_MOUSE&lt;/</a:t>
            </a:r>
            <a:r>
              <a:rPr lang="en-US" altLang="ja-JP" dirty="0" err="1">
                <a:latin typeface="Courier New"/>
                <a:cs typeface="Courier New"/>
              </a:rPr>
              <a:t>deps</a:t>
            </a:r>
            <a:r>
              <a:rPr lang="en-US" altLang="ja-JP" dirty="0">
                <a:latin typeface="Courier New"/>
                <a:cs typeface="Courier New"/>
              </a:rPr>
              <a:t>&gt;</a:t>
            </a:r>
          </a:p>
          <a:p>
            <a:pPr marL="0" indent="0">
              <a:buNone/>
            </a:pPr>
            <a:r>
              <a:rPr lang="en-US" altLang="ja-JP" dirty="0">
                <a:latin typeface="Courier New"/>
                <a:cs typeface="Courier New"/>
              </a:rPr>
              <a:t>&lt;/app&gt;</a:t>
            </a:r>
          </a:p>
          <a:p>
            <a:pPr marL="0" indent="0">
              <a:buNone/>
            </a:pPr>
            <a:endParaRPr kumimoji="1" lang="ja-JP" altLang="en-US" dirty="0">
              <a:latin typeface="Courier New"/>
              <a:cs typeface="Courier New"/>
            </a:endParaRP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21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App Definition Example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08617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コンテンツ プレースホルダー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3382056"/>
              </p:ext>
            </p:extLst>
          </p:nvPr>
        </p:nvGraphicFramePr>
        <p:xfrm>
          <a:off x="457200" y="1301750"/>
          <a:ext cx="8229600" cy="43535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2686"/>
                <a:gridCol w="4926914"/>
              </a:tblGrid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Application</a:t>
                      </a:r>
                      <a:r>
                        <a:rPr kumimoji="1" lang="en-US" altLang="ja-JP" sz="1400" baseline="0" dirty="0" smtClean="0"/>
                        <a:t> Type Flag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Description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APP_NO_MAINWINDOW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Application uses a surface instead.</a:t>
                      </a:r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APP_SPLASH_WINDOW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Application has a splash window.</a:t>
                      </a:r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APP_ALLOW_WINDOW_CONFIG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smtClean="0"/>
                        <a:t>Application can modify its windows.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APP_SURFACE_DONTBLOCK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smtClean="0"/>
                        <a:t>Application is not blocked when hidden.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APP_ALLOW_MULTIPLE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smtClean="0"/>
                        <a:t>Application can have multiple instances.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APP_NEEDS_CLEAR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smtClean="0"/>
                        <a:t>Background will be cleared with each update.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APP_NEEDS_BLENDING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err="1" smtClean="0"/>
                        <a:t>AppCompositors</a:t>
                      </a:r>
                      <a:r>
                        <a:rPr kumimoji="1" lang="en-US" altLang="ja-JP" sz="1400" dirty="0" smtClean="0"/>
                        <a:t> will set blending mode for each </a:t>
                      </a:r>
                      <a:r>
                        <a:rPr kumimoji="1" lang="en-US" altLang="ja-JP" sz="1400" dirty="0" err="1" smtClean="0"/>
                        <a:t>SurfaceView</a:t>
                      </a:r>
                      <a:r>
                        <a:rPr kumimoji="1" lang="en-US" altLang="ja-JP" sz="1400" dirty="0" smtClean="0"/>
                        <a:t>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APP_AUTO_START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smtClean="0"/>
                        <a:t>Starts application when compositor is </a:t>
                      </a:r>
                      <a:r>
                        <a:rPr kumimoji="1" lang="en-US" altLang="ja-JP" sz="1400" dirty="0" err="1" smtClean="0"/>
                        <a:t>initialised</a:t>
                      </a:r>
                      <a:r>
                        <a:rPr kumimoji="1" lang="en-US" altLang="ja-JP" sz="1400" dirty="0" smtClean="0"/>
                        <a:t>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APP_USE_BACK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Application can use a Back button.</a:t>
                      </a:r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APP_STATUSBAR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dirty="0" err="1" smtClean="0"/>
                        <a:t>Statusbar</a:t>
                      </a:r>
                      <a:r>
                        <a:rPr kumimoji="1" lang="en-US" altLang="ja-JP" sz="1400" dirty="0" smtClean="0"/>
                        <a:t> application.</a:t>
                      </a:r>
                      <a:endParaRPr kumimoji="1" lang="ja-JP" altLang="en-US" sz="1400" dirty="0"/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APP_OSK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On Screen Keyboard</a:t>
                      </a:r>
                      <a:r>
                        <a:rPr kumimoji="1" lang="en-US" altLang="ja-JP" sz="1400" baseline="0" dirty="0" smtClean="0"/>
                        <a:t> (</a:t>
                      </a:r>
                      <a:r>
                        <a:rPr kumimoji="1" lang="en-US" altLang="ja-JP" sz="1400" dirty="0" smtClean="0"/>
                        <a:t>OSK) application.</a:t>
                      </a:r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APP_HOME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Home application.</a:t>
                      </a:r>
                    </a:p>
                  </a:txBody>
                  <a:tcPr/>
                </a:tc>
              </a:tr>
              <a:tr h="310969">
                <a:tc>
                  <a:txBody>
                    <a:bodyPr/>
                    <a:lstStyle/>
                    <a:p>
                      <a:r>
                        <a:rPr kumimoji="1" lang="en-US" altLang="ja-JP" sz="1400" dirty="0" smtClean="0"/>
                        <a:t>APP_SYSTEM</a:t>
                      </a:r>
                      <a:endParaRPr kumimoji="1" lang="ja-JP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400" dirty="0" smtClean="0"/>
                        <a:t>System application (not shown on home).</a:t>
                      </a:r>
                      <a:endParaRPr lang="ja-JP" altLang="en-US" sz="1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22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Application Flags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134718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Launches registered </a:t>
            </a:r>
            <a:r>
              <a:rPr kumimoji="1" lang="en-US" altLang="ja-JP" dirty="0" smtClean="0"/>
              <a:t>applications via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 Compositor.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A l</a:t>
            </a:r>
            <a:r>
              <a:rPr lang="en-US" altLang="ja-JP" dirty="0" smtClean="0"/>
              <a:t>ist </a:t>
            </a:r>
            <a:r>
              <a:rPr lang="en-US" altLang="ja-JP" dirty="0" smtClean="0"/>
              <a:t>of registered </a:t>
            </a:r>
            <a:r>
              <a:rPr lang="en-US" altLang="ja-JP" dirty="0" smtClean="0"/>
              <a:t>apps is retrieved </a:t>
            </a:r>
            <a:r>
              <a:rPr lang="en-US" altLang="ja-JP" dirty="0" smtClean="0"/>
              <a:t>from the compositor.</a:t>
            </a:r>
          </a:p>
          <a:p>
            <a:pPr lvl="1"/>
            <a:r>
              <a:rPr lang="en-US" altLang="ja-JP" dirty="0" smtClean="0"/>
              <a:t>Requests </a:t>
            </a:r>
            <a:r>
              <a:rPr lang="en-US" altLang="ja-JP" dirty="0" err="1" smtClean="0"/>
              <a:t>ilixi</a:t>
            </a:r>
            <a:r>
              <a:rPr lang="en-US" altLang="ja-JP" dirty="0" smtClean="0"/>
              <a:t> Compositor to launch applications.</a:t>
            </a:r>
            <a:endParaRPr kumimoji="1" lang="en-US" altLang="ja-JP" dirty="0" smtClean="0"/>
          </a:p>
          <a:p>
            <a:r>
              <a:rPr kumimoji="1" lang="en-US" altLang="ja-JP" dirty="0" smtClean="0"/>
              <a:t>Replaceable with </a:t>
            </a:r>
            <a:r>
              <a:rPr kumimoji="1" lang="en-US" altLang="ja-JP" dirty="0" smtClean="0"/>
              <a:t>your one.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Sample code is </a:t>
            </a:r>
            <a:r>
              <a:rPr lang="en-US" altLang="ja-JP" dirty="0" smtClean="0"/>
              <a:t>approximately </a:t>
            </a:r>
            <a:r>
              <a:rPr lang="en-US" altLang="ja-JP" dirty="0" smtClean="0"/>
              <a:t>700 lines of codes!</a:t>
            </a:r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Home </a:t>
            </a:r>
            <a:r>
              <a:rPr kumimoji="1" lang="en-US" altLang="ja-JP" dirty="0" smtClean="0"/>
              <a:t>App – </a:t>
            </a:r>
            <a:r>
              <a:rPr kumimoji="1" lang="en-US" altLang="ja-JP" dirty="0" err="1" smtClean="0"/>
              <a:t>ilixi_home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238093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コンテンツ プレースホルダー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2" t="13318" r="13563" b="4970"/>
          <a:stretch/>
        </p:blipFill>
        <p:spPr>
          <a:xfrm>
            <a:off x="980336" y="1714499"/>
            <a:ext cx="7163642" cy="4490183"/>
          </a:xfrm>
        </p:spPr>
      </p:pic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24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Status Bar – </a:t>
            </a:r>
            <a:r>
              <a:rPr lang="en-US" altLang="ja-JP" dirty="0" err="1"/>
              <a:t>ilixi_statusbar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980335" y="5681839"/>
            <a:ext cx="7163643" cy="427877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13" name="コンテンツ プレースホルダー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2" t="85785" r="13563" b="7743"/>
          <a:stretch/>
        </p:blipFill>
        <p:spPr>
          <a:xfrm>
            <a:off x="992548" y="5716767"/>
            <a:ext cx="7163642" cy="355615"/>
          </a:xfrm>
          <a:prstGeom prst="rect">
            <a:avLst/>
          </a:prstGeom>
        </p:spPr>
      </p:pic>
      <p:pic>
        <p:nvPicPr>
          <p:cNvPr id="14" name="コンテンツ プレースホルダー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2" t="70279" r="65509" b="13694"/>
          <a:stretch/>
        </p:blipFill>
        <p:spPr>
          <a:xfrm>
            <a:off x="1783814" y="4788924"/>
            <a:ext cx="1254790" cy="880704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3668032" y="5753400"/>
            <a:ext cx="4379861" cy="276995"/>
          </a:xfrm>
          <a:prstGeom prst="rect">
            <a:avLst/>
          </a:prstGeom>
          <a:noFill/>
          <a:ln w="57150" cmpd="sng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1733982" y="4776713"/>
            <a:ext cx="1341258" cy="833565"/>
          </a:xfrm>
          <a:prstGeom prst="rect">
            <a:avLst/>
          </a:prstGeom>
          <a:noFill/>
          <a:ln w="57150" cmpd="sng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15" name="曲線コネクタ 14"/>
          <p:cNvCxnSpPr>
            <a:stCxn id="11" idx="0"/>
            <a:endCxn id="12" idx="0"/>
          </p:cNvCxnSpPr>
          <p:nvPr/>
        </p:nvCxnSpPr>
        <p:spPr>
          <a:xfrm rot="16200000" flipH="1">
            <a:off x="3642943" y="3538380"/>
            <a:ext cx="976687" cy="3453352"/>
          </a:xfrm>
          <a:prstGeom prst="curvedConnector3">
            <a:avLst>
              <a:gd name="adj1" fmla="val -133428"/>
            </a:avLst>
          </a:prstGeom>
          <a:ln w="57150" cmpd="sng">
            <a:solidFill>
              <a:srgbClr val="FFFF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3668032" y="3039037"/>
            <a:ext cx="4231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Surface from </a:t>
            </a:r>
            <a:r>
              <a:rPr kumimoji="1" lang="en-US" altLang="ja-JP" dirty="0" err="1" smtClean="0"/>
              <a:t>Navit</a:t>
            </a:r>
            <a:r>
              <a:rPr kumimoji="1" lang="en-US" altLang="ja-JP" dirty="0" smtClean="0"/>
              <a:t> is passed to Status Bar.</a:t>
            </a:r>
          </a:p>
        </p:txBody>
      </p:sp>
      <p:sp>
        <p:nvSpPr>
          <p:cNvPr id="18" name="正方形/長方形 17"/>
          <p:cNvSpPr/>
          <p:nvPr/>
        </p:nvSpPr>
        <p:spPr>
          <a:xfrm>
            <a:off x="766836" y="1198198"/>
            <a:ext cx="70314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altLang="ja-JP" sz="2800" dirty="0"/>
              <a:t>Composes information from other apps such as </a:t>
            </a:r>
            <a:r>
              <a:rPr lang="en-US" altLang="ja-JP" sz="2800" dirty="0" err="1"/>
              <a:t>Navit</a:t>
            </a:r>
            <a:r>
              <a:rPr lang="en-US" altLang="ja-JP" sz="2800" dirty="0"/>
              <a:t>, sound mixer etc.</a:t>
            </a:r>
            <a:endParaRPr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106534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コンテンツ プレースホルダー 6" descr="スクリーンショット 2012-09-19 15.41.26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11649" r="9497" b="6667"/>
          <a:stretch/>
        </p:blipFill>
        <p:spPr>
          <a:xfrm>
            <a:off x="1091998" y="1863619"/>
            <a:ext cx="6955553" cy="3940902"/>
          </a:xfrm>
        </p:spPr>
      </p:pic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25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OSK – </a:t>
            </a:r>
            <a:r>
              <a:rPr kumimoji="1" lang="en-US" altLang="ja-JP" dirty="0" err="1" smtClean="0"/>
              <a:t>ilixi_osk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372878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26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On Screen Keyboard</a:t>
            </a:r>
            <a:endParaRPr kumimoji="1" lang="ja-JP" altLang="en-US" dirty="0"/>
          </a:p>
        </p:txBody>
      </p:sp>
      <p:pic>
        <p:nvPicPr>
          <p:cNvPr id="8" name="図 7" descr="ilixi_osk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62" y="505894"/>
            <a:ext cx="7446421" cy="633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932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コンテンツ プレースホルダー 20"/>
          <p:cNvSpPr>
            <a:spLocks noGrp="1"/>
          </p:cNvSpPr>
          <p:nvPr>
            <p:ph idx="1"/>
          </p:nvPr>
        </p:nvSpPr>
        <p:spPr>
          <a:xfrm>
            <a:off x="457200" y="1301622"/>
            <a:ext cx="4102410" cy="4824541"/>
          </a:xfrm>
        </p:spPr>
        <p:txBody>
          <a:bodyPr>
            <a:normAutofit/>
          </a:bodyPr>
          <a:lstStyle/>
          <a:p>
            <a:r>
              <a:rPr kumimoji="1" lang="en-US" altLang="ja-JP" sz="2000" dirty="0" err="1" smtClean="0"/>
              <a:t>WebKit</a:t>
            </a:r>
            <a:r>
              <a:rPr kumimoji="1" lang="en-US" altLang="ja-JP" sz="2000" dirty="0" smtClean="0"/>
              <a:t> directly runs on top of </a:t>
            </a:r>
            <a:r>
              <a:rPr kumimoji="1" lang="en-US" altLang="ja-JP" sz="2000" dirty="0" err="1" smtClean="0"/>
              <a:t>DirectFB</a:t>
            </a:r>
            <a:endParaRPr kumimoji="1" lang="en-US" altLang="ja-JP" sz="2000" dirty="0" smtClean="0"/>
          </a:p>
          <a:p>
            <a:pPr lvl="1"/>
            <a:r>
              <a:rPr lang="en-US" altLang="ja-JP" sz="1800" dirty="0" err="1" smtClean="0"/>
              <a:t>LiTE</a:t>
            </a:r>
            <a:r>
              <a:rPr lang="en-US" altLang="ja-JP" sz="1800" dirty="0" smtClean="0"/>
              <a:t> toolkit is used for now.</a:t>
            </a:r>
          </a:p>
          <a:p>
            <a:pPr lvl="1"/>
            <a:r>
              <a:rPr lang="en-US" altLang="ja-JP" sz="1800" dirty="0" err="1" smtClean="0"/>
              <a:t>ilixi</a:t>
            </a:r>
            <a:r>
              <a:rPr lang="en-US" altLang="ja-JP" sz="1800" dirty="0" smtClean="0"/>
              <a:t> toolkit support is on its way.</a:t>
            </a:r>
          </a:p>
          <a:p>
            <a:pPr lvl="1"/>
            <a:r>
              <a:rPr lang="en-US" altLang="ja-JP" sz="1800" dirty="0" smtClean="0"/>
              <a:t>OSK is in </a:t>
            </a:r>
            <a:r>
              <a:rPr lang="en-US" altLang="ja-JP" sz="1800" dirty="0" err="1" smtClean="0"/>
              <a:t>ilixi</a:t>
            </a:r>
            <a:r>
              <a:rPr lang="en-US" altLang="ja-JP" sz="1800" dirty="0" smtClean="0"/>
              <a:t> Compositor.</a:t>
            </a:r>
          </a:p>
          <a:p>
            <a:r>
              <a:rPr lang="en-US" altLang="ja-JP" sz="2000" dirty="0" smtClean="0"/>
              <a:t>Code is available at:</a:t>
            </a:r>
          </a:p>
          <a:p>
            <a:pPr lvl="1"/>
            <a:r>
              <a:rPr lang="en-US" altLang="ja-JP" sz="1800" dirty="0" err="1" smtClean="0"/>
              <a:t>git</a:t>
            </a:r>
            <a:r>
              <a:rPr lang="en-US" altLang="ja-JP" sz="1800" dirty="0" smtClean="0"/>
              <a:t>://</a:t>
            </a:r>
            <a:r>
              <a:rPr lang="en-US" altLang="ja-JP" sz="1800" dirty="0" err="1" smtClean="0"/>
              <a:t>git.directfb.org</a:t>
            </a:r>
            <a:r>
              <a:rPr lang="en-US" altLang="ja-JP" sz="1800" dirty="0" smtClean="0"/>
              <a:t>/</a:t>
            </a:r>
            <a:r>
              <a:rPr lang="en-US" altLang="ja-JP" sz="1800" dirty="0" err="1" smtClean="0"/>
              <a:t>git</a:t>
            </a:r>
            <a:r>
              <a:rPr lang="en-US" altLang="ja-JP" sz="1800" dirty="0" smtClean="0"/>
              <a:t>/</a:t>
            </a:r>
            <a:r>
              <a:rPr lang="en-US" altLang="ja-JP" sz="1800" dirty="0" err="1" smtClean="0"/>
              <a:t>directfb</a:t>
            </a:r>
            <a:r>
              <a:rPr lang="en-US" altLang="ja-JP" sz="1800" dirty="0" smtClean="0"/>
              <a:t>/</a:t>
            </a:r>
            <a:r>
              <a:rPr lang="en-US" altLang="ja-JP" sz="1800" dirty="0"/>
              <a:t>libs/</a:t>
            </a:r>
            <a:r>
              <a:rPr lang="en-US" altLang="ja-JP" sz="1800" dirty="0" err="1"/>
              <a:t>WebKitDFB.git</a:t>
            </a:r>
            <a:endParaRPr lang="en-US" altLang="ja-JP" sz="1800" dirty="0" smtClean="0"/>
          </a:p>
          <a:p>
            <a:pPr lvl="1"/>
            <a:endParaRPr kumimoji="1" lang="ja-JP" altLang="en-US" sz="1800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27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WebKit</a:t>
            </a:r>
            <a:r>
              <a:rPr kumimoji="1" lang="en-US" altLang="ja-JP" dirty="0" smtClean="0"/>
              <a:t> on </a:t>
            </a:r>
            <a:r>
              <a:rPr kumimoji="1" lang="en-US" altLang="ja-JP" dirty="0" err="1" smtClean="0"/>
              <a:t>DirectFB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4457082" y="1571549"/>
            <a:ext cx="2205470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WebKit</a:t>
            </a:r>
            <a:endParaRPr kumimoji="1" lang="ja-JP" altLang="en-US" sz="1200" dirty="0"/>
          </a:p>
        </p:txBody>
      </p:sp>
      <p:sp>
        <p:nvSpPr>
          <p:cNvPr id="8" name="正方形/長方形 7"/>
          <p:cNvSpPr/>
          <p:nvPr/>
        </p:nvSpPr>
        <p:spPr>
          <a:xfrm>
            <a:off x="4457081" y="4945880"/>
            <a:ext cx="4486151" cy="53479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DirectFB</a:t>
            </a:r>
            <a:endParaRPr lang="en-US" altLang="ja-JP" sz="1200" dirty="0" smtClean="0"/>
          </a:p>
        </p:txBody>
      </p:sp>
      <p:sp>
        <p:nvSpPr>
          <p:cNvPr id="9" name="正方形/長方形 8"/>
          <p:cNvSpPr/>
          <p:nvPr/>
        </p:nvSpPr>
        <p:spPr>
          <a:xfrm>
            <a:off x="4457082" y="3163697"/>
            <a:ext cx="1057510" cy="4870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LiTE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(UI Toolkit)</a:t>
            </a:r>
            <a:endParaRPr kumimoji="1" lang="ja-JP" altLang="en-US" sz="1200" dirty="0"/>
          </a:p>
        </p:txBody>
      </p:sp>
      <p:cxnSp>
        <p:nvCxnSpPr>
          <p:cNvPr id="10" name="直線矢印コネクタ 9"/>
          <p:cNvCxnSpPr>
            <a:endCxn id="9" idx="0"/>
          </p:cNvCxnSpPr>
          <p:nvPr/>
        </p:nvCxnSpPr>
        <p:spPr>
          <a:xfrm>
            <a:off x="4985837" y="2485949"/>
            <a:ext cx="0" cy="6777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正方形/長方形 12"/>
          <p:cNvSpPr/>
          <p:nvPr/>
        </p:nvSpPr>
        <p:spPr>
          <a:xfrm>
            <a:off x="5668537" y="3163697"/>
            <a:ext cx="3190487" cy="4870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FusionDale</a:t>
            </a:r>
            <a:endParaRPr kumimoji="1" lang="en-US" altLang="ja-JP" sz="1200" dirty="0" smtClean="0"/>
          </a:p>
        </p:txBody>
      </p:sp>
      <p:cxnSp>
        <p:nvCxnSpPr>
          <p:cNvPr id="14" name="直線矢印コネクタ 13"/>
          <p:cNvCxnSpPr/>
          <p:nvPr/>
        </p:nvCxnSpPr>
        <p:spPr>
          <a:xfrm>
            <a:off x="6133796" y="2485949"/>
            <a:ext cx="0" cy="6777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5183767" y="4077903"/>
            <a:ext cx="1057510" cy="4870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FusionSound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(for Sound)</a:t>
            </a:r>
            <a:endParaRPr kumimoji="1" lang="ja-JP" altLang="en-US" sz="1200" dirty="0"/>
          </a:p>
        </p:txBody>
      </p:sp>
      <p:cxnSp>
        <p:nvCxnSpPr>
          <p:cNvPr id="17" name="直線矢印コネクタ 16"/>
          <p:cNvCxnSpPr>
            <a:endCxn id="16" idx="0"/>
          </p:cNvCxnSpPr>
          <p:nvPr/>
        </p:nvCxnSpPr>
        <p:spPr>
          <a:xfrm>
            <a:off x="5712522" y="2485949"/>
            <a:ext cx="0" cy="159195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正方形/長方形 18"/>
          <p:cNvSpPr/>
          <p:nvPr/>
        </p:nvSpPr>
        <p:spPr>
          <a:xfrm>
            <a:off x="6730391" y="1577743"/>
            <a:ext cx="1057511" cy="90820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ilixi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Compositor</a:t>
            </a:r>
          </a:p>
        </p:txBody>
      </p:sp>
      <p:sp>
        <p:nvSpPr>
          <p:cNvPr id="20" name="正方形/長方形 19"/>
          <p:cNvSpPr/>
          <p:nvPr/>
        </p:nvSpPr>
        <p:spPr>
          <a:xfrm>
            <a:off x="7885721" y="1571549"/>
            <a:ext cx="1057511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ilixi_osk</a:t>
            </a:r>
            <a:endParaRPr lang="en-US" altLang="ja-JP" sz="1200" dirty="0" smtClean="0"/>
          </a:p>
        </p:txBody>
      </p:sp>
      <p:cxnSp>
        <p:nvCxnSpPr>
          <p:cNvPr id="28" name="直線矢印コネクタ 27"/>
          <p:cNvCxnSpPr>
            <a:stCxn id="9" idx="2"/>
          </p:cNvCxnSpPr>
          <p:nvPr/>
        </p:nvCxnSpPr>
        <p:spPr>
          <a:xfrm>
            <a:off x="4985837" y="3650787"/>
            <a:ext cx="0" cy="129509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正方形/長方形 32"/>
          <p:cNvSpPr/>
          <p:nvPr/>
        </p:nvSpPr>
        <p:spPr>
          <a:xfrm>
            <a:off x="6730391" y="4077903"/>
            <a:ext cx="2212840" cy="48709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err="1" smtClean="0"/>
              <a:t>ilixi</a:t>
            </a:r>
            <a:endParaRPr kumimoji="1" lang="en-US" altLang="ja-JP" sz="1200" dirty="0" smtClean="0"/>
          </a:p>
          <a:p>
            <a:pPr algn="ctr"/>
            <a:r>
              <a:rPr lang="en-US" altLang="ja-JP" sz="1200" dirty="0" smtClean="0"/>
              <a:t>(UI Toolkit)</a:t>
            </a:r>
            <a:endParaRPr kumimoji="1" lang="ja-JP" altLang="en-US" sz="1200" dirty="0"/>
          </a:p>
        </p:txBody>
      </p:sp>
      <p:cxnSp>
        <p:nvCxnSpPr>
          <p:cNvPr id="35" name="直線矢印コネクタ 34"/>
          <p:cNvCxnSpPr>
            <a:stCxn id="33" idx="2"/>
          </p:cNvCxnSpPr>
          <p:nvPr/>
        </p:nvCxnSpPr>
        <p:spPr>
          <a:xfrm>
            <a:off x="7836811" y="4564993"/>
            <a:ext cx="0" cy="38088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19" idx="2"/>
            <a:endCxn id="13" idx="0"/>
          </p:cNvCxnSpPr>
          <p:nvPr/>
        </p:nvCxnSpPr>
        <p:spPr>
          <a:xfrm>
            <a:off x="7259147" y="2485949"/>
            <a:ext cx="4634" cy="6777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20" idx="2"/>
          </p:cNvCxnSpPr>
          <p:nvPr/>
        </p:nvCxnSpPr>
        <p:spPr>
          <a:xfrm>
            <a:off x="8414477" y="2485949"/>
            <a:ext cx="0" cy="6777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/>
          <p:nvPr/>
        </p:nvCxnSpPr>
        <p:spPr>
          <a:xfrm>
            <a:off x="7638585" y="2485949"/>
            <a:ext cx="0" cy="159195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/>
          <p:nvPr/>
        </p:nvCxnSpPr>
        <p:spPr>
          <a:xfrm>
            <a:off x="8117145" y="2485949"/>
            <a:ext cx="0" cy="159195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54643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err="1" smtClean="0"/>
              <a:t>DirectFB</a:t>
            </a:r>
            <a:endParaRPr lang="en-US" altLang="ja-JP" dirty="0"/>
          </a:p>
          <a:p>
            <a:pPr lvl="1"/>
            <a:r>
              <a:rPr kumimoji="1" lang="en-US" altLang="ja-JP" dirty="0" smtClean="0">
                <a:hlinkClick r:id="rId2"/>
              </a:rPr>
              <a:t>http://www.directfb.org/</a:t>
            </a:r>
            <a:endParaRPr kumimoji="1" lang="en-US" altLang="ja-JP" dirty="0" smtClean="0"/>
          </a:p>
          <a:p>
            <a:r>
              <a:rPr lang="en-US" altLang="ja-JP" dirty="0" err="1" smtClean="0"/>
              <a:t>ilixi</a:t>
            </a:r>
            <a:endParaRPr lang="en-US" altLang="ja-JP" dirty="0" smtClean="0"/>
          </a:p>
          <a:p>
            <a:pPr lvl="1"/>
            <a:r>
              <a:rPr lang="en-US" altLang="ja-JP" dirty="0" smtClean="0">
                <a:hlinkClick r:id="rId3"/>
              </a:rPr>
              <a:t>http://ilixi.org/</a:t>
            </a:r>
            <a:endParaRPr lang="en-US" altLang="ja-JP" dirty="0" smtClean="0"/>
          </a:p>
          <a:p>
            <a:pPr lvl="1"/>
            <a:r>
              <a:rPr lang="en-US" altLang="ja-JP" dirty="0" smtClean="0">
                <a:hlinkClick r:id="rId4"/>
              </a:rPr>
              <a:t>http://ilixi.org/docs/what_is_ilixi.pdf</a:t>
            </a:r>
            <a:endParaRPr lang="en-US" altLang="ja-JP" dirty="0" smtClean="0"/>
          </a:p>
          <a:p>
            <a:pPr lvl="1"/>
            <a:endParaRPr lang="en-US" altLang="ja-JP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28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References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116699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People who made this demo:</a:t>
            </a:r>
            <a:endParaRPr kumimoji="1" lang="en-US" altLang="ja-JP" dirty="0" smtClean="0"/>
          </a:p>
          <a:p>
            <a:pPr lvl="1"/>
            <a:r>
              <a:rPr kumimoji="1" lang="en-US" altLang="ja-JP" dirty="0" err="1" smtClean="0"/>
              <a:t>Tarik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Sekman</a:t>
            </a:r>
            <a:r>
              <a:rPr kumimoji="1" lang="en-US" altLang="ja-JP" dirty="0" smtClean="0"/>
              <a:t> (Author of </a:t>
            </a:r>
            <a:r>
              <a:rPr kumimoji="1" lang="en-US" altLang="ja-JP" dirty="0" err="1" smtClean="0"/>
              <a:t>ilixi</a:t>
            </a:r>
            <a:r>
              <a:rPr kumimoji="1" lang="en-US" altLang="ja-JP" dirty="0" smtClean="0"/>
              <a:t>)</a:t>
            </a:r>
          </a:p>
          <a:p>
            <a:pPr lvl="1"/>
            <a:r>
              <a:rPr kumimoji="1" lang="en-US" altLang="ja-JP" dirty="0" smtClean="0"/>
              <a:t>Andreas </a:t>
            </a:r>
            <a:r>
              <a:rPr kumimoji="1" lang="en-US" altLang="ja-JP" dirty="0" err="1" smtClean="0"/>
              <a:t>Shimokawa</a:t>
            </a:r>
            <a:r>
              <a:rPr kumimoji="1" lang="en-US" altLang="ja-JP" dirty="0" smtClean="0"/>
              <a:t> (</a:t>
            </a:r>
            <a:r>
              <a:rPr kumimoji="1" lang="en-US" altLang="ja-JP" dirty="0" err="1" smtClean="0"/>
              <a:t>DirectFB</a:t>
            </a:r>
            <a:r>
              <a:rPr kumimoji="1" lang="en-US" altLang="ja-JP" dirty="0" smtClean="0"/>
              <a:t> contributor)</a:t>
            </a:r>
          </a:p>
          <a:p>
            <a:pPr lvl="1"/>
            <a:r>
              <a:rPr lang="en-US" altLang="ja-JP" dirty="0" err="1" smtClean="0"/>
              <a:t>Marek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Pikarski</a:t>
            </a:r>
            <a:r>
              <a:rPr lang="en-US" altLang="ja-JP" dirty="0" smtClean="0"/>
              <a:t> (</a:t>
            </a:r>
            <a:r>
              <a:rPr lang="en-US" altLang="ja-JP" dirty="0" err="1" smtClean="0"/>
              <a:t>DirectFB</a:t>
            </a:r>
            <a:r>
              <a:rPr lang="en-US" altLang="ja-JP" dirty="0" smtClean="0"/>
              <a:t> contributor)</a:t>
            </a:r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September 19-20, 2012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Automotive Linux Summit 2012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21D44-128D-DB4A-A6E7-DC628F4E81AE}" type="slidenum">
              <a:rPr kumimoji="1" lang="ja-JP" altLang="en-US" smtClean="0"/>
              <a:t>29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Acknowledgements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22807538"/>
      </p:ext>
    </p:extLst>
  </p:cSld>
  <p:clrMapOvr>
    <a:masterClrMapping/>
  </p:clrMapOvr>
</p:sld>
</file>

<file path=ppt/theme/theme1.xml><?xml version="1.0" encoding="utf-8"?>
<a:theme xmlns:a="http://schemas.openxmlformats.org/drawingml/2006/main" name="igel20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igel2002.thmx</Template>
  <TotalTime>6450</TotalTime>
  <Words>1514</Words>
  <Application>Microsoft Macintosh PowerPoint</Application>
  <PresentationFormat>画面に合わせる (4:3)</PresentationFormat>
  <Paragraphs>364</Paragraphs>
  <Slides>29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29</vt:i4>
      </vt:variant>
    </vt:vector>
  </HeadingPairs>
  <TitlesOfParts>
    <vt:vector size="30" baseType="lpstr">
      <vt:lpstr>igel2002</vt:lpstr>
      <vt:lpstr>Application Management using DirectFB and ilixi Compositor</vt:lpstr>
      <vt:lpstr>Objectives</vt:lpstr>
      <vt:lpstr>Demo Video</vt:lpstr>
      <vt:lpstr>Demo Environment</vt:lpstr>
      <vt:lpstr>Architecture Overview</vt:lpstr>
      <vt:lpstr>What is DirectFB?</vt:lpstr>
      <vt:lpstr>Key Components</vt:lpstr>
      <vt:lpstr>DirectFB Architecture</vt:lpstr>
      <vt:lpstr>Screen, Layer, Window, and Surface</vt:lpstr>
      <vt:lpstr>Rendering in DirectFB</vt:lpstr>
      <vt:lpstr>SaWMan</vt:lpstr>
      <vt:lpstr>What is ilixi?</vt:lpstr>
      <vt:lpstr>Components in ilixi</vt:lpstr>
      <vt:lpstr>Components in ilixi (contd.)</vt:lpstr>
      <vt:lpstr>Components in ilixi (contd.)</vt:lpstr>
      <vt:lpstr>Components in ilixi (contd.)</vt:lpstr>
      <vt:lpstr>Key ilixi Components in the Demo</vt:lpstr>
      <vt:lpstr>FusionDale</vt:lpstr>
      <vt:lpstr>ilixi Compositor – ilixi_comp</vt:lpstr>
      <vt:lpstr>ilixi Compositor</vt:lpstr>
      <vt:lpstr>App Definition Example</vt:lpstr>
      <vt:lpstr>Application Flags</vt:lpstr>
      <vt:lpstr>Home App – ilixi_home</vt:lpstr>
      <vt:lpstr>Status Bar – ilixi_statusbar</vt:lpstr>
      <vt:lpstr>OSK – ilixi_osk</vt:lpstr>
      <vt:lpstr>On Screen Keyboard</vt:lpstr>
      <vt:lpstr>WebKit on DirectFB</vt:lpstr>
      <vt:lpstr>References</vt:lpstr>
      <vt:lpstr>Acknowledgements</vt:lpstr>
    </vt:vector>
  </TitlesOfParts>
  <Company>株式会社イーゲル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Application Management using DirectFB and ilixi Compositor</dc:title>
  <dc:creator>端山 貴也</dc:creator>
  <cp:lastModifiedBy>Hayama Takanari</cp:lastModifiedBy>
  <cp:revision>90</cp:revision>
  <cp:lastPrinted>2012-09-19T15:39:37Z</cp:lastPrinted>
  <dcterms:created xsi:type="dcterms:W3CDTF">2012-09-05T23:44:17Z</dcterms:created>
  <dcterms:modified xsi:type="dcterms:W3CDTF">2012-09-19T15:43:00Z</dcterms:modified>
</cp:coreProperties>
</file>