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  <p:sldMasterId id="2147483660" r:id="rId2"/>
    <p:sldMasterId id="2147483672" r:id="rId3"/>
  </p:sldMasterIdLst>
  <p:notesMasterIdLst>
    <p:notesMasterId r:id="rId20"/>
  </p:notesMasterIdLst>
  <p:sldIdLst>
    <p:sldId id="256" r:id="rId4"/>
    <p:sldId id="257" r:id="rId5"/>
    <p:sldId id="271" r:id="rId6"/>
    <p:sldId id="260" r:id="rId7"/>
    <p:sldId id="261" r:id="rId8"/>
    <p:sldId id="258" r:id="rId9"/>
    <p:sldId id="273" r:id="rId10"/>
    <p:sldId id="274" r:id="rId11"/>
    <p:sldId id="262" r:id="rId12"/>
    <p:sldId id="265" r:id="rId13"/>
    <p:sldId id="266" r:id="rId14"/>
    <p:sldId id="267" r:id="rId15"/>
    <p:sldId id="270" r:id="rId16"/>
    <p:sldId id="276" r:id="rId17"/>
    <p:sldId id="275" r:id="rId18"/>
    <p:sldId id="272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0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8" d="100"/>
          <a:sy n="68" d="100"/>
        </p:scale>
        <p:origin x="696" y="72"/>
      </p:cViewPr>
      <p:guideLst>
        <p:guide orient="horz" pos="340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88A01A-04C5-4BFB-AACD-2D8F1C2E57F9}" type="datetimeFigureOut">
              <a:rPr kumimoji="1" lang="ja-JP" altLang="en-US" smtClean="0"/>
              <a:t>2018/1/27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F253E3-4A5F-4069-ABBC-EB49CC33421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708528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5400">
                <a:latin typeface="Meiryo UI" panose="020B0604030504040204" pitchFamily="50" charset="-128"/>
                <a:ea typeface="Meiryo UI" panose="020B0604030504040204" pitchFamily="50" charset="-128"/>
              </a:defRPr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2000" b="0" cap="all" baseline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 dirty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23B37-6019-4102-A3DA-6C47E92DBA87}" type="datetime1">
              <a:rPr lang="en-US" altLang="ja-JP" smtClean="0"/>
              <a:t>1/27/2018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579" y="515446"/>
            <a:ext cx="9603275" cy="874444"/>
          </a:xfrm>
        </p:spPr>
        <p:txBody>
          <a:bodyPr/>
          <a:lstStyle>
            <a:lvl1pPr>
              <a:defRPr>
                <a:latin typeface="Meiryo UI" panose="020B0604030504040204" pitchFamily="50" charset="-128"/>
                <a:ea typeface="Meiryo UI" panose="020B0604030504040204" pitchFamily="50" charset="-128"/>
              </a:defRPr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1579" y="1498670"/>
            <a:ext cx="9603275" cy="4531193"/>
          </a:xfrm>
        </p:spPr>
        <p:txBody>
          <a:bodyPr anchor="t"/>
          <a:lstStyle>
            <a:lvl1pPr>
              <a:defRPr>
                <a:latin typeface="Meiryo UI" panose="020B0604030504040204" pitchFamily="50" charset="-128"/>
                <a:ea typeface="Meiryo UI" panose="020B0604030504040204" pitchFamily="50" charset="-128"/>
              </a:defRPr>
            </a:lvl1pPr>
            <a:lvl2pPr>
              <a:defRPr sz="2000">
                <a:latin typeface="Meiryo UI" panose="020B0604030504040204" pitchFamily="50" charset="-128"/>
                <a:ea typeface="Meiryo UI" panose="020B0604030504040204" pitchFamily="50" charset="-128"/>
              </a:defRPr>
            </a:lvl2pPr>
            <a:lvl3pPr>
              <a:defRPr sz="1800">
                <a:latin typeface="Meiryo UI" panose="020B0604030504040204" pitchFamily="50" charset="-128"/>
                <a:ea typeface="Meiryo UI" panose="020B0604030504040204" pitchFamily="50" charset="-128"/>
              </a:defRPr>
            </a:lvl3pPr>
            <a:lvl4pPr>
              <a:defRPr sz="1800">
                <a:latin typeface="Meiryo UI" panose="020B0604030504040204" pitchFamily="50" charset="-128"/>
                <a:ea typeface="Meiryo UI" panose="020B0604030504040204" pitchFamily="50" charset="-128"/>
              </a:defRPr>
            </a:lvl4pPr>
            <a:lvl5pPr>
              <a:defRPr sz="1600">
                <a:latin typeface="Meiryo UI" panose="020B0604030504040204" pitchFamily="50" charset="-128"/>
                <a:ea typeface="Meiryo UI" panose="020B0604030504040204" pitchFamily="50" charset="-128"/>
              </a:defRPr>
            </a:lvl5pPr>
          </a:lstStyle>
          <a:p>
            <a:pPr lvl="0"/>
            <a:r>
              <a:rPr lang="ja-JP" altLang="en-US" dirty="0"/>
              <a:t>マスター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468538" y="6349185"/>
            <a:ext cx="3500715" cy="309201"/>
          </a:xfrm>
        </p:spPr>
        <p:txBody>
          <a:bodyPr/>
          <a:lstStyle>
            <a:lvl1pPr>
              <a:defRPr sz="160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</a:defRPr>
            </a:lvl1pPr>
          </a:lstStyle>
          <a:p>
            <a:fld id="{43440B6B-BF63-4D9A-9271-34C052FFBBEF}" type="datetime1">
              <a:rPr lang="en-US" altLang="ja-JP" smtClean="0"/>
              <a:pPr/>
              <a:t>1/27/2018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80060" y="6359171"/>
            <a:ext cx="5938836" cy="309201"/>
          </a:xfrm>
        </p:spPr>
        <p:txBody>
          <a:bodyPr/>
          <a:lstStyle>
            <a:lvl1pPr>
              <a:defRPr sz="140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</a:defRPr>
            </a:lvl1pPr>
          </a:lstStyle>
          <a:p>
            <a:r>
              <a:rPr lang="ja-JP" altLang="en-US" dirty="0"/>
              <a:t>“</a:t>
            </a:r>
            <a:r>
              <a:rPr lang="en-US" altLang="ja-JP" dirty="0"/>
              <a:t>Web</a:t>
            </a:r>
            <a:r>
              <a:rPr lang="ja-JP" altLang="en-US" dirty="0"/>
              <a:t>とクルマのハッカソン </a:t>
            </a:r>
            <a:r>
              <a:rPr lang="en-US" altLang="ja-JP" dirty="0"/>
              <a:t>2017”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00184" y="6261982"/>
            <a:ext cx="811019" cy="503578"/>
          </a:xfrm>
        </p:spPr>
        <p:txBody>
          <a:bodyPr/>
          <a:lstStyle>
            <a:lvl1pPr>
              <a:defRPr sz="240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1579" y="1389889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223C2-7944-4397-A728-EAA244657EB1}" type="datetime1">
              <a:rPr lang="en-US" altLang="ja-JP" smtClean="0"/>
              <a:t>1/27/2018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43990-CDB7-43A1-833D-8C8BACF1EB11}" type="datetime1">
              <a:rPr lang="en-US" altLang="ja-JP" smtClean="0"/>
              <a:t>1/27/2018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AFF9A-27F2-44C3-97E7-4D968FCD5E67}" type="datetime1">
              <a:rPr lang="en-US" altLang="ja-JP" smtClean="0"/>
              <a:t>1/27/2018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0A3BD-C77B-49E3-BB42-59F841D1A3FD}" type="datetime1">
              <a:rPr lang="en-US" altLang="ja-JP" smtClean="0"/>
              <a:t>1/27/2018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E5786-FB71-441A-9660-17D33CDBA43C}" type="datetime1">
              <a:rPr lang="en-US" altLang="ja-JP" smtClean="0"/>
              <a:t>1/27/2018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2F41-D2E4-4A98-B285-14E2AAEFC08C}" type="datetime1">
              <a:rPr lang="en-US" altLang="ja-JP" smtClean="0"/>
              <a:t>1/27/2018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A168BD4B-7D31-4775-9B09-D311016BE1DB}" type="datetime1">
              <a:rPr lang="en-US" altLang="ja-JP" smtClean="0"/>
              <a:t>1/27/2018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DF504-71EE-4C89-AFED-9915F89F69C1}" type="datetime1">
              <a:rPr lang="en-US" altLang="ja-JP" smtClean="0"/>
              <a:t>1/27/2018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D9972-7DBF-4EAC-8B93-1707D39E0948}" type="datetime1">
              <a:rPr lang="en-US" altLang="ja-JP" smtClean="0"/>
              <a:t>1/27/2018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42417-1B31-4ABC-8035-F7597904B3DA}" type="datetime1">
              <a:rPr kumimoji="1" lang="ja-JP" altLang="en-US" smtClean="0"/>
              <a:t>2018/1/27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470590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472732"/>
            <a:ext cx="4114800" cy="365125"/>
          </a:xfrm>
        </p:spPr>
        <p:txBody>
          <a:bodyPr/>
          <a:lstStyle/>
          <a:p>
            <a:r>
              <a:rPr kumimoji="1" lang="en-US" altLang="ja-JP" dirty="0"/>
              <a:t>Best practice of Open Source Operating system adoption</a:t>
            </a:r>
            <a:endParaRPr kumimoji="1"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318172" y="89591"/>
            <a:ext cx="2743200" cy="365125"/>
          </a:xfrm>
        </p:spPr>
        <p:txBody>
          <a:bodyPr/>
          <a:lstStyle>
            <a:lvl1pPr>
              <a:defRPr sz="1800">
                <a:latin typeface="Calibri" panose="020F0502020204030204" pitchFamily="34" charset="0"/>
              </a:defRPr>
            </a:lvl1pPr>
          </a:lstStyle>
          <a:p>
            <a:fld id="{C52729F0-15D6-455A-9EC1-D8998104B78D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5793624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E90E4-7DF9-44E2-9E59-591BF534EACE}" type="datetime1">
              <a:rPr kumimoji="1" lang="ja-JP" altLang="en-US" smtClean="0"/>
              <a:t>2018/1/27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11934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B79C1-1B8C-482F-8588-6B43E5C6CA18}" type="datetime1">
              <a:rPr kumimoji="1" lang="ja-JP" altLang="en-US" smtClean="0"/>
              <a:t>2018/1/27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729538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4E3DB-3C3C-4FCD-90B2-AFA821E468A6}" type="datetime1">
              <a:rPr kumimoji="1" lang="ja-JP" altLang="en-US" smtClean="0"/>
              <a:t>2018/1/27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315483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290A6-A003-47B0-880B-4CF0A683EFFB}" type="datetime1">
              <a:rPr kumimoji="1" lang="ja-JP" altLang="en-US" smtClean="0"/>
              <a:t>2018/1/27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627181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80584-7BFC-431D-998A-DDA600317765}" type="datetime1">
              <a:rPr kumimoji="1" lang="ja-JP" altLang="en-US" smtClean="0"/>
              <a:t>2018/1/27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03657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BF3F2-CCAF-4617-883F-76A12DB7FB2D}" type="datetime1">
              <a:rPr kumimoji="1" lang="ja-JP" altLang="en-US" smtClean="0"/>
              <a:t>2018/1/27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664422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4383A-1260-4685-B77A-E9C9DB7A9803}" type="datetime1">
              <a:rPr kumimoji="1" lang="ja-JP" altLang="en-US" smtClean="0"/>
              <a:t>2018/1/27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849405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407DB-7B56-48B8-B4FB-5E6FF8646B22}" type="datetime1">
              <a:rPr kumimoji="1" lang="ja-JP" altLang="en-US" smtClean="0"/>
              <a:t>2018/1/27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124563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62ABD-2654-4EA9-B179-BD5AF230155B}" type="datetime1">
              <a:rPr kumimoji="1" lang="ja-JP" altLang="en-US" smtClean="0"/>
              <a:t>2018/1/27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6002526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 dirty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988503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 Light" panose="020F0302020204030204" pitchFamily="34" charset="0"/>
                <a:ea typeface="Meiryo UI" panose="020B0604030504040204" pitchFamily="50" charset="-128"/>
                <a:cs typeface="Meiryo UI" panose="020B0604030504040204" pitchFamily="50" charset="-128"/>
              </a:defRPr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1pPr>
            <a:lvl2pPr>
              <a:defRPr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2pPr>
            <a:lvl3pPr>
              <a:defRPr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3pPr>
            <a:lvl4pPr>
              <a:defRPr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4pPr>
            <a:lvl5pPr>
              <a:defRPr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5pPr>
          </a:lstStyle>
          <a:p>
            <a:pPr lvl="0"/>
            <a:r>
              <a:rPr lang="ja-JP" altLang="en-US" dirty="0"/>
              <a:t>マスター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35688" y="6425405"/>
            <a:ext cx="5720624" cy="365125"/>
          </a:xfrm>
        </p:spPr>
        <p:txBody>
          <a:bodyPr/>
          <a:lstStyle>
            <a:lvl1pPr>
              <a:defRPr sz="14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1pPr>
          </a:lstStyle>
          <a:p>
            <a:r>
              <a:rPr lang="en-US" altLang="ja-JP">
                <a:latin typeface="Calibri" panose="020F0502020204030204" pitchFamily="34" charset="0"/>
              </a:rPr>
              <a:t>AGL AMM 2017 Winter  :  Behind the scenes of AGL v3.0  “CC” and towards</a:t>
            </a:r>
            <a:endParaRPr kumimoji="1"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318172" y="6452291"/>
            <a:ext cx="2743200" cy="365125"/>
          </a:xfrm>
        </p:spPr>
        <p:txBody>
          <a:bodyPr/>
          <a:lstStyle>
            <a:lvl1pPr>
              <a:defRPr sz="1800">
                <a:latin typeface="Calibri" panose="020F0502020204030204" pitchFamily="34" charset="0"/>
              </a:defRPr>
            </a:lvl1pPr>
          </a:lstStyle>
          <a:p>
            <a:fld id="{C52729F0-15D6-455A-9EC1-D8998104B78D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0259076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0796946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721060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756983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46384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6864411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759851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540368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0980228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55339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424A7C-FA4D-4DB1-AE3F-B88848B51DC1}" type="datetime1">
              <a:rPr lang="en-US" altLang="ja-JP" smtClean="0"/>
              <a:t>1/27/2018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kumimoji="1"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kumimoji="1"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kumimoji="1"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kumimoji="1"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kumimoji="1"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kumimoji="1"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kumimoji="1"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kumimoji="1"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4CC401-168B-478A-843F-94D991BA89AD}" type="datetime1">
              <a:rPr kumimoji="1" lang="ja-JP" altLang="en-US" smtClean="0"/>
              <a:t>2018/1/27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110364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dirty="0"/>
              <a:t>マスター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kumimoji="1" lang="en-US" altLang="ja-JP"/>
              <a:t>AGL AMM 2017 Winter  :  Behind the scenes of AGL v3.0  “CC” and towards</a:t>
            </a:r>
            <a:endParaRPr kumimoji="1"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233663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hyperlink" Target="http://iot.bzh/download/public/2016/genivi/CyberSecurity-Genivi-Q42016-Fulup-IoTbzh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iot.bzh/download/public/2016/appfw/03-AGL-AppFW-Privileges-Management.pdf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s.linuxfoundation.org/sites/events/files/slides/Browser%20for%20the%20automotive_LCJAPAN.pdf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hyperlink" Target="https://blogs.igalia.com/tonikitoo/2016/11/14/chromium-ozone-wayland-and-beyond/" TargetMode="External"/><Relationship Id="rId7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hyperlink" Target="https://01.org/ozone-wayland" TargetMode="Externa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61X66tzxFIY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iotbzh/afb-radio_deprecated" TargetMode="External"/><Relationship Id="rId2" Type="http://schemas.openxmlformats.org/officeDocument/2006/relationships/hyperlink" Target="https://archive.fosdem.org/2016/schedule/event/securehtml5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18" Type="http://schemas.openxmlformats.org/officeDocument/2006/relationships/image" Target="../media/image4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17" Type="http://schemas.openxmlformats.org/officeDocument/2006/relationships/image" Target="../media/image42.png"/><Relationship Id="rId2" Type="http://schemas.openxmlformats.org/officeDocument/2006/relationships/image" Target="../media/image27.PNG"/><Relationship Id="rId16" Type="http://schemas.openxmlformats.org/officeDocument/2006/relationships/image" Target="../media/image41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5" Type="http://schemas.openxmlformats.org/officeDocument/2006/relationships/image" Target="../media/image4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Relationship Id="rId14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ja-JP" altLang="en-US" sz="3600" dirty="0"/>
              <a:t>「車載機における</a:t>
            </a:r>
            <a:r>
              <a:rPr lang="en-US" altLang="ja-JP" sz="3600" dirty="0"/>
              <a:t>Web</a:t>
            </a:r>
            <a:r>
              <a:rPr lang="ja-JP" altLang="en-US" sz="3600" dirty="0"/>
              <a:t>アプリの可能性 </a:t>
            </a:r>
            <a:r>
              <a:rPr lang="en-US" altLang="ja-JP" sz="3600" dirty="0"/>
              <a:t>2</a:t>
            </a:r>
            <a:r>
              <a:rPr lang="ja-JP" altLang="en-US" sz="3600" dirty="0"/>
              <a:t>」</a:t>
            </a:r>
            <a:endParaRPr kumimoji="1" lang="ja-JP" altLang="en-US" sz="36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altLang="ja-JP" sz="2400" dirty="0"/>
              <a:t>GPU Accelerated Chromium on Wayland </a:t>
            </a:r>
            <a:r>
              <a:rPr lang="ja-JP" altLang="en-US" sz="2400" dirty="0"/>
              <a:t>の紹介</a:t>
            </a:r>
            <a:endParaRPr kumimoji="1" lang="ja-JP" altLang="en-US" sz="2400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638356" y="4865298"/>
            <a:ext cx="111194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/>
              <a:t>  </a:t>
            </a:r>
            <a:r>
              <a:rPr kumimoji="1" lang="en-US" altLang="ja-JP" sz="2400" dirty="0"/>
              <a:t>Automotive Grade Linux, Advisory Board : Hisao Munakata</a:t>
            </a:r>
            <a:r>
              <a:rPr kumimoji="1" lang="ja-JP" altLang="en-US" sz="2000" dirty="0"/>
              <a:t>（宗像尚郎）</a:t>
            </a:r>
            <a:br>
              <a:rPr kumimoji="1" lang="en-US" altLang="ja-JP" sz="1600" dirty="0"/>
            </a:br>
            <a:r>
              <a:rPr kumimoji="1" lang="ja-JP" altLang="en-US" dirty="0"/>
              <a:t>（ルネサスエレクトロニクス株式会社 第一ソリューション事業本部　車載情報ソリューション事業部）</a:t>
            </a:r>
            <a:endParaRPr kumimoji="1"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487597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本日の話題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218162" y="1588005"/>
            <a:ext cx="10192788" cy="4250820"/>
          </a:xfrm>
        </p:spPr>
        <p:txBody>
          <a:bodyPr>
            <a:normAutofit/>
          </a:bodyPr>
          <a:lstStyle/>
          <a:p>
            <a:r>
              <a:rPr lang="ja-JP" altLang="en-US" sz="1800" dirty="0"/>
              <a:t>サイバーセキュリティを考慮した</a:t>
            </a:r>
            <a:r>
              <a:rPr lang="en-US" altLang="ja-JP" sz="1800" dirty="0"/>
              <a:t>AGL Application Framework </a:t>
            </a:r>
            <a:r>
              <a:rPr lang="ja-JP" altLang="en-US" sz="1800" dirty="0"/>
              <a:t>のご紹介</a:t>
            </a:r>
            <a:endParaRPr lang="en-US" altLang="ja-JP" sz="1800" dirty="0"/>
          </a:p>
          <a:p>
            <a:pPr lvl="1"/>
            <a:r>
              <a:rPr lang="en-US" altLang="ja-JP" sz="1800" dirty="0"/>
              <a:t>AGL Update </a:t>
            </a:r>
          </a:p>
          <a:p>
            <a:pPr lvl="1"/>
            <a:r>
              <a:rPr lang="en-US" altLang="ja-JP" sz="1800" dirty="0"/>
              <a:t>AGL App FW </a:t>
            </a:r>
            <a:r>
              <a:rPr lang="ja-JP" altLang="en-US" sz="1800" dirty="0"/>
              <a:t>の考え方</a:t>
            </a:r>
            <a:endParaRPr lang="en-US" altLang="ja-JP" sz="1800" dirty="0"/>
          </a:p>
          <a:p>
            <a:r>
              <a:rPr kumimoji="1" lang="en-US" altLang="ja-JP" sz="1800" dirty="0"/>
              <a:t>CES2018</a:t>
            </a:r>
            <a:r>
              <a:rPr kumimoji="1" lang="ja-JP" altLang="en-US" sz="1800" dirty="0"/>
              <a:t> </a:t>
            </a:r>
            <a:r>
              <a:rPr kumimoji="1" lang="en-US" altLang="ja-JP" sz="1800" dirty="0"/>
              <a:t>AGL</a:t>
            </a:r>
            <a:r>
              <a:rPr kumimoji="1" lang="ja-JP" altLang="en-US" sz="1800" dirty="0"/>
              <a:t> </a:t>
            </a:r>
            <a:r>
              <a:rPr kumimoji="1" lang="en-US" altLang="ja-JP" sz="1800" dirty="0"/>
              <a:t>ver5.0</a:t>
            </a:r>
            <a:r>
              <a:rPr kumimoji="1" lang="ja-JP" altLang="en-US" sz="1800" dirty="0"/>
              <a:t> “</a:t>
            </a:r>
            <a:r>
              <a:rPr kumimoji="1" lang="en-US" altLang="ja-JP" sz="1800" dirty="0"/>
              <a:t>EE”</a:t>
            </a:r>
            <a:r>
              <a:rPr kumimoji="1" lang="ja-JP" altLang="en-US" sz="1800" dirty="0"/>
              <a:t> </a:t>
            </a:r>
            <a:r>
              <a:rPr kumimoji="1" lang="en-US" altLang="ja-JP" sz="1800" dirty="0"/>
              <a:t>Demonstration</a:t>
            </a:r>
          </a:p>
          <a:p>
            <a:pPr lvl="1"/>
            <a:r>
              <a:rPr lang="en-US" altLang="ja-JP" sz="1800" dirty="0"/>
              <a:t>Native</a:t>
            </a:r>
            <a:r>
              <a:rPr lang="ja-JP" altLang="en-US" sz="1800" dirty="0"/>
              <a:t> </a:t>
            </a:r>
            <a:r>
              <a:rPr lang="en-US" altLang="ja-JP" sz="1800" dirty="0"/>
              <a:t>UI</a:t>
            </a:r>
            <a:r>
              <a:rPr lang="ja-JP" altLang="en-US" sz="1800" dirty="0"/>
              <a:t> </a:t>
            </a:r>
            <a:r>
              <a:rPr lang="en-US" altLang="ja-JP" sz="1800" dirty="0"/>
              <a:t>vs.</a:t>
            </a:r>
            <a:r>
              <a:rPr lang="ja-JP" altLang="en-US" sz="1800" dirty="0"/>
              <a:t> </a:t>
            </a:r>
            <a:r>
              <a:rPr lang="en-US" altLang="ja-JP" sz="1800" dirty="0"/>
              <a:t>html5</a:t>
            </a:r>
            <a:r>
              <a:rPr lang="ja-JP" altLang="en-US" sz="1800" dirty="0"/>
              <a:t> </a:t>
            </a:r>
            <a:r>
              <a:rPr lang="en-US" altLang="ja-JP" sz="1800" dirty="0"/>
              <a:t>HMI</a:t>
            </a:r>
          </a:p>
          <a:p>
            <a:pPr lvl="1"/>
            <a:r>
              <a:rPr kumimoji="1" lang="en-US" altLang="ja-JP" sz="1800" dirty="0"/>
              <a:t>Chromium</a:t>
            </a:r>
            <a:r>
              <a:rPr kumimoji="1" lang="ja-JP" altLang="en-US" sz="1800" dirty="0"/>
              <a:t> インテグレーション</a:t>
            </a:r>
            <a:endParaRPr kumimoji="1" lang="en-US" altLang="ja-JP" sz="1800" dirty="0"/>
          </a:p>
          <a:p>
            <a:pPr lvl="1"/>
            <a:r>
              <a:rPr lang="ja-JP" altLang="en-US" sz="1800" dirty="0"/>
              <a:t>アプリケーション開発環境（</a:t>
            </a:r>
            <a:r>
              <a:rPr lang="en-US" altLang="ja-JP" sz="1800" dirty="0"/>
              <a:t>Native vs. html5</a:t>
            </a:r>
            <a:r>
              <a:rPr lang="ja-JP" altLang="en-US" sz="1800" dirty="0"/>
              <a:t>）</a:t>
            </a:r>
            <a:endParaRPr kumimoji="1" lang="en-US" altLang="ja-JP" sz="1800" dirty="0"/>
          </a:p>
          <a:p>
            <a:r>
              <a:rPr lang="en-US" altLang="ja-JP" sz="1800" dirty="0"/>
              <a:t>PC/</a:t>
            </a:r>
            <a:r>
              <a:rPr lang="ja-JP" altLang="en-US" sz="1800" dirty="0"/>
              <a:t>スマフォアプリ とのシームレスな連携を目指して</a:t>
            </a:r>
            <a:endParaRPr kumimoji="1" lang="en-US" altLang="ja-JP" sz="1800" dirty="0"/>
          </a:p>
          <a:p>
            <a:pPr lvl="1"/>
            <a:r>
              <a:rPr lang="en-US" altLang="ja-JP" sz="1800" dirty="0"/>
              <a:t>PC</a:t>
            </a:r>
            <a:r>
              <a:rPr lang="ja-JP" altLang="en-US" sz="1800" dirty="0"/>
              <a:t>／スマフォアプリとの連携</a:t>
            </a:r>
            <a:endParaRPr lang="en-US" altLang="ja-JP" sz="1800" dirty="0"/>
          </a:p>
          <a:p>
            <a:pPr lvl="1"/>
            <a:r>
              <a:rPr kumimoji="1" lang="en-US" altLang="ja-JP" sz="1800" dirty="0"/>
              <a:t>OpenID</a:t>
            </a:r>
            <a:r>
              <a:rPr kumimoji="1" lang="ja-JP" altLang="en-US" sz="1800" dirty="0"/>
              <a:t> </a:t>
            </a:r>
            <a:r>
              <a:rPr kumimoji="1" lang="en-US" altLang="ja-JP" sz="1800" dirty="0"/>
              <a:t>Connect</a:t>
            </a:r>
            <a:r>
              <a:rPr kumimoji="1" lang="ja-JP" altLang="en-US" sz="1800" dirty="0"/>
              <a:t> を利用した認証の統合</a:t>
            </a:r>
            <a:r>
              <a:rPr kumimoji="1" lang="en-US" altLang="ja-JP" sz="1800" dirty="0"/>
              <a:t>  </a:t>
            </a:r>
            <a:endParaRPr kumimoji="1" lang="ja-JP" altLang="en-US" sz="1800" dirty="0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dirty="0"/>
              <a:t>1/27/2018</a:t>
            </a:r>
            <a:endParaRPr lang="en-US" dirty="0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80060" y="6342554"/>
            <a:ext cx="5938836" cy="309201"/>
          </a:xfrm>
        </p:spPr>
        <p:txBody>
          <a:bodyPr/>
          <a:lstStyle/>
          <a:p>
            <a:r>
              <a:rPr lang="ja-JP" altLang="en-US" dirty="0"/>
              <a:t>“</a:t>
            </a:r>
            <a:r>
              <a:rPr lang="en-US" altLang="ja-JP" dirty="0"/>
              <a:t>Web</a:t>
            </a:r>
            <a:r>
              <a:rPr lang="ja-JP" altLang="en-US" dirty="0"/>
              <a:t>とクルマのハッカソン </a:t>
            </a:r>
            <a:r>
              <a:rPr lang="en-US" altLang="ja-JP" dirty="0"/>
              <a:t>2018”</a:t>
            </a:r>
            <a:endParaRPr 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0133" y="1699821"/>
            <a:ext cx="1830957" cy="1138626"/>
          </a:xfrm>
          <a:prstGeom prst="rect">
            <a:avLst/>
          </a:prstGeom>
        </p:spPr>
      </p:pic>
      <p:pic>
        <p:nvPicPr>
          <p:cNvPr id="9" name="コンテンツ プレースホルダー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2875" y="4321136"/>
            <a:ext cx="1517689" cy="1517689"/>
          </a:xfrm>
          <a:prstGeom prst="rect">
            <a:avLst/>
          </a:prstGeom>
        </p:spPr>
      </p:pic>
      <p:pic>
        <p:nvPicPr>
          <p:cNvPr id="10" name="Picture 4" descr="「chromium logo」の画像検索結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6660" y="4425836"/>
            <a:ext cx="1412989" cy="1412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「wayland logo」の画像検索結果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4634" y="3093616"/>
            <a:ext cx="1077040" cy="1077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96771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0506" y="378506"/>
            <a:ext cx="11243388" cy="474630"/>
          </a:xfrm>
        </p:spPr>
        <p:txBody>
          <a:bodyPr>
            <a:normAutofit fontScale="90000"/>
          </a:bodyPr>
          <a:lstStyle/>
          <a:p>
            <a:r>
              <a:rPr lang="en-US" altLang="ja-JP" dirty="0">
                <a:latin typeface="Calibri" panose="020F0502020204030204" pitchFamily="34" charset="0"/>
              </a:rPr>
              <a:t>Construction of Linux based software  (AGL example)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cxnSp>
        <p:nvCxnSpPr>
          <p:cNvPr id="5" name="直線コネクタ 4"/>
          <p:cNvCxnSpPr/>
          <p:nvPr/>
        </p:nvCxnSpPr>
        <p:spPr>
          <a:xfrm>
            <a:off x="466531" y="951722"/>
            <a:ext cx="11327363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9223955" y="133518"/>
            <a:ext cx="2743200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52729F0-15D6-455A-9EC1-D8998104B78D}" type="slidenum">
              <a:rPr kumimoji="1" lang="ja-JP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游ゴシック" panose="020B0400000000000000" pitchFamily="50" charset="-128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1" lang="ja-JP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 panose="020F0502020204030204" pitchFamily="34" charset="0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15" name="正方形/長方形 14"/>
          <p:cNvSpPr/>
          <p:nvPr/>
        </p:nvSpPr>
        <p:spPr>
          <a:xfrm>
            <a:off x="495545" y="5476553"/>
            <a:ext cx="10341069" cy="112279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16" name="正方形/長方形 15"/>
          <p:cNvSpPr/>
          <p:nvPr/>
        </p:nvSpPr>
        <p:spPr>
          <a:xfrm>
            <a:off x="495546" y="3539953"/>
            <a:ext cx="10341068" cy="175870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17" name="正方形/長方形 16"/>
          <p:cNvSpPr/>
          <p:nvPr/>
        </p:nvSpPr>
        <p:spPr>
          <a:xfrm>
            <a:off x="495546" y="2466917"/>
            <a:ext cx="10341068" cy="101061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21" name="正方形/長方形 20"/>
          <p:cNvSpPr/>
          <p:nvPr/>
        </p:nvSpPr>
        <p:spPr>
          <a:xfrm>
            <a:off x="495546" y="1377590"/>
            <a:ext cx="10341068" cy="103642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22" name="角丸四角形 21"/>
          <p:cNvSpPr/>
          <p:nvPr/>
        </p:nvSpPr>
        <p:spPr>
          <a:xfrm>
            <a:off x="1130185" y="1064090"/>
            <a:ext cx="1009900" cy="4338734"/>
          </a:xfrm>
          <a:prstGeom prst="roundRect">
            <a:avLst>
              <a:gd name="adj" fmla="val 4524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27" name="角丸四角形 26"/>
          <p:cNvSpPr/>
          <p:nvPr/>
        </p:nvSpPr>
        <p:spPr>
          <a:xfrm>
            <a:off x="6275627" y="5539928"/>
            <a:ext cx="3965510" cy="1008618"/>
          </a:xfrm>
          <a:prstGeom prst="roundRect">
            <a:avLst>
              <a:gd name="adj" fmla="val 10136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28" name="角丸四角形 27"/>
          <p:cNvSpPr/>
          <p:nvPr/>
        </p:nvSpPr>
        <p:spPr>
          <a:xfrm>
            <a:off x="2335232" y="5532539"/>
            <a:ext cx="363894" cy="100861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29" name="角丸四角形 28"/>
          <p:cNvSpPr/>
          <p:nvPr/>
        </p:nvSpPr>
        <p:spPr>
          <a:xfrm>
            <a:off x="2767936" y="5532539"/>
            <a:ext cx="363894" cy="100861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30" name="角丸四角形 29"/>
          <p:cNvSpPr/>
          <p:nvPr/>
        </p:nvSpPr>
        <p:spPr>
          <a:xfrm>
            <a:off x="3197079" y="5532539"/>
            <a:ext cx="363894" cy="100861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31" name="角丸四角形 30"/>
          <p:cNvSpPr/>
          <p:nvPr/>
        </p:nvSpPr>
        <p:spPr>
          <a:xfrm>
            <a:off x="3626222" y="5532539"/>
            <a:ext cx="363894" cy="100861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32" name="角丸四角形 31"/>
          <p:cNvSpPr/>
          <p:nvPr/>
        </p:nvSpPr>
        <p:spPr>
          <a:xfrm>
            <a:off x="4039037" y="5532539"/>
            <a:ext cx="414189" cy="100861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33" name="角丸四角形 32"/>
          <p:cNvSpPr/>
          <p:nvPr/>
        </p:nvSpPr>
        <p:spPr>
          <a:xfrm>
            <a:off x="7069107" y="5611700"/>
            <a:ext cx="572864" cy="88517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34" name="角丸四角形 33"/>
          <p:cNvSpPr/>
          <p:nvPr/>
        </p:nvSpPr>
        <p:spPr>
          <a:xfrm>
            <a:off x="7688697" y="5616786"/>
            <a:ext cx="572864" cy="88517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35" name="角丸四角形 34"/>
          <p:cNvSpPr/>
          <p:nvPr/>
        </p:nvSpPr>
        <p:spPr>
          <a:xfrm>
            <a:off x="8317933" y="5611700"/>
            <a:ext cx="572864" cy="88517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36" name="角丸四角形 35"/>
          <p:cNvSpPr/>
          <p:nvPr/>
        </p:nvSpPr>
        <p:spPr>
          <a:xfrm>
            <a:off x="8937523" y="5611700"/>
            <a:ext cx="572864" cy="88517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37" name="角丸四角形 36"/>
          <p:cNvSpPr/>
          <p:nvPr/>
        </p:nvSpPr>
        <p:spPr>
          <a:xfrm>
            <a:off x="9557113" y="5611700"/>
            <a:ext cx="572864" cy="88517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38" name="テキスト ボックス 37"/>
          <p:cNvSpPr txBox="1"/>
          <p:nvPr/>
        </p:nvSpPr>
        <p:spPr>
          <a:xfrm>
            <a:off x="544747" y="1464013"/>
            <a:ext cx="758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AGL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App.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FW</a:t>
            </a:r>
            <a:endParaRPr kumimoji="1" lang="ja-JP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39" name="テキスト ボックス 38"/>
          <p:cNvSpPr txBox="1"/>
          <p:nvPr/>
        </p:nvSpPr>
        <p:spPr>
          <a:xfrm>
            <a:off x="495546" y="2523826"/>
            <a:ext cx="9655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Auto-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motive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Service</a:t>
            </a:r>
          </a:p>
        </p:txBody>
      </p:sp>
      <p:sp>
        <p:nvSpPr>
          <p:cNvPr id="40" name="テキスト ボックス 39"/>
          <p:cNvSpPr txBox="1"/>
          <p:nvPr/>
        </p:nvSpPr>
        <p:spPr>
          <a:xfrm>
            <a:off x="471128" y="3764999"/>
            <a:ext cx="965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Platform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Service</a:t>
            </a:r>
          </a:p>
        </p:txBody>
      </p:sp>
      <p:sp>
        <p:nvSpPr>
          <p:cNvPr id="41" name="テキスト ボックス 40"/>
          <p:cNvSpPr txBox="1"/>
          <p:nvPr/>
        </p:nvSpPr>
        <p:spPr>
          <a:xfrm>
            <a:off x="521331" y="5505463"/>
            <a:ext cx="9655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Linux kernel</a:t>
            </a:r>
          </a:p>
        </p:txBody>
      </p:sp>
      <p:sp>
        <p:nvSpPr>
          <p:cNvPr id="42" name="角丸四角形 41"/>
          <p:cNvSpPr/>
          <p:nvPr/>
        </p:nvSpPr>
        <p:spPr>
          <a:xfrm>
            <a:off x="1158830" y="2503535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Vehicle Bus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43" name="角丸四角形 42"/>
          <p:cNvSpPr/>
          <p:nvPr/>
        </p:nvSpPr>
        <p:spPr>
          <a:xfrm>
            <a:off x="1153717" y="2750298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Diagnostics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44" name="角丸四角形 43"/>
          <p:cNvSpPr/>
          <p:nvPr/>
        </p:nvSpPr>
        <p:spPr>
          <a:xfrm>
            <a:off x="1149046" y="2998426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configuration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46" name="角丸四角形 45"/>
          <p:cNvSpPr/>
          <p:nvPr/>
        </p:nvSpPr>
        <p:spPr>
          <a:xfrm>
            <a:off x="2188792" y="1060037"/>
            <a:ext cx="1009900" cy="4338734"/>
          </a:xfrm>
          <a:prstGeom prst="roundRect">
            <a:avLst>
              <a:gd name="adj" fmla="val 4524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47" name="角丸四角形 46"/>
          <p:cNvSpPr/>
          <p:nvPr/>
        </p:nvSpPr>
        <p:spPr>
          <a:xfrm>
            <a:off x="3240020" y="1049635"/>
            <a:ext cx="1009900" cy="4338734"/>
          </a:xfrm>
          <a:prstGeom prst="roundRect">
            <a:avLst>
              <a:gd name="adj" fmla="val 4524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48" name="角丸四角形 47"/>
          <p:cNvSpPr/>
          <p:nvPr/>
        </p:nvSpPr>
        <p:spPr>
          <a:xfrm>
            <a:off x="4288899" y="1060037"/>
            <a:ext cx="1009900" cy="4338734"/>
          </a:xfrm>
          <a:prstGeom prst="roundRect">
            <a:avLst>
              <a:gd name="adj" fmla="val 4524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49" name="角丸四角形 48"/>
          <p:cNvSpPr/>
          <p:nvPr/>
        </p:nvSpPr>
        <p:spPr>
          <a:xfrm>
            <a:off x="5337778" y="1060037"/>
            <a:ext cx="1009900" cy="4338734"/>
          </a:xfrm>
          <a:prstGeom prst="roundRect">
            <a:avLst>
              <a:gd name="adj" fmla="val 4524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50" name="角丸四角形 49"/>
          <p:cNvSpPr/>
          <p:nvPr/>
        </p:nvSpPr>
        <p:spPr>
          <a:xfrm>
            <a:off x="6399629" y="1049635"/>
            <a:ext cx="1009900" cy="4338734"/>
          </a:xfrm>
          <a:prstGeom prst="roundRect">
            <a:avLst>
              <a:gd name="adj" fmla="val 4524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51" name="角丸四角形 50"/>
          <p:cNvSpPr/>
          <p:nvPr/>
        </p:nvSpPr>
        <p:spPr>
          <a:xfrm>
            <a:off x="7450183" y="1049635"/>
            <a:ext cx="1009900" cy="4338734"/>
          </a:xfrm>
          <a:prstGeom prst="roundRect">
            <a:avLst>
              <a:gd name="adj" fmla="val 4524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52" name="角丸四角形 51"/>
          <p:cNvSpPr/>
          <p:nvPr/>
        </p:nvSpPr>
        <p:spPr>
          <a:xfrm>
            <a:off x="8500737" y="1060037"/>
            <a:ext cx="1009900" cy="4338734"/>
          </a:xfrm>
          <a:prstGeom prst="roundRect">
            <a:avLst>
              <a:gd name="adj" fmla="val 4524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53" name="角丸四角形 52"/>
          <p:cNvSpPr/>
          <p:nvPr/>
        </p:nvSpPr>
        <p:spPr>
          <a:xfrm>
            <a:off x="9551291" y="1060037"/>
            <a:ext cx="1009900" cy="4338734"/>
          </a:xfrm>
          <a:prstGeom prst="roundRect">
            <a:avLst>
              <a:gd name="adj" fmla="val 4524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54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31403" y="6607079"/>
            <a:ext cx="4114800" cy="209386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https://wiki.automotivelinux.org/agl-distro</a:t>
            </a:r>
            <a:endParaRPr kumimoji="1" lang="ja-JP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55" name="角丸四角形 54"/>
          <p:cNvSpPr/>
          <p:nvPr/>
        </p:nvSpPr>
        <p:spPr>
          <a:xfrm>
            <a:off x="2217627" y="2501800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PIM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56" name="角丸四角形 55"/>
          <p:cNvSpPr/>
          <p:nvPr/>
        </p:nvSpPr>
        <p:spPr>
          <a:xfrm>
            <a:off x="3274262" y="2509290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smartphone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57" name="角丸四角形 56"/>
          <p:cNvSpPr/>
          <p:nvPr/>
        </p:nvSpPr>
        <p:spPr>
          <a:xfrm>
            <a:off x="3269149" y="2756053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telematics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58" name="角丸四角形 57"/>
          <p:cNvSpPr/>
          <p:nvPr/>
        </p:nvSpPr>
        <p:spPr>
          <a:xfrm>
            <a:off x="5371701" y="2525500"/>
            <a:ext cx="942054" cy="339943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navigation</a:t>
            </a:r>
            <a:b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</a:b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service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59" name="角丸四角形 58"/>
          <p:cNvSpPr/>
          <p:nvPr/>
        </p:nvSpPr>
        <p:spPr>
          <a:xfrm>
            <a:off x="6431531" y="2505830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multimedia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60" name="角丸四角形 59"/>
          <p:cNvSpPr/>
          <p:nvPr/>
        </p:nvSpPr>
        <p:spPr>
          <a:xfrm>
            <a:off x="6426418" y="2752593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audio service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61" name="角丸四角形 60"/>
          <p:cNvSpPr/>
          <p:nvPr/>
        </p:nvSpPr>
        <p:spPr>
          <a:xfrm>
            <a:off x="6431531" y="2992792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tuner service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62" name="角丸四角形 61"/>
          <p:cNvSpPr/>
          <p:nvPr/>
        </p:nvSpPr>
        <p:spPr>
          <a:xfrm>
            <a:off x="6426418" y="3239555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Camera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63" name="角丸四角形 62"/>
          <p:cNvSpPr/>
          <p:nvPr/>
        </p:nvSpPr>
        <p:spPr>
          <a:xfrm>
            <a:off x="4328955" y="1407294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Window </a:t>
            </a:r>
            <a:r>
              <a:rPr kumimoji="1" lang="en-US" altLang="ja-JP" sz="105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mgr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65" name="角丸四角形 64"/>
          <p:cNvSpPr/>
          <p:nvPr/>
        </p:nvSpPr>
        <p:spPr>
          <a:xfrm>
            <a:off x="7461480" y="1754179"/>
            <a:ext cx="942054" cy="29739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native app runtime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66" name="角丸四角形 65"/>
          <p:cNvSpPr/>
          <p:nvPr/>
        </p:nvSpPr>
        <p:spPr>
          <a:xfrm>
            <a:off x="6426418" y="1428764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sound mgr.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67" name="角丸四角形 66"/>
          <p:cNvSpPr/>
          <p:nvPr/>
        </p:nvSpPr>
        <p:spPr>
          <a:xfrm>
            <a:off x="8537216" y="1402788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App mgr.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68" name="角丸四角形 67"/>
          <p:cNvSpPr/>
          <p:nvPr/>
        </p:nvSpPr>
        <p:spPr>
          <a:xfrm>
            <a:off x="8532103" y="1649551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Policy mgr.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69" name="角丸四角形 68"/>
          <p:cNvSpPr/>
          <p:nvPr/>
        </p:nvSpPr>
        <p:spPr>
          <a:xfrm>
            <a:off x="8537216" y="1889750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Input mgr.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70" name="角丸四角形 69"/>
          <p:cNvSpPr/>
          <p:nvPr/>
        </p:nvSpPr>
        <p:spPr>
          <a:xfrm>
            <a:off x="8532103" y="2136513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user mgr.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71" name="角丸四角形 70"/>
          <p:cNvSpPr/>
          <p:nvPr/>
        </p:nvSpPr>
        <p:spPr>
          <a:xfrm>
            <a:off x="9582934" y="1410873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Web API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72" name="角丸四角形 71"/>
          <p:cNvSpPr/>
          <p:nvPr/>
        </p:nvSpPr>
        <p:spPr>
          <a:xfrm>
            <a:off x="9577821" y="1657636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Web runtime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73" name="角丸四角形 72"/>
          <p:cNvSpPr/>
          <p:nvPr/>
        </p:nvSpPr>
        <p:spPr>
          <a:xfrm>
            <a:off x="3269149" y="3565712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bluetooth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74" name="角丸四角形 73"/>
          <p:cNvSpPr/>
          <p:nvPr/>
        </p:nvSpPr>
        <p:spPr>
          <a:xfrm>
            <a:off x="3264036" y="3812475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WiFi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75" name="角丸四角形 74"/>
          <p:cNvSpPr/>
          <p:nvPr/>
        </p:nvSpPr>
        <p:spPr>
          <a:xfrm>
            <a:off x="3259365" y="4060603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telephony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76" name="角丸四角形 75"/>
          <p:cNvSpPr/>
          <p:nvPr/>
        </p:nvSpPr>
        <p:spPr>
          <a:xfrm>
            <a:off x="2217879" y="3580904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Lifecycle mgt.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77" name="角丸四角形 76"/>
          <p:cNvSpPr/>
          <p:nvPr/>
        </p:nvSpPr>
        <p:spPr>
          <a:xfrm>
            <a:off x="2212766" y="3827667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network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78" name="角丸四角形 77"/>
          <p:cNvSpPr/>
          <p:nvPr/>
        </p:nvSpPr>
        <p:spPr>
          <a:xfrm>
            <a:off x="2208095" y="4075795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error mgt.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79" name="角丸四角形 78"/>
          <p:cNvSpPr/>
          <p:nvPr/>
        </p:nvSpPr>
        <p:spPr>
          <a:xfrm>
            <a:off x="2225202" y="4330838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power mgt.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80" name="角丸四角形 79"/>
          <p:cNvSpPr/>
          <p:nvPr/>
        </p:nvSpPr>
        <p:spPr>
          <a:xfrm>
            <a:off x="2220089" y="4577601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resource mgt.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81" name="角丸四角形 80"/>
          <p:cNvSpPr/>
          <p:nvPr/>
        </p:nvSpPr>
        <p:spPr>
          <a:xfrm>
            <a:off x="2215418" y="4825729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IPC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82" name="角丸四角形 81"/>
          <p:cNvSpPr/>
          <p:nvPr/>
        </p:nvSpPr>
        <p:spPr>
          <a:xfrm>
            <a:off x="4322396" y="3577597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Graphics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83" name="角丸四角形 82"/>
          <p:cNvSpPr/>
          <p:nvPr/>
        </p:nvSpPr>
        <p:spPr>
          <a:xfrm>
            <a:off x="4317283" y="3824360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36000" tIns="0" rIns="36000" bIns="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window system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88" name="角丸四角形 87"/>
          <p:cNvSpPr/>
          <p:nvPr/>
        </p:nvSpPr>
        <p:spPr>
          <a:xfrm>
            <a:off x="5371701" y="3567113"/>
            <a:ext cx="942054" cy="342414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location</a:t>
            </a:r>
            <a:b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</a:b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service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89" name="テキスト ボックス 88"/>
          <p:cNvSpPr txBox="1"/>
          <p:nvPr/>
        </p:nvSpPr>
        <p:spPr>
          <a:xfrm>
            <a:off x="1203570" y="1080280"/>
            <a:ext cx="932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automotive</a:t>
            </a:r>
            <a:endParaRPr kumimoji="1" lang="ja-JP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90" name="テキスト ボックス 89"/>
          <p:cNvSpPr txBox="1"/>
          <p:nvPr/>
        </p:nvSpPr>
        <p:spPr>
          <a:xfrm>
            <a:off x="2207989" y="1077143"/>
            <a:ext cx="9953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OS / common</a:t>
            </a:r>
            <a:endParaRPr kumimoji="1" lang="ja-JP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91" name="テキスト ボックス 90"/>
          <p:cNvSpPr txBox="1"/>
          <p:nvPr/>
        </p:nvSpPr>
        <p:spPr>
          <a:xfrm>
            <a:off x="3312169" y="1086336"/>
            <a:ext cx="932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connectivity</a:t>
            </a:r>
            <a:endParaRPr kumimoji="1" lang="ja-JP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92" name="テキスト ボックス 91"/>
          <p:cNvSpPr txBox="1"/>
          <p:nvPr/>
        </p:nvSpPr>
        <p:spPr>
          <a:xfrm>
            <a:off x="4379668" y="1083199"/>
            <a:ext cx="932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Graphics</a:t>
            </a:r>
            <a:endParaRPr kumimoji="1" lang="ja-JP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93" name="テキスト ボックス 92"/>
          <p:cNvSpPr txBox="1"/>
          <p:nvPr/>
        </p:nvSpPr>
        <p:spPr>
          <a:xfrm>
            <a:off x="5415408" y="1077143"/>
            <a:ext cx="932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Navi</a:t>
            </a:r>
            <a:r>
              <a:rPr kumimoji="1" lang="en-US" altLang="ja-JP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 / LBS</a:t>
            </a:r>
            <a:endParaRPr kumimoji="1" lang="ja-JP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94" name="テキスト ボックス 93"/>
          <p:cNvSpPr txBox="1"/>
          <p:nvPr/>
        </p:nvSpPr>
        <p:spPr>
          <a:xfrm>
            <a:off x="6482907" y="1074006"/>
            <a:ext cx="932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multimedia</a:t>
            </a:r>
            <a:endParaRPr kumimoji="1" lang="ja-JP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95" name="テキスト ボックス 94"/>
          <p:cNvSpPr txBox="1"/>
          <p:nvPr/>
        </p:nvSpPr>
        <p:spPr>
          <a:xfrm>
            <a:off x="7524007" y="1083199"/>
            <a:ext cx="932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Native app.</a:t>
            </a:r>
            <a:endParaRPr kumimoji="1" lang="ja-JP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96" name="テキスト ボックス 95"/>
          <p:cNvSpPr txBox="1"/>
          <p:nvPr/>
        </p:nvSpPr>
        <p:spPr>
          <a:xfrm>
            <a:off x="8591506" y="1080062"/>
            <a:ext cx="932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AGL app </a:t>
            </a:r>
            <a:r>
              <a:rPr kumimoji="1" lang="en-US" altLang="ja-JP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fw</a:t>
            </a:r>
            <a:endParaRPr kumimoji="1" lang="ja-JP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97" name="テキスト ボックス 96"/>
          <p:cNvSpPr txBox="1"/>
          <p:nvPr/>
        </p:nvSpPr>
        <p:spPr>
          <a:xfrm>
            <a:off x="9601406" y="1086829"/>
            <a:ext cx="932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Web app </a:t>
            </a:r>
            <a:r>
              <a:rPr kumimoji="1" lang="en-US" altLang="ja-JP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fw</a:t>
            </a:r>
            <a:r>
              <a:rPr kumimoji="1" lang="en-US" altLang="ja-JP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.</a:t>
            </a:r>
            <a:endParaRPr kumimoji="1" lang="ja-JP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84" name="角丸四角形 83"/>
          <p:cNvSpPr/>
          <p:nvPr/>
        </p:nvSpPr>
        <p:spPr>
          <a:xfrm>
            <a:off x="2216816" y="5087186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Health mon.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85" name="角丸四角形 84"/>
          <p:cNvSpPr/>
          <p:nvPr/>
        </p:nvSpPr>
        <p:spPr>
          <a:xfrm>
            <a:off x="7475048" y="1400795"/>
            <a:ext cx="942054" cy="29739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native app</a:t>
            </a:r>
            <a:b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</a:br>
            <a:r>
              <a:rPr kumimoji="1" lang="en-US" altLang="ja-JP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framework</a:t>
            </a:r>
            <a:endParaRPr kumimoji="1" lang="ja-JP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2409244" y="5611700"/>
            <a:ext cx="184666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kernel</a:t>
            </a:r>
            <a:endParaRPr kumimoji="1" lang="ja-JP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C19859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86" name="テキスト ボックス 85"/>
          <p:cNvSpPr txBox="1"/>
          <p:nvPr/>
        </p:nvSpPr>
        <p:spPr>
          <a:xfrm>
            <a:off x="2837550" y="5623316"/>
            <a:ext cx="184666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Hypervisor</a:t>
            </a:r>
            <a:endParaRPr kumimoji="1" lang="ja-JP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C19859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87" name="テキスト ボックス 86"/>
          <p:cNvSpPr txBox="1"/>
          <p:nvPr/>
        </p:nvSpPr>
        <p:spPr>
          <a:xfrm>
            <a:off x="3284478" y="5611812"/>
            <a:ext cx="184666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boot loader</a:t>
            </a:r>
            <a:endParaRPr kumimoji="1" lang="ja-JP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C19859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98" name="テキスト ボックス 97"/>
          <p:cNvSpPr txBox="1"/>
          <p:nvPr/>
        </p:nvSpPr>
        <p:spPr>
          <a:xfrm>
            <a:off x="3712784" y="5600599"/>
            <a:ext cx="184666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resource ctrl </a:t>
            </a:r>
            <a:endParaRPr kumimoji="1" lang="ja-JP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C19859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99" name="テキスト ボックス 98"/>
          <p:cNvSpPr txBox="1"/>
          <p:nvPr/>
        </p:nvSpPr>
        <p:spPr>
          <a:xfrm>
            <a:off x="3899228" y="5612792"/>
            <a:ext cx="553998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startup / shutdown ctrl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C19859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100" name="角丸四角形 99"/>
          <p:cNvSpPr/>
          <p:nvPr/>
        </p:nvSpPr>
        <p:spPr>
          <a:xfrm>
            <a:off x="4499952" y="5532539"/>
            <a:ext cx="414189" cy="100861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101" name="テキスト ボックス 100"/>
          <p:cNvSpPr txBox="1"/>
          <p:nvPr/>
        </p:nvSpPr>
        <p:spPr>
          <a:xfrm>
            <a:off x="4527523" y="5608496"/>
            <a:ext cx="369332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system </a:t>
            </a:r>
            <a:b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</a:b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updates</a:t>
            </a:r>
            <a:endParaRPr kumimoji="1" lang="ja-JP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C19859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6312293" y="5779944"/>
            <a:ext cx="8216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device</a:t>
            </a:r>
            <a:br>
              <a:rPr kumimoji="1" lang="en-US" altLang="ja-JP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</a:br>
            <a:r>
              <a:rPr kumimoji="1" lang="en-US" altLang="ja-JP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drivers</a:t>
            </a:r>
            <a:endParaRPr kumimoji="1" lang="ja-JP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102" name="テキスト ボックス 101"/>
          <p:cNvSpPr txBox="1"/>
          <p:nvPr/>
        </p:nvSpPr>
        <p:spPr>
          <a:xfrm>
            <a:off x="7263206" y="5608496"/>
            <a:ext cx="184666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peripherals</a:t>
            </a:r>
            <a:endParaRPr kumimoji="1" lang="ja-JP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C19859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103" name="テキスト ボックス 102"/>
          <p:cNvSpPr txBox="1"/>
          <p:nvPr/>
        </p:nvSpPr>
        <p:spPr>
          <a:xfrm>
            <a:off x="7882796" y="5601649"/>
            <a:ext cx="184666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graphics</a:t>
            </a:r>
            <a:endParaRPr kumimoji="1" lang="ja-JP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C19859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104" name="テキスト ボックス 103"/>
          <p:cNvSpPr txBox="1"/>
          <p:nvPr/>
        </p:nvSpPr>
        <p:spPr>
          <a:xfrm>
            <a:off x="8507209" y="5608496"/>
            <a:ext cx="184666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video</a:t>
            </a:r>
            <a:endParaRPr kumimoji="1" lang="ja-JP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C19859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105" name="テキスト ボックス 104"/>
          <p:cNvSpPr txBox="1"/>
          <p:nvPr/>
        </p:nvSpPr>
        <p:spPr>
          <a:xfrm>
            <a:off x="9132391" y="5613931"/>
            <a:ext cx="184666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audio</a:t>
            </a:r>
            <a:endParaRPr kumimoji="1" lang="ja-JP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C19859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106" name="テキスト ボックス 105"/>
          <p:cNvSpPr txBox="1"/>
          <p:nvPr/>
        </p:nvSpPr>
        <p:spPr>
          <a:xfrm>
            <a:off x="9674631" y="5618306"/>
            <a:ext cx="369332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automotive</a:t>
            </a:r>
            <a:b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</a:br>
            <a:r>
              <a:rPr kumimoji="1" lang="en-US" altLang="ja-JP" sz="1200" b="0" i="0" u="none" strike="noStrike" kern="1200" cap="none" spc="0" normalizeH="0" baseline="0" noProof="0" dirty="0">
                <a:ln>
                  <a:noFill/>
                </a:ln>
                <a:solidFill>
                  <a:srgbClr val="C19859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devices</a:t>
            </a:r>
            <a:endParaRPr kumimoji="1" lang="ja-JP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C19859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107" name="角丸四角形 106"/>
          <p:cNvSpPr/>
          <p:nvPr/>
        </p:nvSpPr>
        <p:spPr>
          <a:xfrm>
            <a:off x="10914639" y="1344809"/>
            <a:ext cx="422055" cy="526227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108" name="角丸四角形 107"/>
          <p:cNvSpPr/>
          <p:nvPr/>
        </p:nvSpPr>
        <p:spPr>
          <a:xfrm>
            <a:off x="11443179" y="1344809"/>
            <a:ext cx="422055" cy="526227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10918634" y="1711866"/>
            <a:ext cx="461665" cy="478180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Speech service</a:t>
            </a: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109" name="テキスト ボックス 108"/>
          <p:cNvSpPr txBox="1"/>
          <p:nvPr/>
        </p:nvSpPr>
        <p:spPr>
          <a:xfrm>
            <a:off x="11414719" y="1727698"/>
            <a:ext cx="461665" cy="478180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Security</a:t>
            </a: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8" name="楕円 7"/>
          <p:cNvSpPr/>
          <p:nvPr/>
        </p:nvSpPr>
        <p:spPr>
          <a:xfrm>
            <a:off x="7201574" y="3371903"/>
            <a:ext cx="3163043" cy="1623989"/>
          </a:xfrm>
          <a:prstGeom prst="ellipse">
            <a:avLst/>
          </a:prstGeom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0" tIns="0" rIns="0" bIns="108000" rtlCol="0" anchor="ctr"/>
          <a:lstStyle/>
          <a:p>
            <a:pPr algn="ctr"/>
            <a:r>
              <a:rPr kumimoji="1" lang="en-US" altLang="ja-JP" sz="2400" dirty="0">
                <a:latin typeface="Meiryo UI" panose="020B0604030504040204" pitchFamily="50" charset="-128"/>
                <a:ea typeface="Meiryo UI" panose="020B0604030504040204" pitchFamily="50" charset="-128"/>
              </a:rPr>
              <a:t>AGL</a:t>
            </a:r>
            <a:r>
              <a:rPr kumimoji="1" lang="ja-JP" altLang="en-US" sz="2400" dirty="0">
                <a:latin typeface="Meiryo UI" panose="020B0604030504040204" pitchFamily="50" charset="-128"/>
                <a:ea typeface="Meiryo UI" panose="020B0604030504040204" pitchFamily="50" charset="-128"/>
              </a:rPr>
              <a:t> のメインは</a:t>
            </a:r>
            <a:br>
              <a:rPr kumimoji="1" lang="en-US" altLang="ja-JP" sz="2400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sz="2400" dirty="0">
                <a:latin typeface="Meiryo UI" panose="020B0604030504040204" pitchFamily="50" charset="-128"/>
                <a:ea typeface="Meiryo UI" panose="020B0604030504040204" pitchFamily="50" charset="-128"/>
              </a:rPr>
              <a:t>車載アプリ実行に</a:t>
            </a:r>
            <a:endParaRPr kumimoji="1" lang="en-US" altLang="ja-JP" sz="24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algn="ctr"/>
            <a:r>
              <a:rPr kumimoji="1" lang="ja-JP" altLang="en-US" sz="2400" dirty="0">
                <a:latin typeface="Meiryo UI" panose="020B0604030504040204" pitchFamily="50" charset="-128"/>
                <a:ea typeface="Meiryo UI" panose="020B0604030504040204" pitchFamily="50" charset="-128"/>
              </a:rPr>
              <a:t>必要なミドルウエア</a:t>
            </a:r>
          </a:p>
        </p:txBody>
      </p:sp>
      <p:sp>
        <p:nvSpPr>
          <p:cNvPr id="9" name="四角形: 角を丸くする 8"/>
          <p:cNvSpPr/>
          <p:nvPr/>
        </p:nvSpPr>
        <p:spPr>
          <a:xfrm>
            <a:off x="7524007" y="2645571"/>
            <a:ext cx="3171818" cy="367639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現在は </a:t>
            </a:r>
            <a:r>
              <a:rPr kumimoji="1" lang="en-US" altLang="ja-JP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Native</a:t>
            </a:r>
            <a:r>
              <a:rPr kumimoji="1" lang="ja-JP" altLang="en-US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 </a:t>
            </a:r>
            <a:r>
              <a:rPr kumimoji="1" lang="en-US" altLang="ja-JP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API</a:t>
            </a:r>
            <a:r>
              <a:rPr kumimoji="1" lang="ja-JP" altLang="en-US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（</a:t>
            </a:r>
            <a:r>
              <a:rPr kumimoji="1" lang="en-US" altLang="ja-JP" sz="1600" dirty="0" err="1">
                <a:latin typeface="Meiryo UI" panose="020B0604030504040204" pitchFamily="50" charset="-128"/>
                <a:ea typeface="Meiryo UI" panose="020B0604030504040204" pitchFamily="50" charset="-128"/>
              </a:rPr>
              <a:t>Qt</a:t>
            </a:r>
            <a:r>
              <a:rPr kumimoji="1" lang="en-US" altLang="ja-JP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)</a:t>
            </a:r>
            <a:r>
              <a:rPr kumimoji="1" lang="ja-JP" altLang="en-US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 利用</a:t>
            </a:r>
          </a:p>
        </p:txBody>
      </p:sp>
      <p:cxnSp>
        <p:nvCxnSpPr>
          <p:cNvPr id="11" name="直線矢印コネクタ 10"/>
          <p:cNvCxnSpPr/>
          <p:nvPr/>
        </p:nvCxnSpPr>
        <p:spPr>
          <a:xfrm flipV="1">
            <a:off x="9791700" y="1965950"/>
            <a:ext cx="219075" cy="634076"/>
          </a:xfrm>
          <a:prstGeom prst="straightConnector1">
            <a:avLst/>
          </a:prstGeom>
          <a:ln w="762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直線矢印コネクタ 109"/>
          <p:cNvCxnSpPr>
            <a:cxnSpLocks/>
          </p:cNvCxnSpPr>
          <p:nvPr/>
        </p:nvCxnSpPr>
        <p:spPr>
          <a:xfrm flipH="1" flipV="1">
            <a:off x="7997182" y="2125306"/>
            <a:ext cx="375249" cy="484597"/>
          </a:xfrm>
          <a:prstGeom prst="straightConnector1">
            <a:avLst/>
          </a:prstGeom>
          <a:ln w="762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7043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365314" y="482739"/>
            <a:ext cx="9603275" cy="1049235"/>
          </a:xfrm>
        </p:spPr>
        <p:txBody>
          <a:bodyPr>
            <a:normAutofit/>
          </a:bodyPr>
          <a:lstStyle/>
          <a:p>
            <a:r>
              <a:rPr lang="en-US" altLang="ja-JP" cap="none" dirty="0">
                <a:latin typeface="Meiryo UI" panose="020B0604030504040204" pitchFamily="50" charset="-128"/>
                <a:ea typeface="Meiryo UI" panose="020B0604030504040204" pitchFamily="50" charset="-128"/>
              </a:rPr>
              <a:t>AGL Layered Architecture</a:t>
            </a:r>
            <a:br>
              <a:rPr kumimoji="1" lang="en-US" altLang="ja-JP" cap="none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lang="ja-JP" altLang="en-US" sz="2700" cap="none" dirty="0">
                <a:latin typeface="Meiryo UI" panose="020B0604030504040204" pitchFamily="50" charset="-128"/>
                <a:ea typeface="Meiryo UI" panose="020B0604030504040204" pitchFamily="50" charset="-128"/>
              </a:rPr>
              <a:t>アプリケーションから </a:t>
            </a:r>
            <a:r>
              <a:rPr lang="en-US" altLang="ja-JP" sz="2700" cap="none" dirty="0">
                <a:latin typeface="Meiryo UI" panose="020B0604030504040204" pitchFamily="50" charset="-128"/>
                <a:ea typeface="Meiryo UI" panose="020B0604030504040204" pitchFamily="50" charset="-128"/>
              </a:rPr>
              <a:t>OS</a:t>
            </a:r>
            <a:r>
              <a:rPr lang="ja-JP" altLang="en-US" sz="2700" cap="none" dirty="0">
                <a:latin typeface="Meiryo UI" panose="020B0604030504040204" pitchFamily="50" charset="-128"/>
                <a:ea typeface="Meiryo UI" panose="020B0604030504040204" pitchFamily="50" charset="-128"/>
              </a:rPr>
              <a:t>の管理資源 を直接触らせない構造</a:t>
            </a:r>
            <a:endParaRPr kumimoji="1" lang="ja-JP" altLang="en-US" cap="none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480060" y="1688444"/>
            <a:ext cx="967883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n"/>
            </a:pPr>
            <a:r>
              <a:rPr lang="en-US" altLang="ja-JP" sz="20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Client/UI (untrusted) </a:t>
            </a:r>
          </a:p>
          <a:p>
            <a:pPr marL="800100" lvl="1" indent="-342900">
              <a:buFont typeface="Wingdings" panose="05000000000000000000" pitchFamily="2" charset="2"/>
              <a:buChar char="n"/>
            </a:pPr>
            <a:r>
              <a:rPr lang="en-US" altLang="ja-JP" sz="2000" dirty="0">
                <a:latin typeface="Meiryo UI" panose="020B0604030504040204" pitchFamily="50" charset="-128"/>
                <a:ea typeface="Meiryo UI" panose="020B0604030504040204" pitchFamily="50" charset="-128"/>
              </a:rPr>
              <a:t>Risk of code injection (HTML5/QML) </a:t>
            </a:r>
          </a:p>
          <a:p>
            <a:pPr marL="800100" lvl="1" indent="-342900">
              <a:buFont typeface="Wingdings" panose="05000000000000000000" pitchFamily="2" charset="2"/>
              <a:buChar char="n"/>
            </a:pPr>
            <a:r>
              <a:rPr lang="en-US" altLang="ja-JP" sz="2000" dirty="0">
                <a:latin typeface="Meiryo UI" panose="020B0604030504040204" pitchFamily="50" charset="-128"/>
                <a:ea typeface="Meiryo UI" panose="020B0604030504040204" pitchFamily="50" charset="-128"/>
              </a:rPr>
              <a:t>UI on external devices (Mobiles, Tablets) </a:t>
            </a:r>
          </a:p>
          <a:p>
            <a:pPr marL="800100" lvl="1" indent="-342900">
              <a:buFont typeface="Wingdings" panose="05000000000000000000" pitchFamily="2" charset="2"/>
              <a:buChar char="n"/>
            </a:pPr>
            <a:r>
              <a:rPr lang="en-US" altLang="ja-JP" sz="2000" dirty="0">
                <a:latin typeface="Meiryo UI" panose="020B0604030504040204" pitchFamily="50" charset="-128"/>
                <a:ea typeface="Meiryo UI" panose="020B0604030504040204" pitchFamily="50" charset="-128"/>
              </a:rPr>
              <a:t>Access to secure service APIs [REST/WS]</a:t>
            </a:r>
          </a:p>
          <a:p>
            <a:pPr lvl="1"/>
            <a:r>
              <a:rPr lang="en-US" altLang="ja-JP" sz="1000" dirty="0">
                <a:latin typeface="Meiryo UI" panose="020B0604030504040204" pitchFamily="50" charset="-128"/>
                <a:ea typeface="Meiryo UI" panose="020B0604030504040204" pitchFamily="50" charset="-128"/>
              </a:rPr>
              <a:t> </a:t>
            </a:r>
          </a:p>
          <a:p>
            <a:pPr marL="342900" indent="-342900">
              <a:buFont typeface="Wingdings" panose="05000000000000000000" pitchFamily="2" charset="2"/>
              <a:buChar char="n"/>
            </a:pPr>
            <a:r>
              <a:rPr lang="en-US" altLang="ja-JP" sz="20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Applications &amp; Services (semi-trusted) </a:t>
            </a:r>
          </a:p>
          <a:p>
            <a:pPr marL="800100" lvl="1" indent="-342900">
              <a:buFont typeface="Wingdings" panose="05000000000000000000" pitchFamily="2" charset="2"/>
              <a:buChar char="n"/>
            </a:pPr>
            <a:r>
              <a:rPr lang="en-US" altLang="ja-JP" sz="2000" dirty="0">
                <a:latin typeface="Meiryo UI" panose="020B0604030504040204" pitchFamily="50" charset="-128"/>
                <a:ea typeface="Meiryo UI" panose="020B0604030504040204" pitchFamily="50" charset="-128"/>
              </a:rPr>
              <a:t>Unknown developers &amp; Multi-source </a:t>
            </a:r>
          </a:p>
          <a:p>
            <a:pPr marL="800100" lvl="1" indent="-342900">
              <a:buFont typeface="Wingdings" panose="05000000000000000000" pitchFamily="2" charset="2"/>
              <a:buChar char="n"/>
            </a:pPr>
            <a:r>
              <a:rPr lang="en-US" altLang="ja-JP" sz="2000" dirty="0">
                <a:latin typeface="Meiryo UI" panose="020B0604030504040204" pitchFamily="50" charset="-128"/>
                <a:ea typeface="Meiryo UI" panose="020B0604030504040204" pitchFamily="50" charset="-128"/>
              </a:rPr>
              <a:t>High-grain protection by Linux </a:t>
            </a:r>
            <a:r>
              <a:rPr lang="en-US" altLang="ja-JP" sz="2000" dirty="0" err="1">
                <a:latin typeface="Meiryo UI" panose="020B0604030504040204" pitchFamily="50" charset="-128"/>
                <a:ea typeface="Meiryo UI" panose="020B0604030504040204" pitchFamily="50" charset="-128"/>
              </a:rPr>
              <a:t>UserIDs</a:t>
            </a:r>
            <a:r>
              <a:rPr lang="en-US" altLang="ja-JP" sz="2000" dirty="0">
                <a:latin typeface="Meiryo UI" panose="020B0604030504040204" pitchFamily="50" charset="-128"/>
                <a:ea typeface="Meiryo UI" panose="020B0604030504040204" pitchFamily="50" charset="-128"/>
              </a:rPr>
              <a:t> &amp; SMACK labels. </a:t>
            </a:r>
          </a:p>
          <a:p>
            <a:pPr marL="800100" lvl="1" indent="-342900">
              <a:buFont typeface="Wingdings" panose="05000000000000000000" pitchFamily="2" charset="2"/>
              <a:buChar char="n"/>
            </a:pPr>
            <a:r>
              <a:rPr lang="en-US" altLang="ja-JP" sz="2000" dirty="0">
                <a:latin typeface="Meiryo UI" panose="020B0604030504040204" pitchFamily="50" charset="-128"/>
                <a:ea typeface="Meiryo UI" panose="020B0604030504040204" pitchFamily="50" charset="-128"/>
              </a:rPr>
              <a:t>Run under control of Application Framework: need to provide a security manifest </a:t>
            </a:r>
          </a:p>
          <a:p>
            <a:pPr lvl="1"/>
            <a:endParaRPr lang="en-US" altLang="ja-JP" sz="10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marL="342900" indent="-342900">
              <a:buFont typeface="Wingdings" panose="05000000000000000000" pitchFamily="2" charset="2"/>
              <a:buChar char="n"/>
            </a:pPr>
            <a:r>
              <a:rPr lang="en-US" altLang="ja-JP" sz="20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Platform &amp; System services (trusted) </a:t>
            </a:r>
          </a:p>
          <a:p>
            <a:pPr marL="800100" lvl="1" indent="-342900">
              <a:buFont typeface="Wingdings" panose="05000000000000000000" pitchFamily="2" charset="2"/>
              <a:buChar char="n"/>
            </a:pPr>
            <a:r>
              <a:rPr lang="en-US" altLang="ja-JP" sz="2000" dirty="0">
                <a:latin typeface="Meiryo UI" panose="020B0604030504040204" pitchFamily="50" charset="-128"/>
                <a:ea typeface="Meiryo UI" panose="020B0604030504040204" pitchFamily="50" charset="-128"/>
              </a:rPr>
              <a:t>D-Bus Services started by </a:t>
            </a:r>
            <a:r>
              <a:rPr lang="en-US" altLang="ja-JP" sz="2000" dirty="0" err="1">
                <a:latin typeface="Meiryo UI" panose="020B0604030504040204" pitchFamily="50" charset="-128"/>
                <a:ea typeface="Meiryo UI" panose="020B0604030504040204" pitchFamily="50" charset="-128"/>
              </a:rPr>
              <a:t>systemd</a:t>
            </a:r>
            <a:r>
              <a:rPr lang="en-US" altLang="ja-JP" sz="2000" dirty="0">
                <a:latin typeface="Meiryo UI" panose="020B0604030504040204" pitchFamily="50" charset="-128"/>
                <a:ea typeface="Meiryo UI" panose="020B0604030504040204" pitchFamily="50" charset="-128"/>
              </a:rPr>
              <a:t> </a:t>
            </a:r>
          </a:p>
          <a:p>
            <a:pPr marL="800100" lvl="1" indent="-342900">
              <a:buFont typeface="Wingdings" panose="05000000000000000000" pitchFamily="2" charset="2"/>
              <a:buChar char="n"/>
            </a:pPr>
            <a:r>
              <a:rPr lang="en-US" altLang="ja-JP" sz="2000" dirty="0">
                <a:latin typeface="Meiryo UI" panose="020B0604030504040204" pitchFamily="50" charset="-128"/>
                <a:ea typeface="Meiryo UI" panose="020B0604030504040204" pitchFamily="50" charset="-128"/>
              </a:rPr>
              <a:t>Fine grain privilege protection by </a:t>
            </a:r>
            <a:r>
              <a:rPr lang="en-US" altLang="ja-JP" sz="2000" dirty="0" err="1">
                <a:latin typeface="Meiryo UI" panose="020B0604030504040204" pitchFamily="50" charset="-128"/>
                <a:ea typeface="Meiryo UI" panose="020B0604030504040204" pitchFamily="50" charset="-128"/>
              </a:rPr>
              <a:t>Cynara</a:t>
            </a:r>
            <a:r>
              <a:rPr lang="en-US" altLang="ja-JP" sz="2000" dirty="0">
                <a:latin typeface="Meiryo UI" panose="020B0604030504040204" pitchFamily="50" charset="-128"/>
                <a:ea typeface="Meiryo UI" panose="020B0604030504040204" pitchFamily="50" charset="-128"/>
              </a:rPr>
              <a:t> </a:t>
            </a:r>
          </a:p>
          <a:p>
            <a:pPr marL="800100" lvl="1" indent="-342900">
              <a:buFont typeface="Wingdings" panose="05000000000000000000" pitchFamily="2" charset="2"/>
              <a:buChar char="n"/>
            </a:pPr>
            <a:r>
              <a:rPr lang="en-US" altLang="ja-JP" sz="2000" dirty="0">
                <a:latin typeface="Meiryo UI" panose="020B0604030504040204" pitchFamily="50" charset="-128"/>
                <a:ea typeface="Meiryo UI" panose="020B0604030504040204" pitchFamily="50" charset="-128"/>
              </a:rPr>
              <a:t>Part of baseline distribution and certified services only </a:t>
            </a:r>
            <a:endParaRPr kumimoji="1" lang="ja-JP" altLang="en-US" sz="20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4070272" y="1393475"/>
            <a:ext cx="7451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200" dirty="0">
                <a:latin typeface="Meiryo UI" panose="020B0604030504040204" pitchFamily="50" charset="-128"/>
                <a:ea typeface="Meiryo UI" panose="020B0604030504040204" pitchFamily="50" charset="-128"/>
                <a:hlinkClick r:id="rId2"/>
              </a:rPr>
              <a:t>http://iot.bzh/download/public/2016/genivi/CyberSecurity-Genivi-Q42016-Fulup-IoTbzh.pdf</a:t>
            </a:r>
            <a:endParaRPr kumimoji="1" lang="ja-JP" altLang="en-US" sz="12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0" name="楕円 9"/>
          <p:cNvSpPr/>
          <p:nvPr/>
        </p:nvSpPr>
        <p:spPr>
          <a:xfrm>
            <a:off x="7343775" y="1958196"/>
            <a:ext cx="4517546" cy="189781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楕円 10"/>
          <p:cNvSpPr/>
          <p:nvPr/>
        </p:nvSpPr>
        <p:spPr>
          <a:xfrm>
            <a:off x="8305800" y="2214010"/>
            <a:ext cx="3517996" cy="140610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楕円 11"/>
          <p:cNvSpPr/>
          <p:nvPr/>
        </p:nvSpPr>
        <p:spPr>
          <a:xfrm>
            <a:off x="9394166" y="2462019"/>
            <a:ext cx="2409358" cy="910087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endParaRPr kumimoji="1" lang="ja-JP" altLang="en-US" dirty="0"/>
          </a:p>
        </p:txBody>
      </p:sp>
      <p:sp>
        <p:nvSpPr>
          <p:cNvPr id="13" name="楕円 12"/>
          <p:cNvSpPr/>
          <p:nvPr/>
        </p:nvSpPr>
        <p:spPr>
          <a:xfrm>
            <a:off x="10455215" y="2633346"/>
            <a:ext cx="1300966" cy="567432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>
                <a:latin typeface="Meiryo UI" panose="020B0604030504040204" pitchFamily="50" charset="-128"/>
                <a:ea typeface="Meiryo UI" panose="020B0604030504040204" pitchFamily="50" charset="-128"/>
              </a:rPr>
              <a:t>system</a:t>
            </a:r>
            <a:endParaRPr kumimoji="1" lang="ja-JP" altLang="en-US" sz="14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9525000" y="2763173"/>
            <a:ext cx="9302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platform </a:t>
            </a:r>
            <a:endParaRPr kumimoji="1"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8382000" y="2753213"/>
            <a:ext cx="10422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protected </a:t>
            </a:r>
            <a:endParaRPr kumimoji="1"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7463381" y="2771183"/>
            <a:ext cx="10422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public </a:t>
            </a:r>
            <a:endParaRPr kumimoji="1"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pic>
        <p:nvPicPr>
          <p:cNvPr id="1026" name="Picture 2" descr="「南京鍵　イラスト　透過」の画像検索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9483" y="2241300"/>
            <a:ext cx="552450" cy="55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「南京鍵　イラスト　透過」の画像検索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1031" y="2234224"/>
            <a:ext cx="552450" cy="55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「南京鍵　イラスト　透過」の画像検索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2024" y="2232415"/>
            <a:ext cx="552450" cy="55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楕円 19"/>
          <p:cNvSpPr/>
          <p:nvPr/>
        </p:nvSpPr>
        <p:spPr>
          <a:xfrm>
            <a:off x="219074" y="190500"/>
            <a:ext cx="971551" cy="64770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AGL</a:t>
            </a:r>
            <a:endParaRPr kumimoji="1" lang="ja-JP" altLang="en-US" dirty="0"/>
          </a:p>
        </p:txBody>
      </p:sp>
      <p:pic>
        <p:nvPicPr>
          <p:cNvPr id="21" name="図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18895" y="142483"/>
            <a:ext cx="1830957" cy="1138626"/>
          </a:xfrm>
          <a:prstGeom prst="rect">
            <a:avLst/>
          </a:prstGeom>
        </p:spPr>
      </p:pic>
      <p:sp>
        <p:nvSpPr>
          <p:cNvPr id="22" name="フッター プレースホルダー 5">
            <a:extLst>
              <a:ext uri="{FF2B5EF4-FFF2-40B4-BE49-F238E27FC236}">
                <a16:creationId xmlns:a16="http://schemas.microsoft.com/office/drawing/2014/main" id="{C698BA52-816A-44B4-8F3D-F455B6AD5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60" y="6359171"/>
            <a:ext cx="5938836" cy="309201"/>
          </a:xfrm>
        </p:spPr>
        <p:txBody>
          <a:bodyPr/>
          <a:lstStyle/>
          <a:p>
            <a:r>
              <a:rPr lang="ja-JP" altLang="en-US" dirty="0"/>
              <a:t>“</a:t>
            </a:r>
            <a:r>
              <a:rPr lang="en-US" altLang="ja-JP" dirty="0"/>
              <a:t>Web</a:t>
            </a:r>
            <a:r>
              <a:rPr lang="ja-JP" altLang="en-US" dirty="0"/>
              <a:t>とクルマのハッカソン </a:t>
            </a:r>
            <a:r>
              <a:rPr lang="en-US" altLang="ja-JP" dirty="0"/>
              <a:t>2018”</a:t>
            </a:r>
            <a:endParaRPr lang="en-US" dirty="0"/>
          </a:p>
        </p:txBody>
      </p:sp>
      <p:sp>
        <p:nvSpPr>
          <p:cNvPr id="23" name="日付プレースホルダー 4">
            <a:extLst>
              <a:ext uri="{FF2B5EF4-FFF2-40B4-BE49-F238E27FC236}">
                <a16:creationId xmlns:a16="http://schemas.microsoft.com/office/drawing/2014/main" id="{60333551-D45C-46E8-B570-FB782B16919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68538" y="6349185"/>
            <a:ext cx="3500715" cy="309201"/>
          </a:xfrm>
        </p:spPr>
        <p:txBody>
          <a:bodyPr/>
          <a:lstStyle/>
          <a:p>
            <a:r>
              <a:rPr lang="en-US" altLang="ja-JP" dirty="0"/>
              <a:t>1/27/2018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76094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42051" y="528897"/>
            <a:ext cx="9603275" cy="918904"/>
          </a:xfrm>
        </p:spPr>
        <p:txBody>
          <a:bodyPr>
            <a:normAutofit/>
          </a:bodyPr>
          <a:lstStyle/>
          <a:p>
            <a:r>
              <a:rPr kumimoji="1" lang="en-US" altLang="ja-JP" cap="none" dirty="0"/>
              <a:t>SMACK </a:t>
            </a:r>
            <a:r>
              <a:rPr kumimoji="1" lang="en-US" altLang="ja-JP" sz="2400" cap="none" dirty="0"/>
              <a:t>(</a:t>
            </a:r>
            <a:r>
              <a:rPr lang="en-US" altLang="ja-JP" sz="2400" cap="none" dirty="0"/>
              <a:t>Simplified Mandatory Access Control Kernel</a:t>
            </a:r>
            <a:r>
              <a:rPr lang="ja-JP" altLang="en-US" sz="2400" cap="none" dirty="0"/>
              <a:t>）</a:t>
            </a:r>
            <a:br>
              <a:rPr kumimoji="1" lang="en-US" altLang="ja-JP" cap="none" dirty="0"/>
            </a:br>
            <a:r>
              <a:rPr lang="ja-JP" altLang="en-US" sz="2800" cap="none" dirty="0"/>
              <a:t>権限データベースを組み合わせてアクセス権限を管理する</a:t>
            </a:r>
            <a:endParaRPr kumimoji="1" lang="ja-JP" altLang="en-US" sz="2800" cap="none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2151" y="1711481"/>
            <a:ext cx="8825720" cy="4336894"/>
          </a:xfrm>
          <a:prstGeom prst="rect">
            <a:avLst/>
          </a:prstGeom>
        </p:spPr>
      </p:pic>
      <p:sp>
        <p:nvSpPr>
          <p:cNvPr id="9" name="テキスト ボックス 8">
            <a:hlinkClick r:id="rId3"/>
          </p:cNvPr>
          <p:cNvSpPr txBox="1"/>
          <p:nvPr/>
        </p:nvSpPr>
        <p:spPr>
          <a:xfrm>
            <a:off x="3295668" y="1369091"/>
            <a:ext cx="80200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dirty="0">
                <a:latin typeface="Meiryo UI" panose="020B0604030504040204" pitchFamily="50" charset="-128"/>
                <a:ea typeface="Meiryo UI" panose="020B0604030504040204" pitchFamily="50" charset="-128"/>
                <a:hlinkClick r:id="rId3"/>
              </a:rPr>
              <a:t>http://iot.bzh/download/public/2016/appfw/03-AGL-AppFW-Privileges-Management.pdf</a:t>
            </a:r>
            <a:endParaRPr kumimoji="1" lang="ja-JP" altLang="en-US" sz="14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0" name="楕円 9"/>
          <p:cNvSpPr/>
          <p:nvPr/>
        </p:nvSpPr>
        <p:spPr>
          <a:xfrm>
            <a:off x="9248775" y="1987664"/>
            <a:ext cx="1304925" cy="733425"/>
          </a:xfrm>
          <a:prstGeom prst="ellipse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OEM</a:t>
            </a:r>
            <a:b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アプリ</a:t>
            </a:r>
          </a:p>
        </p:txBody>
      </p:sp>
      <p:sp>
        <p:nvSpPr>
          <p:cNvPr id="11" name="楕円 10"/>
          <p:cNvSpPr/>
          <p:nvPr/>
        </p:nvSpPr>
        <p:spPr>
          <a:xfrm>
            <a:off x="2077878" y="1987664"/>
            <a:ext cx="1598772" cy="733425"/>
          </a:xfrm>
          <a:prstGeom prst="ellipse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Download</a:t>
            </a:r>
            <a:b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アプリ</a:t>
            </a:r>
          </a:p>
        </p:txBody>
      </p:sp>
      <p:sp>
        <p:nvSpPr>
          <p:cNvPr id="12" name="楕円 11"/>
          <p:cNvSpPr/>
          <p:nvPr/>
        </p:nvSpPr>
        <p:spPr>
          <a:xfrm>
            <a:off x="219074" y="190500"/>
            <a:ext cx="971551" cy="64770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AGL</a:t>
            </a:r>
            <a:endParaRPr kumimoji="1" lang="ja-JP" altLang="en-US" dirty="0"/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18895" y="142483"/>
            <a:ext cx="1830957" cy="1138626"/>
          </a:xfrm>
          <a:prstGeom prst="rect">
            <a:avLst/>
          </a:prstGeom>
        </p:spPr>
      </p:pic>
      <p:sp>
        <p:nvSpPr>
          <p:cNvPr id="14" name="フッター プレースホルダー 5">
            <a:extLst>
              <a:ext uri="{FF2B5EF4-FFF2-40B4-BE49-F238E27FC236}">
                <a16:creationId xmlns:a16="http://schemas.microsoft.com/office/drawing/2014/main" id="{C5D12D1C-AEDD-487B-99AC-25E14C003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60" y="6359171"/>
            <a:ext cx="5938836" cy="309201"/>
          </a:xfrm>
        </p:spPr>
        <p:txBody>
          <a:bodyPr/>
          <a:lstStyle/>
          <a:p>
            <a:r>
              <a:rPr lang="ja-JP" altLang="en-US" dirty="0"/>
              <a:t>“</a:t>
            </a:r>
            <a:r>
              <a:rPr lang="en-US" altLang="ja-JP" dirty="0"/>
              <a:t>Web</a:t>
            </a:r>
            <a:r>
              <a:rPr lang="ja-JP" altLang="en-US" dirty="0"/>
              <a:t>とクルマのハッカソン </a:t>
            </a:r>
            <a:r>
              <a:rPr lang="en-US" altLang="ja-JP" dirty="0"/>
              <a:t>2018”</a:t>
            </a:r>
            <a:endParaRPr lang="en-US" dirty="0"/>
          </a:p>
        </p:txBody>
      </p:sp>
      <p:sp>
        <p:nvSpPr>
          <p:cNvPr id="15" name="日付プレースホルダー 4">
            <a:extLst>
              <a:ext uri="{FF2B5EF4-FFF2-40B4-BE49-F238E27FC236}">
                <a16:creationId xmlns:a16="http://schemas.microsoft.com/office/drawing/2014/main" id="{F7C2609B-8B81-419D-93F0-60D280747D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68538" y="6349185"/>
            <a:ext cx="3500715" cy="309201"/>
          </a:xfrm>
        </p:spPr>
        <p:txBody>
          <a:bodyPr/>
          <a:lstStyle/>
          <a:p>
            <a:r>
              <a:rPr lang="en-US" altLang="ja-JP" dirty="0"/>
              <a:t>1/27/2018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73807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382567" y="517923"/>
            <a:ext cx="9603275" cy="1049235"/>
          </a:xfrm>
        </p:spPr>
        <p:txBody>
          <a:bodyPr>
            <a:normAutofit/>
          </a:bodyPr>
          <a:lstStyle/>
          <a:p>
            <a:r>
              <a:rPr kumimoji="1" lang="en-US" altLang="ja-JP" cap="none" dirty="0"/>
              <a:t>AGL</a:t>
            </a:r>
            <a:r>
              <a:rPr lang="ja-JP" altLang="en-US" cap="none" dirty="0"/>
              <a:t>　</a:t>
            </a:r>
            <a:r>
              <a:rPr lang="en-US" altLang="ja-JP" cap="none" dirty="0"/>
              <a:t>ver5.0</a:t>
            </a:r>
            <a:r>
              <a:rPr lang="ja-JP" altLang="en-US" cap="none" dirty="0"/>
              <a:t> “</a:t>
            </a:r>
            <a:r>
              <a:rPr lang="en-US" altLang="ja-JP" cap="none" dirty="0"/>
              <a:t>Electric</a:t>
            </a:r>
            <a:r>
              <a:rPr lang="ja-JP" altLang="en-US" cap="none" dirty="0"/>
              <a:t> </a:t>
            </a:r>
            <a:r>
              <a:rPr lang="en-US" altLang="ja-JP" cap="none" dirty="0"/>
              <a:t>Eel”</a:t>
            </a:r>
            <a:r>
              <a:rPr lang="ja-JP" altLang="en-US" cap="none" dirty="0"/>
              <a:t> ＠ </a:t>
            </a:r>
            <a:r>
              <a:rPr lang="en-US" altLang="ja-JP" cap="none" dirty="0"/>
              <a:t>CES2018</a:t>
            </a:r>
            <a:br>
              <a:rPr kumimoji="1" lang="en-US" altLang="ja-JP" cap="none" dirty="0"/>
            </a:br>
            <a:r>
              <a:rPr lang="ja-JP" altLang="en-US" sz="2700" cap="none" dirty="0"/>
              <a:t>最新バージョンを </a:t>
            </a:r>
            <a:r>
              <a:rPr lang="en-US" altLang="ja-JP" sz="2700" cap="none" dirty="0"/>
              <a:t>CES</a:t>
            </a:r>
            <a:r>
              <a:rPr lang="ja-JP" altLang="en-US" sz="2700" cap="none" dirty="0"/>
              <a:t> で合同展示（共通デモ＋各社デモ）</a:t>
            </a:r>
            <a:endParaRPr kumimoji="1" lang="ja-JP" altLang="en-US" cap="none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sp>
        <p:nvSpPr>
          <p:cNvPr id="27" name="楕円 26"/>
          <p:cNvSpPr/>
          <p:nvPr/>
        </p:nvSpPr>
        <p:spPr>
          <a:xfrm>
            <a:off x="219074" y="190500"/>
            <a:ext cx="971551" cy="64770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AGL</a:t>
            </a:r>
            <a:endParaRPr kumimoji="1" lang="ja-JP" altLang="en-US" dirty="0"/>
          </a:p>
        </p:txBody>
      </p:sp>
      <p:pic>
        <p:nvPicPr>
          <p:cNvPr id="28" name="図 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8895" y="142483"/>
            <a:ext cx="1830957" cy="1138626"/>
          </a:xfrm>
          <a:prstGeom prst="rect">
            <a:avLst/>
          </a:prstGeom>
        </p:spPr>
      </p:pic>
      <p:sp>
        <p:nvSpPr>
          <p:cNvPr id="29" name="フッター プレースホルダー 5">
            <a:extLst>
              <a:ext uri="{FF2B5EF4-FFF2-40B4-BE49-F238E27FC236}">
                <a16:creationId xmlns:a16="http://schemas.microsoft.com/office/drawing/2014/main" id="{37FBCCF7-C968-48C0-94D4-1B95B937E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60" y="6359171"/>
            <a:ext cx="5938836" cy="309201"/>
          </a:xfrm>
        </p:spPr>
        <p:txBody>
          <a:bodyPr/>
          <a:lstStyle/>
          <a:p>
            <a:r>
              <a:rPr lang="ja-JP" altLang="en-US" dirty="0"/>
              <a:t>“</a:t>
            </a:r>
            <a:r>
              <a:rPr lang="en-US" altLang="ja-JP" dirty="0"/>
              <a:t>Web</a:t>
            </a:r>
            <a:r>
              <a:rPr lang="ja-JP" altLang="en-US" dirty="0"/>
              <a:t>とクルマのハッカソン </a:t>
            </a:r>
            <a:r>
              <a:rPr lang="en-US" altLang="ja-JP" dirty="0"/>
              <a:t>2018”</a:t>
            </a:r>
            <a:endParaRPr lang="en-US" dirty="0"/>
          </a:p>
        </p:txBody>
      </p:sp>
      <p:sp>
        <p:nvSpPr>
          <p:cNvPr id="30" name="日付プレースホルダー 4">
            <a:extLst>
              <a:ext uri="{FF2B5EF4-FFF2-40B4-BE49-F238E27FC236}">
                <a16:creationId xmlns:a16="http://schemas.microsoft.com/office/drawing/2014/main" id="{C1E56DA2-BD40-4EBC-A84A-9A0ADA0D977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68538" y="6349185"/>
            <a:ext cx="3500715" cy="309201"/>
          </a:xfrm>
        </p:spPr>
        <p:txBody>
          <a:bodyPr/>
          <a:lstStyle/>
          <a:p>
            <a:r>
              <a:rPr lang="en-US" altLang="ja-JP" dirty="0"/>
              <a:t>1/27/2018</a:t>
            </a:r>
            <a:endParaRPr lang="en-US" dirty="0"/>
          </a:p>
        </p:txBody>
      </p:sp>
      <p:pic>
        <p:nvPicPr>
          <p:cNvPr id="3" name="図 2">
            <a:extLst>
              <a:ext uri="{FF2B5EF4-FFF2-40B4-BE49-F238E27FC236}">
                <a16:creationId xmlns:a16="http://schemas.microsoft.com/office/drawing/2014/main" id="{9D4C86F8-C4E9-42CE-92AD-19F49FA0AC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60" y="1802906"/>
            <a:ext cx="5787797" cy="4088090"/>
          </a:xfrm>
          <a:prstGeom prst="rect">
            <a:avLst/>
          </a:prstGeom>
        </p:spPr>
      </p:pic>
      <p:sp>
        <p:nvSpPr>
          <p:cNvPr id="19" name="四角形: 角を丸くする 18"/>
          <p:cNvSpPr/>
          <p:nvPr/>
        </p:nvSpPr>
        <p:spPr>
          <a:xfrm>
            <a:off x="219074" y="5205151"/>
            <a:ext cx="3500716" cy="866775"/>
          </a:xfrm>
          <a:prstGeom prst="roundRect">
            <a:avLst/>
          </a:prstGeom>
          <a:solidFill>
            <a:schemeClr val="accent4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>
                <a:solidFill>
                  <a:srgbClr val="FFFF00"/>
                </a:solidFill>
              </a:rPr>
              <a:t>AGL</a:t>
            </a:r>
            <a:r>
              <a:rPr kumimoji="1" lang="ja-JP" altLang="en-US" sz="2000" dirty="0">
                <a:solidFill>
                  <a:srgbClr val="FFFF00"/>
                </a:solidFill>
              </a:rPr>
              <a:t> </a:t>
            </a:r>
            <a:r>
              <a:rPr kumimoji="1" lang="en-US" altLang="ja-JP" sz="2000" dirty="0">
                <a:solidFill>
                  <a:srgbClr val="FFFF00"/>
                </a:solidFill>
              </a:rPr>
              <a:t>CES</a:t>
            </a:r>
            <a:r>
              <a:rPr kumimoji="1" lang="ja-JP" altLang="en-US" sz="2000" dirty="0">
                <a:solidFill>
                  <a:srgbClr val="FFFF00"/>
                </a:solidFill>
              </a:rPr>
              <a:t> </a:t>
            </a:r>
            <a:r>
              <a:rPr kumimoji="1" lang="en-US" altLang="ja-JP" sz="2000" dirty="0">
                <a:solidFill>
                  <a:srgbClr val="FFFF00"/>
                </a:solidFill>
              </a:rPr>
              <a:t>demo</a:t>
            </a:r>
            <a:r>
              <a:rPr kumimoji="1" lang="ja-JP" altLang="en-US" sz="2000" dirty="0">
                <a:solidFill>
                  <a:srgbClr val="FFFF00"/>
                </a:solidFill>
              </a:rPr>
              <a:t> </a:t>
            </a:r>
            <a:br>
              <a:rPr kumimoji="1" lang="en-US" altLang="ja-JP" sz="2000" dirty="0">
                <a:solidFill>
                  <a:srgbClr val="FFFF00"/>
                </a:solidFill>
              </a:rPr>
            </a:br>
            <a:r>
              <a:rPr kumimoji="1" lang="en-US" altLang="ja-JP" sz="2000" dirty="0">
                <a:solidFill>
                  <a:srgbClr val="FFFF00"/>
                </a:solidFill>
              </a:rPr>
              <a:t>2018.1.9 -12 @ Venetian LV</a:t>
            </a:r>
            <a:endParaRPr kumimoji="1" lang="ja-JP" altLang="en-US" sz="2000" dirty="0">
              <a:solidFill>
                <a:srgbClr val="FFFF00"/>
              </a:solidFill>
            </a:endParaRPr>
          </a:p>
        </p:txBody>
      </p:sp>
      <p:pic>
        <p:nvPicPr>
          <p:cNvPr id="4" name="図 3">
            <a:extLst>
              <a:ext uri="{FF2B5EF4-FFF2-40B4-BE49-F238E27FC236}">
                <a16:creationId xmlns:a16="http://schemas.microsoft.com/office/drawing/2014/main" id="{6969C4E8-167D-4EE3-A718-B9BDD378F6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6480" y="1564309"/>
            <a:ext cx="2801066" cy="4409369"/>
          </a:xfrm>
          <a:prstGeom prst="rect">
            <a:avLst/>
          </a:prstGeom>
        </p:spPr>
      </p:pic>
      <p:pic>
        <p:nvPicPr>
          <p:cNvPr id="5" name="図 4">
            <a:extLst>
              <a:ext uri="{FF2B5EF4-FFF2-40B4-BE49-F238E27FC236}">
                <a16:creationId xmlns:a16="http://schemas.microsoft.com/office/drawing/2014/main" id="{3901440F-79C0-4525-B0FE-6040E0E95E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73043" y="1567158"/>
            <a:ext cx="2776809" cy="4409369"/>
          </a:xfrm>
          <a:prstGeom prst="rect">
            <a:avLst/>
          </a:prstGeom>
        </p:spPr>
      </p:pic>
      <p:sp>
        <p:nvSpPr>
          <p:cNvPr id="6" name="四角形: 角を丸くする 5">
            <a:extLst>
              <a:ext uri="{FF2B5EF4-FFF2-40B4-BE49-F238E27FC236}">
                <a16:creationId xmlns:a16="http://schemas.microsoft.com/office/drawing/2014/main" id="{232B3F99-A168-4B56-ABB9-27A38A69F2F3}"/>
              </a:ext>
            </a:extLst>
          </p:cNvPr>
          <p:cNvSpPr/>
          <p:nvPr/>
        </p:nvSpPr>
        <p:spPr>
          <a:xfrm>
            <a:off x="8285871" y="5022166"/>
            <a:ext cx="2180492" cy="7174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/>
              <a:t>Qt QML HMI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669314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21677BA-8E81-4021-8501-67C335FCA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4553" y="365302"/>
            <a:ext cx="9603275" cy="874444"/>
          </a:xfrm>
        </p:spPr>
        <p:txBody>
          <a:bodyPr/>
          <a:lstStyle/>
          <a:p>
            <a:r>
              <a:rPr kumimoji="1" lang="ja-JP" altLang="en-US" dirty="0"/>
              <a:t>今年は </a:t>
            </a:r>
            <a:r>
              <a:rPr kumimoji="1" lang="en-US" altLang="ja-JP" dirty="0"/>
              <a:t>Chromium</a:t>
            </a:r>
            <a:r>
              <a:rPr kumimoji="1" lang="ja-JP" altLang="en-US" dirty="0"/>
              <a:t> </a:t>
            </a:r>
            <a:r>
              <a:rPr kumimoji="1" lang="en-US" altLang="ja-JP" dirty="0"/>
              <a:t>Browser</a:t>
            </a:r>
            <a:r>
              <a:rPr kumimoji="1" lang="ja-JP" altLang="en-US" dirty="0"/>
              <a:t> を標準搭載　</a:t>
            </a:r>
            <a:r>
              <a:rPr kumimoji="1" lang="en-US" altLang="ja-JP" dirty="0"/>
              <a:t>!!</a:t>
            </a:r>
            <a:endParaRPr kumimoji="1" lang="ja-JP" altLang="en-US" dirty="0"/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B886BC6F-0BA0-40B4-B0EA-F531500C0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40B6B-BF63-4D9A-9271-34C052FFBBEF}" type="datetime1">
              <a:rPr lang="en-US" altLang="ja-JP" smtClean="0"/>
              <a:pPr/>
              <a:t>1/27/2018</a:t>
            </a:fld>
            <a:endParaRPr lang="en-US" dirty="0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0AE5270B-ABA5-42DD-BA75-4BA1DD198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7FF5E4DD-F0A7-48F3-B2BE-8BCA060BA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7" name="図 6">
            <a:extLst>
              <a:ext uri="{FF2B5EF4-FFF2-40B4-BE49-F238E27FC236}">
                <a16:creationId xmlns:a16="http://schemas.microsoft.com/office/drawing/2014/main" id="{112289DE-99FA-4940-A139-CF3ED35A7F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925" y="1060038"/>
            <a:ext cx="3474719" cy="5010824"/>
          </a:xfrm>
          <a:prstGeom prst="rect">
            <a:avLst/>
          </a:prstGeom>
        </p:spPr>
      </p:pic>
      <p:pic>
        <p:nvPicPr>
          <p:cNvPr id="9" name="図 8">
            <a:extLst>
              <a:ext uri="{FF2B5EF4-FFF2-40B4-BE49-F238E27FC236}">
                <a16:creationId xmlns:a16="http://schemas.microsoft.com/office/drawing/2014/main" id="{4AD38A95-3372-469E-B59F-C174C2D931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7758" y="984767"/>
            <a:ext cx="3175417" cy="5010824"/>
          </a:xfrm>
          <a:prstGeom prst="rect">
            <a:avLst/>
          </a:prstGeom>
        </p:spPr>
      </p:pic>
      <p:sp>
        <p:nvSpPr>
          <p:cNvPr id="10" name="吹き出し: 角を丸めた四角形 9">
            <a:extLst>
              <a:ext uri="{FF2B5EF4-FFF2-40B4-BE49-F238E27FC236}">
                <a16:creationId xmlns:a16="http://schemas.microsoft.com/office/drawing/2014/main" id="{C3DC9BBE-9E72-4A6D-A281-962166EAA6C4}"/>
              </a:ext>
            </a:extLst>
          </p:cNvPr>
          <p:cNvSpPr/>
          <p:nvPr/>
        </p:nvSpPr>
        <p:spPr>
          <a:xfrm>
            <a:off x="168811" y="1772529"/>
            <a:ext cx="1927275" cy="1167619"/>
          </a:xfrm>
          <a:prstGeom prst="wedgeRoundRectCallout">
            <a:avLst>
              <a:gd name="adj1" fmla="val 88513"/>
              <a:gd name="adj2" fmla="val 13117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Native</a:t>
            </a:r>
            <a:r>
              <a:rPr kumimoji="1" lang="ja-JP" altLang="en-US" dirty="0"/>
              <a:t> </a:t>
            </a:r>
            <a:r>
              <a:rPr kumimoji="1" lang="en-US" altLang="ja-JP" dirty="0"/>
              <a:t>Navi</a:t>
            </a:r>
          </a:p>
          <a:p>
            <a:pPr algn="ctr"/>
            <a:r>
              <a:rPr kumimoji="1" lang="en-US" altLang="ja-JP" dirty="0"/>
              <a:t>Application</a:t>
            </a:r>
            <a:br>
              <a:rPr kumimoji="1" lang="en-US" altLang="ja-JP" dirty="0"/>
            </a:br>
            <a:r>
              <a:rPr kumimoji="1" lang="en-US" altLang="ja-JP" dirty="0"/>
              <a:t>( on Qt )</a:t>
            </a:r>
            <a:endParaRPr kumimoji="1" lang="ja-JP" altLang="en-US" dirty="0"/>
          </a:p>
        </p:txBody>
      </p:sp>
      <p:sp>
        <p:nvSpPr>
          <p:cNvPr id="11" name="吹き出し: 角を丸めた四角形 10">
            <a:extLst>
              <a:ext uri="{FF2B5EF4-FFF2-40B4-BE49-F238E27FC236}">
                <a16:creationId xmlns:a16="http://schemas.microsoft.com/office/drawing/2014/main" id="{42829250-88AD-40C8-B4E9-B6B2CBBD0185}"/>
              </a:ext>
            </a:extLst>
          </p:cNvPr>
          <p:cNvSpPr/>
          <p:nvPr/>
        </p:nvSpPr>
        <p:spPr>
          <a:xfrm>
            <a:off x="4295469" y="4865715"/>
            <a:ext cx="1950721" cy="874444"/>
          </a:xfrm>
          <a:prstGeom prst="wedgeRoundRectCallout">
            <a:avLst>
              <a:gd name="adj1" fmla="val 36776"/>
              <a:gd name="adj2" fmla="val -11502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Google Map</a:t>
            </a:r>
            <a:br>
              <a:rPr kumimoji="1" lang="en-US" altLang="ja-JP" dirty="0"/>
            </a:br>
            <a:r>
              <a:rPr kumimoji="1" lang="en-US" altLang="ja-JP" dirty="0"/>
              <a:t>( on Chromium)</a:t>
            </a:r>
            <a:endParaRPr kumimoji="1" lang="ja-JP" altLang="en-US" dirty="0"/>
          </a:p>
        </p:txBody>
      </p:sp>
      <p:pic>
        <p:nvPicPr>
          <p:cNvPr id="3" name="図 2">
            <a:extLst>
              <a:ext uri="{FF2B5EF4-FFF2-40B4-BE49-F238E27FC236}">
                <a16:creationId xmlns:a16="http://schemas.microsoft.com/office/drawing/2014/main" id="{B2BCF4F9-D787-4149-A7B9-3009C28293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8538" y="984767"/>
            <a:ext cx="3440431" cy="4944581"/>
          </a:xfrm>
          <a:prstGeom prst="rect">
            <a:avLst/>
          </a:prstGeom>
        </p:spPr>
      </p:pic>
      <p:sp>
        <p:nvSpPr>
          <p:cNvPr id="8" name="矢印: 右 7">
            <a:extLst>
              <a:ext uri="{FF2B5EF4-FFF2-40B4-BE49-F238E27FC236}">
                <a16:creationId xmlns:a16="http://schemas.microsoft.com/office/drawing/2014/main" id="{D5BB8FB7-1E29-4EF3-8DEC-5C4872215ED5}"/>
              </a:ext>
            </a:extLst>
          </p:cNvPr>
          <p:cNvSpPr/>
          <p:nvPr/>
        </p:nvSpPr>
        <p:spPr>
          <a:xfrm>
            <a:off x="4419781" y="2838157"/>
            <a:ext cx="1008187" cy="11816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吹き出し: 角を丸めた四角形 11">
            <a:extLst>
              <a:ext uri="{FF2B5EF4-FFF2-40B4-BE49-F238E27FC236}">
                <a16:creationId xmlns:a16="http://schemas.microsoft.com/office/drawing/2014/main" id="{35E4F667-3C00-4568-A71C-C92D7C1ACBA6}"/>
              </a:ext>
            </a:extLst>
          </p:cNvPr>
          <p:cNvSpPr/>
          <p:nvPr/>
        </p:nvSpPr>
        <p:spPr>
          <a:xfrm>
            <a:off x="6900366" y="1919116"/>
            <a:ext cx="1950721" cy="874444"/>
          </a:xfrm>
          <a:prstGeom prst="wedgeRoundRectCallout">
            <a:avLst>
              <a:gd name="adj1" fmla="val 92305"/>
              <a:gd name="adj2" fmla="val -5389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rich POI</a:t>
            </a:r>
            <a:br>
              <a:rPr kumimoji="1" lang="en-US" altLang="ja-JP" dirty="0"/>
            </a:br>
            <a:r>
              <a:rPr kumimoji="1" lang="en-US" altLang="ja-JP" dirty="0"/>
              <a:t>(Web connected)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6908078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0C123D07-58A0-487D-8E7A-2AB8BE079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/>
              <a:t>HTML5 </a:t>
            </a:r>
            <a:r>
              <a:rPr kumimoji="1" lang="ja-JP" altLang="en-US" dirty="0"/>
              <a:t>による </a:t>
            </a:r>
            <a:r>
              <a:rPr kumimoji="1" lang="en-US" altLang="ja-JP" dirty="0"/>
              <a:t>AGL</a:t>
            </a:r>
            <a:r>
              <a:rPr kumimoji="1" lang="ja-JP" altLang="en-US" dirty="0"/>
              <a:t> メニュー画面の置き換え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F6B340EE-8B30-48E8-A260-851D7E8A5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40B6B-BF63-4D9A-9271-34C052FFBBEF}" type="datetime1">
              <a:rPr lang="en-US" altLang="ja-JP" smtClean="0"/>
              <a:pPr/>
              <a:t>1/27/2018</a:t>
            </a:fld>
            <a:endParaRPr lang="en-US" dirty="0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B0710C54-D9D4-4E63-A0B9-3A6DCB4E2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EF188548-1F89-4EBA-B1AA-77B84F0325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7" name="図 6">
            <a:extLst>
              <a:ext uri="{FF2B5EF4-FFF2-40B4-BE49-F238E27FC236}">
                <a16:creationId xmlns:a16="http://schemas.microsoft.com/office/drawing/2014/main" id="{F31A04AA-C36F-408A-BD68-0A9B4D4FFD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7242" y="1352433"/>
            <a:ext cx="3137095" cy="4709760"/>
          </a:xfrm>
          <a:prstGeom prst="rect">
            <a:avLst/>
          </a:prstGeom>
        </p:spPr>
      </p:pic>
      <p:sp>
        <p:nvSpPr>
          <p:cNvPr id="8" name="矢印: 右 7">
            <a:extLst>
              <a:ext uri="{FF2B5EF4-FFF2-40B4-BE49-F238E27FC236}">
                <a16:creationId xmlns:a16="http://schemas.microsoft.com/office/drawing/2014/main" id="{6BA2F726-7EF0-4DC5-BFE7-7CAD1258FBF1}"/>
              </a:ext>
            </a:extLst>
          </p:cNvPr>
          <p:cNvSpPr/>
          <p:nvPr/>
        </p:nvSpPr>
        <p:spPr>
          <a:xfrm>
            <a:off x="3449478" y="3107619"/>
            <a:ext cx="1008187" cy="11816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9" name="図 8">
            <a:extLst>
              <a:ext uri="{FF2B5EF4-FFF2-40B4-BE49-F238E27FC236}">
                <a16:creationId xmlns:a16="http://schemas.microsoft.com/office/drawing/2014/main" id="{24EB8811-1F3E-473E-9EF8-BA62D394B9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843" y="1352433"/>
            <a:ext cx="3054929" cy="4692058"/>
          </a:xfrm>
          <a:prstGeom prst="rect">
            <a:avLst/>
          </a:prstGeom>
        </p:spPr>
      </p:pic>
      <p:pic>
        <p:nvPicPr>
          <p:cNvPr id="10" name="図 9">
            <a:extLst>
              <a:ext uri="{FF2B5EF4-FFF2-40B4-BE49-F238E27FC236}">
                <a16:creationId xmlns:a16="http://schemas.microsoft.com/office/drawing/2014/main" id="{90852DF7-CA9C-4B43-8223-112F5103A9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8538" y="1280832"/>
            <a:ext cx="3123303" cy="4763659"/>
          </a:xfrm>
          <a:prstGeom prst="rect">
            <a:avLst/>
          </a:prstGeom>
        </p:spPr>
      </p:pic>
      <p:sp>
        <p:nvSpPr>
          <p:cNvPr id="3" name="四角形: 角を丸くする 2">
            <a:extLst>
              <a:ext uri="{FF2B5EF4-FFF2-40B4-BE49-F238E27FC236}">
                <a16:creationId xmlns:a16="http://schemas.microsoft.com/office/drawing/2014/main" id="{BE848113-2438-4486-AEB3-2015D92DC639}"/>
              </a:ext>
            </a:extLst>
          </p:cNvPr>
          <p:cNvSpPr/>
          <p:nvPr/>
        </p:nvSpPr>
        <p:spPr>
          <a:xfrm>
            <a:off x="8665699" y="4389120"/>
            <a:ext cx="2389156" cy="7174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もちろん </a:t>
            </a:r>
            <a: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Web</a:t>
            </a: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ならでは</a:t>
            </a:r>
            <a:r>
              <a:rPr kumimoji="1" lang="ja-JP" altLang="en-US" dirty="0" err="1">
                <a:latin typeface="Meiryo UI" panose="020B0604030504040204" pitchFamily="50" charset="-128"/>
                <a:ea typeface="Meiryo UI" panose="020B0604030504040204" pitchFamily="50" charset="-128"/>
              </a:rPr>
              <a:t>の</a:t>
            </a: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 ダイナミックな画面も</a:t>
            </a:r>
          </a:p>
        </p:txBody>
      </p:sp>
    </p:spTree>
    <p:extLst>
      <p:ext uri="{BB962C8B-B14F-4D97-AF65-F5344CB8AC3E}">
        <p14:creationId xmlns:p14="http://schemas.microsoft.com/office/powerpoint/2010/main" val="42888558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51579" y="537872"/>
            <a:ext cx="9603275" cy="1049235"/>
          </a:xfrm>
        </p:spPr>
        <p:txBody>
          <a:bodyPr>
            <a:normAutofit/>
          </a:bodyPr>
          <a:lstStyle/>
          <a:p>
            <a:r>
              <a:rPr kumimoji="1" lang="en-US" altLang="ja-JP" cap="none" dirty="0"/>
              <a:t>Wayland</a:t>
            </a:r>
            <a:r>
              <a:rPr kumimoji="1" lang="ja-JP" altLang="en-US" cap="none" dirty="0"/>
              <a:t> </a:t>
            </a:r>
            <a:r>
              <a:rPr lang="en-US" altLang="ja-JP" cap="none" dirty="0"/>
              <a:t>/</a:t>
            </a:r>
            <a:r>
              <a:rPr lang="ja-JP" altLang="en-US" cap="none" dirty="0"/>
              <a:t> </a:t>
            </a:r>
            <a:r>
              <a:rPr lang="en-US" altLang="ja-JP" cap="none" dirty="0"/>
              <a:t>Weston</a:t>
            </a:r>
            <a:br>
              <a:rPr kumimoji="1" lang="en-US" altLang="ja-JP" cap="none" dirty="0"/>
            </a:br>
            <a:r>
              <a:rPr kumimoji="1" lang="ja-JP" altLang="en-US" sz="2400" cap="none" dirty="0"/>
              <a:t>車載では標準</a:t>
            </a:r>
            <a:r>
              <a:rPr lang="ja-JP" altLang="en-US" sz="2400" cap="none" dirty="0"/>
              <a:t>、</a:t>
            </a:r>
            <a:r>
              <a:rPr lang="en-US" altLang="ja-JP" sz="2400" cap="none" dirty="0"/>
              <a:t>Ubuntu 17.10 </a:t>
            </a:r>
            <a:r>
              <a:rPr lang="ja-JP" altLang="en-US" sz="2400" cap="none" dirty="0"/>
              <a:t>のデフォルトも遂に </a:t>
            </a:r>
            <a:r>
              <a:rPr lang="en-US" altLang="ja-JP" sz="2400" cap="none" dirty="0"/>
              <a:t>Wayland</a:t>
            </a:r>
            <a:r>
              <a:rPr lang="ja-JP" altLang="en-US" sz="2400" cap="none" dirty="0"/>
              <a:t> になった</a:t>
            </a:r>
            <a:endParaRPr kumimoji="1" lang="ja-JP" altLang="en-US" cap="none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grpSp>
        <p:nvGrpSpPr>
          <p:cNvPr id="26" name="グループ化 25"/>
          <p:cNvGrpSpPr/>
          <p:nvPr/>
        </p:nvGrpSpPr>
        <p:grpSpPr>
          <a:xfrm>
            <a:off x="112393" y="1760904"/>
            <a:ext cx="5348152" cy="2375040"/>
            <a:chOff x="45718" y="2115915"/>
            <a:chExt cx="5348152" cy="2375040"/>
          </a:xfrm>
        </p:grpSpPr>
        <p:sp>
          <p:nvSpPr>
            <p:cNvPr id="19" name="テキスト ボックス 18"/>
            <p:cNvSpPr txBox="1"/>
            <p:nvPr/>
          </p:nvSpPr>
          <p:spPr>
            <a:xfrm>
              <a:off x="45718" y="4121623"/>
              <a:ext cx="46291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dirty="0"/>
                <a:t>Typical car navigation layered display image</a:t>
              </a:r>
              <a:endParaRPr kumimoji="1" lang="ja-JP" altLang="en-US" dirty="0"/>
            </a:p>
          </p:txBody>
        </p:sp>
        <p:pic>
          <p:nvPicPr>
            <p:cNvPr id="20" name="図 1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52399" y="2115915"/>
              <a:ext cx="5241471" cy="2038350"/>
            </a:xfrm>
            <a:prstGeom prst="rect">
              <a:avLst/>
            </a:prstGeom>
          </p:spPr>
        </p:pic>
        <p:sp>
          <p:nvSpPr>
            <p:cNvPr id="21" name="四角形: 角を丸くする 20"/>
            <p:cNvSpPr/>
            <p:nvPr/>
          </p:nvSpPr>
          <p:spPr>
            <a:xfrm>
              <a:off x="3562350" y="2257426"/>
              <a:ext cx="1831520" cy="1896840"/>
            </a:xfrm>
            <a:prstGeom prst="roundRect">
              <a:avLst>
                <a:gd name="adj" fmla="val 5931"/>
              </a:avLst>
            </a:prstGeom>
            <a:noFill/>
            <a:ln w="57150">
              <a:solidFill>
                <a:srgbClr val="FFFF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2" name="四角形: 角を丸くする 21"/>
            <p:cNvSpPr/>
            <p:nvPr/>
          </p:nvSpPr>
          <p:spPr>
            <a:xfrm>
              <a:off x="489585" y="2206115"/>
              <a:ext cx="2929890" cy="260860"/>
            </a:xfrm>
            <a:prstGeom prst="roundRect">
              <a:avLst>
                <a:gd name="adj" fmla="val 5931"/>
              </a:avLst>
            </a:prstGeom>
            <a:noFill/>
            <a:ln w="57150">
              <a:solidFill>
                <a:srgbClr val="FFFF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3" name="四角形: 角を丸くする 22"/>
            <p:cNvSpPr/>
            <p:nvPr/>
          </p:nvSpPr>
          <p:spPr>
            <a:xfrm>
              <a:off x="499110" y="2549014"/>
              <a:ext cx="2929890" cy="1572607"/>
            </a:xfrm>
            <a:prstGeom prst="roundRect">
              <a:avLst>
                <a:gd name="adj" fmla="val 5931"/>
              </a:avLst>
            </a:prstGeom>
            <a:noFill/>
            <a:ln w="57150">
              <a:solidFill>
                <a:srgbClr val="FFFF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cxnSp>
          <p:nvCxnSpPr>
            <p:cNvPr id="25" name="直線矢印コネクタ 24"/>
            <p:cNvCxnSpPr/>
            <p:nvPr/>
          </p:nvCxnSpPr>
          <p:spPr>
            <a:xfrm flipV="1">
              <a:off x="2219325" y="3305175"/>
              <a:ext cx="247650" cy="228600"/>
            </a:xfrm>
            <a:prstGeom prst="straightConnector1">
              <a:avLst/>
            </a:prstGeom>
            <a:ln w="28575">
              <a:solidFill>
                <a:srgbClr val="FFFF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楕円 26"/>
          <p:cNvSpPr/>
          <p:nvPr/>
        </p:nvSpPr>
        <p:spPr>
          <a:xfrm>
            <a:off x="599732" y="4202962"/>
            <a:ext cx="4480154" cy="15726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rtlCol="0" anchor="ctr"/>
          <a:lstStyle/>
          <a:p>
            <a:pPr algn="ctr"/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ナビ表示では別アプリが描画した</a:t>
            </a:r>
            <a:b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複数レイヤーの描画面を合成して</a:t>
            </a:r>
            <a:b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画面が構成されるので、ハード描画に対応した </a:t>
            </a:r>
            <a: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Compositor</a:t>
            </a: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 が必要</a:t>
            </a:r>
          </a:p>
        </p:txBody>
      </p:sp>
      <p:sp>
        <p:nvSpPr>
          <p:cNvPr id="28" name="楕円 27"/>
          <p:cNvSpPr/>
          <p:nvPr/>
        </p:nvSpPr>
        <p:spPr>
          <a:xfrm>
            <a:off x="219074" y="190500"/>
            <a:ext cx="1114425" cy="64770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6000" rIns="0" rtlCol="0" anchor="ctr"/>
          <a:lstStyle/>
          <a:p>
            <a:pPr algn="ctr"/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車載</a:t>
            </a:r>
            <a:b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要件</a:t>
            </a:r>
          </a:p>
        </p:txBody>
      </p:sp>
      <p:pic>
        <p:nvPicPr>
          <p:cNvPr id="4098" name="Picture 2" descr="「wayland logo」の画像検索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7065" y="188999"/>
            <a:ext cx="1082188" cy="1082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フッター プレースホルダー 5">
            <a:extLst>
              <a:ext uri="{FF2B5EF4-FFF2-40B4-BE49-F238E27FC236}">
                <a16:creationId xmlns:a16="http://schemas.microsoft.com/office/drawing/2014/main" id="{C713DF1E-8883-4F98-8142-9B9A47BAB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60" y="6359171"/>
            <a:ext cx="5938836" cy="309201"/>
          </a:xfrm>
        </p:spPr>
        <p:txBody>
          <a:bodyPr/>
          <a:lstStyle/>
          <a:p>
            <a:r>
              <a:rPr lang="ja-JP" altLang="en-US" dirty="0"/>
              <a:t>“</a:t>
            </a:r>
            <a:r>
              <a:rPr lang="en-US" altLang="ja-JP" dirty="0"/>
              <a:t>Web</a:t>
            </a:r>
            <a:r>
              <a:rPr lang="ja-JP" altLang="en-US" dirty="0"/>
              <a:t>とクルマのハッカソン </a:t>
            </a:r>
            <a:r>
              <a:rPr lang="en-US" altLang="ja-JP" dirty="0"/>
              <a:t>2018”</a:t>
            </a:r>
            <a:endParaRPr lang="en-US" dirty="0"/>
          </a:p>
        </p:txBody>
      </p:sp>
      <p:sp>
        <p:nvSpPr>
          <p:cNvPr id="29" name="日付プレースホルダー 4">
            <a:extLst>
              <a:ext uri="{FF2B5EF4-FFF2-40B4-BE49-F238E27FC236}">
                <a16:creationId xmlns:a16="http://schemas.microsoft.com/office/drawing/2014/main" id="{A6323434-6F66-4514-BCE1-14C5067B698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68538" y="6349185"/>
            <a:ext cx="3500715" cy="309201"/>
          </a:xfrm>
        </p:spPr>
        <p:txBody>
          <a:bodyPr/>
          <a:lstStyle/>
          <a:p>
            <a:r>
              <a:rPr lang="en-US" altLang="ja-JP" dirty="0"/>
              <a:t>1/27/2018</a:t>
            </a:r>
            <a:endParaRPr lang="en-US" dirty="0"/>
          </a:p>
        </p:txBody>
      </p:sp>
      <p:pic>
        <p:nvPicPr>
          <p:cNvPr id="3" name="図 2">
            <a:extLst>
              <a:ext uri="{FF2B5EF4-FFF2-40B4-BE49-F238E27FC236}">
                <a16:creationId xmlns:a16="http://schemas.microsoft.com/office/drawing/2014/main" id="{9492BA18-168C-4103-8A7E-C35438C950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6172" y="1679439"/>
            <a:ext cx="6553435" cy="4087089"/>
          </a:xfrm>
          <a:prstGeom prst="rect">
            <a:avLst/>
          </a:prstGeom>
        </p:spPr>
      </p:pic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C7E4A743-0076-48A4-A355-18A397A7D3D0}"/>
              </a:ext>
            </a:extLst>
          </p:cNvPr>
          <p:cNvSpPr txBox="1"/>
          <p:nvPr/>
        </p:nvSpPr>
        <p:spPr>
          <a:xfrm>
            <a:off x="8469240" y="4281380"/>
            <a:ext cx="31230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000" b="1" dirty="0">
                <a:solidFill>
                  <a:schemeClr val="bg1"/>
                </a:solidFill>
                <a:latin typeface="+mj-ea"/>
                <a:ea typeface="+mj-ea"/>
              </a:rPr>
              <a:t>Ubuntu</a:t>
            </a:r>
            <a:r>
              <a:rPr kumimoji="1" lang="ja-JP" altLang="en-US" sz="4000" b="1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kumimoji="1" lang="en-US" altLang="ja-JP" sz="4000" b="1" dirty="0">
                <a:solidFill>
                  <a:schemeClr val="bg1"/>
                </a:solidFill>
                <a:latin typeface="+mj-ea"/>
                <a:ea typeface="+mj-ea"/>
              </a:rPr>
              <a:t>17.10</a:t>
            </a:r>
            <a:endParaRPr kumimoji="1" lang="ja-JP" altLang="en-US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8972392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51578" y="547946"/>
            <a:ext cx="9603275" cy="1049235"/>
          </a:xfrm>
        </p:spPr>
        <p:txBody>
          <a:bodyPr>
            <a:normAutofit/>
          </a:bodyPr>
          <a:lstStyle/>
          <a:p>
            <a:r>
              <a:rPr lang="en-US" altLang="ja-JP" cap="none" dirty="0"/>
              <a:t>Web</a:t>
            </a:r>
            <a:r>
              <a:rPr lang="ja-JP" altLang="en-US" cap="none" dirty="0"/>
              <a:t> </a:t>
            </a:r>
            <a:r>
              <a:rPr lang="en-US" altLang="ja-JP" cap="none" dirty="0"/>
              <a:t>runtime</a:t>
            </a:r>
            <a:r>
              <a:rPr lang="ja-JP" altLang="en-US" cap="none" dirty="0"/>
              <a:t> </a:t>
            </a:r>
            <a:r>
              <a:rPr lang="en-US" altLang="ja-JP" cap="none" dirty="0"/>
              <a:t>trends</a:t>
            </a:r>
            <a:br>
              <a:rPr kumimoji="1" lang="en-US" altLang="ja-JP" cap="none" dirty="0"/>
            </a:br>
            <a:r>
              <a:rPr lang="en-US" altLang="ja-JP" sz="2700" cap="none" dirty="0"/>
              <a:t>webkit2</a:t>
            </a:r>
            <a:r>
              <a:rPr lang="ja-JP" altLang="en-US" sz="2700" cap="none" dirty="0" err="1"/>
              <a:t>、</a:t>
            </a:r>
            <a:r>
              <a:rPr lang="en-US" altLang="ja-JP" sz="2700" cap="none" dirty="0"/>
              <a:t>chromium </a:t>
            </a:r>
            <a:r>
              <a:rPr lang="ja-JP" altLang="en-US" sz="2700" cap="none" dirty="0"/>
              <a:t>分裂後 </a:t>
            </a:r>
            <a:r>
              <a:rPr lang="en-US" altLang="ja-JP" sz="2700" cap="none" dirty="0" err="1"/>
              <a:t>Walyand</a:t>
            </a:r>
            <a:r>
              <a:rPr lang="ja-JP" altLang="en-US" sz="2700" cap="none" dirty="0"/>
              <a:t> 対応で明暗が分かれた</a:t>
            </a:r>
            <a:endParaRPr kumimoji="1" lang="ja-JP" altLang="en-US" cap="none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10" name="AutoShape 4" descr="「html5 logo」の画像検索結果"/>
          <p:cNvSpPr>
            <a:spLocks noChangeAspect="1" noChangeArrowheads="1"/>
          </p:cNvSpPr>
          <p:nvPr/>
        </p:nvSpPr>
        <p:spPr bwMode="auto">
          <a:xfrm>
            <a:off x="5943599" y="3276599"/>
            <a:ext cx="1857375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pic>
        <p:nvPicPr>
          <p:cNvPr id="14" name="コンテンツ プレースホルダー 1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839450" y="181972"/>
            <a:ext cx="1229137" cy="1229137"/>
          </a:xfrm>
        </p:spPr>
      </p:pic>
      <p:sp>
        <p:nvSpPr>
          <p:cNvPr id="15" name="テキスト ボックス 14"/>
          <p:cNvSpPr txBox="1"/>
          <p:nvPr/>
        </p:nvSpPr>
        <p:spPr>
          <a:xfrm>
            <a:off x="2348628" y="1411109"/>
            <a:ext cx="87402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ja-JP" sz="1400" dirty="0">
                <a:latin typeface="Calibri Light" panose="020F0302020204030204" pitchFamily="34" charset="0"/>
                <a:cs typeface="Calibri Light" panose="020F0302020204030204" pitchFamily="34" charset="0"/>
                <a:hlinkClick r:id="rId3"/>
              </a:rPr>
              <a:t>http://events.linuxfoundation.org/sites/events/files/slides/Browser%20for%20the%20automotive_LCJAPAN.pdf</a:t>
            </a:r>
            <a:endParaRPr kumimoji="1" lang="ja-JP" altLang="en-US" sz="1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" y="1837827"/>
            <a:ext cx="9029700" cy="4058646"/>
          </a:xfrm>
          <a:prstGeom prst="rect">
            <a:avLst/>
          </a:prstGeom>
        </p:spPr>
      </p:pic>
      <p:pic>
        <p:nvPicPr>
          <p:cNvPr id="17" name="図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39640" y="2002232"/>
            <a:ext cx="2516464" cy="1864918"/>
          </a:xfrm>
          <a:prstGeom prst="rect">
            <a:avLst/>
          </a:prstGeom>
        </p:spPr>
      </p:pic>
      <p:sp>
        <p:nvSpPr>
          <p:cNvPr id="18" name="楕円 17"/>
          <p:cNvSpPr/>
          <p:nvPr/>
        </p:nvSpPr>
        <p:spPr>
          <a:xfrm>
            <a:off x="9267826" y="4079216"/>
            <a:ext cx="2800762" cy="18929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rtlCol="0" anchor="ctr"/>
          <a:lstStyle/>
          <a:p>
            <a:pPr algn="ctr"/>
            <a: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Google</a:t>
            </a: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 がリードする </a:t>
            </a:r>
            <a: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Chrome</a:t>
            </a: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 が </a:t>
            </a:r>
            <a: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PC</a:t>
            </a: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では</a:t>
            </a:r>
            <a:b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普及しているが、車載</a:t>
            </a:r>
            <a:b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要件の </a:t>
            </a:r>
            <a: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Wayland</a:t>
            </a:r>
            <a:b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対応に課題があり</a:t>
            </a:r>
          </a:p>
        </p:txBody>
      </p:sp>
      <p:sp>
        <p:nvSpPr>
          <p:cNvPr id="12" name="フッター プレースホルダー 5">
            <a:extLst>
              <a:ext uri="{FF2B5EF4-FFF2-40B4-BE49-F238E27FC236}">
                <a16:creationId xmlns:a16="http://schemas.microsoft.com/office/drawing/2014/main" id="{B674B365-266B-4FFA-901E-470834552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60" y="6359171"/>
            <a:ext cx="5938836" cy="309201"/>
          </a:xfrm>
        </p:spPr>
        <p:txBody>
          <a:bodyPr/>
          <a:lstStyle/>
          <a:p>
            <a:r>
              <a:rPr lang="ja-JP" altLang="en-US" dirty="0"/>
              <a:t>“</a:t>
            </a:r>
            <a:r>
              <a:rPr lang="en-US" altLang="ja-JP" dirty="0"/>
              <a:t>Web</a:t>
            </a:r>
            <a:r>
              <a:rPr lang="ja-JP" altLang="en-US" dirty="0"/>
              <a:t>とクルマのハッカソン </a:t>
            </a:r>
            <a:r>
              <a:rPr lang="en-US" altLang="ja-JP" dirty="0"/>
              <a:t>2018”</a:t>
            </a:r>
            <a:endParaRPr lang="en-US" dirty="0"/>
          </a:p>
        </p:txBody>
      </p:sp>
      <p:sp>
        <p:nvSpPr>
          <p:cNvPr id="13" name="日付プレースホルダー 4">
            <a:extLst>
              <a:ext uri="{FF2B5EF4-FFF2-40B4-BE49-F238E27FC236}">
                <a16:creationId xmlns:a16="http://schemas.microsoft.com/office/drawing/2014/main" id="{B586768C-A436-4CB3-9435-A73F9B0042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68538" y="6349185"/>
            <a:ext cx="3500715" cy="309201"/>
          </a:xfrm>
        </p:spPr>
        <p:txBody>
          <a:bodyPr/>
          <a:lstStyle/>
          <a:p>
            <a:r>
              <a:rPr lang="en-US" altLang="ja-JP" dirty="0"/>
              <a:t>1/27/2018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28251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375378" y="521535"/>
            <a:ext cx="9603275" cy="1049235"/>
          </a:xfrm>
        </p:spPr>
        <p:txBody>
          <a:bodyPr>
            <a:normAutofit/>
          </a:bodyPr>
          <a:lstStyle/>
          <a:p>
            <a:r>
              <a:rPr lang="en-US" altLang="ja-JP" cap="none" dirty="0"/>
              <a:t>Ozone-Wayland</a:t>
            </a:r>
            <a:r>
              <a:rPr lang="ja-JP" altLang="en-US" cap="none" dirty="0"/>
              <a:t> </a:t>
            </a:r>
            <a:r>
              <a:rPr lang="en-US" altLang="ja-JP" cap="none" dirty="0"/>
              <a:t>project suspended @2015</a:t>
            </a:r>
            <a:br>
              <a:rPr kumimoji="1" lang="en-US" altLang="ja-JP" cap="none" dirty="0"/>
            </a:br>
            <a:r>
              <a:rPr lang="en-US" altLang="ja-JP" sz="2700" cap="none" dirty="0"/>
              <a:t>Wayland</a:t>
            </a:r>
            <a:r>
              <a:rPr lang="ja-JP" altLang="en-US" sz="2700" cap="none" dirty="0"/>
              <a:t> 環境で</a:t>
            </a:r>
            <a:r>
              <a:rPr lang="en-US" altLang="ja-JP" sz="2700" cap="none" dirty="0"/>
              <a:t> native chromium </a:t>
            </a:r>
            <a:r>
              <a:rPr lang="ja-JP" altLang="en-US" sz="2700" cap="none" dirty="0"/>
              <a:t>を動かす方法が無くなった</a:t>
            </a:r>
            <a:endParaRPr kumimoji="1" lang="ja-JP" altLang="en-US" cap="none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pic>
        <p:nvPicPr>
          <p:cNvPr id="9" name="コンテンツ プレースホルダー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39450" y="181972"/>
            <a:ext cx="1229137" cy="1229137"/>
          </a:xfrm>
          <a:prstGeom prst="rect">
            <a:avLst/>
          </a:prstGeom>
        </p:spPr>
      </p:pic>
      <p:sp>
        <p:nvSpPr>
          <p:cNvPr id="4" name="テキスト ボックス 3"/>
          <p:cNvSpPr txBox="1"/>
          <p:nvPr/>
        </p:nvSpPr>
        <p:spPr>
          <a:xfrm>
            <a:off x="2642509" y="1360362"/>
            <a:ext cx="8515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ja-JP" dirty="0">
                <a:hlinkClick r:id="rId3"/>
              </a:rPr>
              <a:t>https://blogs.igalia.com/tonikitoo/2016/11/14/chromium-ozone-wayland-and-beyond/</a:t>
            </a:r>
            <a:endParaRPr kumimoji="1" lang="ja-JP" altLang="en-US" dirty="0"/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924" y="2865152"/>
            <a:ext cx="4324351" cy="2871998"/>
          </a:xfrm>
          <a:prstGeom prst="rect">
            <a:avLst/>
          </a:prstGeom>
        </p:spPr>
      </p:pic>
      <p:sp>
        <p:nvSpPr>
          <p:cNvPr id="11" name="テキスト ボックス 10"/>
          <p:cNvSpPr txBox="1"/>
          <p:nvPr/>
        </p:nvSpPr>
        <p:spPr>
          <a:xfrm>
            <a:off x="85724" y="5640555"/>
            <a:ext cx="5257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>
                <a:hlinkClick r:id="rId5"/>
              </a:rPr>
              <a:t>https://01.org/ozone-wayland</a:t>
            </a:r>
            <a:endParaRPr kumimoji="1" lang="ja-JP" altLang="en-US" dirty="0"/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03884" y="1723143"/>
            <a:ext cx="8848725" cy="1085850"/>
          </a:xfrm>
          <a:prstGeom prst="rect">
            <a:avLst/>
          </a:prstGeom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85861" y="2901120"/>
            <a:ext cx="4683392" cy="3048521"/>
          </a:xfrm>
          <a:prstGeom prst="rect">
            <a:avLst/>
          </a:prstGeom>
        </p:spPr>
      </p:pic>
      <p:sp>
        <p:nvSpPr>
          <p:cNvPr id="15" name="矢印: 右 14"/>
          <p:cNvSpPr/>
          <p:nvPr/>
        </p:nvSpPr>
        <p:spPr>
          <a:xfrm>
            <a:off x="4681155" y="3347323"/>
            <a:ext cx="2409825" cy="11334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project restart</a:t>
            </a:r>
            <a:endParaRPr kumimoji="1" lang="ja-JP" altLang="en-US" dirty="0"/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40699" y="4680989"/>
            <a:ext cx="2090737" cy="1220563"/>
          </a:xfrm>
          <a:prstGeom prst="rect">
            <a:avLst/>
          </a:prstGeom>
        </p:spPr>
      </p:pic>
      <p:sp>
        <p:nvSpPr>
          <p:cNvPr id="17" name="楕円 16"/>
          <p:cNvSpPr/>
          <p:nvPr/>
        </p:nvSpPr>
        <p:spPr>
          <a:xfrm>
            <a:off x="7285860" y="4653954"/>
            <a:ext cx="2096264" cy="14518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Chrome 62</a:t>
            </a:r>
          </a:p>
          <a:p>
            <a:pPr algn="ctr"/>
            <a:r>
              <a:rPr kumimoji="1" lang="en-US" altLang="ja-JP" dirty="0"/>
              <a:t>Wayland</a:t>
            </a:r>
          </a:p>
          <a:p>
            <a:pPr algn="ctr"/>
            <a:r>
              <a:rPr kumimoji="1" lang="en-US" altLang="ja-JP" dirty="0"/>
              <a:t>Weston</a:t>
            </a:r>
          </a:p>
          <a:p>
            <a:pPr algn="ctr"/>
            <a:r>
              <a:rPr kumimoji="1" lang="en-US" altLang="ja-JP" dirty="0">
                <a:solidFill>
                  <a:srgbClr val="FFFF00"/>
                </a:solidFill>
              </a:rPr>
              <a:t>XDG shell</a:t>
            </a:r>
            <a:endParaRPr kumimoji="1" lang="ja-JP" altLang="en-US" dirty="0">
              <a:solidFill>
                <a:srgbClr val="FFFF00"/>
              </a:solidFill>
            </a:endParaRPr>
          </a:p>
        </p:txBody>
      </p:sp>
      <p:sp>
        <p:nvSpPr>
          <p:cNvPr id="18" name="吹き出し: 角を丸めた四角形 17"/>
          <p:cNvSpPr/>
          <p:nvPr/>
        </p:nvSpPr>
        <p:spPr>
          <a:xfrm>
            <a:off x="8333992" y="6261982"/>
            <a:ext cx="2210183" cy="503578"/>
          </a:xfrm>
          <a:prstGeom prst="wedgeRoundRectCallout">
            <a:avLst>
              <a:gd name="adj1" fmla="val -38933"/>
              <a:gd name="adj2" fmla="val -117714"/>
              <a:gd name="adj3" fmla="val 16667"/>
            </a:avLst>
          </a:prstGeom>
          <a:solidFill>
            <a:srgbClr val="00206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600" dirty="0">
                <a:latin typeface="Calibri Light" panose="020F0302020204030204" pitchFamily="34" charset="0"/>
                <a:cs typeface="Calibri Light" panose="020F0302020204030204" pitchFamily="34" charset="0"/>
              </a:rPr>
              <a:t>shell in not compatible</a:t>
            </a:r>
            <a:br>
              <a:rPr kumimoji="1" lang="en-US" altLang="ja-JP" sz="1600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kumimoji="1" lang="en-US" altLang="ja-JP" sz="1600" dirty="0">
                <a:latin typeface="Calibri Light" panose="020F0302020204030204" pitchFamily="34" charset="0"/>
                <a:cs typeface="Calibri Light" panose="020F0302020204030204" pitchFamily="34" charset="0"/>
              </a:rPr>
              <a:t>with automotive use.</a:t>
            </a:r>
            <a:endParaRPr kumimoji="1" lang="ja-JP" altLang="en-US" sz="16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楕円 2"/>
          <p:cNvSpPr/>
          <p:nvPr/>
        </p:nvSpPr>
        <p:spPr>
          <a:xfrm>
            <a:off x="357188" y="2128838"/>
            <a:ext cx="1843087" cy="102870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Ozone-Wayland</a:t>
            </a:r>
            <a:endParaRPr kumimoji="1" lang="ja-JP" altLang="en-US" dirty="0"/>
          </a:p>
        </p:txBody>
      </p:sp>
      <p:sp>
        <p:nvSpPr>
          <p:cNvPr id="19" name="フッター プレースホルダー 5">
            <a:extLst>
              <a:ext uri="{FF2B5EF4-FFF2-40B4-BE49-F238E27FC236}">
                <a16:creationId xmlns:a16="http://schemas.microsoft.com/office/drawing/2014/main" id="{F55C8923-36DD-4329-9EFD-7ABCBBC4F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60" y="6359171"/>
            <a:ext cx="5938836" cy="309201"/>
          </a:xfrm>
        </p:spPr>
        <p:txBody>
          <a:bodyPr/>
          <a:lstStyle/>
          <a:p>
            <a:r>
              <a:rPr lang="ja-JP" altLang="en-US" dirty="0"/>
              <a:t>“</a:t>
            </a:r>
            <a:r>
              <a:rPr lang="en-US" altLang="ja-JP" dirty="0"/>
              <a:t>Web</a:t>
            </a:r>
            <a:r>
              <a:rPr lang="ja-JP" altLang="en-US" dirty="0"/>
              <a:t>とクルマのハッカソン </a:t>
            </a:r>
            <a:r>
              <a:rPr lang="en-US" altLang="ja-JP" dirty="0"/>
              <a:t>2018”</a:t>
            </a:r>
            <a:endParaRPr lang="en-US" dirty="0"/>
          </a:p>
        </p:txBody>
      </p:sp>
      <p:sp>
        <p:nvSpPr>
          <p:cNvPr id="20" name="日付プレースホルダー 4">
            <a:extLst>
              <a:ext uri="{FF2B5EF4-FFF2-40B4-BE49-F238E27FC236}">
                <a16:creationId xmlns:a16="http://schemas.microsoft.com/office/drawing/2014/main" id="{56878C89-2201-47BE-9C55-E24255666E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68538" y="6349185"/>
            <a:ext cx="3500715" cy="309201"/>
          </a:xfrm>
        </p:spPr>
        <p:txBody>
          <a:bodyPr/>
          <a:lstStyle/>
          <a:p>
            <a:r>
              <a:rPr lang="en-US" altLang="ja-JP" dirty="0"/>
              <a:t>1/27/2018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68976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308296" y="521535"/>
            <a:ext cx="9746558" cy="1049235"/>
          </a:xfrm>
        </p:spPr>
        <p:txBody>
          <a:bodyPr>
            <a:normAutofit/>
          </a:bodyPr>
          <a:lstStyle/>
          <a:p>
            <a:r>
              <a:rPr lang="en-US" altLang="ja-JP" cap="none" dirty="0"/>
              <a:t>AGL</a:t>
            </a:r>
            <a:r>
              <a:rPr lang="ja-JP" altLang="en-US" cap="none" dirty="0"/>
              <a:t> </a:t>
            </a:r>
            <a:r>
              <a:rPr lang="en-US" altLang="ja-JP" cap="none" dirty="0"/>
              <a:t>ver5.0</a:t>
            </a:r>
            <a:r>
              <a:rPr lang="ja-JP" altLang="en-US" cap="none" dirty="0"/>
              <a:t> に </a:t>
            </a:r>
            <a:r>
              <a:rPr lang="en-US" altLang="ja-JP" cap="none" dirty="0"/>
              <a:t>Chromium</a:t>
            </a:r>
            <a:r>
              <a:rPr lang="ja-JP" altLang="en-US" cap="none" dirty="0"/>
              <a:t> </a:t>
            </a:r>
            <a:r>
              <a:rPr lang="en-US" altLang="ja-JP" cap="none" dirty="0"/>
              <a:t>62</a:t>
            </a:r>
            <a:r>
              <a:rPr lang="ja-JP" altLang="en-US" cap="none" dirty="0"/>
              <a:t> をインテグレーション済み</a:t>
            </a:r>
            <a:br>
              <a:rPr kumimoji="1" lang="en-US" altLang="ja-JP" cap="none" dirty="0"/>
            </a:br>
            <a:r>
              <a:rPr kumimoji="1" lang="en-US" altLang="ja-JP" sz="2400" cap="none" dirty="0"/>
              <a:t>PC</a:t>
            </a:r>
            <a:r>
              <a:rPr kumimoji="1" lang="ja-JP" altLang="en-US" sz="2400" cap="none" dirty="0"/>
              <a:t> 版の </a:t>
            </a:r>
            <a:r>
              <a:rPr kumimoji="1" lang="en-US" altLang="ja-JP" sz="2400" cap="none" dirty="0"/>
              <a:t>Chromium</a:t>
            </a:r>
            <a:r>
              <a:rPr kumimoji="1" lang="ja-JP" altLang="en-US" sz="2400" cap="none" dirty="0"/>
              <a:t> の大部分の機能（</a:t>
            </a:r>
            <a:r>
              <a:rPr kumimoji="1" lang="en-US" altLang="ja-JP" sz="2400" cap="none" dirty="0"/>
              <a:t>TAB</a:t>
            </a:r>
            <a:r>
              <a:rPr lang="ja-JP" altLang="en-US" sz="2400" cap="none" dirty="0"/>
              <a:t> 対応等）に対応済み</a:t>
            </a:r>
            <a:endParaRPr kumimoji="1" lang="ja-JP" altLang="en-US" cap="none" dirty="0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92FA-2A5F-4A7E-890B-724AEB3D6A65}" type="datetime1">
              <a:rPr lang="en-US" altLang="ja-JP" smtClean="0"/>
              <a:t>1/27/2018</a:t>
            </a:fld>
            <a:endParaRPr 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pic>
        <p:nvPicPr>
          <p:cNvPr id="8" name="コンテンツ プレースホルダー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39450" y="181972"/>
            <a:ext cx="1229137" cy="1229137"/>
          </a:xfrm>
          <a:prstGeom prst="rect">
            <a:avLst/>
          </a:prstGeom>
        </p:spPr>
      </p:pic>
      <p:sp>
        <p:nvSpPr>
          <p:cNvPr id="12" name="フッター プレースホルダー 5">
            <a:extLst>
              <a:ext uri="{FF2B5EF4-FFF2-40B4-BE49-F238E27FC236}">
                <a16:creationId xmlns:a16="http://schemas.microsoft.com/office/drawing/2014/main" id="{77963436-599C-4315-A45C-0136F5D9CD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60" y="6359171"/>
            <a:ext cx="5938836" cy="309201"/>
          </a:xfrm>
        </p:spPr>
        <p:txBody>
          <a:bodyPr/>
          <a:lstStyle/>
          <a:p>
            <a:r>
              <a:rPr lang="ja-JP" altLang="en-US" dirty="0"/>
              <a:t>“</a:t>
            </a:r>
            <a:r>
              <a:rPr lang="en-US" altLang="ja-JP" dirty="0"/>
              <a:t>Web</a:t>
            </a:r>
            <a:r>
              <a:rPr lang="ja-JP" altLang="en-US" dirty="0"/>
              <a:t>とクルマのハッカソン </a:t>
            </a:r>
            <a:r>
              <a:rPr lang="en-US" altLang="ja-JP" dirty="0"/>
              <a:t>2018”</a:t>
            </a:r>
            <a:endParaRPr lang="en-US" dirty="0"/>
          </a:p>
        </p:txBody>
      </p:sp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4065D5C3-E4FB-433F-A321-AD4CFB13C626}"/>
              </a:ext>
            </a:extLst>
          </p:cNvPr>
          <p:cNvSpPr txBox="1"/>
          <p:nvPr/>
        </p:nvSpPr>
        <p:spPr>
          <a:xfrm>
            <a:off x="353961" y="5696282"/>
            <a:ext cx="116152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dirty="0">
                <a:latin typeface="Meiryo UI" panose="020B0604030504040204" pitchFamily="50" charset="-128"/>
                <a:ea typeface="Meiryo UI" panose="020B0604030504040204" pitchFamily="50" charset="-128"/>
              </a:rPr>
              <a:t>車載環境で標準の </a:t>
            </a:r>
            <a:r>
              <a:rPr kumimoji="1" lang="en-US" altLang="ja-JP" sz="2400" dirty="0">
                <a:latin typeface="Meiryo UI" panose="020B0604030504040204" pitchFamily="50" charset="-128"/>
                <a:ea typeface="Meiryo UI" panose="020B0604030504040204" pitchFamily="50" charset="-128"/>
              </a:rPr>
              <a:t>Wayland</a:t>
            </a:r>
            <a:r>
              <a:rPr kumimoji="1" lang="ja-JP" altLang="en-US" sz="2400" dirty="0">
                <a:latin typeface="Meiryo UI" panose="020B0604030504040204" pitchFamily="50" charset="-128"/>
                <a:ea typeface="Meiryo UI" panose="020B0604030504040204" pitchFamily="50" charset="-128"/>
              </a:rPr>
              <a:t> 環境上（</a:t>
            </a:r>
            <a:r>
              <a:rPr kumimoji="1" lang="en-US" altLang="ja-JP" sz="2400" dirty="0">
                <a:latin typeface="Meiryo UI" panose="020B0604030504040204" pitchFamily="50" charset="-128"/>
                <a:ea typeface="Meiryo UI" panose="020B0604030504040204" pitchFamily="50" charset="-128"/>
              </a:rPr>
              <a:t>XDG</a:t>
            </a:r>
            <a:r>
              <a:rPr kumimoji="1" lang="ja-JP" altLang="en-US" sz="2400" dirty="0">
                <a:latin typeface="Meiryo UI" panose="020B0604030504040204" pitchFamily="50" charset="-128"/>
                <a:ea typeface="Meiryo UI" panose="020B0604030504040204" pitchFamily="50" charset="-128"/>
              </a:rPr>
              <a:t>プロトコル）で </a:t>
            </a:r>
            <a:r>
              <a:rPr kumimoji="1" lang="en-US" altLang="ja-JP" sz="2400" dirty="0">
                <a:latin typeface="Meiryo UI" panose="020B0604030504040204" pitchFamily="50" charset="-128"/>
                <a:ea typeface="Meiryo UI" panose="020B0604030504040204" pitchFamily="50" charset="-128"/>
              </a:rPr>
              <a:t>Chromium</a:t>
            </a:r>
            <a:r>
              <a:rPr kumimoji="1" lang="ja-JP" altLang="en-US" sz="2400" dirty="0">
                <a:latin typeface="Meiryo UI" panose="020B0604030504040204" pitchFamily="50" charset="-128"/>
                <a:ea typeface="Meiryo UI" panose="020B0604030504040204" pitchFamily="50" charset="-128"/>
              </a:rPr>
              <a:t> </a:t>
            </a:r>
            <a:r>
              <a:rPr kumimoji="1" lang="en-US" altLang="ja-JP" sz="2400" dirty="0">
                <a:latin typeface="Meiryo UI" panose="020B0604030504040204" pitchFamily="50" charset="-128"/>
                <a:ea typeface="Meiryo UI" panose="020B0604030504040204" pitchFamily="50" charset="-128"/>
              </a:rPr>
              <a:t>62</a:t>
            </a:r>
            <a:r>
              <a:rPr kumimoji="1" lang="ja-JP" altLang="en-US" sz="2400" dirty="0">
                <a:latin typeface="Meiryo UI" panose="020B0604030504040204" pitchFamily="50" charset="-128"/>
                <a:ea typeface="Meiryo UI" panose="020B0604030504040204" pitchFamily="50" charset="-128"/>
              </a:rPr>
              <a:t> が動作する</a:t>
            </a:r>
            <a:endParaRPr kumimoji="1" lang="ja-JP" altLang="en-US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pic>
        <p:nvPicPr>
          <p:cNvPr id="15" name="図 14">
            <a:hlinkClick r:id="rId3"/>
            <a:extLst>
              <a:ext uri="{FF2B5EF4-FFF2-40B4-BE49-F238E27FC236}">
                <a16:creationId xmlns:a16="http://schemas.microsoft.com/office/drawing/2014/main" id="{1763BB3E-C3FB-4091-B3BB-B9197974B5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747" y="1509388"/>
            <a:ext cx="8210550" cy="3990975"/>
          </a:xfrm>
          <a:prstGeom prst="rect">
            <a:avLst/>
          </a:prstGeom>
        </p:spPr>
      </p:pic>
      <p:pic>
        <p:nvPicPr>
          <p:cNvPr id="10" name="図 9">
            <a:extLst>
              <a:ext uri="{FF2B5EF4-FFF2-40B4-BE49-F238E27FC236}">
                <a16:creationId xmlns:a16="http://schemas.microsoft.com/office/drawing/2014/main" id="{29CF8756-A29F-4ECA-B0D8-99BA31E5BA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68653" y="1597025"/>
            <a:ext cx="4800600" cy="3848100"/>
          </a:xfrm>
          <a:prstGeom prst="rect">
            <a:avLst/>
          </a:prstGeom>
        </p:spPr>
      </p:pic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280B5374-5CE7-4EF3-84DD-8379382C29CE}"/>
              </a:ext>
            </a:extLst>
          </p:cNvPr>
          <p:cNvSpPr txBox="1"/>
          <p:nvPr/>
        </p:nvSpPr>
        <p:spPr>
          <a:xfrm>
            <a:off x="126612" y="5416989"/>
            <a:ext cx="77112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/>
              <a:t>https://www.youtube.com/watch?v=61X66tzxFIY&amp;feature=youtu.be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9235363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51578" y="518822"/>
            <a:ext cx="9603275" cy="1049235"/>
          </a:xfrm>
        </p:spPr>
        <p:txBody>
          <a:bodyPr>
            <a:normAutofit/>
          </a:bodyPr>
          <a:lstStyle/>
          <a:p>
            <a:r>
              <a:rPr lang="en-US" altLang="ja-JP" cap="none" dirty="0"/>
              <a:t>Platform APIs as HTTP REST</a:t>
            </a:r>
            <a:br>
              <a:rPr kumimoji="1" lang="en-US" altLang="ja-JP" cap="none" dirty="0"/>
            </a:br>
            <a:r>
              <a:rPr kumimoji="1" lang="en-US" altLang="ja-JP" sz="2400" cap="none" dirty="0"/>
              <a:t>html5</a:t>
            </a:r>
            <a:r>
              <a:rPr kumimoji="1" lang="ja-JP" altLang="en-US" sz="2400" cap="none" dirty="0"/>
              <a:t> タグを利用して車載制御用アプリケーションを記述できる</a:t>
            </a:r>
            <a:endParaRPr kumimoji="1" lang="ja-JP" altLang="en-US" cap="none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5362575" y="1383391"/>
            <a:ext cx="63817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>
                <a:hlinkClick r:id="rId2"/>
              </a:rPr>
              <a:t>https://archive.fosdem.org/2016/schedule/event/securehtml5/</a:t>
            </a:r>
            <a:endParaRPr kumimoji="1" lang="ja-JP" altLang="en-US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308610" y="1853053"/>
            <a:ext cx="10972800" cy="2100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Template : http://&lt;board&gt;/api/ plugin/method/(?value=)</a:t>
            </a:r>
            <a:endParaRPr lang="en-US" altLang="ja-JP" sz="2400" dirty="0">
              <a:solidFill>
                <a:srgbClr val="FF0000"/>
              </a:solidFill>
              <a:latin typeface="Calibri Light" panose="020F0302020204030204" pitchFamily="34" charset="0"/>
              <a:ea typeface="Meiryo UI" panose="020B0604030504040204" pitchFamily="50" charset="-128"/>
              <a:cs typeface="Calibri Light" panose="020F0302020204030204" pitchFamily="34" charset="0"/>
            </a:endParaRPr>
          </a:p>
          <a:p>
            <a:endParaRPr lang="en-US" altLang="ja-JP" sz="1050" dirty="0">
              <a:latin typeface="Calibri Light" panose="020F0302020204030204" pitchFamily="34" charset="0"/>
              <a:ea typeface="Meiryo UI" panose="020B0604030504040204" pitchFamily="50" charset="-128"/>
              <a:cs typeface="Calibri Light" panose="020F03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ja-JP" sz="2400" dirty="0">
                <a:latin typeface="Calibri Light" panose="020F0302020204030204" pitchFamily="34" charset="0"/>
                <a:ea typeface="Meiryo UI" panose="020B0604030504040204" pitchFamily="50" charset="-128"/>
                <a:cs typeface="Calibri Light" panose="020F0302020204030204" pitchFamily="34" charset="0"/>
              </a:rPr>
              <a:t>http://&lt;board&gt;/plugin/api/radio/mode?value=FM 	: select FM mode </a:t>
            </a: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ja-JP" sz="2400" dirty="0">
                <a:latin typeface="Calibri Light" panose="020F0302020204030204" pitchFamily="34" charset="0"/>
                <a:ea typeface="Meiryo UI" panose="020B0604030504040204" pitchFamily="50" charset="-128"/>
                <a:cs typeface="Calibri Light" panose="020F0302020204030204" pitchFamily="34" charset="0"/>
              </a:rPr>
              <a:t>http://&lt;board&gt;/plugin/api/radio/freq?value=110.2 	: select 110.2 Hz</a:t>
            </a: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ja-JP" sz="2400" dirty="0">
                <a:latin typeface="Calibri Light" panose="020F0302020204030204" pitchFamily="34" charset="0"/>
                <a:ea typeface="Meiryo UI" panose="020B0604030504040204" pitchFamily="50" charset="-128"/>
                <a:cs typeface="Calibri Light" panose="020F0302020204030204" pitchFamily="34" charset="0"/>
              </a:rPr>
              <a:t>platform glue is provided in plugins, written in C/C++, JavaScript ; </a:t>
            </a: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ja-JP" sz="2400" dirty="0">
                <a:latin typeface="Calibri Light" panose="020F0302020204030204" pitchFamily="34" charset="0"/>
                <a:ea typeface="Meiryo UI" panose="020B0604030504040204" pitchFamily="50" charset="-128"/>
                <a:cs typeface="Calibri Light" panose="020F0302020204030204" pitchFamily="34" charset="0"/>
              </a:rPr>
              <a:t>developers should be able to write and provide their own plugins... </a:t>
            </a:r>
          </a:p>
        </p:txBody>
      </p:sp>
      <p:sp>
        <p:nvSpPr>
          <p:cNvPr id="10" name="楕円 9"/>
          <p:cNvSpPr/>
          <p:nvPr/>
        </p:nvSpPr>
        <p:spPr>
          <a:xfrm>
            <a:off x="628650" y="4095442"/>
            <a:ext cx="4638727" cy="17968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html5 Web</a:t>
            </a: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 アプリ </a:t>
            </a:r>
            <a:endParaRPr kumimoji="1" lang="en-US" altLang="ja-JP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algn="ctr"/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の </a:t>
            </a:r>
            <a:r>
              <a:rPr kumimoji="1" lang="ja-JP" altLang="en-US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ライフサイクル管理 </a:t>
            </a: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が必要</a:t>
            </a:r>
          </a:p>
          <a:p>
            <a:pPr algn="ctr"/>
            <a:br>
              <a:rPr kumimoji="1" lang="en-US" altLang="ja-JP" sz="800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（インストール、起動、一時停止、</a:t>
            </a:r>
            <a:b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終了、レジューム、アンインストール）</a:t>
            </a:r>
            <a:endParaRPr kumimoji="1" lang="en-US" altLang="ja-JP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1" name="矢印: 左 10"/>
          <p:cNvSpPr/>
          <p:nvPr/>
        </p:nvSpPr>
        <p:spPr>
          <a:xfrm>
            <a:off x="9677400" y="2323153"/>
            <a:ext cx="2158503" cy="8953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ラジオアプリ 例</a:t>
            </a: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9681072" y="3214006"/>
            <a:ext cx="2510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>
                <a:hlinkClick r:id="rId3"/>
              </a:rPr>
              <a:t>https://github.com/iotbzh/afb-radio_deprecated</a:t>
            </a:r>
            <a:endParaRPr kumimoji="1" lang="ja-JP" altLang="en-US" dirty="0"/>
          </a:p>
        </p:txBody>
      </p:sp>
      <p:sp>
        <p:nvSpPr>
          <p:cNvPr id="13" name="楕円 12"/>
          <p:cNvSpPr/>
          <p:nvPr/>
        </p:nvSpPr>
        <p:spPr>
          <a:xfrm>
            <a:off x="6629453" y="4090987"/>
            <a:ext cx="4200524" cy="17968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車載 </a:t>
            </a:r>
            <a: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web</a:t>
            </a: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 アプリケーション</a:t>
            </a:r>
            <a:b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の</a:t>
            </a:r>
            <a:r>
              <a:rPr kumimoji="1" lang="ja-JP" altLang="en-US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セキュリティ管理メカニズム</a:t>
            </a: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を</a:t>
            </a:r>
            <a:endParaRPr kumimoji="1" lang="en-US" altLang="ja-JP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algn="ctr"/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どう実現するかが喫緊の課題 </a:t>
            </a:r>
          </a:p>
        </p:txBody>
      </p:sp>
      <p:sp>
        <p:nvSpPr>
          <p:cNvPr id="14" name="矢印: 右 13"/>
          <p:cNvSpPr/>
          <p:nvPr/>
        </p:nvSpPr>
        <p:spPr>
          <a:xfrm>
            <a:off x="5574532" y="4619418"/>
            <a:ext cx="747765" cy="7400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6377124" y="5840579"/>
            <a:ext cx="5787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ja-JP" dirty="0">
                <a:latin typeface="Calibri Light" panose="020F0302020204030204" pitchFamily="34" charset="0"/>
                <a:cs typeface="Calibri Light" panose="020F0302020204030204" pitchFamily="34" charset="0"/>
              </a:rPr>
              <a:t>REST=Representational State Transfer</a:t>
            </a:r>
            <a:endParaRPr kumimoji="1" lang="ja-JP" alt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6" name="楕円 15"/>
          <p:cNvSpPr/>
          <p:nvPr/>
        </p:nvSpPr>
        <p:spPr>
          <a:xfrm>
            <a:off x="219074" y="190500"/>
            <a:ext cx="971551" cy="64770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AGL</a:t>
            </a:r>
            <a:endParaRPr kumimoji="1" lang="ja-JP" altLang="en-US" dirty="0"/>
          </a:p>
        </p:txBody>
      </p:sp>
      <p:pic>
        <p:nvPicPr>
          <p:cNvPr id="17" name="図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18895" y="142483"/>
            <a:ext cx="1830957" cy="1138626"/>
          </a:xfrm>
          <a:prstGeom prst="rect">
            <a:avLst/>
          </a:prstGeom>
        </p:spPr>
      </p:pic>
      <p:sp>
        <p:nvSpPr>
          <p:cNvPr id="18" name="フッター プレースホルダー 5">
            <a:extLst>
              <a:ext uri="{FF2B5EF4-FFF2-40B4-BE49-F238E27FC236}">
                <a16:creationId xmlns:a16="http://schemas.microsoft.com/office/drawing/2014/main" id="{CE74CC9E-4D2B-4142-9749-22E477575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60" y="6359171"/>
            <a:ext cx="5938836" cy="309201"/>
          </a:xfrm>
        </p:spPr>
        <p:txBody>
          <a:bodyPr/>
          <a:lstStyle/>
          <a:p>
            <a:r>
              <a:rPr lang="ja-JP" altLang="en-US" dirty="0"/>
              <a:t>“</a:t>
            </a:r>
            <a:r>
              <a:rPr lang="en-US" altLang="ja-JP" dirty="0"/>
              <a:t>Web</a:t>
            </a:r>
            <a:r>
              <a:rPr lang="ja-JP" altLang="en-US" dirty="0"/>
              <a:t>とクルマのハッカソン </a:t>
            </a:r>
            <a:r>
              <a:rPr lang="en-US" altLang="ja-JP" dirty="0"/>
              <a:t>2018”</a:t>
            </a:r>
            <a:endParaRPr lang="en-US" dirty="0"/>
          </a:p>
        </p:txBody>
      </p:sp>
      <p:sp>
        <p:nvSpPr>
          <p:cNvPr id="19" name="日付プレースホルダー 4">
            <a:extLst>
              <a:ext uri="{FF2B5EF4-FFF2-40B4-BE49-F238E27FC236}">
                <a16:creationId xmlns:a16="http://schemas.microsoft.com/office/drawing/2014/main" id="{451467DE-E5D0-4A4E-9385-063E27707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68538" y="6349185"/>
            <a:ext cx="3500715" cy="309201"/>
          </a:xfrm>
        </p:spPr>
        <p:txBody>
          <a:bodyPr/>
          <a:lstStyle/>
          <a:p>
            <a:r>
              <a:rPr lang="en-US" altLang="ja-JP" dirty="0"/>
              <a:t>1/27/2018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34840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図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774" y="3636806"/>
            <a:ext cx="1057423" cy="962159"/>
          </a:xfrm>
          <a:prstGeom prst="rect">
            <a:avLst/>
          </a:prstGeom>
        </p:spPr>
      </p:pic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52729F0-15D6-455A-9EC1-D8998104B78D}" type="slidenum">
              <a:rPr kumimoji="1" lang="ja-JP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游ゴシック" panose="020B0400000000000000" pitchFamily="50" charset="-128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 panose="020F0502020204030204" pitchFamily="34" charset="0"/>
              <a:ea typeface="游ゴシック" panose="020B0400000000000000" pitchFamily="50" charset="-128"/>
              <a:cs typeface="+mn-cs"/>
            </a:endParaRPr>
          </a:p>
        </p:txBody>
      </p:sp>
      <p:cxnSp>
        <p:nvCxnSpPr>
          <p:cNvPr id="26" name="直線矢印コネクタ 25"/>
          <p:cNvCxnSpPr/>
          <p:nvPr/>
        </p:nvCxnSpPr>
        <p:spPr>
          <a:xfrm>
            <a:off x="2957342" y="2936991"/>
            <a:ext cx="0" cy="60133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矢印コネクタ 28"/>
          <p:cNvCxnSpPr/>
          <p:nvPr/>
        </p:nvCxnSpPr>
        <p:spPr>
          <a:xfrm>
            <a:off x="1807010" y="3804793"/>
            <a:ext cx="604886" cy="184111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矢印コネクタ 30"/>
          <p:cNvCxnSpPr/>
          <p:nvPr/>
        </p:nvCxnSpPr>
        <p:spPr>
          <a:xfrm flipV="1">
            <a:off x="2289913" y="4439478"/>
            <a:ext cx="373774" cy="49488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矢印コネクタ 32"/>
          <p:cNvCxnSpPr/>
          <p:nvPr/>
        </p:nvCxnSpPr>
        <p:spPr>
          <a:xfrm flipH="1">
            <a:off x="3472070" y="3637656"/>
            <a:ext cx="518059" cy="271735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矢印コネクタ 34"/>
          <p:cNvCxnSpPr/>
          <p:nvPr/>
        </p:nvCxnSpPr>
        <p:spPr>
          <a:xfrm flipH="1" flipV="1">
            <a:off x="3220278" y="4465983"/>
            <a:ext cx="389904" cy="468384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グループ化 76"/>
          <p:cNvGrpSpPr/>
          <p:nvPr/>
        </p:nvGrpSpPr>
        <p:grpSpPr>
          <a:xfrm>
            <a:off x="199970" y="1286987"/>
            <a:ext cx="5520851" cy="5329445"/>
            <a:chOff x="196916" y="1215016"/>
            <a:chExt cx="5520851" cy="5329445"/>
          </a:xfrm>
        </p:grpSpPr>
        <p:grpSp>
          <p:nvGrpSpPr>
            <p:cNvPr id="75" name="グループ化 74"/>
            <p:cNvGrpSpPr/>
            <p:nvPr/>
          </p:nvGrpSpPr>
          <p:grpSpPr>
            <a:xfrm>
              <a:off x="196916" y="1215016"/>
              <a:ext cx="5520851" cy="5329445"/>
              <a:chOff x="196916" y="1215016"/>
              <a:chExt cx="5520851" cy="5329445"/>
            </a:xfrm>
          </p:grpSpPr>
          <p:sp>
            <p:nvSpPr>
              <p:cNvPr id="4" name="フリーフォーム: 図形 3"/>
              <p:cNvSpPr/>
              <p:nvPr/>
            </p:nvSpPr>
            <p:spPr>
              <a:xfrm>
                <a:off x="2152295" y="1215016"/>
                <a:ext cx="1610094" cy="1610094"/>
              </a:xfrm>
              <a:custGeom>
                <a:avLst/>
                <a:gdLst>
                  <a:gd name="connsiteX0" fmla="*/ 0 w 1610094"/>
                  <a:gd name="connsiteY0" fmla="*/ 805047 h 1610094"/>
                  <a:gd name="connsiteX1" fmla="*/ 805047 w 1610094"/>
                  <a:gd name="connsiteY1" fmla="*/ 0 h 1610094"/>
                  <a:gd name="connsiteX2" fmla="*/ 1610094 w 1610094"/>
                  <a:gd name="connsiteY2" fmla="*/ 805047 h 1610094"/>
                  <a:gd name="connsiteX3" fmla="*/ 805047 w 1610094"/>
                  <a:gd name="connsiteY3" fmla="*/ 1610094 h 1610094"/>
                  <a:gd name="connsiteX4" fmla="*/ 0 w 1610094"/>
                  <a:gd name="connsiteY4" fmla="*/ 805047 h 1610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10094" h="1610094">
                    <a:moveTo>
                      <a:pt x="0" y="805047"/>
                    </a:moveTo>
                    <a:cubicBezTo>
                      <a:pt x="0" y="360432"/>
                      <a:pt x="360432" y="0"/>
                      <a:pt x="805047" y="0"/>
                    </a:cubicBezTo>
                    <a:cubicBezTo>
                      <a:pt x="1249662" y="0"/>
                      <a:pt x="1610094" y="360432"/>
                      <a:pt x="1610094" y="805047"/>
                    </a:cubicBezTo>
                    <a:cubicBezTo>
                      <a:pt x="1610094" y="1249662"/>
                      <a:pt x="1249662" y="1610094"/>
                      <a:pt x="805047" y="1610094"/>
                    </a:cubicBezTo>
                    <a:cubicBezTo>
                      <a:pt x="360432" y="1610094"/>
                      <a:pt x="0" y="1249662"/>
                      <a:pt x="0" y="805047"/>
                    </a:cubicBezTo>
                    <a:close/>
                  </a:path>
                </a:pathLst>
              </a:custGeom>
              <a:solidFill>
                <a:srgbClr val="7030A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18343" tIns="318343" rIns="318343" bIns="318343" numCol="1" spcCol="1270" anchor="ctr" anchorCtr="0">
                <a:noAutofit/>
              </a:bodyPr>
              <a:lstStyle/>
              <a:p>
                <a:pPr marL="0" marR="0" lvl="0" indent="0" algn="ctr" defTabSz="2889250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ja-JP" sz="6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游ゴシック" panose="020B0400000000000000" pitchFamily="50" charset="-128"/>
                    <a:cs typeface="+mn-cs"/>
                  </a:rPr>
                  <a:t> </a:t>
                </a:r>
                <a:endParaRPr kumimoji="1" lang="ja-JP" altLang="en-US" sz="6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游ゴシック" panose="020B0400000000000000" pitchFamily="50" charset="-128"/>
                  <a:cs typeface="+mn-cs"/>
                </a:endParaRPr>
              </a:p>
            </p:txBody>
          </p:sp>
          <p:sp>
            <p:nvSpPr>
              <p:cNvPr id="9" name="フリーフォーム: 図形 8"/>
              <p:cNvSpPr/>
              <p:nvPr/>
            </p:nvSpPr>
            <p:spPr>
              <a:xfrm>
                <a:off x="4107673" y="2635682"/>
                <a:ext cx="1610094" cy="1610094"/>
              </a:xfrm>
              <a:custGeom>
                <a:avLst/>
                <a:gdLst>
                  <a:gd name="connsiteX0" fmla="*/ 0 w 1610094"/>
                  <a:gd name="connsiteY0" fmla="*/ 805047 h 1610094"/>
                  <a:gd name="connsiteX1" fmla="*/ 805047 w 1610094"/>
                  <a:gd name="connsiteY1" fmla="*/ 0 h 1610094"/>
                  <a:gd name="connsiteX2" fmla="*/ 1610094 w 1610094"/>
                  <a:gd name="connsiteY2" fmla="*/ 805047 h 1610094"/>
                  <a:gd name="connsiteX3" fmla="*/ 805047 w 1610094"/>
                  <a:gd name="connsiteY3" fmla="*/ 1610094 h 1610094"/>
                  <a:gd name="connsiteX4" fmla="*/ 0 w 1610094"/>
                  <a:gd name="connsiteY4" fmla="*/ 805047 h 1610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10094" h="1610094">
                    <a:moveTo>
                      <a:pt x="0" y="805047"/>
                    </a:moveTo>
                    <a:cubicBezTo>
                      <a:pt x="0" y="360432"/>
                      <a:pt x="360432" y="0"/>
                      <a:pt x="805047" y="0"/>
                    </a:cubicBezTo>
                    <a:cubicBezTo>
                      <a:pt x="1249662" y="0"/>
                      <a:pt x="1610094" y="360432"/>
                      <a:pt x="1610094" y="805047"/>
                    </a:cubicBezTo>
                    <a:cubicBezTo>
                      <a:pt x="1610094" y="1249662"/>
                      <a:pt x="1249662" y="1610094"/>
                      <a:pt x="805047" y="1610094"/>
                    </a:cubicBezTo>
                    <a:cubicBezTo>
                      <a:pt x="360432" y="1610094"/>
                      <a:pt x="0" y="1249662"/>
                      <a:pt x="0" y="805047"/>
                    </a:cubicBezTo>
                    <a:close/>
                  </a:path>
                </a:pathLst>
              </a:custGeom>
              <a:solidFill>
                <a:srgbClr val="7030A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18343" tIns="318343" rIns="318343" bIns="318343" numCol="1" spcCol="1270" anchor="ctr" anchorCtr="0">
                <a:noAutofit/>
              </a:bodyPr>
              <a:lstStyle/>
              <a:p>
                <a:pPr marL="0" marR="0" lvl="0" indent="0" algn="ctr" defTabSz="2889250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ja-JP" sz="6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游ゴシック" panose="020B0400000000000000" pitchFamily="50" charset="-128"/>
                    <a:cs typeface="+mn-cs"/>
                  </a:rPr>
                  <a:t> </a:t>
                </a:r>
                <a:endParaRPr kumimoji="1" lang="ja-JP" altLang="en-US" sz="6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游ゴシック" panose="020B0400000000000000" pitchFamily="50" charset="-128"/>
                  <a:cs typeface="+mn-cs"/>
                </a:endParaRPr>
              </a:p>
            </p:txBody>
          </p:sp>
          <p:sp>
            <p:nvSpPr>
              <p:cNvPr id="13" name="フリーフォーム: 図形 12"/>
              <p:cNvSpPr/>
              <p:nvPr/>
            </p:nvSpPr>
            <p:spPr>
              <a:xfrm>
                <a:off x="3360785" y="4934367"/>
                <a:ext cx="1610094" cy="1610094"/>
              </a:xfrm>
              <a:custGeom>
                <a:avLst/>
                <a:gdLst>
                  <a:gd name="connsiteX0" fmla="*/ 0 w 1610094"/>
                  <a:gd name="connsiteY0" fmla="*/ 805047 h 1610094"/>
                  <a:gd name="connsiteX1" fmla="*/ 805047 w 1610094"/>
                  <a:gd name="connsiteY1" fmla="*/ 0 h 1610094"/>
                  <a:gd name="connsiteX2" fmla="*/ 1610094 w 1610094"/>
                  <a:gd name="connsiteY2" fmla="*/ 805047 h 1610094"/>
                  <a:gd name="connsiteX3" fmla="*/ 805047 w 1610094"/>
                  <a:gd name="connsiteY3" fmla="*/ 1610094 h 1610094"/>
                  <a:gd name="connsiteX4" fmla="*/ 0 w 1610094"/>
                  <a:gd name="connsiteY4" fmla="*/ 805047 h 1610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10094" h="1610094">
                    <a:moveTo>
                      <a:pt x="0" y="805047"/>
                    </a:moveTo>
                    <a:cubicBezTo>
                      <a:pt x="0" y="360432"/>
                      <a:pt x="360432" y="0"/>
                      <a:pt x="805047" y="0"/>
                    </a:cubicBezTo>
                    <a:cubicBezTo>
                      <a:pt x="1249662" y="0"/>
                      <a:pt x="1610094" y="360432"/>
                      <a:pt x="1610094" y="805047"/>
                    </a:cubicBezTo>
                    <a:cubicBezTo>
                      <a:pt x="1610094" y="1249662"/>
                      <a:pt x="1249662" y="1610094"/>
                      <a:pt x="805047" y="1610094"/>
                    </a:cubicBezTo>
                    <a:cubicBezTo>
                      <a:pt x="360432" y="1610094"/>
                      <a:pt x="0" y="1249662"/>
                      <a:pt x="0" y="805047"/>
                    </a:cubicBezTo>
                    <a:close/>
                  </a:path>
                </a:pathLst>
              </a:custGeom>
              <a:solidFill>
                <a:srgbClr val="7030A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18343" tIns="318343" rIns="318343" bIns="318343" numCol="1" spcCol="1270" anchor="ctr" anchorCtr="0">
                <a:noAutofit/>
              </a:bodyPr>
              <a:lstStyle/>
              <a:p>
                <a:pPr marL="0" marR="0" lvl="0" indent="0" algn="ctr" defTabSz="2889250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ja-JP" sz="6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游ゴシック" panose="020B0400000000000000" pitchFamily="50" charset="-128"/>
                    <a:cs typeface="+mn-cs"/>
                  </a:rPr>
                  <a:t> </a:t>
                </a:r>
                <a:endParaRPr kumimoji="1" lang="ja-JP" altLang="en-US" sz="6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游ゴシック" panose="020B0400000000000000" pitchFamily="50" charset="-128"/>
                  <a:cs typeface="+mn-cs"/>
                </a:endParaRPr>
              </a:p>
            </p:txBody>
          </p:sp>
          <p:sp>
            <p:nvSpPr>
              <p:cNvPr id="17" name="フリーフォーム: 図形 16"/>
              <p:cNvSpPr/>
              <p:nvPr/>
            </p:nvSpPr>
            <p:spPr>
              <a:xfrm>
                <a:off x="943805" y="4934367"/>
                <a:ext cx="1610094" cy="1610094"/>
              </a:xfrm>
              <a:custGeom>
                <a:avLst/>
                <a:gdLst>
                  <a:gd name="connsiteX0" fmla="*/ 0 w 1610094"/>
                  <a:gd name="connsiteY0" fmla="*/ 805047 h 1610094"/>
                  <a:gd name="connsiteX1" fmla="*/ 805047 w 1610094"/>
                  <a:gd name="connsiteY1" fmla="*/ 0 h 1610094"/>
                  <a:gd name="connsiteX2" fmla="*/ 1610094 w 1610094"/>
                  <a:gd name="connsiteY2" fmla="*/ 805047 h 1610094"/>
                  <a:gd name="connsiteX3" fmla="*/ 805047 w 1610094"/>
                  <a:gd name="connsiteY3" fmla="*/ 1610094 h 1610094"/>
                  <a:gd name="connsiteX4" fmla="*/ 0 w 1610094"/>
                  <a:gd name="connsiteY4" fmla="*/ 805047 h 1610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10094" h="1610094">
                    <a:moveTo>
                      <a:pt x="0" y="805047"/>
                    </a:moveTo>
                    <a:cubicBezTo>
                      <a:pt x="0" y="360432"/>
                      <a:pt x="360432" y="0"/>
                      <a:pt x="805047" y="0"/>
                    </a:cubicBezTo>
                    <a:cubicBezTo>
                      <a:pt x="1249662" y="0"/>
                      <a:pt x="1610094" y="360432"/>
                      <a:pt x="1610094" y="805047"/>
                    </a:cubicBezTo>
                    <a:cubicBezTo>
                      <a:pt x="1610094" y="1249662"/>
                      <a:pt x="1249662" y="1610094"/>
                      <a:pt x="805047" y="1610094"/>
                    </a:cubicBezTo>
                    <a:cubicBezTo>
                      <a:pt x="360432" y="1610094"/>
                      <a:pt x="0" y="1249662"/>
                      <a:pt x="0" y="805047"/>
                    </a:cubicBezTo>
                    <a:close/>
                  </a:path>
                </a:pathLst>
              </a:custGeom>
              <a:solidFill>
                <a:srgbClr val="7030A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18343" tIns="318343" rIns="318343" bIns="318343" numCol="1" spcCol="1270" anchor="ctr" anchorCtr="0">
                <a:noAutofit/>
              </a:bodyPr>
              <a:lstStyle/>
              <a:p>
                <a:pPr marL="0" marR="0" lvl="0" indent="0" algn="ctr" defTabSz="2889250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ja-JP" sz="6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游ゴシック" panose="020B0400000000000000" pitchFamily="50" charset="-128"/>
                    <a:cs typeface="+mn-cs"/>
                  </a:rPr>
                  <a:t> </a:t>
                </a:r>
                <a:endParaRPr kumimoji="1" lang="ja-JP" altLang="en-US" sz="6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游ゴシック" panose="020B0400000000000000" pitchFamily="50" charset="-128"/>
                  <a:cs typeface="+mn-cs"/>
                </a:endParaRPr>
              </a:p>
            </p:txBody>
          </p:sp>
          <p:sp>
            <p:nvSpPr>
              <p:cNvPr id="19" name="フリーフォーム: 図形 18"/>
              <p:cNvSpPr/>
              <p:nvPr/>
            </p:nvSpPr>
            <p:spPr>
              <a:xfrm>
                <a:off x="196916" y="2635682"/>
                <a:ext cx="1610094" cy="1610094"/>
              </a:xfrm>
              <a:custGeom>
                <a:avLst/>
                <a:gdLst>
                  <a:gd name="connsiteX0" fmla="*/ 0 w 1610094"/>
                  <a:gd name="connsiteY0" fmla="*/ 805047 h 1610094"/>
                  <a:gd name="connsiteX1" fmla="*/ 805047 w 1610094"/>
                  <a:gd name="connsiteY1" fmla="*/ 0 h 1610094"/>
                  <a:gd name="connsiteX2" fmla="*/ 1610094 w 1610094"/>
                  <a:gd name="connsiteY2" fmla="*/ 805047 h 1610094"/>
                  <a:gd name="connsiteX3" fmla="*/ 805047 w 1610094"/>
                  <a:gd name="connsiteY3" fmla="*/ 1610094 h 1610094"/>
                  <a:gd name="connsiteX4" fmla="*/ 0 w 1610094"/>
                  <a:gd name="connsiteY4" fmla="*/ 805047 h 1610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10094" h="1610094">
                    <a:moveTo>
                      <a:pt x="0" y="805047"/>
                    </a:moveTo>
                    <a:cubicBezTo>
                      <a:pt x="0" y="360432"/>
                      <a:pt x="360432" y="0"/>
                      <a:pt x="805047" y="0"/>
                    </a:cubicBezTo>
                    <a:cubicBezTo>
                      <a:pt x="1249662" y="0"/>
                      <a:pt x="1610094" y="360432"/>
                      <a:pt x="1610094" y="805047"/>
                    </a:cubicBezTo>
                    <a:cubicBezTo>
                      <a:pt x="1610094" y="1249662"/>
                      <a:pt x="1249662" y="1610094"/>
                      <a:pt x="805047" y="1610094"/>
                    </a:cubicBezTo>
                    <a:cubicBezTo>
                      <a:pt x="360432" y="1610094"/>
                      <a:pt x="0" y="1249662"/>
                      <a:pt x="0" y="805047"/>
                    </a:cubicBezTo>
                    <a:close/>
                  </a:path>
                </a:pathLst>
              </a:custGeom>
              <a:solidFill>
                <a:srgbClr val="7030A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18343" tIns="318343" rIns="318343" bIns="318343" numCol="1" spcCol="1270" anchor="ctr" anchorCtr="0">
                <a:noAutofit/>
              </a:bodyPr>
              <a:lstStyle/>
              <a:p>
                <a:pPr marL="0" marR="0" lvl="0" indent="0" algn="ctr" defTabSz="2889250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ja-JP" sz="6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游ゴシック" panose="020B0400000000000000" pitchFamily="50" charset="-128"/>
                    <a:cs typeface="+mn-cs"/>
                  </a:rPr>
                  <a:t> </a:t>
                </a:r>
                <a:endParaRPr kumimoji="1" lang="ja-JP" altLang="en-US" sz="6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游ゴシック" panose="020B0400000000000000" pitchFamily="50" charset="-128"/>
                  <a:cs typeface="+mn-cs"/>
                </a:endParaRPr>
              </a:p>
            </p:txBody>
          </p:sp>
          <p:pic>
            <p:nvPicPr>
              <p:cNvPr id="10" name="図 9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2814" y="3015581"/>
                <a:ext cx="1301894" cy="837653"/>
              </a:xfrm>
              <a:prstGeom prst="rect">
                <a:avLst/>
              </a:prstGeom>
            </p:spPr>
          </p:pic>
          <p:pic>
            <p:nvPicPr>
              <p:cNvPr id="12" name="図 11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12347" y="2936991"/>
                <a:ext cx="1227799" cy="994832"/>
              </a:xfrm>
              <a:prstGeom prst="rect">
                <a:avLst/>
              </a:prstGeom>
            </p:spPr>
          </p:pic>
          <p:pic>
            <p:nvPicPr>
              <p:cNvPr id="14" name="図 13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83695" y="1386388"/>
                <a:ext cx="948820" cy="1261372"/>
              </a:xfrm>
              <a:prstGeom prst="rect">
                <a:avLst/>
              </a:prstGeom>
            </p:spPr>
          </p:pic>
          <p:pic>
            <p:nvPicPr>
              <p:cNvPr id="16" name="図 15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33569" y="5300469"/>
                <a:ext cx="1269907" cy="903808"/>
              </a:xfrm>
              <a:prstGeom prst="rect">
                <a:avLst/>
              </a:prstGeom>
            </p:spPr>
          </p:pic>
          <p:pic>
            <p:nvPicPr>
              <p:cNvPr id="20" name="図 19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03197" y="5112804"/>
                <a:ext cx="1105990" cy="1194732"/>
              </a:xfrm>
              <a:prstGeom prst="rect">
                <a:avLst/>
              </a:prstGeom>
            </p:spPr>
          </p:pic>
        </p:grpSp>
        <p:sp>
          <p:nvSpPr>
            <p:cNvPr id="56" name="矢印: 左右 55"/>
            <p:cNvSpPr/>
            <p:nvPr/>
          </p:nvSpPr>
          <p:spPr>
            <a:xfrm rot="2235942">
              <a:off x="3679595" y="2295316"/>
              <a:ext cx="674427" cy="629235"/>
            </a:xfrm>
            <a:prstGeom prst="leftRightArrow">
              <a:avLst>
                <a:gd name="adj1" fmla="val 50000"/>
                <a:gd name="adj2" fmla="val 3229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58" name="矢印: 左右 57"/>
            <p:cNvSpPr/>
            <p:nvPr/>
          </p:nvSpPr>
          <p:spPr>
            <a:xfrm rot="19703765">
              <a:off x="1628517" y="2359448"/>
              <a:ext cx="674427" cy="629235"/>
            </a:xfrm>
            <a:prstGeom prst="leftRightArrow">
              <a:avLst>
                <a:gd name="adj1" fmla="val 50000"/>
                <a:gd name="adj2" fmla="val 3229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62" name="矢印: 左右 61"/>
            <p:cNvSpPr/>
            <p:nvPr/>
          </p:nvSpPr>
          <p:spPr>
            <a:xfrm rot="4238312">
              <a:off x="986135" y="4304397"/>
              <a:ext cx="674427" cy="629235"/>
            </a:xfrm>
            <a:prstGeom prst="leftRightArrow">
              <a:avLst>
                <a:gd name="adj1" fmla="val 50000"/>
                <a:gd name="adj2" fmla="val 3229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63" name="矢印: 左右 62"/>
            <p:cNvSpPr/>
            <p:nvPr/>
          </p:nvSpPr>
          <p:spPr>
            <a:xfrm>
              <a:off x="2616104" y="5421571"/>
              <a:ext cx="674427" cy="629235"/>
            </a:xfrm>
            <a:prstGeom prst="leftRightArrow">
              <a:avLst>
                <a:gd name="adj1" fmla="val 50000"/>
                <a:gd name="adj2" fmla="val 3229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64" name="矢印: 左右 63"/>
            <p:cNvSpPr/>
            <p:nvPr/>
          </p:nvSpPr>
          <p:spPr>
            <a:xfrm rot="17468149">
              <a:off x="4201938" y="4280607"/>
              <a:ext cx="674427" cy="629235"/>
            </a:xfrm>
            <a:prstGeom prst="leftRightArrow">
              <a:avLst>
                <a:gd name="adj1" fmla="val 50000"/>
                <a:gd name="adj2" fmla="val 3229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endParaRPr>
            </a:p>
          </p:txBody>
        </p:sp>
      </p:grpSp>
      <p:grpSp>
        <p:nvGrpSpPr>
          <p:cNvPr id="21" name="グループ化 20"/>
          <p:cNvGrpSpPr/>
          <p:nvPr/>
        </p:nvGrpSpPr>
        <p:grpSpPr>
          <a:xfrm>
            <a:off x="4279800" y="905008"/>
            <a:ext cx="3656338" cy="4136454"/>
            <a:chOff x="4279800" y="905008"/>
            <a:chExt cx="3656338" cy="4136454"/>
          </a:xfrm>
        </p:grpSpPr>
        <p:grpSp>
          <p:nvGrpSpPr>
            <p:cNvPr id="11" name="グループ化 10"/>
            <p:cNvGrpSpPr/>
            <p:nvPr/>
          </p:nvGrpSpPr>
          <p:grpSpPr>
            <a:xfrm>
              <a:off x="4279800" y="905008"/>
              <a:ext cx="3656338" cy="1494401"/>
              <a:chOff x="4279800" y="905008"/>
              <a:chExt cx="3656338" cy="1494401"/>
            </a:xfrm>
          </p:grpSpPr>
          <p:grpSp>
            <p:nvGrpSpPr>
              <p:cNvPr id="51" name="グループ化 50"/>
              <p:cNvGrpSpPr/>
              <p:nvPr/>
            </p:nvGrpSpPr>
            <p:grpSpPr>
              <a:xfrm>
                <a:off x="4279800" y="960423"/>
                <a:ext cx="3656338" cy="1438986"/>
                <a:chOff x="3185338" y="5411759"/>
                <a:chExt cx="3656338" cy="1438986"/>
              </a:xfrm>
            </p:grpSpPr>
            <p:grpSp>
              <p:nvGrpSpPr>
                <p:cNvPr id="53" name="グループ化 52"/>
                <p:cNvGrpSpPr/>
                <p:nvPr/>
              </p:nvGrpSpPr>
              <p:grpSpPr>
                <a:xfrm>
                  <a:off x="3185338" y="5411759"/>
                  <a:ext cx="1415844" cy="1405657"/>
                  <a:chOff x="3251598" y="5411759"/>
                  <a:chExt cx="1415844" cy="1405657"/>
                </a:xfrm>
              </p:grpSpPr>
              <p:sp>
                <p:nvSpPr>
                  <p:cNvPr id="78" name="テキスト ボックス 77"/>
                  <p:cNvSpPr txBox="1"/>
                  <p:nvPr/>
                </p:nvSpPr>
                <p:spPr>
                  <a:xfrm>
                    <a:off x="3251598" y="6355751"/>
                    <a:ext cx="1415844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l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1" lang="en-US" altLang="ja-JP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92D050"/>
                        </a:solidFill>
                        <a:effectLst/>
                        <a:uLnTx/>
                        <a:uFillTx/>
                        <a:latin typeface="Calibri Light" panose="020F0302020204030204"/>
                        <a:ea typeface="游ゴシック" panose="020B0400000000000000" pitchFamily="50" charset="-128"/>
                        <a:cs typeface="+mn-cs"/>
                      </a:rPr>
                      <a:t>security</a:t>
                    </a:r>
                    <a:endParaRPr kumimoji="1" lang="ja-JP" altLang="en-US" sz="2400" b="0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srgbClr val="92D050"/>
                      </a:solidFill>
                      <a:effectLst/>
                      <a:uLnTx/>
                      <a:uFillTx/>
                      <a:latin typeface="Calibri Light" panose="020F0302020204030204"/>
                      <a:ea typeface="游ゴシック" panose="020B0400000000000000" pitchFamily="50" charset="-128"/>
                      <a:cs typeface="+mn-cs"/>
                    </a:endParaRPr>
                  </a:p>
                </p:txBody>
              </p:sp>
              <p:pic>
                <p:nvPicPr>
                  <p:cNvPr id="81" name="図 80"/>
                  <p:cNvPicPr>
                    <a:picLocks noChangeAspect="1"/>
                  </p:cNvPicPr>
                  <p:nvPr/>
                </p:nvPicPr>
                <p:blipFill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3309134" y="5411759"/>
                    <a:ext cx="1004919" cy="1123512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60" name="グループ化 59"/>
                <p:cNvGrpSpPr/>
                <p:nvPr/>
              </p:nvGrpSpPr>
              <p:grpSpPr>
                <a:xfrm>
                  <a:off x="5603465" y="5439012"/>
                  <a:ext cx="1238211" cy="1411733"/>
                  <a:chOff x="5550457" y="5439012"/>
                  <a:chExt cx="1238211" cy="1411733"/>
                </a:xfrm>
              </p:grpSpPr>
              <p:sp>
                <p:nvSpPr>
                  <p:cNvPr id="73" name="テキスト ボックス 72"/>
                  <p:cNvSpPr txBox="1"/>
                  <p:nvPr/>
                </p:nvSpPr>
                <p:spPr>
                  <a:xfrm>
                    <a:off x="5550457" y="6389080"/>
                    <a:ext cx="1238211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l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1" lang="en-US" altLang="ja-JP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92D050"/>
                        </a:solidFill>
                        <a:effectLst/>
                        <a:uLnTx/>
                        <a:uFillTx/>
                        <a:latin typeface="Calibri Light" panose="020F0302020204030204"/>
                        <a:ea typeface="游ゴシック" panose="020B0400000000000000" pitchFamily="50" charset="-128"/>
                        <a:cs typeface="+mn-cs"/>
                      </a:rPr>
                      <a:t>identity</a:t>
                    </a:r>
                    <a:endParaRPr kumimoji="1" lang="ja-JP" altLang="en-US" sz="2400" b="0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srgbClr val="92D050"/>
                      </a:solidFill>
                      <a:effectLst/>
                      <a:uLnTx/>
                      <a:uFillTx/>
                      <a:latin typeface="Calibri Light" panose="020F0302020204030204"/>
                      <a:ea typeface="游ゴシック" panose="020B0400000000000000" pitchFamily="50" charset="-128"/>
                      <a:cs typeface="+mn-cs"/>
                    </a:endParaRPr>
                  </a:p>
                </p:txBody>
              </p:sp>
              <p:pic>
                <p:nvPicPr>
                  <p:cNvPr id="74" name="図 73"/>
                  <p:cNvPicPr>
                    <a:picLocks noChangeAspect="1"/>
                  </p:cNvPicPr>
                  <p:nvPr/>
                </p:nvPicPr>
                <p:blipFill>
                  <a:blip r:embed="rId9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5552970" y="5439012"/>
                    <a:ext cx="1055457" cy="1055457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61" name="グループ化 60"/>
                <p:cNvGrpSpPr/>
                <p:nvPr/>
              </p:nvGrpSpPr>
              <p:grpSpPr>
                <a:xfrm>
                  <a:off x="4431885" y="5481098"/>
                  <a:ext cx="1126860" cy="1364002"/>
                  <a:chOff x="4431885" y="5481098"/>
                  <a:chExt cx="1126860" cy="1364002"/>
                </a:xfrm>
              </p:grpSpPr>
              <p:pic>
                <p:nvPicPr>
                  <p:cNvPr id="66" name="図 65"/>
                  <p:cNvPicPr>
                    <a:picLocks noChangeAspect="1"/>
                  </p:cNvPicPr>
                  <p:nvPr/>
                </p:nvPicPr>
                <p:blipFill>
                  <a:blip r:embed="rId10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431885" y="5481098"/>
                    <a:ext cx="981125" cy="981125"/>
                  </a:xfrm>
                  <a:prstGeom prst="rect">
                    <a:avLst/>
                  </a:prstGeom>
                </p:spPr>
              </p:pic>
              <p:sp>
                <p:nvSpPr>
                  <p:cNvPr id="68" name="テキスト ボックス 67"/>
                  <p:cNvSpPr txBox="1"/>
                  <p:nvPr/>
                </p:nvSpPr>
                <p:spPr>
                  <a:xfrm>
                    <a:off x="4577620" y="6383435"/>
                    <a:ext cx="981125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l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1" lang="en-US" altLang="ja-JP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92D050"/>
                        </a:solidFill>
                        <a:effectLst/>
                        <a:uLnTx/>
                        <a:uFillTx/>
                        <a:latin typeface="Calibri Light" panose="020F0302020204030204"/>
                        <a:ea typeface="游ゴシック" panose="020B0400000000000000" pitchFamily="50" charset="-128"/>
                        <a:cs typeface="+mn-cs"/>
                      </a:rPr>
                      <a:t>web</a:t>
                    </a:r>
                    <a:endParaRPr kumimoji="1" lang="ja-JP" altLang="en-US" sz="2400" b="0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srgbClr val="92D050"/>
                      </a:solidFill>
                      <a:effectLst/>
                      <a:uLnTx/>
                      <a:uFillTx/>
                      <a:latin typeface="Calibri Light" panose="020F0302020204030204"/>
                      <a:ea typeface="游ゴシック" panose="020B0400000000000000" pitchFamily="50" charset="-128"/>
                      <a:cs typeface="+mn-cs"/>
                    </a:endParaRPr>
                  </a:p>
                </p:txBody>
              </p:sp>
            </p:grpSp>
          </p:grpSp>
          <p:sp>
            <p:nvSpPr>
              <p:cNvPr id="7" name="正方形/長方形 6"/>
              <p:cNvSpPr/>
              <p:nvPr/>
            </p:nvSpPr>
            <p:spPr>
              <a:xfrm>
                <a:off x="4293868" y="905008"/>
                <a:ext cx="3509300" cy="1461071"/>
              </a:xfrm>
              <a:prstGeom prst="rect">
                <a:avLst/>
              </a:prstGeom>
              <a:noFill/>
              <a:ln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ja-JP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 Light" panose="020F0302020204030204"/>
                  <a:ea typeface="游ゴシック" panose="020B0400000000000000" pitchFamily="50" charset="-128"/>
                  <a:cs typeface="+mn-cs"/>
                </a:endParaRPr>
              </a:p>
            </p:txBody>
          </p:sp>
        </p:grpSp>
        <p:cxnSp>
          <p:nvCxnSpPr>
            <p:cNvPr id="18" name="直線矢印コネクタ 17"/>
            <p:cNvCxnSpPr/>
            <p:nvPr/>
          </p:nvCxnSpPr>
          <p:spPr>
            <a:xfrm>
              <a:off x="6034450" y="2366079"/>
              <a:ext cx="0" cy="2675383"/>
            </a:xfrm>
            <a:prstGeom prst="straightConnector1">
              <a:avLst/>
            </a:prstGeom>
            <a:ln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9" name="テキスト ボックス 68"/>
          <p:cNvSpPr txBox="1"/>
          <p:nvPr/>
        </p:nvSpPr>
        <p:spPr>
          <a:xfrm>
            <a:off x="389708" y="168987"/>
            <a:ext cx="112583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Automotive need to be a part of PC/IT</a:t>
            </a:r>
            <a:r>
              <a:rPr kumimoji="1" lang="ja-JP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 </a:t>
            </a:r>
            <a:r>
              <a:rPr kumimoji="1" lang="en-US" altLang="ja-JP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游ゴシック" panose="020B0400000000000000" pitchFamily="50" charset="-128"/>
                <a:cs typeface="+mn-cs"/>
              </a:rPr>
              <a:t>cloud  </a:t>
            </a:r>
            <a:endParaRPr kumimoji="1" lang="ja-JP" altLang="en-U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grpSp>
        <p:nvGrpSpPr>
          <p:cNvPr id="86" name="グループ化 85"/>
          <p:cNvGrpSpPr/>
          <p:nvPr/>
        </p:nvGrpSpPr>
        <p:grpSpPr>
          <a:xfrm>
            <a:off x="6430291" y="1286987"/>
            <a:ext cx="5520851" cy="5329445"/>
            <a:chOff x="6430291" y="1188511"/>
            <a:chExt cx="5520851" cy="5329445"/>
          </a:xfrm>
        </p:grpSpPr>
        <p:grpSp>
          <p:nvGrpSpPr>
            <p:cNvPr id="87" name="グループ化 86"/>
            <p:cNvGrpSpPr/>
            <p:nvPr/>
          </p:nvGrpSpPr>
          <p:grpSpPr>
            <a:xfrm>
              <a:off x="6430291" y="1188511"/>
              <a:ext cx="5520851" cy="5329445"/>
              <a:chOff x="6430291" y="1188511"/>
              <a:chExt cx="5520851" cy="5329445"/>
            </a:xfrm>
          </p:grpSpPr>
          <p:sp>
            <p:nvSpPr>
              <p:cNvPr id="102" name="フリーフォーム: 図形 101"/>
              <p:cNvSpPr/>
              <p:nvPr/>
            </p:nvSpPr>
            <p:spPr>
              <a:xfrm>
                <a:off x="8385670" y="1188511"/>
                <a:ext cx="1610094" cy="1610094"/>
              </a:xfrm>
              <a:custGeom>
                <a:avLst/>
                <a:gdLst>
                  <a:gd name="connsiteX0" fmla="*/ 0 w 1610094"/>
                  <a:gd name="connsiteY0" fmla="*/ 805047 h 1610094"/>
                  <a:gd name="connsiteX1" fmla="*/ 805047 w 1610094"/>
                  <a:gd name="connsiteY1" fmla="*/ 0 h 1610094"/>
                  <a:gd name="connsiteX2" fmla="*/ 1610094 w 1610094"/>
                  <a:gd name="connsiteY2" fmla="*/ 805047 h 1610094"/>
                  <a:gd name="connsiteX3" fmla="*/ 805047 w 1610094"/>
                  <a:gd name="connsiteY3" fmla="*/ 1610094 h 1610094"/>
                  <a:gd name="connsiteX4" fmla="*/ 0 w 1610094"/>
                  <a:gd name="connsiteY4" fmla="*/ 805047 h 1610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10094" h="1610094">
                    <a:moveTo>
                      <a:pt x="0" y="805047"/>
                    </a:moveTo>
                    <a:cubicBezTo>
                      <a:pt x="0" y="360432"/>
                      <a:pt x="360432" y="0"/>
                      <a:pt x="805047" y="0"/>
                    </a:cubicBezTo>
                    <a:cubicBezTo>
                      <a:pt x="1249662" y="0"/>
                      <a:pt x="1610094" y="360432"/>
                      <a:pt x="1610094" y="805047"/>
                    </a:cubicBezTo>
                    <a:cubicBezTo>
                      <a:pt x="1610094" y="1249662"/>
                      <a:pt x="1249662" y="1610094"/>
                      <a:pt x="805047" y="1610094"/>
                    </a:cubicBezTo>
                    <a:cubicBezTo>
                      <a:pt x="360432" y="1610094"/>
                      <a:pt x="0" y="1249662"/>
                      <a:pt x="0" y="805047"/>
                    </a:cubicBezTo>
                    <a:close/>
                  </a:path>
                </a:pathLst>
              </a:custGeom>
              <a:solidFill>
                <a:srgbClr val="7030A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18343" tIns="318343" rIns="318343" bIns="318343" numCol="1" spcCol="1270" anchor="ctr" anchorCtr="0">
                <a:noAutofit/>
              </a:bodyPr>
              <a:lstStyle/>
              <a:p>
                <a:pPr marL="0" marR="0" lvl="0" indent="0" algn="ctr" defTabSz="2889250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ja-JP" sz="6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游ゴシック" panose="020B0400000000000000" pitchFamily="50" charset="-128"/>
                    <a:cs typeface="+mn-cs"/>
                  </a:rPr>
                  <a:t> </a:t>
                </a:r>
                <a:endParaRPr kumimoji="1" lang="ja-JP" altLang="en-US" sz="6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游ゴシック" panose="020B0400000000000000" pitchFamily="50" charset="-128"/>
                  <a:cs typeface="+mn-cs"/>
                </a:endParaRPr>
              </a:p>
            </p:txBody>
          </p:sp>
          <p:sp>
            <p:nvSpPr>
              <p:cNvPr id="103" name="フリーフォーム: 図形 102"/>
              <p:cNvSpPr/>
              <p:nvPr/>
            </p:nvSpPr>
            <p:spPr>
              <a:xfrm>
                <a:off x="10341048" y="2609177"/>
                <a:ext cx="1610094" cy="1610094"/>
              </a:xfrm>
              <a:custGeom>
                <a:avLst/>
                <a:gdLst>
                  <a:gd name="connsiteX0" fmla="*/ 0 w 1610094"/>
                  <a:gd name="connsiteY0" fmla="*/ 805047 h 1610094"/>
                  <a:gd name="connsiteX1" fmla="*/ 805047 w 1610094"/>
                  <a:gd name="connsiteY1" fmla="*/ 0 h 1610094"/>
                  <a:gd name="connsiteX2" fmla="*/ 1610094 w 1610094"/>
                  <a:gd name="connsiteY2" fmla="*/ 805047 h 1610094"/>
                  <a:gd name="connsiteX3" fmla="*/ 805047 w 1610094"/>
                  <a:gd name="connsiteY3" fmla="*/ 1610094 h 1610094"/>
                  <a:gd name="connsiteX4" fmla="*/ 0 w 1610094"/>
                  <a:gd name="connsiteY4" fmla="*/ 805047 h 1610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10094" h="1610094">
                    <a:moveTo>
                      <a:pt x="0" y="805047"/>
                    </a:moveTo>
                    <a:cubicBezTo>
                      <a:pt x="0" y="360432"/>
                      <a:pt x="360432" y="0"/>
                      <a:pt x="805047" y="0"/>
                    </a:cubicBezTo>
                    <a:cubicBezTo>
                      <a:pt x="1249662" y="0"/>
                      <a:pt x="1610094" y="360432"/>
                      <a:pt x="1610094" y="805047"/>
                    </a:cubicBezTo>
                    <a:cubicBezTo>
                      <a:pt x="1610094" y="1249662"/>
                      <a:pt x="1249662" y="1610094"/>
                      <a:pt x="805047" y="1610094"/>
                    </a:cubicBezTo>
                    <a:cubicBezTo>
                      <a:pt x="360432" y="1610094"/>
                      <a:pt x="0" y="1249662"/>
                      <a:pt x="0" y="805047"/>
                    </a:cubicBezTo>
                    <a:close/>
                  </a:path>
                </a:pathLst>
              </a:custGeom>
              <a:solidFill>
                <a:srgbClr val="7030A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18343" tIns="318343" rIns="318343" bIns="318343" numCol="1" spcCol="1270" anchor="ctr" anchorCtr="0">
                <a:noAutofit/>
              </a:bodyPr>
              <a:lstStyle/>
              <a:p>
                <a:pPr marL="0" marR="0" lvl="0" indent="0" algn="ctr" defTabSz="2889250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ja-JP" sz="6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游ゴシック" panose="020B0400000000000000" pitchFamily="50" charset="-128"/>
                    <a:cs typeface="+mn-cs"/>
                  </a:rPr>
                  <a:t> </a:t>
                </a:r>
                <a:endParaRPr kumimoji="1" lang="ja-JP" altLang="en-US" sz="6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游ゴシック" panose="020B0400000000000000" pitchFamily="50" charset="-128"/>
                  <a:cs typeface="+mn-cs"/>
                </a:endParaRPr>
              </a:p>
            </p:txBody>
          </p:sp>
          <p:sp>
            <p:nvSpPr>
              <p:cNvPr id="104" name="フリーフォーム: 図形 103"/>
              <p:cNvSpPr/>
              <p:nvPr/>
            </p:nvSpPr>
            <p:spPr>
              <a:xfrm>
                <a:off x="9594160" y="4907862"/>
                <a:ext cx="1610094" cy="1610094"/>
              </a:xfrm>
              <a:custGeom>
                <a:avLst/>
                <a:gdLst>
                  <a:gd name="connsiteX0" fmla="*/ 0 w 1610094"/>
                  <a:gd name="connsiteY0" fmla="*/ 805047 h 1610094"/>
                  <a:gd name="connsiteX1" fmla="*/ 805047 w 1610094"/>
                  <a:gd name="connsiteY1" fmla="*/ 0 h 1610094"/>
                  <a:gd name="connsiteX2" fmla="*/ 1610094 w 1610094"/>
                  <a:gd name="connsiteY2" fmla="*/ 805047 h 1610094"/>
                  <a:gd name="connsiteX3" fmla="*/ 805047 w 1610094"/>
                  <a:gd name="connsiteY3" fmla="*/ 1610094 h 1610094"/>
                  <a:gd name="connsiteX4" fmla="*/ 0 w 1610094"/>
                  <a:gd name="connsiteY4" fmla="*/ 805047 h 1610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10094" h="1610094">
                    <a:moveTo>
                      <a:pt x="0" y="805047"/>
                    </a:moveTo>
                    <a:cubicBezTo>
                      <a:pt x="0" y="360432"/>
                      <a:pt x="360432" y="0"/>
                      <a:pt x="805047" y="0"/>
                    </a:cubicBezTo>
                    <a:cubicBezTo>
                      <a:pt x="1249662" y="0"/>
                      <a:pt x="1610094" y="360432"/>
                      <a:pt x="1610094" y="805047"/>
                    </a:cubicBezTo>
                    <a:cubicBezTo>
                      <a:pt x="1610094" y="1249662"/>
                      <a:pt x="1249662" y="1610094"/>
                      <a:pt x="805047" y="1610094"/>
                    </a:cubicBezTo>
                    <a:cubicBezTo>
                      <a:pt x="360432" y="1610094"/>
                      <a:pt x="0" y="1249662"/>
                      <a:pt x="0" y="805047"/>
                    </a:cubicBezTo>
                    <a:close/>
                  </a:path>
                </a:pathLst>
              </a:custGeom>
              <a:solidFill>
                <a:srgbClr val="7030A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18343" tIns="318343" rIns="318343" bIns="318343" numCol="1" spcCol="1270" anchor="ctr" anchorCtr="0">
                <a:noAutofit/>
              </a:bodyPr>
              <a:lstStyle/>
              <a:p>
                <a:pPr marL="0" marR="0" lvl="0" indent="0" algn="ctr" defTabSz="2889250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ja-JP" sz="6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游ゴシック" panose="020B0400000000000000" pitchFamily="50" charset="-128"/>
                    <a:cs typeface="+mn-cs"/>
                  </a:rPr>
                  <a:t> </a:t>
                </a:r>
                <a:endParaRPr kumimoji="1" lang="ja-JP" altLang="en-US" sz="6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游ゴシック" panose="020B0400000000000000" pitchFamily="50" charset="-128"/>
                  <a:cs typeface="+mn-cs"/>
                </a:endParaRPr>
              </a:p>
            </p:txBody>
          </p:sp>
          <p:sp>
            <p:nvSpPr>
              <p:cNvPr id="105" name="フリーフォーム: 図形 104"/>
              <p:cNvSpPr/>
              <p:nvPr/>
            </p:nvSpPr>
            <p:spPr>
              <a:xfrm>
                <a:off x="7177180" y="4907862"/>
                <a:ext cx="1610094" cy="1610094"/>
              </a:xfrm>
              <a:custGeom>
                <a:avLst/>
                <a:gdLst>
                  <a:gd name="connsiteX0" fmla="*/ 0 w 1610094"/>
                  <a:gd name="connsiteY0" fmla="*/ 805047 h 1610094"/>
                  <a:gd name="connsiteX1" fmla="*/ 805047 w 1610094"/>
                  <a:gd name="connsiteY1" fmla="*/ 0 h 1610094"/>
                  <a:gd name="connsiteX2" fmla="*/ 1610094 w 1610094"/>
                  <a:gd name="connsiteY2" fmla="*/ 805047 h 1610094"/>
                  <a:gd name="connsiteX3" fmla="*/ 805047 w 1610094"/>
                  <a:gd name="connsiteY3" fmla="*/ 1610094 h 1610094"/>
                  <a:gd name="connsiteX4" fmla="*/ 0 w 1610094"/>
                  <a:gd name="connsiteY4" fmla="*/ 805047 h 1610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10094" h="1610094">
                    <a:moveTo>
                      <a:pt x="0" y="805047"/>
                    </a:moveTo>
                    <a:cubicBezTo>
                      <a:pt x="0" y="360432"/>
                      <a:pt x="360432" y="0"/>
                      <a:pt x="805047" y="0"/>
                    </a:cubicBezTo>
                    <a:cubicBezTo>
                      <a:pt x="1249662" y="0"/>
                      <a:pt x="1610094" y="360432"/>
                      <a:pt x="1610094" y="805047"/>
                    </a:cubicBezTo>
                    <a:cubicBezTo>
                      <a:pt x="1610094" y="1249662"/>
                      <a:pt x="1249662" y="1610094"/>
                      <a:pt x="805047" y="1610094"/>
                    </a:cubicBezTo>
                    <a:cubicBezTo>
                      <a:pt x="360432" y="1610094"/>
                      <a:pt x="0" y="1249662"/>
                      <a:pt x="0" y="805047"/>
                    </a:cubicBezTo>
                    <a:close/>
                  </a:path>
                </a:pathLst>
              </a:custGeom>
              <a:solidFill>
                <a:srgbClr val="7030A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18343" tIns="318343" rIns="318343" bIns="318343" numCol="1" spcCol="1270" anchor="ctr" anchorCtr="0">
                <a:noAutofit/>
              </a:bodyPr>
              <a:lstStyle/>
              <a:p>
                <a:pPr marL="0" marR="0" lvl="0" indent="0" algn="ctr" defTabSz="2889250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ja-JP" sz="6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游ゴシック" panose="020B0400000000000000" pitchFamily="50" charset="-128"/>
                    <a:cs typeface="+mn-cs"/>
                  </a:rPr>
                  <a:t> </a:t>
                </a:r>
                <a:endParaRPr kumimoji="1" lang="ja-JP" altLang="en-US" sz="6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游ゴシック" panose="020B0400000000000000" pitchFamily="50" charset="-128"/>
                  <a:cs typeface="+mn-cs"/>
                </a:endParaRPr>
              </a:p>
            </p:txBody>
          </p:sp>
          <p:sp>
            <p:nvSpPr>
              <p:cNvPr id="106" name="フリーフォーム: 図形 105"/>
              <p:cNvSpPr/>
              <p:nvPr/>
            </p:nvSpPr>
            <p:spPr>
              <a:xfrm>
                <a:off x="6430291" y="2609177"/>
                <a:ext cx="1610094" cy="1610094"/>
              </a:xfrm>
              <a:custGeom>
                <a:avLst/>
                <a:gdLst>
                  <a:gd name="connsiteX0" fmla="*/ 0 w 1610094"/>
                  <a:gd name="connsiteY0" fmla="*/ 805047 h 1610094"/>
                  <a:gd name="connsiteX1" fmla="*/ 805047 w 1610094"/>
                  <a:gd name="connsiteY1" fmla="*/ 0 h 1610094"/>
                  <a:gd name="connsiteX2" fmla="*/ 1610094 w 1610094"/>
                  <a:gd name="connsiteY2" fmla="*/ 805047 h 1610094"/>
                  <a:gd name="connsiteX3" fmla="*/ 805047 w 1610094"/>
                  <a:gd name="connsiteY3" fmla="*/ 1610094 h 1610094"/>
                  <a:gd name="connsiteX4" fmla="*/ 0 w 1610094"/>
                  <a:gd name="connsiteY4" fmla="*/ 805047 h 1610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10094" h="1610094">
                    <a:moveTo>
                      <a:pt x="0" y="805047"/>
                    </a:moveTo>
                    <a:cubicBezTo>
                      <a:pt x="0" y="360432"/>
                      <a:pt x="360432" y="0"/>
                      <a:pt x="805047" y="0"/>
                    </a:cubicBezTo>
                    <a:cubicBezTo>
                      <a:pt x="1249662" y="0"/>
                      <a:pt x="1610094" y="360432"/>
                      <a:pt x="1610094" y="805047"/>
                    </a:cubicBezTo>
                    <a:cubicBezTo>
                      <a:pt x="1610094" y="1249662"/>
                      <a:pt x="1249662" y="1610094"/>
                      <a:pt x="805047" y="1610094"/>
                    </a:cubicBezTo>
                    <a:cubicBezTo>
                      <a:pt x="360432" y="1610094"/>
                      <a:pt x="0" y="1249662"/>
                      <a:pt x="0" y="805047"/>
                    </a:cubicBezTo>
                    <a:close/>
                  </a:path>
                </a:pathLst>
              </a:custGeom>
              <a:solidFill>
                <a:srgbClr val="7030A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18343" tIns="318343" rIns="318343" bIns="318343" numCol="1" spcCol="1270" anchor="ctr" anchorCtr="0">
                <a:noAutofit/>
              </a:bodyPr>
              <a:lstStyle/>
              <a:p>
                <a:pPr marL="0" marR="0" lvl="0" indent="0" algn="ctr" defTabSz="2889250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ja-JP" sz="6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游ゴシック" panose="020B0400000000000000" pitchFamily="50" charset="-128"/>
                    <a:cs typeface="+mn-cs"/>
                  </a:rPr>
                  <a:t> </a:t>
                </a:r>
                <a:endParaRPr kumimoji="1" lang="ja-JP" altLang="en-US" sz="6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游ゴシック" panose="020B0400000000000000" pitchFamily="50" charset="-128"/>
                  <a:cs typeface="+mn-cs"/>
                </a:endParaRPr>
              </a:p>
            </p:txBody>
          </p:sp>
        </p:grpSp>
        <p:pic>
          <p:nvPicPr>
            <p:cNvPr id="88" name="図 87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31960" y="1239790"/>
              <a:ext cx="1322058" cy="1531627"/>
            </a:xfrm>
            <a:prstGeom prst="rect">
              <a:avLst/>
            </a:prstGeom>
          </p:spPr>
        </p:pic>
        <p:pic>
          <p:nvPicPr>
            <p:cNvPr id="89" name="図 88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26309" y="5041462"/>
              <a:ext cx="1475158" cy="1255579"/>
            </a:xfrm>
            <a:prstGeom prst="rect">
              <a:avLst/>
            </a:prstGeom>
          </p:spPr>
        </p:pic>
        <p:pic>
          <p:nvPicPr>
            <p:cNvPr id="90" name="図 89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12265" y="3014378"/>
              <a:ext cx="1478386" cy="852109"/>
            </a:xfrm>
            <a:prstGeom prst="rect">
              <a:avLst/>
            </a:prstGeom>
          </p:spPr>
        </p:pic>
        <p:pic>
          <p:nvPicPr>
            <p:cNvPr id="92" name="図 91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67007" y="5127102"/>
              <a:ext cx="765776" cy="385167"/>
            </a:xfrm>
            <a:prstGeom prst="rect">
              <a:avLst/>
            </a:prstGeom>
          </p:spPr>
        </p:pic>
        <p:pic>
          <p:nvPicPr>
            <p:cNvPr id="93" name="図 92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10511" y="5973513"/>
              <a:ext cx="954942" cy="352162"/>
            </a:xfrm>
            <a:prstGeom prst="rect">
              <a:avLst/>
            </a:prstGeom>
          </p:spPr>
        </p:pic>
        <p:pic>
          <p:nvPicPr>
            <p:cNvPr id="94" name="図 93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11274" y="5544817"/>
              <a:ext cx="828791" cy="400106"/>
            </a:xfrm>
            <a:prstGeom prst="rect">
              <a:avLst/>
            </a:prstGeom>
          </p:spPr>
        </p:pic>
        <p:pic>
          <p:nvPicPr>
            <p:cNvPr id="95" name="図 94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93694" y="2771417"/>
              <a:ext cx="893408" cy="586299"/>
            </a:xfrm>
            <a:prstGeom prst="rect">
              <a:avLst/>
            </a:prstGeom>
          </p:spPr>
        </p:pic>
        <p:pic>
          <p:nvPicPr>
            <p:cNvPr id="96" name="図 95"/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84332" y="3430003"/>
              <a:ext cx="1189175" cy="749581"/>
            </a:xfrm>
            <a:prstGeom prst="rect">
              <a:avLst/>
            </a:prstGeom>
          </p:spPr>
        </p:pic>
        <p:sp>
          <p:nvSpPr>
            <p:cNvPr id="97" name="矢印: 左右 96"/>
            <p:cNvSpPr/>
            <p:nvPr/>
          </p:nvSpPr>
          <p:spPr>
            <a:xfrm>
              <a:off x="8858148" y="5421570"/>
              <a:ext cx="674427" cy="629235"/>
            </a:xfrm>
            <a:prstGeom prst="leftRightArrow">
              <a:avLst>
                <a:gd name="adj1" fmla="val 50000"/>
                <a:gd name="adj2" fmla="val 3229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98" name="矢印: 左右 97"/>
            <p:cNvSpPr/>
            <p:nvPr/>
          </p:nvSpPr>
          <p:spPr>
            <a:xfrm rot="4238312">
              <a:off x="7211908" y="4286371"/>
              <a:ext cx="674427" cy="629235"/>
            </a:xfrm>
            <a:prstGeom prst="leftRightArrow">
              <a:avLst>
                <a:gd name="adj1" fmla="val 50000"/>
                <a:gd name="adj2" fmla="val 3229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99" name="矢印: 左右 98"/>
            <p:cNvSpPr/>
            <p:nvPr/>
          </p:nvSpPr>
          <p:spPr>
            <a:xfrm rot="17468149">
              <a:off x="10450447" y="4255680"/>
              <a:ext cx="674427" cy="629235"/>
            </a:xfrm>
            <a:prstGeom prst="leftRightArrow">
              <a:avLst>
                <a:gd name="adj1" fmla="val 50000"/>
                <a:gd name="adj2" fmla="val 3229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100" name="矢印: 左右 99"/>
            <p:cNvSpPr/>
            <p:nvPr/>
          </p:nvSpPr>
          <p:spPr>
            <a:xfrm rot="2235942">
              <a:off x="9893688" y="2333142"/>
              <a:ext cx="674427" cy="629235"/>
            </a:xfrm>
            <a:prstGeom prst="leftRightArrow">
              <a:avLst>
                <a:gd name="adj1" fmla="val 50000"/>
                <a:gd name="adj2" fmla="val 3229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endParaRPr>
            </a:p>
          </p:txBody>
        </p:sp>
        <p:sp>
          <p:nvSpPr>
            <p:cNvPr id="101" name="矢印: 左右 100"/>
            <p:cNvSpPr/>
            <p:nvPr/>
          </p:nvSpPr>
          <p:spPr>
            <a:xfrm rot="19609234">
              <a:off x="7804301" y="2293250"/>
              <a:ext cx="674427" cy="629235"/>
            </a:xfrm>
            <a:prstGeom prst="leftRightArrow">
              <a:avLst>
                <a:gd name="adj1" fmla="val 50000"/>
                <a:gd name="adj2" fmla="val 3229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endParaRPr>
            </a:p>
          </p:txBody>
        </p:sp>
      </p:grpSp>
      <p:sp>
        <p:nvSpPr>
          <p:cNvPr id="72" name="テキスト ボックス 71"/>
          <p:cNvSpPr txBox="1"/>
          <p:nvPr/>
        </p:nvSpPr>
        <p:spPr>
          <a:xfrm>
            <a:off x="8224086" y="3458592"/>
            <a:ext cx="2034339" cy="1209818"/>
          </a:xfrm>
          <a:prstGeom prst="rect">
            <a:avLst/>
          </a:prstGeom>
          <a:solidFill>
            <a:srgbClr val="000066"/>
          </a:solidFill>
        </p:spPr>
        <p:txBody>
          <a:bodyPr wrap="square" rIns="0" rtlCol="0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en-US" altLang="ja-JP" sz="2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rPr>
              <a:t>2</a:t>
            </a:r>
            <a:r>
              <a:rPr kumimoji="1" lang="en-US" altLang="ja-JP" sz="2800" b="0" i="0" u="none" strike="noStrike" kern="1200" cap="none" spc="0" normalizeH="0" baseline="3000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rPr>
              <a:t>nd</a:t>
            </a:r>
            <a:r>
              <a:rPr kumimoji="1" lang="en-US" altLang="ja-JP" sz="2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rPr>
              <a:t> car</a:t>
            </a:r>
          </a:p>
          <a:p>
            <a:pPr marL="342900" marR="0" lvl="0" indent="-342900" algn="l" defTabSz="457200" rtl="0" eaLnBrk="1" fontAlgn="auto" latinLnBrk="0" hangingPunct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en-US" altLang="ja-JP" sz="2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rPr>
              <a:t>Rental Car</a:t>
            </a:r>
          </a:p>
          <a:p>
            <a:pPr marL="342900" marR="0" lvl="0" indent="-342900" algn="l" defTabSz="457200" rtl="0" eaLnBrk="1" fontAlgn="auto" latinLnBrk="0" hangingPunct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en-US" altLang="ja-JP" sz="2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rPr>
              <a:t>Shared Car</a:t>
            </a:r>
            <a:endParaRPr kumimoji="1" lang="ja-JP" altLang="en-US" sz="2800" b="0" i="0" u="none" strike="noStrike" kern="1200" cap="none" spc="0" normalizeH="0" baseline="0" noProof="0" dirty="0" err="1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 Light" panose="020F0302020204030204"/>
              <a:ea typeface="游ゴシック" panose="020B0400000000000000" pitchFamily="50" charset="-128"/>
              <a:cs typeface="+mn-cs"/>
            </a:endParaRPr>
          </a:p>
        </p:txBody>
      </p:sp>
      <p:sp>
        <p:nvSpPr>
          <p:cNvPr id="67" name="テキスト ボックス 66"/>
          <p:cNvSpPr txBox="1"/>
          <p:nvPr/>
        </p:nvSpPr>
        <p:spPr>
          <a:xfrm>
            <a:off x="54016" y="952229"/>
            <a:ext cx="2471021" cy="1579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en-US" altLang="ja-JP" sz="2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rPr>
              <a:t>Smart Phone</a:t>
            </a:r>
          </a:p>
          <a:p>
            <a:pPr marL="342900" marR="0" lvl="0" indent="-342900" algn="l" defTabSz="457200" rtl="0" eaLnBrk="1" fontAlgn="auto" latinLnBrk="0" hangingPunct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en-US" altLang="ja-JP" sz="2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rPr>
              <a:t>Tablet</a:t>
            </a:r>
          </a:p>
          <a:p>
            <a:pPr marL="342900" marR="0" lvl="0" indent="-342900" algn="l" defTabSz="457200" rtl="0" eaLnBrk="1" fontAlgn="auto" latinLnBrk="0" hangingPunct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en-US" altLang="ja-JP" sz="2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rPr>
              <a:t>PC</a:t>
            </a:r>
          </a:p>
          <a:p>
            <a:pPr marL="342900" marR="0" lvl="0" indent="-342900" algn="l" defTabSz="457200" rtl="0" eaLnBrk="1" fontAlgn="auto" latinLnBrk="0" hangingPunct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en-US" altLang="ja-JP" sz="2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 Light" panose="020F0302020204030204"/>
                <a:ea typeface="游ゴシック" panose="020B0400000000000000" pitchFamily="50" charset="-128"/>
                <a:cs typeface="+mn-cs"/>
              </a:rPr>
              <a:t>Wearable</a:t>
            </a:r>
            <a:endParaRPr kumimoji="1" lang="ja-JP" altLang="en-US" sz="2800" b="0" i="0" u="none" strike="noStrike" kern="1200" cap="none" spc="0" normalizeH="0" baseline="0" noProof="0" dirty="0" err="1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 Light" panose="020F0302020204030204"/>
              <a:ea typeface="游ゴシック" panose="020B0400000000000000" pitchFamily="50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7750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decel="5000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4.375E-6 -2.96296E-6 L 0.24752 0.20764 " pathEditMode="relative" rAng="0" ptsTypes="AA">
                                      <p:cBhvr>
                                        <p:cTn id="6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70" y="1037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BE2B08E-00A0-44B3-881D-0268ECB8A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5308" y="327835"/>
            <a:ext cx="9603275" cy="874444"/>
          </a:xfrm>
        </p:spPr>
        <p:txBody>
          <a:bodyPr>
            <a:normAutofit fontScale="90000"/>
          </a:bodyPr>
          <a:lstStyle/>
          <a:p>
            <a:r>
              <a:rPr kumimoji="1" lang="en-US" altLang="ja-JP" dirty="0"/>
              <a:t>OpenID</a:t>
            </a:r>
            <a:r>
              <a:rPr kumimoji="1" lang="ja-JP" altLang="en-US" dirty="0"/>
              <a:t> </a:t>
            </a:r>
            <a:r>
              <a:rPr kumimoji="1" lang="en-US" altLang="ja-JP" dirty="0"/>
              <a:t>CONNECT</a:t>
            </a:r>
            <a:r>
              <a:rPr kumimoji="1" lang="ja-JP" altLang="en-US" dirty="0"/>
              <a:t> </a:t>
            </a:r>
            <a:r>
              <a:rPr lang="ja-JP" altLang="en-US" dirty="0"/>
              <a:t>を利用したユーザー認証の統合を検討中</a:t>
            </a:r>
            <a:endParaRPr kumimoji="1" lang="ja-JP" altLang="en-US" dirty="0"/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66FEF638-38C0-4C23-AD7F-AD72EE7BB7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40B6B-BF63-4D9A-9271-34C052FFBBEF}" type="datetime1">
              <a:rPr lang="en-US" altLang="ja-JP" smtClean="0"/>
              <a:pPr/>
              <a:t>1/27/2018</a:t>
            </a:fld>
            <a:endParaRPr lang="en-US" dirty="0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01052255-B804-49DA-BF50-8303DDC9A3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/>
              <a:t>“</a:t>
            </a:r>
            <a:r>
              <a:rPr lang="en-US" altLang="ja-JP"/>
              <a:t>Web</a:t>
            </a:r>
            <a:r>
              <a:rPr lang="ja-JP" altLang="en-US"/>
              <a:t>とクルマのハッカソン </a:t>
            </a:r>
            <a:r>
              <a:rPr lang="en-US" altLang="ja-JP"/>
              <a:t>2017”</a:t>
            </a:r>
            <a:endParaRPr lang="en-US" dirty="0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7D9D6B78-FF16-4AFF-BD26-FEA136C8C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7" name="図 6">
            <a:extLst>
              <a:ext uri="{FF2B5EF4-FFF2-40B4-BE49-F238E27FC236}">
                <a16:creationId xmlns:a16="http://schemas.microsoft.com/office/drawing/2014/main" id="{7534C2B7-5B12-406F-9AFC-55D8B037BC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250" y="1053463"/>
            <a:ext cx="7484892" cy="5060752"/>
          </a:xfrm>
          <a:prstGeom prst="rect">
            <a:avLst/>
          </a:prstGeom>
        </p:spPr>
      </p:pic>
      <p:pic>
        <p:nvPicPr>
          <p:cNvPr id="8" name="図 7">
            <a:extLst>
              <a:ext uri="{FF2B5EF4-FFF2-40B4-BE49-F238E27FC236}">
                <a16:creationId xmlns:a16="http://schemas.microsoft.com/office/drawing/2014/main" id="{00BFC3DE-BD20-4C83-A88C-32CD02CC31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0950" y="1389890"/>
            <a:ext cx="6019800" cy="3619500"/>
          </a:xfrm>
          <a:prstGeom prst="rect">
            <a:avLst/>
          </a:prstGeom>
        </p:spPr>
      </p:pic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7E647A6A-408E-4C01-88D2-5FF2372485D6}"/>
              </a:ext>
            </a:extLst>
          </p:cNvPr>
          <p:cNvSpPr txBox="1"/>
          <p:nvPr/>
        </p:nvSpPr>
        <p:spPr>
          <a:xfrm>
            <a:off x="5810950" y="5009390"/>
            <a:ext cx="6019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/>
              <a:t>https://www.slideshare.net/tkudo/openid-connect-for-getting-out-of-password-hell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590565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51578" y="547946"/>
            <a:ext cx="9603275" cy="1049235"/>
          </a:xfrm>
        </p:spPr>
        <p:txBody>
          <a:bodyPr>
            <a:normAutofit/>
          </a:bodyPr>
          <a:lstStyle/>
          <a:p>
            <a:r>
              <a:rPr lang="en-US" altLang="ja-JP" cap="none" dirty="0"/>
              <a:t>Secure web application execution</a:t>
            </a:r>
            <a:br>
              <a:rPr lang="en-US" altLang="ja-JP" cap="none" dirty="0"/>
            </a:br>
            <a:r>
              <a:rPr lang="en-US" altLang="ja-JP" sz="2400" cap="none" dirty="0"/>
              <a:t>AGL App FW + Chrome </a:t>
            </a:r>
            <a:r>
              <a:rPr lang="ja-JP" altLang="en-US" sz="2400" cap="none" dirty="0"/>
              <a:t>で安全に最新クラウドアプリを実行可能</a:t>
            </a:r>
            <a:endParaRPr kumimoji="1" lang="ja-JP" altLang="en-US" cap="none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  <p:sp>
        <p:nvSpPr>
          <p:cNvPr id="8" name="楕円 7"/>
          <p:cNvSpPr/>
          <p:nvPr/>
        </p:nvSpPr>
        <p:spPr>
          <a:xfrm>
            <a:off x="1759825" y="1963155"/>
            <a:ext cx="3693973" cy="16300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3200" dirty="0">
                <a:latin typeface="Meiryo UI" panose="020B0604030504040204" pitchFamily="50" charset="-128"/>
                <a:ea typeface="Meiryo UI" panose="020B0604030504040204" pitchFamily="50" charset="-128"/>
              </a:rPr>
              <a:t>AGL</a:t>
            </a:r>
          </a:p>
          <a:p>
            <a:pPr algn="ctr"/>
            <a:r>
              <a:rPr kumimoji="1" lang="en-US" altLang="ja-JP" sz="3200" dirty="0">
                <a:latin typeface="Meiryo UI" panose="020B0604030504040204" pitchFamily="50" charset="-128"/>
                <a:ea typeface="Meiryo UI" panose="020B0604030504040204" pitchFamily="50" charset="-128"/>
              </a:rPr>
              <a:t>App FW</a:t>
            </a:r>
            <a:endParaRPr kumimoji="1" lang="ja-JP" altLang="en-US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0" name="楕円 9"/>
          <p:cNvSpPr/>
          <p:nvPr/>
        </p:nvSpPr>
        <p:spPr>
          <a:xfrm>
            <a:off x="6997603" y="1963155"/>
            <a:ext cx="3777928" cy="16300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ja-JP" sz="2800" dirty="0">
                <a:latin typeface="Meiryo UI" panose="020B0604030504040204" pitchFamily="50" charset="-128"/>
                <a:ea typeface="Meiryo UI" panose="020B0604030504040204" pitchFamily="50" charset="-128"/>
              </a:rPr>
              <a:t>Latest</a:t>
            </a:r>
            <a:br>
              <a:rPr kumimoji="1" lang="en-US" altLang="ja-JP" sz="2800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en-US" altLang="ja-JP" sz="2800" dirty="0">
                <a:latin typeface="Meiryo UI" panose="020B0604030504040204" pitchFamily="50" charset="-128"/>
                <a:ea typeface="Meiryo UI" panose="020B0604030504040204" pitchFamily="50" charset="-128"/>
              </a:rPr>
              <a:t>native chrome</a:t>
            </a:r>
            <a:endParaRPr kumimoji="1" lang="ja-JP" altLang="en-US" sz="28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pic>
        <p:nvPicPr>
          <p:cNvPr id="9" name="コンテンツ プレースホルダー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0384" y="1527848"/>
            <a:ext cx="1517689" cy="1517689"/>
          </a:xfrm>
          <a:prstGeom prst="rect">
            <a:avLst/>
          </a:prstGeom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038" y="1618358"/>
            <a:ext cx="2294962" cy="1427179"/>
          </a:xfrm>
          <a:prstGeom prst="rect">
            <a:avLst/>
          </a:prstGeom>
        </p:spPr>
      </p:pic>
      <p:cxnSp>
        <p:nvCxnSpPr>
          <p:cNvPr id="13" name="直線矢印コネクタ 12"/>
          <p:cNvCxnSpPr/>
          <p:nvPr/>
        </p:nvCxnSpPr>
        <p:spPr>
          <a:xfrm>
            <a:off x="5129213" y="3445630"/>
            <a:ext cx="985848" cy="754895"/>
          </a:xfrm>
          <a:prstGeom prst="straightConnector1">
            <a:avLst/>
          </a:prstGeom>
          <a:ln w="76200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矢印コネクタ 14"/>
          <p:cNvCxnSpPr/>
          <p:nvPr/>
        </p:nvCxnSpPr>
        <p:spPr>
          <a:xfrm flipH="1">
            <a:off x="6672263" y="3465513"/>
            <a:ext cx="757237" cy="735012"/>
          </a:xfrm>
          <a:prstGeom prst="straightConnector1">
            <a:avLst/>
          </a:prstGeom>
          <a:ln w="76200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図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7961" y="4151112"/>
            <a:ext cx="5490903" cy="2100271"/>
          </a:xfrm>
          <a:prstGeom prst="rect">
            <a:avLst/>
          </a:prstGeom>
        </p:spPr>
      </p:pic>
      <p:sp>
        <p:nvSpPr>
          <p:cNvPr id="17" name="テキスト ボックス 16"/>
          <p:cNvSpPr txBox="1"/>
          <p:nvPr/>
        </p:nvSpPr>
        <p:spPr>
          <a:xfrm>
            <a:off x="4660116" y="5050005"/>
            <a:ext cx="3986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3200" dirty="0">
                <a:latin typeface="Calibri Light" panose="020F0302020204030204" pitchFamily="34" charset="0"/>
                <a:ea typeface="Meiryo UI" panose="020B0604030504040204" pitchFamily="50" charset="-128"/>
              </a:rPr>
              <a:t>Secure connected car</a:t>
            </a:r>
            <a:endParaRPr kumimoji="1" lang="ja-JP" altLang="en-US" dirty="0">
              <a:latin typeface="Calibri Light" panose="020F0302020204030204" pitchFamily="34" charset="0"/>
              <a:ea typeface="Meiryo UI" panose="020B0604030504040204" pitchFamily="50" charset="-128"/>
            </a:endParaRPr>
          </a:p>
        </p:txBody>
      </p:sp>
      <p:pic>
        <p:nvPicPr>
          <p:cNvPr id="1026" name="Picture 2" descr="関連画像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219" y="3664344"/>
            <a:ext cx="1891215" cy="189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1" name="直線矢印コネクタ 20"/>
          <p:cNvCxnSpPr/>
          <p:nvPr/>
        </p:nvCxnSpPr>
        <p:spPr>
          <a:xfrm>
            <a:off x="2868240" y="4786313"/>
            <a:ext cx="1560896" cy="556079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テキスト ボックス 21"/>
          <p:cNvSpPr txBox="1"/>
          <p:nvPr/>
        </p:nvSpPr>
        <p:spPr>
          <a:xfrm>
            <a:off x="966076" y="5201247"/>
            <a:ext cx="1902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/>
              <a:t>Service on Cloud</a:t>
            </a:r>
            <a:endParaRPr kumimoji="1" lang="ja-JP" altLang="en-US" dirty="0"/>
          </a:p>
        </p:txBody>
      </p:sp>
      <p:pic>
        <p:nvPicPr>
          <p:cNvPr id="1028" name="Picture 4" descr="「chromium logo」の画像検索結果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0690" y="3173423"/>
            <a:ext cx="1412989" cy="1412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フッター プレースホルダー 5">
            <a:extLst>
              <a:ext uri="{FF2B5EF4-FFF2-40B4-BE49-F238E27FC236}">
                <a16:creationId xmlns:a16="http://schemas.microsoft.com/office/drawing/2014/main" id="{825EF4E7-82D8-4AD4-AAE0-812A82AD5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60" y="6359171"/>
            <a:ext cx="5938836" cy="309201"/>
          </a:xfrm>
        </p:spPr>
        <p:txBody>
          <a:bodyPr/>
          <a:lstStyle/>
          <a:p>
            <a:r>
              <a:rPr lang="ja-JP" altLang="en-US" dirty="0"/>
              <a:t>“</a:t>
            </a:r>
            <a:r>
              <a:rPr lang="en-US" altLang="ja-JP" dirty="0"/>
              <a:t>Web</a:t>
            </a:r>
            <a:r>
              <a:rPr lang="ja-JP" altLang="en-US" dirty="0"/>
              <a:t>とクルマのハッカソン </a:t>
            </a:r>
            <a:r>
              <a:rPr lang="en-US" altLang="ja-JP" dirty="0"/>
              <a:t>2018”</a:t>
            </a:r>
            <a:endParaRPr lang="en-US" dirty="0"/>
          </a:p>
        </p:txBody>
      </p:sp>
      <p:sp>
        <p:nvSpPr>
          <p:cNvPr id="19" name="日付プレースホルダー 4">
            <a:extLst>
              <a:ext uri="{FF2B5EF4-FFF2-40B4-BE49-F238E27FC236}">
                <a16:creationId xmlns:a16="http://schemas.microsoft.com/office/drawing/2014/main" id="{A498EBA0-3A4A-4FAC-A895-6A6DB6E79A3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68538" y="6349185"/>
            <a:ext cx="3500715" cy="309201"/>
          </a:xfrm>
        </p:spPr>
        <p:txBody>
          <a:bodyPr/>
          <a:lstStyle/>
          <a:p>
            <a:r>
              <a:rPr lang="en-US" altLang="ja-JP" dirty="0"/>
              <a:t>1/27/2018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2466547"/>
      </p:ext>
    </p:extLst>
  </p:cSld>
  <p:clrMapOvr>
    <a:masterClrMapping/>
  </p:clrMapOvr>
</p:sld>
</file>

<file path=ppt/theme/theme1.xml><?xml version="1.0" encoding="utf-8"?>
<a:theme xmlns:a="http://schemas.openxmlformats.org/drawingml/2006/main" name="ギャラリー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シック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1_Office Theme">
  <a:themeElements>
    <a:clrScheme name="ユーザー定義 1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FFFF00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kumimoji="1" sz="2400" dirty="0" smtClean="0">
            <a:latin typeface="+mj-lt"/>
          </a:defRPr>
        </a:defPPr>
      </a:lstStyle>
      <a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a:style>
    </a:spDef>
    <a:txDef>
      <a:spPr>
        <a:noFill/>
      </a:spPr>
      <a:bodyPr wrap="square" rtlCol="0">
        <a:spAutoFit/>
      </a:bodyPr>
      <a:lstStyle>
        <a:defPPr>
          <a:defRPr kumimoji="1" sz="2400" dirty="0" err="1" smtClean="0">
            <a:solidFill>
              <a:schemeClr val="bg1"/>
            </a:solidFill>
            <a:latin typeface="+mj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4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1759</TotalTime>
  <Words>851</Words>
  <Application>Microsoft Office PowerPoint</Application>
  <PresentationFormat>ワイド画面</PresentationFormat>
  <Paragraphs>230</Paragraphs>
  <Slides>16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8</vt:i4>
      </vt:variant>
      <vt:variant>
        <vt:lpstr>テーマ</vt:lpstr>
      </vt:variant>
      <vt:variant>
        <vt:i4>3</vt:i4>
      </vt:variant>
      <vt:variant>
        <vt:lpstr>スライド タイトル</vt:lpstr>
      </vt:variant>
      <vt:variant>
        <vt:i4>16</vt:i4>
      </vt:variant>
    </vt:vector>
  </HeadingPairs>
  <TitlesOfParts>
    <vt:vector size="27" baseType="lpstr">
      <vt:lpstr>Meiryo UI</vt:lpstr>
      <vt:lpstr>游ゴシック</vt:lpstr>
      <vt:lpstr>游ゴシック Light</vt:lpstr>
      <vt:lpstr>Arial</vt:lpstr>
      <vt:lpstr>Calibri</vt:lpstr>
      <vt:lpstr>Calibri Light</vt:lpstr>
      <vt:lpstr>Gill Sans MT</vt:lpstr>
      <vt:lpstr>Wingdings</vt:lpstr>
      <vt:lpstr>ギャラリー</vt:lpstr>
      <vt:lpstr>Office Theme</vt:lpstr>
      <vt:lpstr>1_Office Theme</vt:lpstr>
      <vt:lpstr>「車載機におけるWebアプリの可能性 2」</vt:lpstr>
      <vt:lpstr>本日の話題</vt:lpstr>
      <vt:lpstr>Construction of Linux based software  (AGL example)</vt:lpstr>
      <vt:lpstr>AGL Layered Architecture アプリケーションから OSの管理資源 を直接触らせない構造</vt:lpstr>
      <vt:lpstr>SMACK (Simplified Mandatory Access Control Kernel） 権限データベースを組み合わせてアクセス権限を管理する</vt:lpstr>
      <vt:lpstr>AGL　ver5.0 “Electric Eel” ＠ CES2018 最新バージョンを CES で合同展示（共通デモ＋各社デモ）</vt:lpstr>
      <vt:lpstr>今年は Chromium Browser を標準搭載　!!</vt:lpstr>
      <vt:lpstr>HTML5 による AGL メニュー画面の置き換え</vt:lpstr>
      <vt:lpstr>Wayland / Weston 車載では標準、Ubuntu 17.10 のデフォルトも遂に Wayland になった</vt:lpstr>
      <vt:lpstr>Web runtime trends webkit2、chromium 分裂後 Walyand 対応で明暗が分かれた</vt:lpstr>
      <vt:lpstr>Ozone-Wayland project suspended @2015 Wayland 環境で native chromium を動かす方法が無くなった</vt:lpstr>
      <vt:lpstr>AGL ver5.0 に Chromium 62 をインテグレーション済み PC 版の Chromium の大部分の機能（TAB 対応等）に対応済み</vt:lpstr>
      <vt:lpstr>Platform APIs as HTTP REST html5 タグを利用して車載制御用アプリケーションを記述できる</vt:lpstr>
      <vt:lpstr>PowerPoint プレゼンテーション</vt:lpstr>
      <vt:lpstr>OpenID CONNECT を利用したユーザー認証の統合を検討中</vt:lpstr>
      <vt:lpstr>Secure web application execution AGL App FW + Chrome で安全に最新クラウドアプリを実行可能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「車載機におけるWebアプリの可能性」</dc:title>
  <dc:creator>munakata hisao</dc:creator>
  <cp:lastModifiedBy>Hisao Munakata</cp:lastModifiedBy>
  <cp:revision>62</cp:revision>
  <dcterms:created xsi:type="dcterms:W3CDTF">2017-01-27T07:56:38Z</dcterms:created>
  <dcterms:modified xsi:type="dcterms:W3CDTF">2018-01-27T02:37:38Z</dcterms:modified>
</cp:coreProperties>
</file>