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4" r:id="rId2"/>
    <p:sldMasterId id="2147483694" r:id="rId3"/>
    <p:sldMasterId id="2147483704" r:id="rId4"/>
    <p:sldMasterId id="2147483709" r:id="rId5"/>
  </p:sldMasterIdLst>
  <p:notesMasterIdLst>
    <p:notesMasterId r:id="rId24"/>
  </p:notesMasterIdLst>
  <p:handoutMasterIdLst>
    <p:handoutMasterId r:id="rId25"/>
  </p:handoutMasterIdLst>
  <p:sldIdLst>
    <p:sldId id="256" r:id="rId6"/>
    <p:sldId id="309" r:id="rId7"/>
    <p:sldId id="306" r:id="rId8"/>
    <p:sldId id="325" r:id="rId9"/>
    <p:sldId id="303" r:id="rId10"/>
    <p:sldId id="302" r:id="rId11"/>
    <p:sldId id="326" r:id="rId12"/>
    <p:sldId id="331" r:id="rId13"/>
    <p:sldId id="324" r:id="rId14"/>
    <p:sldId id="329" r:id="rId15"/>
    <p:sldId id="330" r:id="rId16"/>
    <p:sldId id="319" r:id="rId17"/>
    <p:sldId id="320" r:id="rId18"/>
    <p:sldId id="332" r:id="rId19"/>
    <p:sldId id="333" r:id="rId20"/>
    <p:sldId id="334" r:id="rId21"/>
    <p:sldId id="321" r:id="rId22"/>
    <p:sldId id="322" r:id="rId23"/>
  </p:sldIdLst>
  <p:sldSz cx="12192000" cy="6858000"/>
  <p:notesSz cx="10002838" cy="6881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" userDrawn="1">
          <p15:clr>
            <a:srgbClr val="A4A3A4"/>
          </p15:clr>
        </p15:guide>
        <p15:guide id="2" pos="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FF66"/>
    <a:srgbClr val="000099"/>
    <a:srgbClr val="FFFFCC"/>
    <a:srgbClr val="FF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淡色スタイル 2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>
        <p:guide orient="horz" pos="28"/>
        <p:guide pos="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4563" cy="345286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5665960" y="0"/>
            <a:ext cx="4334563" cy="345286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F2AF336D-2F0B-4F9E-919D-ACA19B84E0A8}" type="datetimeFigureOut">
              <a:rPr kumimoji="1" lang="ja-JP" altLang="en-US" smtClean="0"/>
              <a:t>2017/2/8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6536528"/>
            <a:ext cx="4334563" cy="345285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5665960" y="6536528"/>
            <a:ext cx="4334563" cy="345285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B3C0B54E-FE75-4E5A-853C-30C7917C830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7178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4563" cy="345286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5665960" y="0"/>
            <a:ext cx="4334563" cy="345286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B1ECAC8A-ECD6-471E-BA78-A5A3CBFDBC2B}" type="datetimeFigureOut">
              <a:rPr kumimoji="1" lang="ja-JP" altLang="en-US" smtClean="0"/>
              <a:t>2017/2/8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936875" y="860425"/>
            <a:ext cx="4129088" cy="2322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1000284" y="3311872"/>
            <a:ext cx="8002270" cy="2709714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6536528"/>
            <a:ext cx="4334563" cy="345285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5665960" y="6536528"/>
            <a:ext cx="4334563" cy="345285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65274A01-6406-4D09-951D-2341E7E2F1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246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998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 Light" panose="020F0302020204030204" pitchFamily="34" charset="0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2pPr>
            <a:lvl3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3pPr>
            <a:lvl4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4pPr>
            <a:lvl5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5688" y="6425405"/>
            <a:ext cx="5720624" cy="365125"/>
          </a:xfrm>
        </p:spPr>
        <p:txBody>
          <a:bodyPr/>
          <a:lstStyle>
            <a:lvl1pPr>
              <a:defRPr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64522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5463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60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41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975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2968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718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0651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158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33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0010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7914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3675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393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898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480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350257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555089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663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9125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632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0131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1620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4394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5273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47604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017651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70833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25808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AGL AMM 2017 Winter  :  Behind the scenes of AGL v3.0  “CC” and towards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1637863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2803303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6763428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AGL AMM 2017 Winter  :  Behind the scenes of AGL v3.0  “CC” and towards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7676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AGL AMM 2017 Winter  :  Behind the scenes of AGL v3.0  “CC” and towards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7476270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0745677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635655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AGL AMM 2017 Winter  :  Behind the scenes of AGL v3.0  “CC” and towards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23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205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72843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24928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72838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1083752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</p:sldLayoutIdLst>
  <p:hf hd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.automotivelinux.org/agl-distro/nov2016-f2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.automotivelinux.org/agl-distro/oct2016-f2f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docs.iot.bzh/docs/getting_started/en/dev/reference/machines/R-Car-Starter-Kit-gen3.html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17600" y="490674"/>
            <a:ext cx="10236200" cy="2387600"/>
          </a:xfrm>
        </p:spPr>
        <p:txBody>
          <a:bodyPr>
            <a:normAutofit/>
          </a:bodyPr>
          <a:lstStyle/>
          <a:p>
            <a:pPr>
              <a:lnSpc>
                <a:spcPts val="6200"/>
              </a:lnSpc>
            </a:pPr>
            <a:r>
              <a:rPr lang="en-US" altLang="ja-JP" b="1" dirty="0">
                <a:latin typeface="+mj-lt"/>
                <a:ea typeface="Arial" charset="0"/>
                <a:cs typeface="Arial" charset="0"/>
              </a:rPr>
              <a:t>Behind the scenes of AGL v3.0</a:t>
            </a:r>
            <a:br>
              <a:rPr lang="en-US" altLang="ja-JP" b="1" dirty="0">
                <a:latin typeface="+mj-lt"/>
                <a:ea typeface="Arial" charset="0"/>
                <a:cs typeface="Arial" charset="0"/>
              </a:rPr>
            </a:br>
            <a:r>
              <a:rPr lang="en-US" altLang="ja-JP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  <a:ea typeface="Arial" charset="0"/>
                <a:cs typeface="Arial" charset="0"/>
              </a:rPr>
              <a:t>“CC”</a:t>
            </a:r>
            <a:r>
              <a:rPr lang="ja-JP" altLang="en-US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  <a:ea typeface="Arial" charset="0"/>
                <a:cs typeface="Arial" charset="0"/>
              </a:rPr>
              <a:t> </a:t>
            </a:r>
            <a:r>
              <a:rPr lang="en-US" altLang="ja-JP" b="1" dirty="0">
                <a:latin typeface="+mj-lt"/>
                <a:ea typeface="Arial" charset="0"/>
                <a:cs typeface="Arial" charset="0"/>
              </a:rPr>
              <a:t>and towards</a:t>
            </a:r>
            <a:endParaRPr kumimoji="1" lang="ja-JP" altLang="en-US" dirty="0">
              <a:latin typeface="+mj-lt"/>
            </a:endParaRPr>
          </a:p>
        </p:txBody>
      </p:sp>
      <p:sp>
        <p:nvSpPr>
          <p:cNvPr id="6" name="サブタイトル 2"/>
          <p:cNvSpPr txBox="1">
            <a:spLocks/>
          </p:cNvSpPr>
          <p:nvPr/>
        </p:nvSpPr>
        <p:spPr>
          <a:xfrm>
            <a:off x="4281057" y="4599352"/>
            <a:ext cx="4478630" cy="778846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ja-JP" dirty="0">
              <a:latin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ja-JP" sz="12800" dirty="0"/>
              <a:t>Hisao Munakata</a:t>
            </a:r>
          </a:p>
          <a:p>
            <a:pPr>
              <a:lnSpc>
                <a:spcPts val="2900"/>
              </a:lnSpc>
            </a:pPr>
            <a:r>
              <a:rPr lang="en-US" altLang="ja-JP" sz="3600" dirty="0">
                <a:latin typeface="+mj-lt"/>
              </a:rPr>
              <a:t>.</a:t>
            </a:r>
            <a:endParaRPr lang="ja-JP" altLang="en-US" sz="3600" dirty="0">
              <a:latin typeface="+mj-lt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3270" y="2993673"/>
            <a:ext cx="2322273" cy="1444163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66" y="3605665"/>
            <a:ext cx="3124463" cy="1023750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647942" y="4582870"/>
            <a:ext cx="3124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solidFill>
                  <a:srgbClr val="FFFF00"/>
                </a:solidFill>
              </a:rPr>
              <a:t>Charming Chinook</a:t>
            </a:r>
            <a:r>
              <a:rPr kumimoji="1" lang="en-US" altLang="ja-JP" sz="1400" dirty="0">
                <a:solidFill>
                  <a:srgbClr val="FFFF00"/>
                </a:solidFill>
              </a:rPr>
              <a:t> 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cxnSp>
        <p:nvCxnSpPr>
          <p:cNvPr id="8" name="直線コネクタ 7"/>
          <p:cNvCxnSpPr/>
          <p:nvPr/>
        </p:nvCxnSpPr>
        <p:spPr>
          <a:xfrm>
            <a:off x="3699165" y="2739724"/>
            <a:ext cx="116378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 flipH="1">
            <a:off x="3338945" y="2836709"/>
            <a:ext cx="928262" cy="613073"/>
          </a:xfrm>
          <a:prstGeom prst="straightConnector1">
            <a:avLst/>
          </a:prstGeom>
          <a:ln w="28575">
            <a:solidFill>
              <a:schemeClr val="tx1">
                <a:lumMod val="9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3338945" y="5415041"/>
            <a:ext cx="6321287" cy="837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en-US" altLang="ja-JP" sz="2800" dirty="0">
                <a:latin typeface="+mj-lt"/>
              </a:rPr>
              <a:t>Automotive Grade Linux, Advisory board </a:t>
            </a:r>
          </a:p>
          <a:p>
            <a:pPr algn="ctr">
              <a:lnSpc>
                <a:spcPts val="2900"/>
              </a:lnSpc>
            </a:pPr>
            <a:r>
              <a:rPr lang="en-US" altLang="ja-JP" sz="2800" dirty="0">
                <a:latin typeface="+mj-lt"/>
              </a:rPr>
              <a:t>Senior Director, Renesas Electronics Corp</a:t>
            </a:r>
            <a:endParaRPr kumimoji="1" lang="ja-JP" altLang="en-US" sz="2800" dirty="0" err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5190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389708" y="1528625"/>
            <a:ext cx="116577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Calibri Light" panose="020F0302020204030204" pitchFamily="34" charset="0"/>
              </a:rPr>
              <a:t>Introduction</a:t>
            </a:r>
            <a:r>
              <a:rPr kumimoji="1" lang="ja-JP" altLang="en-US" sz="2800" dirty="0">
                <a:latin typeface="Calibri Light" panose="020F0302020204030204" pitchFamily="34" charset="0"/>
              </a:rPr>
              <a:t> </a:t>
            </a:r>
            <a:r>
              <a:rPr kumimoji="1" lang="en-US" altLang="ja-JP" sz="2800" dirty="0">
                <a:latin typeface="Calibri Light" panose="020F0302020204030204" pitchFamily="34" charset="0"/>
              </a:rPr>
              <a:t>of</a:t>
            </a:r>
            <a:r>
              <a:rPr kumimoji="1" lang="ja-JP" altLang="en-US" sz="2800" dirty="0">
                <a:latin typeface="Calibri Light" panose="020F0302020204030204" pitchFamily="34" charset="0"/>
              </a:rPr>
              <a:t> </a:t>
            </a:r>
            <a:r>
              <a:rPr kumimoji="1" lang="en-US" altLang="ja-JP" sz="2800" dirty="0">
                <a:latin typeface="Calibri Light" panose="020F0302020204030204" pitchFamily="34" charset="0"/>
              </a:rPr>
              <a:t>AGL v3.0 “CC” development</a:t>
            </a:r>
            <a:r>
              <a:rPr kumimoji="1" lang="en-US" altLang="ja-JP" sz="2800" dirty="0">
                <a:latin typeface="Calibri Light" panose="020F0302020204030204" pitchFamily="34" charset="0"/>
              </a:rPr>
              <a:t> (behind the scene)</a:t>
            </a:r>
            <a:endParaRPr kumimoji="1" lang="en-US" altLang="ja-JP" sz="2800" dirty="0">
              <a:latin typeface="Calibri Light" panose="020F0302020204030204" pitchFamily="34" charset="0"/>
            </a:endParaRP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endParaRPr kumimoji="1" lang="en-US" altLang="ja-JP" sz="2800" dirty="0">
              <a:latin typeface="Calibri Light" panose="020F0302020204030204" pitchFamily="34" charset="0"/>
            </a:endParaRP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Calibri Light" panose="020F0302020204030204" pitchFamily="34" charset="0"/>
              </a:rPr>
              <a:t>AGL development process review</a:t>
            </a: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endParaRPr kumimoji="1" lang="en-US" altLang="ja-JP" sz="2800" dirty="0">
              <a:latin typeface="Calibri Light" panose="020F0302020204030204" pitchFamily="34" charset="0"/>
            </a:endParaRP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Calibri Light" panose="020F0302020204030204" pitchFamily="34" charset="0"/>
              </a:rPr>
              <a:t>Proposal for AGL v4.0 “DD” and later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16212" y="373142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Today's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topic 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2</a:t>
            </a:fld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7" name="フッター プレースホルダー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44666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Essence of AGL = “working together”   </a:t>
            </a:r>
            <a:endParaRPr kumimoji="1" lang="ja-JP" altLang="en-US" sz="4000" dirty="0"/>
          </a:p>
        </p:txBody>
      </p:sp>
      <p:sp>
        <p:nvSpPr>
          <p:cNvPr id="9" name="角丸四角形 8"/>
          <p:cNvSpPr/>
          <p:nvPr/>
        </p:nvSpPr>
        <p:spPr>
          <a:xfrm>
            <a:off x="126463" y="5954356"/>
            <a:ext cx="11913132" cy="497935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Developers from various member company 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work together for the single target    </a:t>
            </a:r>
            <a:endParaRPr kumimoji="1" lang="ja-JP" altLang="en-US" sz="28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3</a:t>
            </a:fld>
            <a:endParaRPr kumimoji="1" lang="ja-JP" altLang="en-US" dirty="0"/>
          </a:p>
        </p:txBody>
      </p:sp>
      <p:grpSp>
        <p:nvGrpSpPr>
          <p:cNvPr id="30" name="グループ化 29"/>
          <p:cNvGrpSpPr/>
          <p:nvPr/>
        </p:nvGrpSpPr>
        <p:grpSpPr>
          <a:xfrm>
            <a:off x="962721" y="1171479"/>
            <a:ext cx="10043122" cy="4597432"/>
            <a:chOff x="197519" y="1567158"/>
            <a:chExt cx="10043122" cy="4597432"/>
          </a:xfrm>
        </p:grpSpPr>
        <p:pic>
          <p:nvPicPr>
            <p:cNvPr id="31" name="図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63316" y="1567158"/>
              <a:ext cx="9077325" cy="4494961"/>
            </a:xfrm>
            <a:prstGeom prst="rect">
              <a:avLst/>
            </a:prstGeom>
          </p:spPr>
        </p:pic>
        <p:sp>
          <p:nvSpPr>
            <p:cNvPr id="32" name="吹き出し: 円形 31"/>
            <p:cNvSpPr/>
            <p:nvPr/>
          </p:nvSpPr>
          <p:spPr>
            <a:xfrm>
              <a:off x="8522191" y="2616393"/>
              <a:ext cx="1009650" cy="590550"/>
            </a:xfrm>
            <a:prstGeom prst="wedgeEllipseCallout">
              <a:avLst>
                <a:gd name="adj1" fmla="val -34503"/>
                <a:gd name="adj2" fmla="val 56657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Aisin</a:t>
              </a:r>
              <a:b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</a:b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AW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3" name="吹き出し: 円形 32"/>
            <p:cNvSpPr/>
            <p:nvPr/>
          </p:nvSpPr>
          <p:spPr>
            <a:xfrm>
              <a:off x="6312391" y="3367621"/>
              <a:ext cx="1009650" cy="590550"/>
            </a:xfrm>
            <a:prstGeom prst="wedgeEllipseCallout">
              <a:avLst>
                <a:gd name="adj1" fmla="val -34503"/>
                <a:gd name="adj2" fmla="val 56657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Intel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4" name="吹き出し: 円形 33"/>
            <p:cNvSpPr/>
            <p:nvPr/>
          </p:nvSpPr>
          <p:spPr>
            <a:xfrm>
              <a:off x="3873525" y="2025843"/>
              <a:ext cx="1009650" cy="590550"/>
            </a:xfrm>
            <a:prstGeom prst="wedgeEllipseCallout">
              <a:avLst>
                <a:gd name="adj1" fmla="val -34503"/>
                <a:gd name="adj2" fmla="val 56657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Qt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5" name="吹き出し: 円形 34"/>
            <p:cNvSpPr/>
            <p:nvPr/>
          </p:nvSpPr>
          <p:spPr>
            <a:xfrm>
              <a:off x="2569246" y="1864210"/>
              <a:ext cx="1304279" cy="590550"/>
            </a:xfrm>
            <a:prstGeom prst="wedgeEllipseCallout">
              <a:avLst>
                <a:gd name="adj1" fmla="val 7006"/>
                <a:gd name="adj2" fmla="val 72786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Panasonic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6" name="吹き出し: 円形 35"/>
            <p:cNvSpPr/>
            <p:nvPr/>
          </p:nvSpPr>
          <p:spPr>
            <a:xfrm>
              <a:off x="7388716" y="2244918"/>
              <a:ext cx="1009650" cy="590550"/>
            </a:xfrm>
            <a:prstGeom prst="wedgeEllipseCallout">
              <a:avLst>
                <a:gd name="adj1" fmla="val -34503"/>
                <a:gd name="adj2" fmla="val 56657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Denso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7" name="吹き出し: 円形 36"/>
            <p:cNvSpPr/>
            <p:nvPr/>
          </p:nvSpPr>
          <p:spPr>
            <a:xfrm>
              <a:off x="6095999" y="2163828"/>
              <a:ext cx="1168891" cy="590550"/>
            </a:xfrm>
            <a:prstGeom prst="wedgeEllipseCallout">
              <a:avLst>
                <a:gd name="adj1" fmla="val -39220"/>
                <a:gd name="adj2" fmla="val 96980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Renesas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8" name="吹き出し: 円形 37"/>
            <p:cNvSpPr/>
            <p:nvPr/>
          </p:nvSpPr>
          <p:spPr>
            <a:xfrm>
              <a:off x="1045247" y="1851703"/>
              <a:ext cx="1411128" cy="590550"/>
            </a:xfrm>
            <a:prstGeom prst="wedgeEllipseCallout">
              <a:avLst>
                <a:gd name="adj1" fmla="val 14560"/>
                <a:gd name="adj2" fmla="val 76012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7200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Linux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Foundation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39" name="吹き出し: 円形 38"/>
            <p:cNvSpPr/>
            <p:nvPr/>
          </p:nvSpPr>
          <p:spPr>
            <a:xfrm>
              <a:off x="3769036" y="3791112"/>
              <a:ext cx="1171755" cy="590550"/>
            </a:xfrm>
            <a:prstGeom prst="wedgeEllipseCallout">
              <a:avLst>
                <a:gd name="adj1" fmla="val 16630"/>
                <a:gd name="adj2" fmla="val -73989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Microchip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0" name="吹き出し: 円形 39"/>
            <p:cNvSpPr/>
            <p:nvPr/>
          </p:nvSpPr>
          <p:spPr>
            <a:xfrm>
              <a:off x="4951829" y="2244918"/>
              <a:ext cx="1009650" cy="590550"/>
            </a:xfrm>
            <a:prstGeom prst="wedgeEllipseCallout">
              <a:avLst>
                <a:gd name="adj1" fmla="val -53371"/>
                <a:gd name="adj2" fmla="val 66335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Toyota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1" name="楕円 40"/>
            <p:cNvSpPr/>
            <p:nvPr/>
          </p:nvSpPr>
          <p:spPr>
            <a:xfrm>
              <a:off x="197521" y="3637052"/>
              <a:ext cx="1133475" cy="590550"/>
            </a:xfrm>
            <a:prstGeom prst="ellipse">
              <a:avLst/>
            </a:prstGeom>
            <a:solidFill>
              <a:srgbClr val="B71E42"/>
            </a:soli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lt"/>
                  <a:ea typeface="游ゴシック" panose="020B0400000000000000" pitchFamily="50" charset="-128"/>
                  <a:cs typeface="+mn-cs"/>
                </a:rPr>
                <a:t>ALPS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42" name="楕円 41"/>
            <p:cNvSpPr/>
            <p:nvPr/>
          </p:nvSpPr>
          <p:spPr>
            <a:xfrm>
              <a:off x="197520" y="4265702"/>
              <a:ext cx="1133475" cy="590550"/>
            </a:xfrm>
            <a:prstGeom prst="ellipse">
              <a:avLst/>
            </a:prstGeom>
            <a:solidFill>
              <a:srgbClr val="B71E42"/>
            </a:soli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Fujitsu</a:t>
              </a:r>
              <a:b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</a:b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ten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3" name="楕円 42"/>
            <p:cNvSpPr/>
            <p:nvPr/>
          </p:nvSpPr>
          <p:spPr>
            <a:xfrm>
              <a:off x="197519" y="4921082"/>
              <a:ext cx="1133475" cy="590550"/>
            </a:xfrm>
            <a:prstGeom prst="ellipse">
              <a:avLst/>
            </a:prstGeom>
            <a:solidFill>
              <a:srgbClr val="B71E42"/>
            </a:soli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IoT.bzh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4" name="楕円 43"/>
            <p:cNvSpPr/>
            <p:nvPr/>
          </p:nvSpPr>
          <p:spPr>
            <a:xfrm>
              <a:off x="203273" y="5574040"/>
              <a:ext cx="1133475" cy="590550"/>
            </a:xfrm>
            <a:prstGeom prst="ellipse">
              <a:avLst/>
            </a:prstGeom>
            <a:solidFill>
              <a:srgbClr val="B71E42"/>
            </a:soli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kern="0" dirty="0">
                  <a:solidFill>
                    <a:prstClr val="white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Pioneer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5" name="吹き出し: 円形 44"/>
            <p:cNvSpPr/>
            <p:nvPr/>
          </p:nvSpPr>
          <p:spPr>
            <a:xfrm>
              <a:off x="4956691" y="4295937"/>
              <a:ext cx="1009650" cy="590550"/>
            </a:xfrm>
            <a:prstGeom prst="wedgeEllipseCallout">
              <a:avLst>
                <a:gd name="adj1" fmla="val -36390"/>
                <a:gd name="adj2" fmla="val -135278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Mentor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  <p:sp>
          <p:nvSpPr>
            <p:cNvPr id="46" name="吹き出し: 円形 45"/>
            <p:cNvSpPr/>
            <p:nvPr/>
          </p:nvSpPr>
          <p:spPr>
            <a:xfrm>
              <a:off x="2456376" y="3362167"/>
              <a:ext cx="1284446" cy="590550"/>
            </a:xfrm>
            <a:prstGeom prst="wedgeEllipseCallout">
              <a:avLst>
                <a:gd name="adj1" fmla="val 115826"/>
                <a:gd name="adj2" fmla="val -62697"/>
              </a:avLst>
            </a:prstGeom>
            <a:gradFill rotWithShape="1">
              <a:gsLst>
                <a:gs pos="0">
                  <a:srgbClr val="B71E42">
                    <a:tint val="98000"/>
                    <a:satMod val="110000"/>
                    <a:lumMod val="104000"/>
                  </a:srgbClr>
                </a:gs>
                <a:gs pos="69000">
                  <a:srgbClr val="B71E42">
                    <a:shade val="88000"/>
                    <a:satMod val="130000"/>
                    <a:lumMod val="92000"/>
                  </a:srgbClr>
                </a:gs>
                <a:gs pos="100000">
                  <a:srgbClr val="B71E42">
                    <a:shade val="78000"/>
                    <a:satMod val="130000"/>
                    <a:lumMod val="92000"/>
                  </a:srgbClr>
                </a:gs>
              </a:gsLst>
              <a:lin ang="5400000" scaled="0"/>
            </a:gradFill>
            <a:ln w="28575" cap="flat" cmpd="sng" algn="ctr">
              <a:solidFill>
                <a:srgbClr val="FFFF00"/>
              </a:solidFill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NTT</a:t>
              </a:r>
              <a:r>
                <a:rPr kumimoji="1" lang="ja-JP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 </a:t>
              </a: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Data</a:t>
              </a:r>
              <a:b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</a:br>
              <a:r>
                <a:rPr kumimoji="1" lang="en-US" altLang="ja-JP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eiryo UI" panose="020B0604030504040204" pitchFamily="50" charset="-128"/>
                  <a:ea typeface="Meiryo UI" panose="020B0604030504040204" pitchFamily="50" charset="-128"/>
                  <a:cs typeface="+mn-cs"/>
                </a:rPr>
                <a:t>MSE</a:t>
              </a:r>
              <a:endParaRPr kumimoji="1" lang="ja-JP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endParaRPr>
            </a:p>
          </p:txBody>
        </p:sp>
      </p:grpSp>
      <p:sp>
        <p:nvSpPr>
          <p:cNvPr id="47" name="四角形: 角を丸くする 46"/>
          <p:cNvSpPr/>
          <p:nvPr/>
        </p:nvSpPr>
        <p:spPr>
          <a:xfrm>
            <a:off x="7969733" y="4272559"/>
            <a:ext cx="3986327" cy="102597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</a:rPr>
              <a:t>AGL</a:t>
            </a:r>
            <a:r>
              <a:rPr kumimoji="1" lang="ja-JP" altLang="en-US" sz="2400" dirty="0">
                <a:solidFill>
                  <a:schemeClr val="tx1"/>
                </a:solidFill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</a:rPr>
              <a:t>CES</a:t>
            </a:r>
            <a:r>
              <a:rPr kumimoji="1" lang="ja-JP" altLang="en-US" sz="2400" dirty="0">
                <a:solidFill>
                  <a:schemeClr val="tx1"/>
                </a:solidFill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</a:rPr>
              <a:t>demo</a:t>
            </a:r>
            <a:r>
              <a:rPr kumimoji="1" lang="ja-JP" altLang="en-US" sz="2400" dirty="0">
                <a:solidFill>
                  <a:schemeClr val="tx1"/>
                </a:solidFill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</a:rPr>
              <a:t>integration WS</a:t>
            </a:r>
            <a:br>
              <a:rPr kumimoji="1" lang="en-US" altLang="ja-JP" sz="2400" dirty="0">
                <a:solidFill>
                  <a:schemeClr val="tx1"/>
                </a:solidFill>
              </a:rPr>
            </a:br>
            <a:r>
              <a:rPr kumimoji="1" lang="en-US" altLang="ja-JP" sz="2400" dirty="0">
                <a:solidFill>
                  <a:schemeClr val="tx1"/>
                </a:solidFill>
              </a:rPr>
              <a:t>2016.11.18-19 @ Yokohama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6263889" y="5641718"/>
            <a:ext cx="5522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>
                <a:hlinkClick r:id="rId3"/>
              </a:rPr>
              <a:t>https://wiki.automotivelinux.org/agl-distro/nov2016-f2f</a:t>
            </a:r>
            <a:endParaRPr kumimoji="1" lang="ja-JP" altLang="en-US" dirty="0"/>
          </a:p>
        </p:txBody>
      </p:sp>
      <p:sp>
        <p:nvSpPr>
          <p:cNvPr id="49" name="楕円 48"/>
          <p:cNvSpPr/>
          <p:nvPr/>
        </p:nvSpPr>
        <p:spPr>
          <a:xfrm>
            <a:off x="2099898" y="4135799"/>
            <a:ext cx="1133475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游ゴシック" panose="020B0400000000000000" pitchFamily="50" charset="-128"/>
              </a:rPr>
              <a:t>Wind</a:t>
            </a:r>
            <a:br>
              <a:rPr kumimoji="1" lang="en-US" altLang="ja-JP" kern="0" dirty="0">
                <a:solidFill>
                  <a:prstClr val="white"/>
                </a:solidFill>
                <a:latin typeface="+mj-lt"/>
                <a:ea typeface="游ゴシック" panose="020B0400000000000000" pitchFamily="50" charset="-128"/>
              </a:rPr>
            </a:b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游ゴシック" panose="020B0400000000000000" pitchFamily="50" charset="-128"/>
              </a:rPr>
              <a:t>River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游ゴシック" panose="020B0400000000000000" pitchFamily="50" charset="-128"/>
            </a:endParaRPr>
          </a:p>
        </p:txBody>
      </p:sp>
      <p:sp>
        <p:nvSpPr>
          <p:cNvPr id="50" name="楕円 49"/>
          <p:cNvSpPr/>
          <p:nvPr/>
        </p:nvSpPr>
        <p:spPr>
          <a:xfrm>
            <a:off x="2078276" y="4797694"/>
            <a:ext cx="12463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游ゴシック" panose="020B0400000000000000" pitchFamily="50" charset="-128"/>
              </a:rPr>
              <a:t>Konsulko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游ゴシック" panose="020B0400000000000000" pitchFamily="50" charset="-128"/>
            </a:endParaRPr>
          </a:p>
        </p:txBody>
      </p:sp>
      <p:sp>
        <p:nvSpPr>
          <p:cNvPr id="27" name="四角形: 角を丸くする 26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57597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Essence of AGL = “working together”  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4</a:t>
            </a:fld>
            <a:endParaRPr kumimoji="1" lang="ja-JP" altLang="en-US" dirty="0"/>
          </a:p>
        </p:txBody>
      </p:sp>
      <p:sp>
        <p:nvSpPr>
          <p:cNvPr id="47" name="四角形: 角を丸くする 46"/>
          <p:cNvSpPr/>
          <p:nvPr/>
        </p:nvSpPr>
        <p:spPr>
          <a:xfrm>
            <a:off x="7798471" y="4603833"/>
            <a:ext cx="3986327" cy="102597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</a:rPr>
              <a:t>AGL</a:t>
            </a:r>
            <a:r>
              <a:rPr kumimoji="1" lang="ja-JP" altLang="en-US" sz="2400" dirty="0">
                <a:solidFill>
                  <a:schemeClr val="tx1"/>
                </a:solidFill>
              </a:rPr>
              <a:t> </a:t>
            </a:r>
            <a:r>
              <a:rPr kumimoji="1" lang="en-US" altLang="ja-JP" sz="2400" dirty="0">
                <a:solidFill>
                  <a:schemeClr val="tx1"/>
                </a:solidFill>
              </a:rPr>
              <a:t>Europe F2F meeting</a:t>
            </a:r>
            <a:br>
              <a:rPr kumimoji="1" lang="en-US" altLang="ja-JP" sz="2400" dirty="0">
                <a:solidFill>
                  <a:schemeClr val="tx1"/>
                </a:solidFill>
              </a:rPr>
            </a:br>
            <a:r>
              <a:rPr kumimoji="1" lang="en-US" altLang="ja-JP" sz="2400" dirty="0">
                <a:solidFill>
                  <a:schemeClr val="tx1"/>
                </a:solidFill>
              </a:rPr>
              <a:t>2016.10.14 @ATS Berlin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09" y="1200295"/>
            <a:ext cx="6679094" cy="5009321"/>
          </a:xfrm>
          <a:prstGeom prst="rect">
            <a:avLst/>
          </a:prstGeom>
        </p:spPr>
      </p:pic>
      <p:sp>
        <p:nvSpPr>
          <p:cNvPr id="25" name="吹き出し: 円形 24"/>
          <p:cNvSpPr/>
          <p:nvPr/>
        </p:nvSpPr>
        <p:spPr>
          <a:xfrm>
            <a:off x="4549854" y="2013708"/>
            <a:ext cx="1009650" cy="590550"/>
          </a:xfrm>
          <a:prstGeom prst="wedgeEllipseCallout">
            <a:avLst>
              <a:gd name="adj1" fmla="val -39753"/>
              <a:gd name="adj2" fmla="val 74609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Intel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6" name="吹き出し: 円形 25"/>
          <p:cNvSpPr/>
          <p:nvPr/>
        </p:nvSpPr>
        <p:spPr>
          <a:xfrm>
            <a:off x="1480025" y="1850954"/>
            <a:ext cx="1411128" cy="590550"/>
          </a:xfrm>
          <a:prstGeom prst="wedgeEllipseCallout">
            <a:avLst>
              <a:gd name="adj1" fmla="val 14560"/>
              <a:gd name="adj2" fmla="val 76012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7200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Linux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Foundation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7" name="吹き出し: 円形 26"/>
          <p:cNvSpPr/>
          <p:nvPr/>
        </p:nvSpPr>
        <p:spPr>
          <a:xfrm>
            <a:off x="5580147" y="1769085"/>
            <a:ext cx="1009650" cy="590550"/>
          </a:xfrm>
          <a:prstGeom prst="wedgeEllipseCallout">
            <a:avLst>
              <a:gd name="adj1" fmla="val -48204"/>
              <a:gd name="adj2" fmla="val 151959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Mentor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8" name="吹き出し: 円形 27"/>
          <p:cNvSpPr/>
          <p:nvPr/>
        </p:nvSpPr>
        <p:spPr>
          <a:xfrm>
            <a:off x="6589797" y="1393888"/>
            <a:ext cx="1304279" cy="590550"/>
          </a:xfrm>
          <a:prstGeom prst="wedgeEllipseCallout">
            <a:avLst>
              <a:gd name="adj1" fmla="val -72246"/>
              <a:gd name="adj2" fmla="val 225381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Panasonic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9" name="吹き出し: 円形 28"/>
          <p:cNvSpPr/>
          <p:nvPr/>
        </p:nvSpPr>
        <p:spPr>
          <a:xfrm>
            <a:off x="7599447" y="1983486"/>
            <a:ext cx="1304279" cy="590550"/>
          </a:xfrm>
          <a:prstGeom prst="wedgeEllipseCallout">
            <a:avLst>
              <a:gd name="adj1" fmla="val -47861"/>
              <a:gd name="adj2" fmla="val 117667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Advanced</a:t>
            </a:r>
            <a:b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telematics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48" name="楕円 47"/>
          <p:cNvSpPr/>
          <p:nvPr/>
        </p:nvSpPr>
        <p:spPr>
          <a:xfrm>
            <a:off x="449316" y="4208676"/>
            <a:ext cx="1133475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IoT.bzh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49" name="楕円 48"/>
          <p:cNvSpPr/>
          <p:nvPr/>
        </p:nvSpPr>
        <p:spPr>
          <a:xfrm>
            <a:off x="455070" y="4861634"/>
            <a:ext cx="1133475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Renesas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76190" y="5644833"/>
            <a:ext cx="5685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>
                <a:hlinkClick r:id="rId3"/>
              </a:rPr>
              <a:t>https://wiki.automotivelinux.org/agl-distro/oct2016-f2f</a:t>
            </a:r>
            <a:endParaRPr kumimoji="1" lang="ja-JP" altLang="en-US" dirty="0"/>
          </a:p>
        </p:txBody>
      </p:sp>
      <p:sp>
        <p:nvSpPr>
          <p:cNvPr id="50" name="吹き出し: 円形 49"/>
          <p:cNvSpPr/>
          <p:nvPr/>
        </p:nvSpPr>
        <p:spPr>
          <a:xfrm>
            <a:off x="2891153" y="1530910"/>
            <a:ext cx="1171755" cy="590550"/>
          </a:xfrm>
          <a:prstGeom prst="wedgeEllipseCallout">
            <a:avLst>
              <a:gd name="adj1" fmla="val -43311"/>
              <a:gd name="adj2" fmla="val 217736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Microchip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51" name="吹き出し: 円形 50"/>
          <p:cNvSpPr/>
          <p:nvPr/>
        </p:nvSpPr>
        <p:spPr>
          <a:xfrm>
            <a:off x="7798471" y="2895841"/>
            <a:ext cx="1304279" cy="590550"/>
          </a:xfrm>
          <a:prstGeom prst="wedgeEllipseCallout">
            <a:avLst>
              <a:gd name="adj1" fmla="val -72246"/>
              <a:gd name="adj2" fmla="val 171524"/>
            </a:avLst>
          </a:prstGeom>
          <a:gradFill rotWithShape="1">
            <a:gsLst>
              <a:gs pos="0">
                <a:srgbClr val="B71E42">
                  <a:tint val="98000"/>
                  <a:satMod val="110000"/>
                  <a:lumMod val="104000"/>
                </a:srgbClr>
              </a:gs>
              <a:gs pos="69000">
                <a:srgbClr val="B71E42">
                  <a:shade val="88000"/>
                  <a:satMod val="130000"/>
                  <a:lumMod val="92000"/>
                </a:srgbClr>
              </a:gs>
              <a:gs pos="100000">
                <a:srgbClr val="B71E42">
                  <a:shade val="78000"/>
                  <a:satMod val="130000"/>
                  <a:lumMod val="92000"/>
                </a:srgbClr>
              </a:gs>
            </a:gsLst>
            <a:lin ang="5400000" scaled="0"/>
          </a:gra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Konsulko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52" name="楕円 51"/>
          <p:cNvSpPr/>
          <p:nvPr/>
        </p:nvSpPr>
        <p:spPr>
          <a:xfrm>
            <a:off x="449316" y="3555718"/>
            <a:ext cx="1133475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Fujitsu</a:t>
            </a:r>
            <a:b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ten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0" name="四角形: 角を丸くする 19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11009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416212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 v3.0 “CC” unveiled at CES2017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 tIns="0" bIns="36000"/>
          <a:lstStyle/>
          <a:p>
            <a:fld id="{C52729F0-15D6-455A-9EC1-D8998104B78D}" type="slidenum">
              <a:rPr kumimoji="1" lang="ja-JP" altLang="en-US" smtClean="0"/>
              <a:pPr/>
              <a:t>5</a:t>
            </a:fld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143" y="1187934"/>
            <a:ext cx="5871638" cy="440372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5414" y="854245"/>
            <a:ext cx="2033122" cy="152289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5414" y="2486852"/>
            <a:ext cx="2055860" cy="1731944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5414" y="4327020"/>
            <a:ext cx="2033122" cy="1717753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418" y="1202380"/>
            <a:ext cx="2033122" cy="1591139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419" y="2912745"/>
            <a:ext cx="2033122" cy="1623769"/>
          </a:xfrm>
          <a:prstGeom prst="rect">
            <a:avLst/>
          </a:prstGeom>
        </p:spPr>
      </p:pic>
      <p:sp>
        <p:nvSpPr>
          <p:cNvPr id="25" name="楕円 24"/>
          <p:cNvSpPr/>
          <p:nvPr/>
        </p:nvSpPr>
        <p:spPr>
          <a:xfrm>
            <a:off x="331792" y="3771316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Qualcomm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6" name="楕円 25"/>
          <p:cNvSpPr/>
          <p:nvPr/>
        </p:nvSpPr>
        <p:spPr>
          <a:xfrm>
            <a:off x="343121" y="2209849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Meiryo UI" panose="020B0604030504040204" pitchFamily="50" charset="-128"/>
                <a:cs typeface="+mn-cs"/>
              </a:rPr>
              <a:t>Microchip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7" name="楕円 26"/>
          <p:cNvSpPr/>
          <p:nvPr/>
        </p:nvSpPr>
        <p:spPr>
          <a:xfrm>
            <a:off x="10658613" y="1621719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Meiryo UI" panose="020B0604030504040204" pitchFamily="50" charset="-128"/>
                <a:cs typeface="+mn-cs"/>
              </a:rPr>
              <a:t>Panaonic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8" name="楕円 27"/>
          <p:cNvSpPr/>
          <p:nvPr/>
        </p:nvSpPr>
        <p:spPr>
          <a:xfrm>
            <a:off x="10658613" y="3530456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Denso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29" name="楕円 28"/>
          <p:cNvSpPr/>
          <p:nvPr/>
        </p:nvSpPr>
        <p:spPr>
          <a:xfrm>
            <a:off x="10681351" y="5328068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noProof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Aisin AW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pic>
        <p:nvPicPr>
          <p:cNvPr id="30" name="図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479" y="4669362"/>
            <a:ext cx="2066999" cy="1685617"/>
          </a:xfrm>
          <a:prstGeom prst="rect">
            <a:avLst/>
          </a:prstGeom>
        </p:spPr>
      </p:pic>
      <p:sp>
        <p:nvSpPr>
          <p:cNvPr id="31" name="楕円 30"/>
          <p:cNvSpPr/>
          <p:nvPr/>
        </p:nvSpPr>
        <p:spPr>
          <a:xfrm>
            <a:off x="416212" y="5792307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NTT Data</a:t>
            </a:r>
            <a:b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1400" kern="0" noProof="0" dirty="0">
                <a:solidFill>
                  <a:prstClr val="white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MSE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 UI" panose="020B0604030504040204" pitchFamily="50" charset="-128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32" name="楕円 31"/>
          <p:cNvSpPr/>
          <p:nvPr/>
        </p:nvSpPr>
        <p:spPr>
          <a:xfrm>
            <a:off x="2371457" y="5764428"/>
            <a:ext cx="1064452" cy="563103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Intel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33" name="楕円 32"/>
          <p:cNvSpPr/>
          <p:nvPr/>
        </p:nvSpPr>
        <p:spPr>
          <a:xfrm>
            <a:off x="3521931" y="5764429"/>
            <a:ext cx="1799200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lvl="0" algn="ctr" defTabSz="914400"/>
            <a:r>
              <a:rPr lang="en-US" altLang="ja-JP" dirty="0">
                <a:latin typeface="+mj-lt"/>
              </a:rPr>
              <a:t>Texas</a:t>
            </a:r>
            <a:br>
              <a:rPr lang="en-US" altLang="ja-JP" dirty="0">
                <a:latin typeface="+mj-lt"/>
              </a:rPr>
            </a:br>
            <a:r>
              <a:rPr lang="en-US" altLang="ja-JP" dirty="0">
                <a:latin typeface="+mj-lt"/>
              </a:rPr>
              <a:t>Instruments</a:t>
            </a:r>
            <a:endParaRPr kumimoji="1" lang="ja-JP" altLang="en-US" sz="180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</a:endParaRPr>
          </a:p>
        </p:txBody>
      </p:sp>
      <p:sp>
        <p:nvSpPr>
          <p:cNvPr id="34" name="楕円 33"/>
          <p:cNvSpPr/>
          <p:nvPr/>
        </p:nvSpPr>
        <p:spPr>
          <a:xfrm>
            <a:off x="5382492" y="5744747"/>
            <a:ext cx="1534612" cy="610231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Advanced</a:t>
            </a:r>
            <a:b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</a:b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Telematics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35" name="楕円 34"/>
          <p:cNvSpPr/>
          <p:nvPr/>
        </p:nvSpPr>
        <p:spPr>
          <a:xfrm>
            <a:off x="7028057" y="5764429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Forge</a:t>
            </a:r>
            <a:b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</a:br>
            <a:r>
              <a:rPr kumimoji="1" lang="en-US" altLang="ja-JP" kern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rock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36" name="楕円 35"/>
          <p:cNvSpPr/>
          <p:nvPr/>
        </p:nvSpPr>
        <p:spPr>
          <a:xfrm>
            <a:off x="3350393" y="1267046"/>
            <a:ext cx="1889010" cy="1008158"/>
          </a:xfrm>
          <a:prstGeom prst="ellipse">
            <a:avLst/>
          </a:prstGeom>
          <a:solidFill>
            <a:srgbClr val="FF0000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kern="0" noProof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AGL</a:t>
            </a:r>
          </a:p>
          <a:p>
            <a:pPr marL="0" marR="0" lvl="0" indent="0" algn="ctr" defTabSz="91440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Meiryo UI" panose="020B0604030504040204" pitchFamily="50" charset="-128"/>
              </a:rPr>
              <a:t>master</a:t>
            </a:r>
            <a:br>
              <a:rPr kumimoji="1" lang="en-US" altLang="ja-JP" sz="2400" b="0" i="0" u="none" strike="noStrike" kern="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Meiryo UI" panose="020B0604030504040204" pitchFamily="50" charset="-128"/>
              </a:rPr>
            </a:br>
            <a:r>
              <a:rPr kumimoji="1" lang="en-US" altLang="ja-JP" sz="2400" b="0" i="0" u="none" strike="noStrike" kern="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Meiryo UI" panose="020B0604030504040204" pitchFamily="50" charset="-128"/>
              </a:rPr>
              <a:t>demo</a:t>
            </a:r>
            <a:endParaRPr kumimoji="1" lang="ja-JP" alt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</a:endParaRPr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3333629" y="2364375"/>
            <a:ext cx="1987501" cy="565146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36000" rIns="36000" bIns="36000" rtlCol="0">
            <a:spAutoFit/>
          </a:bodyPr>
          <a:lstStyle/>
          <a:p>
            <a:r>
              <a:rPr kumimoji="1" lang="en-US" altLang="ja-JP" sz="3200" b="1" dirty="0">
                <a:solidFill>
                  <a:srgbClr val="FFFF00"/>
                </a:solidFill>
                <a:latin typeface="+mj-lt"/>
              </a:rPr>
              <a:t>+11 </a:t>
            </a:r>
            <a:r>
              <a:rPr kumimoji="1" lang="ja-JP" altLang="en-US" sz="3200" b="1" dirty="0">
                <a:solidFill>
                  <a:srgbClr val="FFFF00"/>
                </a:solidFill>
                <a:latin typeface="+mj-lt"/>
              </a:rPr>
              <a:t> </a:t>
            </a:r>
            <a:r>
              <a:rPr kumimoji="1" lang="en-US" altLang="ja-JP" sz="3200" b="1" dirty="0">
                <a:solidFill>
                  <a:srgbClr val="FFFF00"/>
                </a:solidFill>
                <a:latin typeface="+mj-lt"/>
              </a:rPr>
              <a:t>demo</a:t>
            </a:r>
            <a:endParaRPr kumimoji="1" lang="ja-JP" altLang="en-US" sz="12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38" name="楕円 37"/>
          <p:cNvSpPr/>
          <p:nvPr/>
        </p:nvSpPr>
        <p:spPr>
          <a:xfrm>
            <a:off x="8485557" y="5749498"/>
            <a:ext cx="1339846" cy="590550"/>
          </a:xfrm>
          <a:prstGeom prst="ellipse">
            <a:avLst/>
          </a:prstGeom>
          <a:solidFill>
            <a:srgbClr val="B71E42"/>
          </a:solidFill>
          <a:ln w="28575" cap="flat" cmpd="sng" algn="ctr">
            <a:solidFill>
              <a:srgbClr val="FFFF00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kern="0" noProof="0" dirty="0">
                <a:solidFill>
                  <a:prstClr val="white"/>
                </a:solidFill>
                <a:latin typeface="+mj-lt"/>
                <a:ea typeface="Meiryo UI" panose="020B0604030504040204" pitchFamily="50" charset="-128"/>
              </a:rPr>
              <a:t>Renesas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Meiryo UI" panose="020B0604030504040204" pitchFamily="50" charset="-128"/>
              <a:cs typeface="+mn-cs"/>
            </a:endParaRPr>
          </a:p>
        </p:txBody>
      </p:sp>
      <p:sp>
        <p:nvSpPr>
          <p:cNvPr id="39" name="四角形: 角を丸くする 38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95437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416212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roadmap : every 6 month update  </a:t>
            </a:r>
            <a:endParaRPr kumimoji="1" lang="ja-JP" altLang="en-US" sz="4000" dirty="0"/>
          </a:p>
        </p:txBody>
      </p:sp>
      <p:sp>
        <p:nvSpPr>
          <p:cNvPr id="11" name="スライド番号プレースホルダー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6</a:t>
            </a:fld>
            <a:endParaRPr kumimoji="1" lang="ja-JP" altLang="en-US" dirty="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385655"/>
              </p:ext>
            </p:extLst>
          </p:nvPr>
        </p:nvGraphicFramePr>
        <p:xfrm>
          <a:off x="266794" y="1272208"/>
          <a:ext cx="11658412" cy="204755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47744">
                  <a:extLst>
                    <a:ext uri="{9D8B030D-6E8A-4147-A177-3AD203B41FA5}">
                      <a16:colId xmlns:a16="http://schemas.microsoft.com/office/drawing/2014/main" val="58379310"/>
                    </a:ext>
                  </a:extLst>
                </a:gridCol>
                <a:gridCol w="3303556">
                  <a:extLst>
                    <a:ext uri="{9D8B030D-6E8A-4147-A177-3AD203B41FA5}">
                      <a16:colId xmlns:a16="http://schemas.microsoft.com/office/drawing/2014/main" val="4095622899"/>
                    </a:ext>
                  </a:extLst>
                </a:gridCol>
                <a:gridCol w="3303556">
                  <a:extLst>
                    <a:ext uri="{9D8B030D-6E8A-4147-A177-3AD203B41FA5}">
                      <a16:colId xmlns:a16="http://schemas.microsoft.com/office/drawing/2014/main" val="3120226338"/>
                    </a:ext>
                  </a:extLst>
                </a:gridCol>
                <a:gridCol w="3303556">
                  <a:extLst>
                    <a:ext uri="{9D8B030D-6E8A-4147-A177-3AD203B41FA5}">
                      <a16:colId xmlns:a16="http://schemas.microsoft.com/office/drawing/2014/main" val="362868335"/>
                    </a:ext>
                  </a:extLst>
                </a:gridCol>
              </a:tblGrid>
              <a:tr h="9940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2800" dirty="0">
                          <a:latin typeface="+mj-lt"/>
                        </a:rPr>
                        <a:t>ver.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dirty="0">
                          <a:latin typeface="+mj-lt"/>
                        </a:rPr>
                        <a:t>AGL 1.0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2800" dirty="0">
                          <a:latin typeface="+mj-lt"/>
                        </a:rPr>
                        <a:t>“</a:t>
                      </a:r>
                      <a:r>
                        <a:rPr kumimoji="1" lang="en-US" altLang="ja-JP" sz="2800" b="0" i="0" u="none" strike="noStrike" kern="1200" baseline="0" dirty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Agile Albacore</a:t>
                      </a:r>
                      <a:r>
                        <a:rPr kumimoji="1" lang="en-US" altLang="ja-JP" sz="2800" dirty="0">
                          <a:latin typeface="+mj-lt"/>
                        </a:rPr>
                        <a:t>”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dirty="0">
                          <a:latin typeface="+mj-lt"/>
                        </a:rPr>
                        <a:t>AGL 2.0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2800" dirty="0">
                          <a:latin typeface="+mj-lt"/>
                        </a:rPr>
                        <a:t>“</a:t>
                      </a:r>
                      <a:r>
                        <a:rPr kumimoji="1" lang="en-US" altLang="ja-JP" sz="2800" b="0" i="0" u="none" strike="noStrike" kern="1200" baseline="0" dirty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Brilliant Blowfish </a:t>
                      </a:r>
                      <a:r>
                        <a:rPr kumimoji="1" lang="en-US" altLang="ja-JP" sz="2800" dirty="0">
                          <a:latin typeface="+mj-lt"/>
                        </a:rPr>
                        <a:t>”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dirty="0">
                          <a:latin typeface="+mj-lt"/>
                        </a:rPr>
                        <a:t>AGL 3.0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2800" dirty="0">
                          <a:latin typeface="+mj-lt"/>
                        </a:rPr>
                        <a:t>“</a:t>
                      </a:r>
                      <a:r>
                        <a:rPr kumimoji="1" lang="en-US" altLang="ja-JP" sz="2800" b="0" i="0" u="none" strike="noStrike" kern="1200" baseline="0" dirty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Charming Chinook </a:t>
                      </a:r>
                      <a:r>
                        <a:rPr kumimoji="1" lang="en-US" altLang="ja-JP" sz="2800" dirty="0">
                          <a:latin typeface="+mj-lt"/>
                        </a:rPr>
                        <a:t>”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0331725"/>
                  </a:ext>
                </a:extLst>
              </a:tr>
              <a:tr h="46065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release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2015.12.1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2016.7.11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2017.1.6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2771"/>
                  </a:ext>
                </a:extLst>
              </a:tr>
              <a:tr h="523551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demo</a:t>
                      </a:r>
                      <a:endParaRPr kumimoji="1" lang="ja-JP" altLang="en-US" sz="28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2016 </a:t>
                      </a:r>
                      <a:r>
                        <a:rPr kumimoji="1" lang="en-US" altLang="ja-JP" sz="2800" dirty="0">
                          <a:solidFill>
                            <a:srgbClr val="FF0000"/>
                          </a:solidFill>
                          <a:latin typeface="+mj-lt"/>
                        </a:rPr>
                        <a:t>CES</a:t>
                      </a:r>
                      <a:endParaRPr kumimoji="1" lang="ja-JP" altLang="en-US" sz="28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2016 </a:t>
                      </a:r>
                      <a:r>
                        <a:rPr kumimoji="1" lang="en-US" altLang="ja-JP" sz="2800" dirty="0">
                          <a:solidFill>
                            <a:srgbClr val="FF0000"/>
                          </a:solidFill>
                          <a:latin typeface="+mj-lt"/>
                        </a:rPr>
                        <a:t>ALS</a:t>
                      </a:r>
                      <a:endParaRPr kumimoji="1" lang="ja-JP" altLang="en-US" sz="28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>
                          <a:latin typeface="+mj-lt"/>
                        </a:rPr>
                        <a:t>2017 </a:t>
                      </a:r>
                      <a:r>
                        <a:rPr kumimoji="1" lang="en-US" altLang="ja-JP" sz="2800" dirty="0">
                          <a:solidFill>
                            <a:srgbClr val="FF0000"/>
                          </a:solidFill>
                          <a:latin typeface="+mj-lt"/>
                        </a:rPr>
                        <a:t>CES</a:t>
                      </a:r>
                      <a:endParaRPr kumimoji="1" lang="ja-JP" altLang="en-US" sz="28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0995793"/>
                  </a:ext>
                </a:extLst>
              </a:tr>
            </a:tbl>
          </a:graphicData>
        </a:graphic>
      </p:graphicFrame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977367"/>
              </p:ext>
            </p:extLst>
          </p:nvPr>
        </p:nvGraphicFramePr>
        <p:xfrm>
          <a:off x="266792" y="3394451"/>
          <a:ext cx="11658412" cy="3017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90608">
                  <a:extLst>
                    <a:ext uri="{9D8B030D-6E8A-4147-A177-3AD203B41FA5}">
                      <a16:colId xmlns:a16="http://schemas.microsoft.com/office/drawing/2014/main" val="1453128954"/>
                    </a:ext>
                  </a:extLst>
                </a:gridCol>
                <a:gridCol w="9867804">
                  <a:extLst>
                    <a:ext uri="{9D8B030D-6E8A-4147-A177-3AD203B41FA5}">
                      <a16:colId xmlns:a16="http://schemas.microsoft.com/office/drawing/2014/main" val="27920532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b="0" dirty="0">
                          <a:latin typeface="+mj-lt"/>
                        </a:rPr>
                        <a:t>AGL v3.0</a:t>
                      </a:r>
                      <a:br>
                        <a:rPr kumimoji="1" lang="en-US" altLang="ja-JP" sz="2800" b="0" dirty="0">
                          <a:latin typeface="+mj-lt"/>
                        </a:rPr>
                      </a:br>
                      <a:r>
                        <a:rPr kumimoji="1" lang="en-US" altLang="ja-JP" sz="2800" b="0" dirty="0">
                          <a:latin typeface="+mj-lt"/>
                        </a:rPr>
                        <a:t>Features</a:t>
                      </a:r>
                      <a:endParaRPr kumimoji="1" lang="ja-JP" altLang="en-US" sz="2800" b="0" dirty="0">
                        <a:latin typeface="+mj-lt"/>
                      </a:endParaRPr>
                    </a:p>
                  </a:txBody>
                  <a:tcPr marL="36000" marR="36000" anchor="ctr"/>
                </a:tc>
                <a:tc>
                  <a:txBody>
                    <a:bodyPr/>
                    <a:lstStyle/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UCB updated to use Yocto Project version 2.1 (</a:t>
                      </a:r>
                      <a:r>
                        <a:rPr lang="en-US" altLang="ja-JP" sz="2400" b="0" dirty="0" err="1">
                          <a:solidFill>
                            <a:schemeClr val="bg1"/>
                          </a:solidFill>
                        </a:rPr>
                        <a:t>Krogoth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) </a:t>
                      </a:r>
                    </a:p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A brand new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home screen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 and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window manager </a:t>
                      </a:r>
                    </a:p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An improved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application framework 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and application launcher </a:t>
                      </a:r>
                    </a:p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A new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SDK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 for rapid application development </a:t>
                      </a:r>
                    </a:p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Reference applications including media player, tuner,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navigation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Bluetooth, </a:t>
                      </a:r>
                      <a:r>
                        <a:rPr lang="en-US" altLang="ja-JP" sz="2400" b="0" dirty="0" err="1">
                          <a:solidFill>
                            <a:srgbClr val="FF0000"/>
                          </a:solidFill>
                        </a:rPr>
                        <a:t>WiFi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, HVAC control, </a:t>
                      </a:r>
                      <a:r>
                        <a:rPr lang="en-US" altLang="ja-JP" sz="2400" b="0" dirty="0">
                          <a:solidFill>
                            <a:srgbClr val="FF0000"/>
                          </a:solidFill>
                        </a:rPr>
                        <a:t>audio mixer,</a:t>
                      </a:r>
                      <a:r>
                        <a:rPr lang="en-US" altLang="ja-JP" sz="2400" b="0" baseline="0" dirty="0">
                          <a:solidFill>
                            <a:srgbClr val="FF0000"/>
                          </a:solidFill>
                        </a:rPr>
                        <a:t> ECU connection </a:t>
                      </a:r>
                      <a:r>
                        <a:rPr lang="en-US" altLang="ja-JP" sz="2400" b="0" baseline="0" dirty="0">
                          <a:solidFill>
                            <a:schemeClr val="bg1"/>
                          </a:solidFill>
                        </a:rPr>
                        <a:t>and </a:t>
                      </a: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vehicle controls </a:t>
                      </a:r>
                    </a:p>
                    <a:p>
                      <a:pPr marL="354013" indent="-265113">
                        <a:buClr>
                          <a:srgbClr val="0070C0"/>
                        </a:buClr>
                        <a:buFont typeface="Wingdings" panose="05000000000000000000" pitchFamily="2" charset="2"/>
                        <a:buChar char="l"/>
                      </a:pPr>
                      <a:r>
                        <a:rPr lang="en-US" altLang="ja-JP" sz="2400" b="0" dirty="0">
                          <a:solidFill>
                            <a:schemeClr val="bg1"/>
                          </a:solidFill>
                        </a:rPr>
                        <a:t>Wide range of hardware board support including Renesas, Qualcomm Technologies, Intel, Texas Instruments, NXP and Raspberry Pi</a:t>
                      </a:r>
                      <a:endParaRPr kumimoji="1" lang="en-US" altLang="ja-JP" sz="2400" b="0" dirty="0">
                        <a:solidFill>
                          <a:schemeClr val="bg1"/>
                        </a:solidFill>
                      </a:endParaRPr>
                    </a:p>
                  </a:txBody>
                  <a:tcPr marL="36000" marR="3600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094207"/>
                  </a:ext>
                </a:extLst>
              </a:tr>
            </a:tbl>
          </a:graphicData>
        </a:graphic>
      </p:graphicFrame>
      <p:sp>
        <p:nvSpPr>
          <p:cNvPr id="3" name="矢印: 右 2"/>
          <p:cNvSpPr/>
          <p:nvPr/>
        </p:nvSpPr>
        <p:spPr>
          <a:xfrm>
            <a:off x="8288594" y="971315"/>
            <a:ext cx="866886" cy="601785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12" name="四角形: 角を丸くする 11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48341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四角形: 角を丸くする 6"/>
          <p:cNvSpPr/>
          <p:nvPr/>
        </p:nvSpPr>
        <p:spPr>
          <a:xfrm>
            <a:off x="9453001" y="610887"/>
            <a:ext cx="2632860" cy="862902"/>
          </a:xfrm>
          <a:prstGeom prst="roundRect">
            <a:avLst>
              <a:gd name="adj" fmla="val 10755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86" name="四角形: 角を丸くする 85"/>
          <p:cNvSpPr/>
          <p:nvPr/>
        </p:nvSpPr>
        <p:spPr>
          <a:xfrm>
            <a:off x="219593" y="3015437"/>
            <a:ext cx="11866268" cy="2873872"/>
          </a:xfrm>
          <a:prstGeom prst="roundRect">
            <a:avLst>
              <a:gd name="adj" fmla="val 9642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Behind the scene of “CC” development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7</a:t>
            </a:fld>
            <a:endParaRPr kumimoji="1" lang="ja-JP" altLang="en-US" dirty="0"/>
          </a:p>
        </p:txBody>
      </p:sp>
      <p:sp>
        <p:nvSpPr>
          <p:cNvPr id="14" name="角丸四角形 8"/>
          <p:cNvSpPr/>
          <p:nvPr/>
        </p:nvSpPr>
        <p:spPr>
          <a:xfrm>
            <a:off x="389708" y="5954356"/>
            <a:ext cx="11395090" cy="497935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AGL v3.0</a:t>
            </a:r>
            <a:r>
              <a:rPr kumimoji="1" lang="ja-JP" altLang="en-US" sz="2800" dirty="0">
                <a:solidFill>
                  <a:schemeClr val="tx1"/>
                </a:solidFill>
                <a:latin typeface="+mj-lt"/>
              </a:rPr>
              <a:t> </a:t>
            </a: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“CC” development was 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much more complicated work than ever </a:t>
            </a:r>
            <a:endParaRPr kumimoji="1" lang="ja-JP" altLang="en-US" sz="2800" dirty="0">
              <a:solidFill>
                <a:srgbClr val="FFFF00"/>
              </a:solidFill>
              <a:latin typeface="+mj-lt"/>
            </a:endParaRPr>
          </a:p>
        </p:txBody>
      </p:sp>
      <p:cxnSp>
        <p:nvCxnSpPr>
          <p:cNvPr id="6" name="直線矢印コネクタ 5"/>
          <p:cNvCxnSpPr/>
          <p:nvPr/>
        </p:nvCxnSpPr>
        <p:spPr>
          <a:xfrm>
            <a:off x="376761" y="2403198"/>
            <a:ext cx="10373379" cy="0"/>
          </a:xfrm>
          <a:prstGeom prst="straightConnector1">
            <a:avLst/>
          </a:prstGeom>
          <a:ln w="57150">
            <a:solidFill>
              <a:schemeClr val="accent3">
                <a:lumMod val="40000"/>
                <a:lumOff val="60000"/>
                <a:alpha val="96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/>
          <p:nvPr/>
        </p:nvCxnSpPr>
        <p:spPr>
          <a:xfrm>
            <a:off x="376761" y="4789195"/>
            <a:ext cx="10373379" cy="0"/>
          </a:xfrm>
          <a:prstGeom prst="straightConnector1">
            <a:avLst/>
          </a:prstGeom>
          <a:ln w="57150">
            <a:solidFill>
              <a:schemeClr val="accent3">
                <a:lumMod val="40000"/>
                <a:lumOff val="60000"/>
                <a:alpha val="96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9660207" y="1740305"/>
            <a:ext cx="0" cy="4000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H="1">
            <a:off x="6110766" y="1740305"/>
            <a:ext cx="1" cy="4000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2502325" y="1740305"/>
            <a:ext cx="0" cy="39673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9052931" y="1525705"/>
            <a:ext cx="1381428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800" dirty="0"/>
              <a:t>January</a:t>
            </a:r>
            <a:endParaRPr kumimoji="1" lang="ja-JP" altLang="en-US" sz="28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286348" y="1402829"/>
            <a:ext cx="1732759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800" dirty="0"/>
              <a:t>December</a:t>
            </a:r>
            <a:endParaRPr kumimoji="1" lang="ja-JP" altLang="en-US" sz="28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635945" y="1406111"/>
            <a:ext cx="1732759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2800" dirty="0"/>
              <a:t>November</a:t>
            </a:r>
            <a:endParaRPr kumimoji="1" lang="ja-JP" altLang="en-US" sz="2800" dirty="0"/>
          </a:p>
        </p:txBody>
      </p:sp>
      <p:sp>
        <p:nvSpPr>
          <p:cNvPr id="21" name="楕円 20"/>
          <p:cNvSpPr/>
          <p:nvPr/>
        </p:nvSpPr>
        <p:spPr>
          <a:xfrm>
            <a:off x="4404789" y="4444273"/>
            <a:ext cx="709151" cy="713705"/>
          </a:xfrm>
          <a:prstGeom prst="ellips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800" b="1" dirty="0">
                <a:latin typeface="+mj-lt"/>
              </a:rPr>
              <a:t>39</a:t>
            </a:r>
            <a:endParaRPr kumimoji="1" lang="ja-JP" altLang="en-US" sz="2800" b="1" dirty="0">
              <a:latin typeface="+mj-lt"/>
            </a:endParaRPr>
          </a:p>
        </p:txBody>
      </p:sp>
      <p:sp>
        <p:nvSpPr>
          <p:cNvPr id="23" name="楕円 22"/>
          <p:cNvSpPr/>
          <p:nvPr/>
        </p:nvSpPr>
        <p:spPr>
          <a:xfrm>
            <a:off x="8529047" y="4575706"/>
            <a:ext cx="426978" cy="42697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7" name="楕円 26"/>
          <p:cNvSpPr/>
          <p:nvPr/>
        </p:nvSpPr>
        <p:spPr>
          <a:xfrm>
            <a:off x="9026023" y="4566574"/>
            <a:ext cx="426978" cy="42697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8" name="楕円 27"/>
          <p:cNvSpPr/>
          <p:nvPr/>
        </p:nvSpPr>
        <p:spPr>
          <a:xfrm>
            <a:off x="1723256" y="4575706"/>
            <a:ext cx="426978" cy="42697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pic>
        <p:nvPicPr>
          <p:cNvPr id="29" name="図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2872" y="2134053"/>
            <a:ext cx="1087994" cy="723369"/>
          </a:xfrm>
          <a:prstGeom prst="rect">
            <a:avLst/>
          </a:prstGeom>
        </p:spPr>
      </p:pic>
      <p:pic>
        <p:nvPicPr>
          <p:cNvPr id="30" name="図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7229" y="4575706"/>
            <a:ext cx="1087994" cy="723369"/>
          </a:xfrm>
          <a:prstGeom prst="rect">
            <a:avLst/>
          </a:prstGeom>
        </p:spPr>
      </p:pic>
      <p:sp>
        <p:nvSpPr>
          <p:cNvPr id="31" name="テキスト ボックス 30"/>
          <p:cNvSpPr txBox="1"/>
          <p:nvPr/>
        </p:nvSpPr>
        <p:spPr>
          <a:xfrm>
            <a:off x="222980" y="1879978"/>
            <a:ext cx="1009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/>
              <a:t>2015</a:t>
            </a:r>
            <a:endParaRPr kumimoji="1" lang="ja-JP" altLang="en-US" sz="20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95104" y="3881000"/>
            <a:ext cx="1009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/>
              <a:t>2016</a:t>
            </a:r>
            <a:endParaRPr kumimoji="1" lang="ja-JP" altLang="en-US" sz="2000" dirty="0"/>
          </a:p>
        </p:txBody>
      </p:sp>
      <p:sp>
        <p:nvSpPr>
          <p:cNvPr id="33" name="楕円 32"/>
          <p:cNvSpPr/>
          <p:nvPr/>
        </p:nvSpPr>
        <p:spPr>
          <a:xfrm>
            <a:off x="8828369" y="2192900"/>
            <a:ext cx="426978" cy="42697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3368704" y="1738523"/>
            <a:ext cx="870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11-13</a:t>
            </a:r>
            <a:endParaRPr kumimoji="1" lang="ja-JP" altLang="en-US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4392983" y="4123887"/>
            <a:ext cx="870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17-18</a:t>
            </a:r>
            <a:endParaRPr kumimoji="1" lang="ja-JP" altLang="en-US" dirty="0"/>
          </a:p>
        </p:txBody>
      </p:sp>
      <p:sp>
        <p:nvSpPr>
          <p:cNvPr id="36" name="楕円 35"/>
          <p:cNvSpPr/>
          <p:nvPr/>
        </p:nvSpPr>
        <p:spPr>
          <a:xfrm>
            <a:off x="3391108" y="2048058"/>
            <a:ext cx="709151" cy="713705"/>
          </a:xfrm>
          <a:prstGeom prst="ellips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800" b="1" dirty="0">
                <a:latin typeface="+mj-lt"/>
              </a:rPr>
              <a:t>12</a:t>
            </a:r>
            <a:endParaRPr kumimoji="1" lang="ja-JP" altLang="en-US" sz="2800" b="1" dirty="0">
              <a:latin typeface="+mj-lt"/>
            </a:endParaRPr>
          </a:p>
        </p:txBody>
      </p:sp>
      <p:sp>
        <p:nvSpPr>
          <p:cNvPr id="37" name="楕円 36"/>
          <p:cNvSpPr/>
          <p:nvPr/>
        </p:nvSpPr>
        <p:spPr>
          <a:xfrm>
            <a:off x="9724123" y="4575706"/>
            <a:ext cx="426978" cy="426978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004580" y="2518089"/>
            <a:ext cx="1232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9 company</a:t>
            </a:r>
            <a:endParaRPr kumimoji="1" lang="ja-JP" altLang="en-US" dirty="0"/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4735863" y="5125386"/>
            <a:ext cx="1374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25 company</a:t>
            </a:r>
            <a:endParaRPr kumimoji="1" lang="ja-JP" altLang="en-US" dirty="0"/>
          </a:p>
        </p:txBody>
      </p:sp>
      <p:sp>
        <p:nvSpPr>
          <p:cNvPr id="48" name="楕円 47"/>
          <p:cNvSpPr/>
          <p:nvPr/>
        </p:nvSpPr>
        <p:spPr>
          <a:xfrm>
            <a:off x="7530910" y="4411829"/>
            <a:ext cx="709151" cy="713705"/>
          </a:xfrm>
          <a:prstGeom prst="ellips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800" b="1" dirty="0">
                <a:latin typeface="+mj-lt"/>
              </a:rPr>
              <a:t>40</a:t>
            </a:r>
            <a:endParaRPr kumimoji="1" lang="ja-JP" altLang="en-US" sz="2800" b="1" dirty="0">
              <a:latin typeface="+mj-lt"/>
            </a:endParaRPr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7527435" y="4083673"/>
            <a:ext cx="870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14-15</a:t>
            </a:r>
            <a:endParaRPr kumimoji="1" lang="ja-JP" altLang="en-US" dirty="0"/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7288479" y="5025324"/>
            <a:ext cx="1374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19 company</a:t>
            </a:r>
            <a:endParaRPr kumimoji="1" lang="ja-JP" altLang="en-US" dirty="0"/>
          </a:p>
        </p:txBody>
      </p:sp>
      <p:sp>
        <p:nvSpPr>
          <p:cNvPr id="61" name="楕円 60"/>
          <p:cNvSpPr/>
          <p:nvPr/>
        </p:nvSpPr>
        <p:spPr>
          <a:xfrm>
            <a:off x="9591237" y="652928"/>
            <a:ext cx="304816" cy="344798"/>
          </a:xfrm>
          <a:prstGeom prst="ellips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N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9874268" y="652928"/>
            <a:ext cx="193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</a:rPr>
              <a:t>= F2F work shop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63" name="楕円 62"/>
          <p:cNvSpPr/>
          <p:nvPr/>
        </p:nvSpPr>
        <p:spPr>
          <a:xfrm>
            <a:off x="506321" y="4566574"/>
            <a:ext cx="426978" cy="42697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36000" rIns="0" bIns="0" rtlCol="0" anchor="ctr"/>
          <a:lstStyle/>
          <a:p>
            <a:pPr algn="ctr"/>
            <a:r>
              <a:rPr kumimoji="1" lang="en-US" altLang="ja-JP" sz="1600" dirty="0">
                <a:latin typeface="+mj-lt"/>
              </a:rPr>
              <a:t>14</a:t>
            </a:r>
            <a:endParaRPr kumimoji="1" lang="ja-JP" altLang="en-US" sz="1600" dirty="0">
              <a:latin typeface="+mj-lt"/>
            </a:endParaRPr>
          </a:p>
        </p:txBody>
      </p:sp>
      <p:sp>
        <p:nvSpPr>
          <p:cNvPr id="64" name="テキスト ボックス 63"/>
          <p:cNvSpPr txBox="1"/>
          <p:nvPr/>
        </p:nvSpPr>
        <p:spPr>
          <a:xfrm>
            <a:off x="550565" y="4260567"/>
            <a:ext cx="469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4</a:t>
            </a:r>
            <a:endParaRPr kumimoji="1" lang="ja-JP" altLang="en-US" dirty="0"/>
          </a:p>
        </p:txBody>
      </p:sp>
      <p:sp>
        <p:nvSpPr>
          <p:cNvPr id="65" name="楕円 64"/>
          <p:cNvSpPr/>
          <p:nvPr/>
        </p:nvSpPr>
        <p:spPr>
          <a:xfrm>
            <a:off x="1181944" y="4575706"/>
            <a:ext cx="426978" cy="42697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67" name="矢印: 右 66"/>
          <p:cNvSpPr/>
          <p:nvPr/>
        </p:nvSpPr>
        <p:spPr>
          <a:xfrm>
            <a:off x="6234267" y="5218519"/>
            <a:ext cx="2795867" cy="587396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>
                <a:latin typeface="+mj-lt"/>
              </a:rPr>
              <a:t>new demo housing</a:t>
            </a:r>
            <a:endParaRPr kumimoji="1" lang="ja-JP" altLang="en-US" sz="2000" b="1" dirty="0">
              <a:latin typeface="+mj-lt"/>
            </a:endParaRPr>
          </a:p>
        </p:txBody>
      </p:sp>
      <p:pic>
        <p:nvPicPr>
          <p:cNvPr id="68" name="図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6757" y="3803386"/>
            <a:ext cx="989543" cy="145549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6" name="矢印: 右 65"/>
          <p:cNvSpPr/>
          <p:nvPr/>
        </p:nvSpPr>
        <p:spPr>
          <a:xfrm>
            <a:off x="1900232" y="5227212"/>
            <a:ext cx="2681533" cy="587396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>
                <a:latin typeface="+mj-lt"/>
              </a:rPr>
              <a:t>new home screen</a:t>
            </a:r>
            <a:endParaRPr kumimoji="1" lang="ja-JP" altLang="en-US" sz="2000" b="1" dirty="0">
              <a:latin typeface="+mj-lt"/>
            </a:endParaRPr>
          </a:p>
        </p:txBody>
      </p:sp>
      <p:pic>
        <p:nvPicPr>
          <p:cNvPr id="71" name="図 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4935" y="3766365"/>
            <a:ext cx="1013182" cy="149251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72" name="楕円 71"/>
          <p:cNvSpPr/>
          <p:nvPr/>
        </p:nvSpPr>
        <p:spPr>
          <a:xfrm>
            <a:off x="9591237" y="1068222"/>
            <a:ext cx="304816" cy="344798"/>
          </a:xfrm>
          <a:prstGeom prst="ellipse">
            <a:avLst/>
          </a:prstGeom>
          <a:solidFill>
            <a:schemeClr val="accent1"/>
          </a:solidFill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73" name="テキスト ボックス 72"/>
          <p:cNvSpPr txBox="1"/>
          <p:nvPr/>
        </p:nvSpPr>
        <p:spPr>
          <a:xfrm>
            <a:off x="9867789" y="1067354"/>
            <a:ext cx="256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</a:rPr>
              <a:t>= Integration &amp; debug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75" name="四角形: 角を丸くする 74"/>
          <p:cNvSpPr/>
          <p:nvPr/>
        </p:nvSpPr>
        <p:spPr>
          <a:xfrm>
            <a:off x="10882872" y="1738523"/>
            <a:ext cx="1048072" cy="32158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Renesas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6" name="四角形: 角を丸くする 75"/>
          <p:cNvSpPr/>
          <p:nvPr/>
        </p:nvSpPr>
        <p:spPr>
          <a:xfrm>
            <a:off x="10069823" y="3936481"/>
            <a:ext cx="813049" cy="34472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Intel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7" name="四角形: 角を丸くする 76"/>
          <p:cNvSpPr/>
          <p:nvPr/>
        </p:nvSpPr>
        <p:spPr>
          <a:xfrm>
            <a:off x="10959718" y="3936481"/>
            <a:ext cx="1048072" cy="34472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Renesas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8" name="四角形: 角を丸くする 77"/>
          <p:cNvSpPr/>
          <p:nvPr/>
        </p:nvSpPr>
        <p:spPr>
          <a:xfrm>
            <a:off x="10059796" y="3112140"/>
            <a:ext cx="1382534" cy="35427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Qualcomm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9" name="四角形: 角を丸くする 78"/>
          <p:cNvSpPr/>
          <p:nvPr/>
        </p:nvSpPr>
        <p:spPr>
          <a:xfrm>
            <a:off x="11484634" y="3129149"/>
            <a:ext cx="507064" cy="32701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Ti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0" name="四角形: 角を丸くする 79"/>
          <p:cNvSpPr/>
          <p:nvPr/>
        </p:nvSpPr>
        <p:spPr>
          <a:xfrm>
            <a:off x="10069823" y="3531909"/>
            <a:ext cx="565985" cy="33823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NXP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1" name="四角形: 角を丸くする 80"/>
          <p:cNvSpPr/>
          <p:nvPr/>
        </p:nvSpPr>
        <p:spPr>
          <a:xfrm>
            <a:off x="10682651" y="3531908"/>
            <a:ext cx="1309047" cy="33823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kumimoji="1" lang="en-US" altLang="ja-JP" sz="2000" dirty="0">
                <a:solidFill>
                  <a:schemeClr val="tx1"/>
                </a:solidFill>
                <a:latin typeface="+mj-lt"/>
              </a:rPr>
              <a:t>Raspberry</a:t>
            </a:r>
            <a:endParaRPr kumimoji="1" lang="ja-JP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2" name="乗算記号 81"/>
          <p:cNvSpPr/>
          <p:nvPr/>
        </p:nvSpPr>
        <p:spPr>
          <a:xfrm>
            <a:off x="2517607" y="4443042"/>
            <a:ext cx="573384" cy="692305"/>
          </a:xfrm>
          <a:prstGeom prst="mathMultiply">
            <a:avLst/>
          </a:prstGeom>
          <a:solidFill>
            <a:srgbClr val="FF0000"/>
          </a:solidFill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grpSp>
        <p:nvGrpSpPr>
          <p:cNvPr id="85" name="グループ化 84"/>
          <p:cNvGrpSpPr/>
          <p:nvPr/>
        </p:nvGrpSpPr>
        <p:grpSpPr>
          <a:xfrm>
            <a:off x="1845648" y="3114508"/>
            <a:ext cx="2199191" cy="1452414"/>
            <a:chOff x="1845648" y="3114508"/>
            <a:chExt cx="2199191" cy="1452414"/>
          </a:xfrm>
        </p:grpSpPr>
        <p:sp>
          <p:nvSpPr>
            <p:cNvPr id="83" name="吹き出し: 上矢印 82"/>
            <p:cNvSpPr/>
            <p:nvPr/>
          </p:nvSpPr>
          <p:spPr>
            <a:xfrm flipV="1">
              <a:off x="1845648" y="3114508"/>
              <a:ext cx="1949926" cy="1452414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32597"/>
              </a:avLst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  <p:sp>
          <p:nvSpPr>
            <p:cNvPr id="84" name="テキスト ボックス 83"/>
            <p:cNvSpPr txBox="1"/>
            <p:nvPr/>
          </p:nvSpPr>
          <p:spPr>
            <a:xfrm>
              <a:off x="1872163" y="3163148"/>
              <a:ext cx="21726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>
                  <a:latin typeface="+mj-lt"/>
                </a:rPr>
                <a:t>App FW replaced</a:t>
              </a:r>
              <a:endParaRPr kumimoji="1" lang="ja-JP" altLang="en-US" sz="2000" dirty="0">
                <a:latin typeface="+mj-lt"/>
              </a:endParaRPr>
            </a:p>
          </p:txBody>
        </p:sp>
      </p:grpSp>
      <p:pic>
        <p:nvPicPr>
          <p:cNvPr id="87" name="図 8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5337" y="3084465"/>
            <a:ext cx="1370717" cy="1065324"/>
          </a:xfrm>
          <a:prstGeom prst="rect">
            <a:avLst/>
          </a:prstGeom>
        </p:spPr>
      </p:pic>
      <p:sp>
        <p:nvSpPr>
          <p:cNvPr id="88" name="吹き出し: 角を丸めた四角形 87"/>
          <p:cNvSpPr/>
          <p:nvPr/>
        </p:nvSpPr>
        <p:spPr>
          <a:xfrm>
            <a:off x="7157343" y="1268619"/>
            <a:ext cx="2100799" cy="319020"/>
          </a:xfrm>
          <a:prstGeom prst="wedgeRoundRectCallout">
            <a:avLst>
              <a:gd name="adj1" fmla="val 64415"/>
              <a:gd name="adj2" fmla="val -166236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dirty="0">
                <a:latin typeface="+mj-lt"/>
              </a:rPr>
              <a:t>number</a:t>
            </a:r>
            <a:r>
              <a:rPr kumimoji="1" lang="ja-JP" altLang="en-US" dirty="0">
                <a:latin typeface="+mj-lt"/>
              </a:rPr>
              <a:t> </a:t>
            </a:r>
            <a:r>
              <a:rPr kumimoji="1" lang="en-US" altLang="ja-JP" dirty="0">
                <a:latin typeface="+mj-lt"/>
              </a:rPr>
              <a:t>of </a:t>
            </a:r>
            <a:r>
              <a:rPr kumimoji="1" lang="en-US" altLang="ja-JP" sz="2000" dirty="0">
                <a:latin typeface="+mj-lt"/>
              </a:rPr>
              <a:t>attendee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90" name="テキスト ボックス 89"/>
          <p:cNvSpPr txBox="1"/>
          <p:nvPr/>
        </p:nvSpPr>
        <p:spPr>
          <a:xfrm>
            <a:off x="9695163" y="4234954"/>
            <a:ext cx="595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4-5</a:t>
            </a:r>
            <a:endParaRPr kumimoji="1" lang="ja-JP" altLang="en-US" dirty="0"/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9025662" y="4226213"/>
            <a:ext cx="595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28</a:t>
            </a:r>
            <a:endParaRPr kumimoji="1" lang="ja-JP" altLang="en-US" dirty="0"/>
          </a:p>
        </p:txBody>
      </p:sp>
      <p:pic>
        <p:nvPicPr>
          <p:cNvPr id="92" name="図 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7695" y="3232116"/>
            <a:ext cx="1259791" cy="1015354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11349062" y="2023769"/>
            <a:ext cx="796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solidFill>
                  <a:schemeClr val="bg1"/>
                </a:solidFill>
              </a:rPr>
              <a:t>2016</a:t>
            </a:r>
            <a:endParaRPr kumimoji="1" lang="ja-JP" altLang="en-US" sz="2000" b="1" dirty="0">
              <a:solidFill>
                <a:schemeClr val="bg1"/>
              </a:solidFill>
            </a:endParaRPr>
          </a:p>
        </p:txBody>
      </p:sp>
      <p:sp>
        <p:nvSpPr>
          <p:cNvPr id="69" name="テキスト ボックス 68"/>
          <p:cNvSpPr txBox="1"/>
          <p:nvPr/>
        </p:nvSpPr>
        <p:spPr>
          <a:xfrm>
            <a:off x="11361982" y="4470103"/>
            <a:ext cx="796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93" name="四角形: 角を丸くする 92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11584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alt Mi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5077" y="2281980"/>
            <a:ext cx="1445814" cy="14458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Why “CC” development confused a lot?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8</a:t>
            </a:fld>
            <a:endParaRPr kumimoji="1" lang="ja-JP" altLang="en-US" dirty="0"/>
          </a:p>
        </p:txBody>
      </p:sp>
      <p:sp>
        <p:nvSpPr>
          <p:cNvPr id="14" name="角丸四角形 8"/>
          <p:cNvSpPr/>
          <p:nvPr/>
        </p:nvSpPr>
        <p:spPr>
          <a:xfrm>
            <a:off x="389708" y="5954356"/>
            <a:ext cx="11395090" cy="497935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Existing AGL demo integration procedure no more works for the new scale </a:t>
            </a:r>
            <a:endParaRPr kumimoji="1" lang="ja-JP" altLang="en-US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矢印: 右 1"/>
          <p:cNvSpPr/>
          <p:nvPr/>
        </p:nvSpPr>
        <p:spPr>
          <a:xfrm>
            <a:off x="488173" y="3287924"/>
            <a:ext cx="10948453" cy="755374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AGL v3.0 mainstream development</a:t>
            </a:r>
            <a:endParaRPr kumimoji="1" lang="ja-JP" altLang="en-US" sz="28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3" name="矢印: 右 12"/>
          <p:cNvSpPr/>
          <p:nvPr/>
        </p:nvSpPr>
        <p:spPr>
          <a:xfrm>
            <a:off x="1926036" y="4964495"/>
            <a:ext cx="8242852" cy="755374"/>
          </a:xfrm>
          <a:prstGeom prst="rightArrow">
            <a:avLst/>
          </a:prstGeom>
          <a:solidFill>
            <a:srgbClr val="000099"/>
          </a:solidFill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AGL CES demonstration integration</a:t>
            </a:r>
            <a:endParaRPr kumimoji="1" lang="ja-JP" altLang="en-US" sz="2800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1548" y="4964495"/>
            <a:ext cx="1087994" cy="723369"/>
          </a:xfrm>
          <a:prstGeom prst="rect">
            <a:avLst/>
          </a:prstGeom>
        </p:spPr>
      </p:pic>
      <p:cxnSp>
        <p:nvCxnSpPr>
          <p:cNvPr id="6" name="直線矢印コネクタ 5"/>
          <p:cNvCxnSpPr/>
          <p:nvPr/>
        </p:nvCxnSpPr>
        <p:spPr>
          <a:xfrm>
            <a:off x="2597427" y="2875716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>
            <a:off x="3478697" y="2880121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>
            <a:off x="4326836" y="2869090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5208106" y="2873495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6102626" y="2869092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>
            <a:off x="6983896" y="2873497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>
            <a:off x="7832035" y="2862466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/>
          <p:nvPr/>
        </p:nvCxnSpPr>
        <p:spPr>
          <a:xfrm>
            <a:off x="8713305" y="2866871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楕円 6"/>
          <p:cNvSpPr/>
          <p:nvPr/>
        </p:nvSpPr>
        <p:spPr>
          <a:xfrm>
            <a:off x="2252871" y="2436264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4" name="楕円 23"/>
          <p:cNvSpPr/>
          <p:nvPr/>
        </p:nvSpPr>
        <p:spPr>
          <a:xfrm>
            <a:off x="3169427" y="2419212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6" name="楕円 25"/>
          <p:cNvSpPr/>
          <p:nvPr/>
        </p:nvSpPr>
        <p:spPr>
          <a:xfrm>
            <a:off x="4893364" y="2431768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7" name="楕円 26"/>
          <p:cNvSpPr/>
          <p:nvPr/>
        </p:nvSpPr>
        <p:spPr>
          <a:xfrm>
            <a:off x="5790045" y="2424727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8" name="楕円 27"/>
          <p:cNvSpPr/>
          <p:nvPr/>
        </p:nvSpPr>
        <p:spPr>
          <a:xfrm>
            <a:off x="6683413" y="2424727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9" name="楕円 28"/>
          <p:cNvSpPr/>
          <p:nvPr/>
        </p:nvSpPr>
        <p:spPr>
          <a:xfrm>
            <a:off x="7526080" y="2424816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30" name="楕円 29"/>
          <p:cNvSpPr/>
          <p:nvPr/>
        </p:nvSpPr>
        <p:spPr>
          <a:xfrm>
            <a:off x="8419448" y="2383348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418859" y="1833129"/>
            <a:ext cx="2925514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new feature patch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35" name="直線矢印コネクタ 34"/>
          <p:cNvCxnSpPr/>
          <p:nvPr/>
        </p:nvCxnSpPr>
        <p:spPr>
          <a:xfrm>
            <a:off x="1926036" y="3997610"/>
            <a:ext cx="0" cy="1059993"/>
          </a:xfrm>
          <a:prstGeom prst="straightConnector1">
            <a:avLst/>
          </a:prstGeom>
          <a:ln w="38100">
            <a:solidFill>
              <a:srgbClr val="FFFF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楕円 38"/>
          <p:cNvSpPr/>
          <p:nvPr/>
        </p:nvSpPr>
        <p:spPr>
          <a:xfrm>
            <a:off x="5947918" y="4101125"/>
            <a:ext cx="344557" cy="437322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43" name="楕円 42"/>
          <p:cNvSpPr/>
          <p:nvPr/>
        </p:nvSpPr>
        <p:spPr>
          <a:xfrm>
            <a:off x="8207414" y="4107753"/>
            <a:ext cx="344557" cy="437322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6561593" y="4168870"/>
            <a:ext cx="1851252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demo only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  local  patch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50" name="直線矢印コネクタ 49"/>
          <p:cNvCxnSpPr/>
          <p:nvPr/>
        </p:nvCxnSpPr>
        <p:spPr>
          <a:xfrm>
            <a:off x="9265164" y="3997609"/>
            <a:ext cx="0" cy="1059993"/>
          </a:xfrm>
          <a:prstGeom prst="straightConnector1">
            <a:avLst/>
          </a:prstGeom>
          <a:ln w="38100">
            <a:solidFill>
              <a:srgbClr val="FFFF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/>
          <p:nvPr/>
        </p:nvCxnSpPr>
        <p:spPr>
          <a:xfrm>
            <a:off x="9658680" y="3997610"/>
            <a:ext cx="0" cy="1059993"/>
          </a:xfrm>
          <a:prstGeom prst="straightConnector1">
            <a:avLst/>
          </a:prstGeom>
          <a:ln w="38100">
            <a:solidFill>
              <a:srgbClr val="FFFF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/>
          <p:nvPr/>
        </p:nvCxnSpPr>
        <p:spPr>
          <a:xfrm>
            <a:off x="6338857" y="4538447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/>
          <p:nvPr/>
        </p:nvCxnSpPr>
        <p:spPr>
          <a:xfrm>
            <a:off x="8555214" y="4562062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楕円 53"/>
          <p:cNvSpPr/>
          <p:nvPr/>
        </p:nvSpPr>
        <p:spPr>
          <a:xfrm>
            <a:off x="10181301" y="3414288"/>
            <a:ext cx="509853" cy="502645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FF66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55" name="吹き出し: 角を丸めた四角形 54"/>
          <p:cNvSpPr/>
          <p:nvPr/>
        </p:nvSpPr>
        <p:spPr>
          <a:xfrm>
            <a:off x="9500464" y="854483"/>
            <a:ext cx="2378616" cy="1094945"/>
          </a:xfrm>
          <a:prstGeom prst="wedgeRoundRectCallout">
            <a:avLst>
              <a:gd name="adj1" fmla="val -13701"/>
              <a:gd name="adj2" fmla="val 175613"/>
              <a:gd name="adj3" fmla="val 16667"/>
            </a:avLst>
          </a:prstGeom>
          <a:solidFill>
            <a:srgbClr val="FFFFCC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kumimoji="1" lang="en-US" altLang="ja-JP" sz="2000" dirty="0">
                <a:latin typeface="+mj-lt"/>
              </a:rPr>
              <a:t>mainline “CC” code not freeze even at</a:t>
            </a:r>
          </a:p>
          <a:p>
            <a:pPr algn="ctr">
              <a:lnSpc>
                <a:spcPts val="2000"/>
              </a:lnSpc>
            </a:pPr>
            <a:r>
              <a:rPr kumimoji="1" lang="en-US" altLang="ja-JP" sz="2000" dirty="0">
                <a:latin typeface="+mj-lt"/>
              </a:rPr>
              <a:t>demo release point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57" name="左中かっこ 56"/>
          <p:cNvSpPr/>
          <p:nvPr/>
        </p:nvSpPr>
        <p:spPr>
          <a:xfrm rot="5400000">
            <a:off x="5315922" y="-1220722"/>
            <a:ext cx="493360" cy="7070037"/>
          </a:xfrm>
          <a:prstGeom prst="leftBrace">
            <a:avLst>
              <a:gd name="adj1" fmla="val 33508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正方形/長方形 57"/>
          <p:cNvSpPr/>
          <p:nvPr/>
        </p:nvSpPr>
        <p:spPr>
          <a:xfrm>
            <a:off x="5626084" y="1409985"/>
            <a:ext cx="3749287" cy="757899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more code contribution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winder SoC target</a:t>
            </a:r>
            <a:endParaRPr kumimoji="1" lang="ja-JP" altLang="en-US" sz="28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59" name="四角形: 角を丸くする 58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5" name="楕円 24"/>
          <p:cNvSpPr/>
          <p:nvPr/>
        </p:nvSpPr>
        <p:spPr>
          <a:xfrm>
            <a:off x="3739272" y="2019609"/>
            <a:ext cx="810916" cy="904206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App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FW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2014885" y="4212082"/>
            <a:ext cx="10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refers</a:t>
            </a:r>
            <a:endParaRPr kumimoji="1" lang="ja-JP" altLang="en-US" sz="2400" dirty="0"/>
          </a:p>
        </p:txBody>
      </p:sp>
      <p:pic>
        <p:nvPicPr>
          <p:cNvPr id="63" name="図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626" y="2200426"/>
            <a:ext cx="1218959" cy="15859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39" y="4425073"/>
            <a:ext cx="1273638" cy="1479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80" y="967838"/>
            <a:ext cx="1042957" cy="1160290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3143538" y="4102683"/>
            <a:ext cx="2326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Parallel</a:t>
            </a:r>
            <a:b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development</a:t>
            </a:r>
            <a:endParaRPr kumimoji="1" lang="ja-JP" altLang="en-US" sz="2400" dirty="0" err="1">
              <a:solidFill>
                <a:srgbClr val="FFFF00"/>
              </a:solidFill>
              <a:latin typeface="Showcard Gothic" panose="04020904020102020604" pitchFamily="82" charset="0"/>
            </a:endParaRPr>
          </a:p>
        </p:txBody>
      </p:sp>
      <p:cxnSp>
        <p:nvCxnSpPr>
          <p:cNvPr id="56" name="直線矢印コネクタ 55"/>
          <p:cNvCxnSpPr/>
          <p:nvPr/>
        </p:nvCxnSpPr>
        <p:spPr>
          <a:xfrm>
            <a:off x="5626084" y="4043298"/>
            <a:ext cx="0" cy="1059993"/>
          </a:xfrm>
          <a:prstGeom prst="straightConnector1">
            <a:avLst/>
          </a:prstGeom>
          <a:ln w="38100">
            <a:solidFill>
              <a:srgbClr val="FFFF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392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Proven reference : Linux kernel development model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9</a:t>
            </a:fld>
            <a:endParaRPr kumimoji="1" lang="ja-JP" altLang="en-US" dirty="0"/>
          </a:p>
        </p:txBody>
      </p:sp>
      <p:sp>
        <p:nvSpPr>
          <p:cNvPr id="14" name="角丸四角形 8"/>
          <p:cNvSpPr/>
          <p:nvPr/>
        </p:nvSpPr>
        <p:spPr>
          <a:xfrm>
            <a:off x="389708" y="5954356"/>
            <a:ext cx="11395090" cy="497935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Linux kernel update every around 65 days, following strict patch merge period </a:t>
            </a:r>
            <a:endParaRPr kumimoji="1" lang="ja-JP" altLang="en-US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四角形: 角を丸くする 15"/>
          <p:cNvSpPr/>
          <p:nvPr/>
        </p:nvSpPr>
        <p:spPr>
          <a:xfrm>
            <a:off x="9163568" y="119270"/>
            <a:ext cx="2884551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Calibri Light" panose="020F0302020204030204" pitchFamily="34" charset="0"/>
              </a:rPr>
              <a:t>Structural</a:t>
            </a:r>
            <a:r>
              <a:rPr kumimoji="1" lang="en-US" altLang="ja-JP" sz="2000" dirty="0">
                <a:latin typeface="+mj-lt"/>
              </a:rPr>
              <a:t> insight of  “CC”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3243284" y="2600326"/>
            <a:ext cx="1657350" cy="971550"/>
          </a:xfrm>
          <a:prstGeom prst="rect">
            <a:avLst/>
          </a:prstGeom>
          <a:solidFill>
            <a:srgbClr val="FFFF66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merge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window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(2weeks)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4" name="矢印: 右 3"/>
          <p:cNvSpPr/>
          <p:nvPr/>
        </p:nvSpPr>
        <p:spPr>
          <a:xfrm>
            <a:off x="5006636" y="2105060"/>
            <a:ext cx="3708744" cy="1962082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en-US" altLang="ja-JP" sz="2400" dirty="0">
                <a:latin typeface="+mj-lt"/>
              </a:rPr>
              <a:t>stabilization period</a:t>
            </a:r>
          </a:p>
          <a:p>
            <a:pPr algn="ctr"/>
            <a:r>
              <a:rPr kumimoji="1" lang="en-US" altLang="ja-JP" sz="2400" dirty="0">
                <a:latin typeface="+mj-lt"/>
              </a:rPr>
              <a:t>(6-8 weeks)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6" name="二等辺三角形 5"/>
          <p:cNvSpPr/>
          <p:nvPr/>
        </p:nvSpPr>
        <p:spPr>
          <a:xfrm rot="10800000">
            <a:off x="4727535" y="2078555"/>
            <a:ext cx="484799" cy="487328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374820" y="1314170"/>
            <a:ext cx="1137220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code 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freeze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17" name="直線矢印コネクタ 16"/>
          <p:cNvCxnSpPr/>
          <p:nvPr/>
        </p:nvCxnSpPr>
        <p:spPr>
          <a:xfrm>
            <a:off x="3154654" y="2004169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>
            <a:off x="3878756" y="2008574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楕円 18"/>
          <p:cNvSpPr/>
          <p:nvPr/>
        </p:nvSpPr>
        <p:spPr>
          <a:xfrm>
            <a:off x="2810098" y="1564717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0" name="楕円 19"/>
          <p:cNvSpPr/>
          <p:nvPr/>
        </p:nvSpPr>
        <p:spPr>
          <a:xfrm>
            <a:off x="3526622" y="1547665"/>
            <a:ext cx="344557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cxnSp>
        <p:nvCxnSpPr>
          <p:cNvPr id="21" name="直線矢印コネクタ 20"/>
          <p:cNvCxnSpPr/>
          <p:nvPr/>
        </p:nvCxnSpPr>
        <p:spPr>
          <a:xfrm>
            <a:off x="1086496" y="2075553"/>
            <a:ext cx="477078" cy="51683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楕円 21"/>
          <p:cNvSpPr/>
          <p:nvPr/>
        </p:nvSpPr>
        <p:spPr>
          <a:xfrm>
            <a:off x="718966" y="1564717"/>
            <a:ext cx="367530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9" name="楕円 8"/>
          <p:cNvSpPr/>
          <p:nvPr/>
        </p:nvSpPr>
        <p:spPr>
          <a:xfrm>
            <a:off x="1333520" y="2557428"/>
            <a:ext cx="1360842" cy="97155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000"/>
              </a:lnSpc>
            </a:pPr>
            <a:r>
              <a:rPr kumimoji="1" lang="en-US" altLang="ja-JP" sz="2000" dirty="0">
                <a:latin typeface="+mj-lt"/>
              </a:rPr>
              <a:t>reviewed</a:t>
            </a:r>
            <a:br>
              <a:rPr kumimoji="1" lang="en-US" altLang="ja-JP" sz="2000" dirty="0">
                <a:latin typeface="+mj-lt"/>
              </a:rPr>
            </a:br>
            <a:r>
              <a:rPr kumimoji="1" lang="en-US" altLang="ja-JP" sz="2000" dirty="0">
                <a:latin typeface="+mj-lt"/>
              </a:rPr>
              <a:t>patch pool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3" name="楕円 22"/>
          <p:cNvSpPr/>
          <p:nvPr/>
        </p:nvSpPr>
        <p:spPr>
          <a:xfrm>
            <a:off x="718966" y="4020402"/>
            <a:ext cx="367530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24" name="楕円 23"/>
          <p:cNvSpPr/>
          <p:nvPr/>
        </p:nvSpPr>
        <p:spPr>
          <a:xfrm>
            <a:off x="291671" y="2824542"/>
            <a:ext cx="367530" cy="43732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cxnSp>
        <p:nvCxnSpPr>
          <p:cNvPr id="25" name="直線矢印コネクタ 24"/>
          <p:cNvCxnSpPr/>
          <p:nvPr/>
        </p:nvCxnSpPr>
        <p:spPr>
          <a:xfrm flipV="1">
            <a:off x="1106231" y="3506772"/>
            <a:ext cx="508254" cy="6032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>
            <a:off x="765203" y="3036702"/>
            <a:ext cx="46231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>
            <a:off x="2760699" y="3046222"/>
            <a:ext cx="46231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/>
          <p:nvPr/>
        </p:nvCxnSpPr>
        <p:spPr>
          <a:xfrm>
            <a:off x="8715380" y="2521004"/>
            <a:ext cx="0" cy="176524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矢印: 右 36"/>
          <p:cNvSpPr/>
          <p:nvPr/>
        </p:nvSpPr>
        <p:spPr>
          <a:xfrm>
            <a:off x="5634225" y="4090051"/>
            <a:ext cx="6043612" cy="1251916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68000">
                <a:schemeClr val="accent4">
                  <a:satMod val="110000"/>
                  <a:lumMod val="100000"/>
                  <a:shade val="100000"/>
                </a:schemeClr>
              </a:gs>
              <a:gs pos="100000">
                <a:schemeClr val="accent4">
                  <a:lumMod val="99000"/>
                  <a:satMod val="120000"/>
                  <a:shade val="78000"/>
                </a:schemeClr>
              </a:gs>
            </a:gsLst>
            <a:lin ang="0" scaled="1"/>
            <a:tileRect/>
          </a:gradFill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9010096" y="1761536"/>
            <a:ext cx="1202872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final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release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40" name="左中かっこ 39"/>
          <p:cNvSpPr/>
          <p:nvPr/>
        </p:nvSpPr>
        <p:spPr>
          <a:xfrm rot="16200000">
            <a:off x="7069359" y="3751219"/>
            <a:ext cx="251281" cy="3040762"/>
          </a:xfrm>
          <a:prstGeom prst="leftBrace">
            <a:avLst>
              <a:gd name="adj1" fmla="val 35311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6808182" y="4465342"/>
            <a:ext cx="420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distribution development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4647453" y="5303306"/>
            <a:ext cx="6764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latin typeface="+mj-lt"/>
              </a:rPr>
              <a:t>early development using under reviewing code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45" name="直線矢印コネクタ 44"/>
          <p:cNvCxnSpPr/>
          <p:nvPr/>
        </p:nvCxnSpPr>
        <p:spPr>
          <a:xfrm>
            <a:off x="5634225" y="3694085"/>
            <a:ext cx="0" cy="605461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/>
          <p:nvPr/>
        </p:nvCxnSpPr>
        <p:spPr>
          <a:xfrm>
            <a:off x="6224775" y="3694085"/>
            <a:ext cx="0" cy="607300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/>
          <p:nvPr/>
        </p:nvCxnSpPr>
        <p:spPr>
          <a:xfrm>
            <a:off x="6808182" y="3709224"/>
            <a:ext cx="0" cy="592161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/>
          <p:nvPr/>
        </p:nvCxnSpPr>
        <p:spPr>
          <a:xfrm>
            <a:off x="7398732" y="3709224"/>
            <a:ext cx="0" cy="590322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フッター プレースホルダー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pic>
        <p:nvPicPr>
          <p:cNvPr id="1026" name="Picture 2" descr="「ubuntu logo」の画像検索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682" y="4328443"/>
            <a:ext cx="807496" cy="80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「fedora logo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818" y="3970075"/>
            <a:ext cx="1586081" cy="158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直線矢印コネクタ 10"/>
          <p:cNvCxnSpPr>
            <a:stCxn id="4" idx="3"/>
          </p:cNvCxnSpPr>
          <p:nvPr/>
        </p:nvCxnSpPr>
        <p:spPr>
          <a:xfrm>
            <a:off x="8715380" y="3086101"/>
            <a:ext cx="19743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/>
          <p:nvPr/>
        </p:nvCxnSpPr>
        <p:spPr>
          <a:xfrm>
            <a:off x="9230867" y="3161211"/>
            <a:ext cx="0" cy="1125035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/>
          <p:nvPr/>
        </p:nvCxnSpPr>
        <p:spPr>
          <a:xfrm>
            <a:off x="9814274" y="3161211"/>
            <a:ext cx="0" cy="1125035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/>
          <p:nvPr/>
        </p:nvCxnSpPr>
        <p:spPr>
          <a:xfrm>
            <a:off x="10404824" y="3161211"/>
            <a:ext cx="0" cy="1140174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9290752" y="3409794"/>
            <a:ext cx="1082697" cy="641201"/>
          </a:xfrm>
          <a:prstGeom prst="rect">
            <a:avLst/>
          </a:prstGeom>
          <a:solidFill>
            <a:srgbClr val="000066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stable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release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5831052" y="3816527"/>
            <a:ext cx="1342783" cy="320601"/>
          </a:xfrm>
          <a:prstGeom prst="rect">
            <a:avLst/>
          </a:prstGeom>
          <a:solidFill>
            <a:srgbClr val="000066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RC release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5545698" y="1291170"/>
            <a:ext cx="2682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Freeze first</a:t>
            </a:r>
            <a:b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Then  stabilize</a:t>
            </a:r>
            <a:endParaRPr kumimoji="1" lang="ja-JP" altLang="en-US" sz="2400" dirty="0" err="1">
              <a:solidFill>
                <a:srgbClr val="FFFF00"/>
              </a:solidFill>
              <a:latin typeface="Showcard Gothic" panose="04020904020102020604" pitchFamily="82" charset="0"/>
            </a:endParaRPr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696084" y="4928773"/>
            <a:ext cx="39513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Adopt frozen</a:t>
            </a:r>
            <a:b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</a:br>
            <a:r>
              <a:rPr kumimoji="1" lang="en-US" altLang="ja-JP" sz="2400" dirty="0">
                <a:solidFill>
                  <a:srgbClr val="FFFF00"/>
                </a:solidFill>
                <a:latin typeface="Showcard Gothic" panose="04020904020102020604" pitchFamily="82" charset="0"/>
              </a:rPr>
              <a:t>code for development</a:t>
            </a:r>
            <a:endParaRPr kumimoji="1" lang="ja-JP" altLang="en-US" sz="2400" dirty="0" err="1">
              <a:solidFill>
                <a:srgbClr val="FFFF00"/>
              </a:solidFill>
              <a:latin typeface="Showcard Gothic" panose="04020904020102020604" pitchFamily="82" charset="0"/>
            </a:endParaRPr>
          </a:p>
        </p:txBody>
      </p:sp>
      <p:cxnSp>
        <p:nvCxnSpPr>
          <p:cNvPr id="12" name="直線コネクタ 11"/>
          <p:cNvCxnSpPr/>
          <p:nvPr/>
        </p:nvCxnSpPr>
        <p:spPr>
          <a:xfrm flipV="1">
            <a:off x="8715380" y="1984987"/>
            <a:ext cx="448188" cy="53601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772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四角形: 角を丸くする 18"/>
          <p:cNvSpPr/>
          <p:nvPr/>
        </p:nvSpPr>
        <p:spPr>
          <a:xfrm>
            <a:off x="7137031" y="1228725"/>
            <a:ext cx="4800999" cy="5135810"/>
          </a:xfrm>
          <a:prstGeom prst="roundRect">
            <a:avLst>
              <a:gd name="adj" fmla="val 431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6" name="四角形: 角を丸くする 5"/>
          <p:cNvSpPr/>
          <p:nvPr/>
        </p:nvSpPr>
        <p:spPr>
          <a:xfrm>
            <a:off x="325452" y="1228725"/>
            <a:ext cx="6317836" cy="5135810"/>
          </a:xfrm>
          <a:prstGeom prst="roundRect">
            <a:avLst>
              <a:gd name="adj" fmla="val 43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 “governance”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and “developer community” </a:t>
            </a:r>
            <a:endParaRPr kumimoji="1" lang="ja-JP" altLang="en-US" sz="4000" dirty="0"/>
          </a:p>
          <a:p>
            <a:r>
              <a:rPr kumimoji="1" lang="en-US" altLang="ja-JP" sz="4000" dirty="0"/>
              <a:t>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10</a:t>
            </a:fld>
            <a:endParaRPr kumimoji="1" lang="ja-JP" altLang="en-US" dirty="0"/>
          </a:p>
        </p:txBody>
      </p:sp>
      <p:sp>
        <p:nvSpPr>
          <p:cNvPr id="2" name="楕円 1"/>
          <p:cNvSpPr/>
          <p:nvPr/>
        </p:nvSpPr>
        <p:spPr>
          <a:xfrm>
            <a:off x="508688" y="5003132"/>
            <a:ext cx="2311798" cy="1169869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Advisory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Board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383567" y="4372959"/>
            <a:ext cx="814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b="1" dirty="0">
                <a:solidFill>
                  <a:schemeClr val="bg1"/>
                </a:solidFill>
              </a:rPr>
              <a:t>AB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15" name="楕円 14"/>
          <p:cNvSpPr/>
          <p:nvPr/>
        </p:nvSpPr>
        <p:spPr>
          <a:xfrm>
            <a:off x="2302657" y="3229056"/>
            <a:ext cx="2311798" cy="1169869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Steering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Committee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3566" y="2676272"/>
            <a:ext cx="698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b="1" dirty="0">
                <a:solidFill>
                  <a:schemeClr val="bg1"/>
                </a:solidFill>
              </a:rPr>
              <a:t>SC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16" name="楕円 15"/>
          <p:cNvSpPr/>
          <p:nvPr/>
        </p:nvSpPr>
        <p:spPr>
          <a:xfrm>
            <a:off x="4162842" y="1676971"/>
            <a:ext cx="2311798" cy="1169869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System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Architecture</a:t>
            </a:r>
          </a:p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Team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83566" y="1181586"/>
            <a:ext cx="9594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b="1" dirty="0">
                <a:solidFill>
                  <a:schemeClr val="bg1"/>
                </a:solidFill>
              </a:rPr>
              <a:t>SAT</a:t>
            </a:r>
            <a:endParaRPr kumimoji="1" lang="ja-JP" altLang="en-US" sz="4000" dirty="0">
              <a:solidFill>
                <a:schemeClr val="bg1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314230" y="5841315"/>
            <a:ext cx="3449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Governance</a:t>
            </a:r>
            <a:r>
              <a:rPr kumimoji="1" lang="ja-JP" altLang="en-US" sz="2800" dirty="0">
                <a:solidFill>
                  <a:schemeClr val="bg1"/>
                </a:solidFill>
                <a:latin typeface="+mj-lt"/>
              </a:rPr>
              <a:t> </a:t>
            </a:r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structure</a:t>
            </a:r>
            <a:endParaRPr kumimoji="1" lang="ja-JP" altLang="en-US" sz="28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23" name="直線矢印コネクタ 22"/>
          <p:cNvCxnSpPr/>
          <p:nvPr/>
        </p:nvCxnSpPr>
        <p:spPr>
          <a:xfrm>
            <a:off x="729488" y="3324091"/>
            <a:ext cx="0" cy="1016887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729488" y="1868505"/>
            <a:ext cx="0" cy="78680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7326031" y="1385555"/>
            <a:ext cx="749094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en-US" altLang="ja-JP" sz="4000" b="1" dirty="0">
                <a:solidFill>
                  <a:schemeClr val="bg1"/>
                </a:solidFill>
              </a:rPr>
              <a:t>EG</a:t>
            </a:r>
            <a:endParaRPr kumimoji="1" lang="ja-JP" altLang="en-US" sz="40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3" name="グループ化 32"/>
          <p:cNvGrpSpPr/>
          <p:nvPr/>
        </p:nvGrpSpPr>
        <p:grpSpPr>
          <a:xfrm>
            <a:off x="7824394" y="2202659"/>
            <a:ext cx="2824896" cy="1001030"/>
            <a:chOff x="7824394" y="1979090"/>
            <a:chExt cx="2824896" cy="1001030"/>
          </a:xfrm>
        </p:grpSpPr>
        <p:sp>
          <p:nvSpPr>
            <p:cNvPr id="7" name="楕円 6"/>
            <p:cNvSpPr/>
            <p:nvPr/>
          </p:nvSpPr>
          <p:spPr>
            <a:xfrm>
              <a:off x="7824394" y="1979090"/>
              <a:ext cx="2824896" cy="100103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432000" rtlCol="0" anchor="ctr"/>
            <a:lstStyle/>
            <a:p>
              <a:pPr algn="ctr"/>
              <a:r>
                <a:rPr kumimoji="1" lang="en-US" altLang="ja-JP" sz="2800" dirty="0">
                  <a:latin typeface="+mj-lt"/>
                </a:rPr>
                <a:t>Expert</a:t>
              </a:r>
              <a:br>
                <a:rPr kumimoji="1" lang="en-US" altLang="ja-JP" sz="2800" dirty="0">
                  <a:latin typeface="+mj-lt"/>
                </a:rPr>
              </a:br>
              <a:r>
                <a:rPr kumimoji="1" lang="en-US" altLang="ja-JP" sz="2800" dirty="0">
                  <a:latin typeface="+mj-lt"/>
                </a:rPr>
                <a:t>Group</a:t>
              </a:r>
              <a:endParaRPr kumimoji="1" lang="ja-JP" altLang="en-US" sz="2800" dirty="0">
                <a:latin typeface="+mj-lt"/>
              </a:endParaRPr>
            </a:p>
          </p:txBody>
        </p:sp>
        <p:sp>
          <p:nvSpPr>
            <p:cNvPr id="9" name="楕円 8"/>
            <p:cNvSpPr/>
            <p:nvPr/>
          </p:nvSpPr>
          <p:spPr>
            <a:xfrm>
              <a:off x="8061566" y="2177645"/>
              <a:ext cx="784645" cy="616049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ts val="1900"/>
                </a:lnSpc>
              </a:pP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EG</a:t>
              </a:r>
              <a:br>
                <a:rPr kumimoji="1" lang="en-US" altLang="ja-JP" dirty="0">
                  <a:solidFill>
                    <a:schemeClr val="tx1"/>
                  </a:solidFill>
                  <a:latin typeface="+mj-lt"/>
                </a:rPr>
              </a:b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lead</a:t>
              </a:r>
              <a:endParaRPr kumimoji="1" lang="ja-JP" altLang="en-US" sz="1100" dirty="0">
                <a:solidFill>
                  <a:schemeClr val="tx1"/>
                </a:solidFill>
                <a:latin typeface="+mj-lt"/>
              </a:endParaRPr>
            </a:p>
          </p:txBody>
        </p:sp>
      </p:grpSp>
      <p:cxnSp>
        <p:nvCxnSpPr>
          <p:cNvPr id="11" name="直線矢印コネクタ 10"/>
          <p:cNvCxnSpPr/>
          <p:nvPr/>
        </p:nvCxnSpPr>
        <p:spPr>
          <a:xfrm flipH="1" flipV="1">
            <a:off x="6483615" y="2401214"/>
            <a:ext cx="1244329" cy="22896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 flipH="1" flipV="1">
            <a:off x="6258487" y="2676272"/>
            <a:ext cx="1617858" cy="116980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flipH="1" flipV="1">
            <a:off x="6054331" y="2846840"/>
            <a:ext cx="1808662" cy="237451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テキスト ボックス 31"/>
          <p:cNvSpPr txBox="1"/>
          <p:nvPr/>
        </p:nvSpPr>
        <p:spPr>
          <a:xfrm>
            <a:off x="7379885" y="5871750"/>
            <a:ext cx="3884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Developer’s community</a:t>
            </a:r>
            <a:endParaRPr kumimoji="1" lang="ja-JP" altLang="en-US" sz="28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4" name="グループ化 33"/>
          <p:cNvGrpSpPr/>
          <p:nvPr/>
        </p:nvGrpSpPr>
        <p:grpSpPr>
          <a:xfrm>
            <a:off x="7824394" y="3588265"/>
            <a:ext cx="2824896" cy="1001030"/>
            <a:chOff x="7824394" y="1979090"/>
            <a:chExt cx="2824896" cy="1001030"/>
          </a:xfrm>
        </p:grpSpPr>
        <p:sp>
          <p:nvSpPr>
            <p:cNvPr id="35" name="楕円 34"/>
            <p:cNvSpPr/>
            <p:nvPr/>
          </p:nvSpPr>
          <p:spPr>
            <a:xfrm>
              <a:off x="7824394" y="1979090"/>
              <a:ext cx="2824896" cy="100103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432000" rtlCol="0" anchor="ctr"/>
            <a:lstStyle/>
            <a:p>
              <a:pPr algn="ctr"/>
              <a:r>
                <a:rPr kumimoji="1" lang="en-US" altLang="ja-JP" sz="2800" dirty="0">
                  <a:latin typeface="+mj-lt"/>
                </a:rPr>
                <a:t>Expert</a:t>
              </a:r>
              <a:br>
                <a:rPr kumimoji="1" lang="en-US" altLang="ja-JP" sz="2800" dirty="0">
                  <a:latin typeface="+mj-lt"/>
                </a:rPr>
              </a:br>
              <a:r>
                <a:rPr kumimoji="1" lang="en-US" altLang="ja-JP" sz="2800" dirty="0">
                  <a:latin typeface="+mj-lt"/>
                </a:rPr>
                <a:t>Group</a:t>
              </a:r>
              <a:endParaRPr kumimoji="1" lang="ja-JP" altLang="en-US" sz="2800" dirty="0">
                <a:latin typeface="+mj-lt"/>
              </a:endParaRPr>
            </a:p>
          </p:txBody>
        </p:sp>
        <p:sp>
          <p:nvSpPr>
            <p:cNvPr id="36" name="楕円 35"/>
            <p:cNvSpPr/>
            <p:nvPr/>
          </p:nvSpPr>
          <p:spPr>
            <a:xfrm>
              <a:off x="8061566" y="2177645"/>
              <a:ext cx="784645" cy="616049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ts val="1900"/>
                </a:lnSpc>
              </a:pP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EG</a:t>
              </a:r>
              <a:br>
                <a:rPr kumimoji="1" lang="en-US" altLang="ja-JP" dirty="0">
                  <a:solidFill>
                    <a:schemeClr val="tx1"/>
                  </a:solidFill>
                  <a:latin typeface="+mj-lt"/>
                </a:rPr>
              </a:b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lead</a:t>
              </a:r>
              <a:endParaRPr kumimoji="1" lang="ja-JP" altLang="en-US" sz="1100" dirty="0">
                <a:solidFill>
                  <a:schemeClr val="tx1"/>
                </a:solidFill>
                <a:latin typeface="+mj-lt"/>
              </a:endParaRPr>
            </a:p>
          </p:txBody>
        </p:sp>
      </p:grpSp>
      <p:grpSp>
        <p:nvGrpSpPr>
          <p:cNvPr id="37" name="グループ化 36"/>
          <p:cNvGrpSpPr/>
          <p:nvPr/>
        </p:nvGrpSpPr>
        <p:grpSpPr>
          <a:xfrm>
            <a:off x="7824394" y="4872511"/>
            <a:ext cx="2824896" cy="1001030"/>
            <a:chOff x="7824394" y="1979090"/>
            <a:chExt cx="2824896" cy="1001030"/>
          </a:xfrm>
        </p:grpSpPr>
        <p:sp>
          <p:nvSpPr>
            <p:cNvPr id="38" name="楕円 37"/>
            <p:cNvSpPr/>
            <p:nvPr/>
          </p:nvSpPr>
          <p:spPr>
            <a:xfrm>
              <a:off x="7824394" y="1979090"/>
              <a:ext cx="2824896" cy="100103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432000" rtlCol="0" anchor="ctr"/>
            <a:lstStyle/>
            <a:p>
              <a:pPr algn="ctr"/>
              <a:r>
                <a:rPr kumimoji="1" lang="en-US" altLang="ja-JP" sz="2800" dirty="0">
                  <a:latin typeface="+mj-lt"/>
                </a:rPr>
                <a:t>Expert</a:t>
              </a:r>
              <a:br>
                <a:rPr kumimoji="1" lang="en-US" altLang="ja-JP" sz="2800" dirty="0">
                  <a:latin typeface="+mj-lt"/>
                </a:rPr>
              </a:br>
              <a:r>
                <a:rPr kumimoji="1" lang="en-US" altLang="ja-JP" sz="2800" dirty="0">
                  <a:latin typeface="+mj-lt"/>
                </a:rPr>
                <a:t>Group</a:t>
              </a:r>
              <a:endParaRPr kumimoji="1" lang="ja-JP" altLang="en-US" sz="2800" dirty="0">
                <a:latin typeface="+mj-lt"/>
              </a:endParaRPr>
            </a:p>
          </p:txBody>
        </p:sp>
        <p:sp>
          <p:nvSpPr>
            <p:cNvPr id="39" name="楕円 38"/>
            <p:cNvSpPr/>
            <p:nvPr/>
          </p:nvSpPr>
          <p:spPr>
            <a:xfrm>
              <a:off x="8061566" y="2177645"/>
              <a:ext cx="784645" cy="616049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ts val="1900"/>
                </a:lnSpc>
              </a:pP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EG</a:t>
              </a:r>
              <a:br>
                <a:rPr kumimoji="1" lang="en-US" altLang="ja-JP" dirty="0">
                  <a:solidFill>
                    <a:schemeClr val="tx1"/>
                  </a:solidFill>
                  <a:latin typeface="+mj-lt"/>
                </a:rPr>
              </a:br>
              <a:r>
                <a:rPr kumimoji="1" lang="en-US" altLang="ja-JP" dirty="0">
                  <a:solidFill>
                    <a:schemeClr val="tx1"/>
                  </a:solidFill>
                  <a:latin typeface="+mj-lt"/>
                </a:rPr>
                <a:t>lead</a:t>
              </a:r>
              <a:endParaRPr kumimoji="1" lang="ja-JP" altLang="en-US" sz="1100" dirty="0">
                <a:solidFill>
                  <a:schemeClr val="tx1"/>
                </a:solidFill>
                <a:latin typeface="+mj-lt"/>
              </a:endParaRPr>
            </a:p>
          </p:txBody>
        </p:sp>
      </p:grpSp>
      <p:grpSp>
        <p:nvGrpSpPr>
          <p:cNvPr id="46" name="グループ化 45"/>
          <p:cNvGrpSpPr/>
          <p:nvPr/>
        </p:nvGrpSpPr>
        <p:grpSpPr>
          <a:xfrm>
            <a:off x="11215576" y="1592180"/>
            <a:ext cx="460307" cy="688517"/>
            <a:chOff x="10806940" y="2846840"/>
            <a:chExt cx="460307" cy="688517"/>
          </a:xfrm>
        </p:grpSpPr>
        <p:sp>
          <p:nvSpPr>
            <p:cNvPr id="45" name="台形 44"/>
            <p:cNvSpPr/>
            <p:nvPr/>
          </p:nvSpPr>
          <p:spPr>
            <a:xfrm>
              <a:off x="10806940" y="3037397"/>
              <a:ext cx="460307" cy="497960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  <p:sp>
          <p:nvSpPr>
            <p:cNvPr id="44" name="楕円 43"/>
            <p:cNvSpPr/>
            <p:nvPr/>
          </p:nvSpPr>
          <p:spPr>
            <a:xfrm>
              <a:off x="10844213" y="2846840"/>
              <a:ext cx="385762" cy="38221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</p:grpSp>
      <p:grpSp>
        <p:nvGrpSpPr>
          <p:cNvPr id="47" name="グループ化 46"/>
          <p:cNvGrpSpPr/>
          <p:nvPr/>
        </p:nvGrpSpPr>
        <p:grpSpPr>
          <a:xfrm>
            <a:off x="11221365" y="2847806"/>
            <a:ext cx="460307" cy="688517"/>
            <a:chOff x="10806940" y="2846840"/>
            <a:chExt cx="460307" cy="688517"/>
          </a:xfrm>
        </p:grpSpPr>
        <p:sp>
          <p:nvSpPr>
            <p:cNvPr id="48" name="台形 47"/>
            <p:cNvSpPr/>
            <p:nvPr/>
          </p:nvSpPr>
          <p:spPr>
            <a:xfrm>
              <a:off x="10806940" y="3037397"/>
              <a:ext cx="460307" cy="497960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  <p:sp>
          <p:nvSpPr>
            <p:cNvPr id="49" name="楕円 48"/>
            <p:cNvSpPr/>
            <p:nvPr/>
          </p:nvSpPr>
          <p:spPr>
            <a:xfrm>
              <a:off x="10844213" y="2846840"/>
              <a:ext cx="385762" cy="38221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</p:grpSp>
      <p:grpSp>
        <p:nvGrpSpPr>
          <p:cNvPr id="50" name="グループ化 49"/>
          <p:cNvGrpSpPr/>
          <p:nvPr/>
        </p:nvGrpSpPr>
        <p:grpSpPr>
          <a:xfrm>
            <a:off x="11212841" y="4101492"/>
            <a:ext cx="460307" cy="688517"/>
            <a:chOff x="10806940" y="2846840"/>
            <a:chExt cx="460307" cy="688517"/>
          </a:xfrm>
        </p:grpSpPr>
        <p:sp>
          <p:nvSpPr>
            <p:cNvPr id="51" name="台形 50"/>
            <p:cNvSpPr/>
            <p:nvPr/>
          </p:nvSpPr>
          <p:spPr>
            <a:xfrm>
              <a:off x="10806940" y="3037397"/>
              <a:ext cx="460307" cy="497960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  <p:sp>
          <p:nvSpPr>
            <p:cNvPr id="52" name="楕円 51"/>
            <p:cNvSpPr/>
            <p:nvPr/>
          </p:nvSpPr>
          <p:spPr>
            <a:xfrm>
              <a:off x="10844213" y="2846840"/>
              <a:ext cx="385762" cy="38221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</p:grpSp>
      <p:grpSp>
        <p:nvGrpSpPr>
          <p:cNvPr id="53" name="グループ化 52"/>
          <p:cNvGrpSpPr/>
          <p:nvPr/>
        </p:nvGrpSpPr>
        <p:grpSpPr>
          <a:xfrm>
            <a:off x="11221365" y="5482859"/>
            <a:ext cx="460307" cy="688517"/>
            <a:chOff x="10806940" y="2846840"/>
            <a:chExt cx="460307" cy="688517"/>
          </a:xfrm>
        </p:grpSpPr>
        <p:sp>
          <p:nvSpPr>
            <p:cNvPr id="54" name="台形 53"/>
            <p:cNvSpPr/>
            <p:nvPr/>
          </p:nvSpPr>
          <p:spPr>
            <a:xfrm>
              <a:off x="10806940" y="3037397"/>
              <a:ext cx="460307" cy="497960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  <p:sp>
          <p:nvSpPr>
            <p:cNvPr id="55" name="楕円 54"/>
            <p:cNvSpPr/>
            <p:nvPr/>
          </p:nvSpPr>
          <p:spPr>
            <a:xfrm>
              <a:off x="10844213" y="2846840"/>
              <a:ext cx="385762" cy="382216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000" b="1" dirty="0">
                <a:latin typeface="+mj-lt"/>
              </a:endParaRPr>
            </a:p>
          </p:txBody>
        </p:sp>
      </p:grpSp>
      <p:cxnSp>
        <p:nvCxnSpPr>
          <p:cNvPr id="57" name="直線矢印コネクタ 56"/>
          <p:cNvCxnSpPr/>
          <p:nvPr/>
        </p:nvCxnSpPr>
        <p:spPr>
          <a:xfrm flipH="1">
            <a:off x="10186990" y="2060293"/>
            <a:ext cx="897006" cy="4424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/>
          <p:nvPr/>
        </p:nvCxnSpPr>
        <p:spPr>
          <a:xfrm flipH="1" flipV="1">
            <a:off x="10120025" y="2725833"/>
            <a:ext cx="993036" cy="49961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/>
          <p:nvPr/>
        </p:nvCxnSpPr>
        <p:spPr>
          <a:xfrm flipH="1">
            <a:off x="10268623" y="3324091"/>
            <a:ext cx="815373" cy="7774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矢印コネクタ 62"/>
          <p:cNvCxnSpPr/>
          <p:nvPr/>
        </p:nvCxnSpPr>
        <p:spPr>
          <a:xfrm flipH="1">
            <a:off x="10234564" y="3536323"/>
            <a:ext cx="878497" cy="19465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矢印コネクタ 64"/>
          <p:cNvCxnSpPr/>
          <p:nvPr/>
        </p:nvCxnSpPr>
        <p:spPr>
          <a:xfrm flipH="1" flipV="1">
            <a:off x="10234564" y="4292049"/>
            <a:ext cx="878497" cy="19165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/>
          <p:nvPr/>
        </p:nvCxnSpPr>
        <p:spPr>
          <a:xfrm flipH="1" flipV="1">
            <a:off x="10003740" y="5513294"/>
            <a:ext cx="1080256" cy="2975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四角形: 角を丸くする 67"/>
          <p:cNvSpPr/>
          <p:nvPr/>
        </p:nvSpPr>
        <p:spPr>
          <a:xfrm>
            <a:off x="8956312" y="119270"/>
            <a:ext cx="3091807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AGL development process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69" name="テキスト ボックス 68"/>
          <p:cNvSpPr txBox="1"/>
          <p:nvPr/>
        </p:nvSpPr>
        <p:spPr>
          <a:xfrm>
            <a:off x="1204157" y="1256409"/>
            <a:ext cx="39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= tech. review &amp; proposal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70" name="テキスト ボックス 69"/>
          <p:cNvSpPr txBox="1"/>
          <p:nvPr/>
        </p:nvSpPr>
        <p:spPr>
          <a:xfrm>
            <a:off x="1004659" y="2736997"/>
            <a:ext cx="39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= tech. decision 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73" name="テキスト ボックス 72"/>
          <p:cNvSpPr txBox="1"/>
          <p:nvPr/>
        </p:nvSpPr>
        <p:spPr>
          <a:xfrm>
            <a:off x="1073387" y="4470570"/>
            <a:ext cx="5617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= finance, resource, direction, event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7448077" y="1299310"/>
            <a:ext cx="3797504" cy="836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ts val="2900"/>
              </a:lnSpc>
            </a:pPr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= development body </a:t>
            </a:r>
            <a:br>
              <a:rPr kumimoji="1" lang="en-US" altLang="ja-JP" sz="2800" dirty="0">
                <a:solidFill>
                  <a:schemeClr val="bg1"/>
                </a:solidFill>
                <a:latin typeface="+mj-lt"/>
              </a:rPr>
            </a:br>
            <a:r>
              <a:rPr kumimoji="1" lang="en-US" altLang="ja-JP" sz="2800" dirty="0">
                <a:solidFill>
                  <a:schemeClr val="bg1"/>
                </a:solidFill>
                <a:latin typeface="+mj-lt"/>
              </a:rPr>
              <a:t>   by topic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77" name="テキスト ボックス 76"/>
          <p:cNvSpPr txBox="1"/>
          <p:nvPr/>
        </p:nvSpPr>
        <p:spPr>
          <a:xfrm>
            <a:off x="11002922" y="2232345"/>
            <a:ext cx="97190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  <a:latin typeface="+mj-lt"/>
              </a:rPr>
              <a:t>developer</a:t>
            </a:r>
            <a:endParaRPr kumimoji="1" lang="ja-JP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8" name="テキスト ボックス 77"/>
          <p:cNvSpPr txBox="1"/>
          <p:nvPr/>
        </p:nvSpPr>
        <p:spPr>
          <a:xfrm>
            <a:off x="11014058" y="3498687"/>
            <a:ext cx="97190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  <a:latin typeface="+mj-lt"/>
              </a:rPr>
              <a:t>developer</a:t>
            </a:r>
            <a:endParaRPr kumimoji="1" lang="ja-JP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9" name="テキスト ボックス 78"/>
          <p:cNvSpPr txBox="1"/>
          <p:nvPr/>
        </p:nvSpPr>
        <p:spPr>
          <a:xfrm>
            <a:off x="11012556" y="4716791"/>
            <a:ext cx="97190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  <a:latin typeface="+mj-lt"/>
              </a:rPr>
              <a:t>developer</a:t>
            </a:r>
            <a:endParaRPr kumimoji="1" lang="ja-JP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0" name="テキスト ボックス 79"/>
          <p:cNvSpPr txBox="1"/>
          <p:nvPr/>
        </p:nvSpPr>
        <p:spPr>
          <a:xfrm>
            <a:off x="11012556" y="6107795"/>
            <a:ext cx="97190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en-US" altLang="ja-JP" dirty="0">
                <a:solidFill>
                  <a:schemeClr val="bg1"/>
                </a:solidFill>
                <a:latin typeface="+mj-lt"/>
              </a:rPr>
              <a:t>developer</a:t>
            </a:r>
            <a:endParaRPr kumimoji="1" lang="ja-JP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矢印: 左 9"/>
          <p:cNvSpPr/>
          <p:nvPr/>
        </p:nvSpPr>
        <p:spPr>
          <a:xfrm>
            <a:off x="5208106" y="1332547"/>
            <a:ext cx="2079015" cy="291416"/>
          </a:xfrm>
          <a:prstGeom prst="lef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36839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四角形: 角を丸くする 22"/>
          <p:cNvSpPr/>
          <p:nvPr/>
        </p:nvSpPr>
        <p:spPr>
          <a:xfrm>
            <a:off x="3086528" y="1228725"/>
            <a:ext cx="8772097" cy="5135810"/>
          </a:xfrm>
          <a:prstGeom prst="roundRect">
            <a:avLst>
              <a:gd name="adj" fmla="val 431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100" name="四角形: 角を丸くする 99"/>
          <p:cNvSpPr/>
          <p:nvPr/>
        </p:nvSpPr>
        <p:spPr>
          <a:xfrm>
            <a:off x="5341986" y="1357312"/>
            <a:ext cx="6388051" cy="4951816"/>
          </a:xfrm>
          <a:prstGeom prst="roundRect">
            <a:avLst>
              <a:gd name="adj" fmla="val 3986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76456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model = transparent community style </a:t>
            </a:r>
            <a:endParaRPr kumimoji="1" lang="ja-JP" altLang="en-US" sz="40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11</a:t>
            </a:fld>
            <a:endParaRPr kumimoji="1" lang="ja-JP" altLang="en-US" dirty="0"/>
          </a:p>
        </p:txBody>
      </p:sp>
      <p:sp>
        <p:nvSpPr>
          <p:cNvPr id="31" name="四角形: 角を丸くする 30"/>
          <p:cNvSpPr/>
          <p:nvPr/>
        </p:nvSpPr>
        <p:spPr>
          <a:xfrm>
            <a:off x="8956312" y="119270"/>
            <a:ext cx="3091807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AGL development process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25" name="四角形: 角を丸くする 24"/>
          <p:cNvSpPr/>
          <p:nvPr/>
        </p:nvSpPr>
        <p:spPr>
          <a:xfrm>
            <a:off x="550736" y="1228725"/>
            <a:ext cx="1948064" cy="5135810"/>
          </a:xfrm>
          <a:prstGeom prst="roundRect">
            <a:avLst>
              <a:gd name="adj" fmla="val 10588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605886" y="5847463"/>
            <a:ext cx="2029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member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楕円 6"/>
          <p:cNvSpPr/>
          <p:nvPr/>
        </p:nvSpPr>
        <p:spPr>
          <a:xfrm>
            <a:off x="736084" y="1980944"/>
            <a:ext cx="1604869" cy="861392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private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ML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3246297" y="5854481"/>
            <a:ext cx="1989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public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6" name="フローチャート: 定義済み処理 55"/>
          <p:cNvSpPr/>
          <p:nvPr/>
        </p:nvSpPr>
        <p:spPr>
          <a:xfrm>
            <a:off x="9948728" y="1981324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Auto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Test</a:t>
            </a:r>
          </a:p>
        </p:txBody>
      </p:sp>
      <p:sp>
        <p:nvSpPr>
          <p:cNvPr id="57" name="フッター プレースホルダー 5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grpSp>
        <p:nvGrpSpPr>
          <p:cNvPr id="101" name="グループ化 100"/>
          <p:cNvGrpSpPr/>
          <p:nvPr/>
        </p:nvGrpSpPr>
        <p:grpSpPr>
          <a:xfrm>
            <a:off x="9061790" y="2043491"/>
            <a:ext cx="768624" cy="970672"/>
            <a:chOff x="8796750" y="2162759"/>
            <a:chExt cx="768624" cy="970672"/>
          </a:xfrm>
        </p:grpSpPr>
        <p:sp>
          <p:nvSpPr>
            <p:cNvPr id="65" name="フローチャート: 論理積ゲート 64"/>
            <p:cNvSpPr/>
            <p:nvPr/>
          </p:nvSpPr>
          <p:spPr>
            <a:xfrm>
              <a:off x="8916018" y="2340377"/>
              <a:ext cx="649356" cy="490331"/>
            </a:xfrm>
            <a:prstGeom prst="flowChartDelay">
              <a:avLst/>
            </a:prstGeom>
            <a:noFill/>
            <a:ln w="381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66" name="正方形/長方形 65"/>
            <p:cNvSpPr/>
            <p:nvPr/>
          </p:nvSpPr>
          <p:spPr>
            <a:xfrm>
              <a:off x="8796750" y="2162759"/>
              <a:ext cx="163953" cy="97067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cxnSp>
          <p:nvCxnSpPr>
            <p:cNvPr id="68" name="直線矢印コネクタ 67"/>
            <p:cNvCxnSpPr/>
            <p:nvPr/>
          </p:nvCxnSpPr>
          <p:spPr>
            <a:xfrm flipH="1">
              <a:off x="8934140" y="2828080"/>
              <a:ext cx="264477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フローチャート: 定義済み処理 71"/>
          <p:cNvSpPr/>
          <p:nvPr/>
        </p:nvSpPr>
        <p:spPr>
          <a:xfrm>
            <a:off x="9948728" y="4641578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JIRA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74" name="フローチャート: 定義済み処理 73"/>
          <p:cNvSpPr/>
          <p:nvPr/>
        </p:nvSpPr>
        <p:spPr>
          <a:xfrm>
            <a:off x="3381153" y="3562890"/>
            <a:ext cx="1535095" cy="978553"/>
          </a:xfrm>
          <a:prstGeom prst="flowChartPredefinedProcess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wiki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75" name="フローチャート: 定義済み処理 74"/>
          <p:cNvSpPr/>
          <p:nvPr/>
        </p:nvSpPr>
        <p:spPr>
          <a:xfrm>
            <a:off x="3381153" y="4745617"/>
            <a:ext cx="1535095" cy="978553"/>
          </a:xfrm>
          <a:prstGeom prst="flowChartPredefinedProcess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web</a:t>
            </a:r>
            <a:endParaRPr kumimoji="1" lang="ja-JP" altLang="en-US" sz="2400" dirty="0">
              <a:latin typeface="+mj-lt"/>
            </a:endParaRPr>
          </a:p>
        </p:txBody>
      </p:sp>
      <p:grpSp>
        <p:nvGrpSpPr>
          <p:cNvPr id="102" name="グループ化 101"/>
          <p:cNvGrpSpPr/>
          <p:nvPr/>
        </p:nvGrpSpPr>
        <p:grpSpPr>
          <a:xfrm>
            <a:off x="9114182" y="4715473"/>
            <a:ext cx="768624" cy="970672"/>
            <a:chOff x="8849142" y="4715473"/>
            <a:chExt cx="768624" cy="970672"/>
          </a:xfrm>
        </p:grpSpPr>
        <p:sp>
          <p:nvSpPr>
            <p:cNvPr id="79" name="フローチャート: 論理積ゲート 78"/>
            <p:cNvSpPr/>
            <p:nvPr/>
          </p:nvSpPr>
          <p:spPr>
            <a:xfrm>
              <a:off x="8968410" y="4893091"/>
              <a:ext cx="649356" cy="490331"/>
            </a:xfrm>
            <a:prstGeom prst="flowChartDelay">
              <a:avLst/>
            </a:prstGeom>
            <a:noFill/>
            <a:ln w="381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80" name="正方形/長方形 79"/>
            <p:cNvSpPr/>
            <p:nvPr/>
          </p:nvSpPr>
          <p:spPr>
            <a:xfrm>
              <a:off x="8849142" y="4715473"/>
              <a:ext cx="163953" cy="97067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cxnSp>
          <p:nvCxnSpPr>
            <p:cNvPr id="81" name="直線矢印コネクタ 80"/>
            <p:cNvCxnSpPr/>
            <p:nvPr/>
          </p:nvCxnSpPr>
          <p:spPr>
            <a:xfrm flipH="1">
              <a:off x="8986532" y="5380794"/>
              <a:ext cx="264477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フローチャート: 磁気ディスク 70"/>
          <p:cNvSpPr/>
          <p:nvPr/>
        </p:nvSpPr>
        <p:spPr>
          <a:xfrm>
            <a:off x="7552241" y="4557127"/>
            <a:ext cx="1683221" cy="1147456"/>
          </a:xfrm>
          <a:prstGeom prst="flowChartMagneticDisk">
            <a:avLst/>
          </a:prstGeom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0" tIns="14400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master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77" name="矢印: 下 76"/>
          <p:cNvSpPr/>
          <p:nvPr/>
        </p:nvSpPr>
        <p:spPr>
          <a:xfrm>
            <a:off x="8115244" y="3399588"/>
            <a:ext cx="557213" cy="1296826"/>
          </a:xfrm>
          <a:prstGeom prst="down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2" name="楕円 81"/>
          <p:cNvSpPr/>
          <p:nvPr/>
        </p:nvSpPr>
        <p:spPr>
          <a:xfrm>
            <a:off x="10510760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3" name="楕円 82"/>
          <p:cNvSpPr/>
          <p:nvPr/>
        </p:nvSpPr>
        <p:spPr>
          <a:xfrm>
            <a:off x="11031018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4" name="楕円 83"/>
          <p:cNvSpPr/>
          <p:nvPr/>
        </p:nvSpPr>
        <p:spPr>
          <a:xfrm>
            <a:off x="9990502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93" name="直線矢印コネクタ 92"/>
          <p:cNvCxnSpPr/>
          <p:nvPr/>
        </p:nvCxnSpPr>
        <p:spPr>
          <a:xfrm flipH="1" flipV="1">
            <a:off x="9171910" y="3102261"/>
            <a:ext cx="1248703" cy="11201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テキスト ボックス 95"/>
          <p:cNvSpPr txBox="1"/>
          <p:nvPr/>
        </p:nvSpPr>
        <p:spPr>
          <a:xfrm>
            <a:off x="7464166" y="1610912"/>
            <a:ext cx="191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public review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9832708" y="5530851"/>
            <a:ext cx="1869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issue tracking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10032143" y="1616046"/>
            <a:ext cx="1666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validation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1" name="フローチャート: 定義済み処理 40"/>
          <p:cNvSpPr/>
          <p:nvPr/>
        </p:nvSpPr>
        <p:spPr>
          <a:xfrm>
            <a:off x="7584297" y="1989812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gerrit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09" name="テキスト ボックス 108"/>
          <p:cNvSpPr txBox="1"/>
          <p:nvPr/>
        </p:nvSpPr>
        <p:spPr>
          <a:xfrm>
            <a:off x="5398616" y="5854481"/>
            <a:ext cx="3119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developer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0" name="吹き出し: 上矢印 109"/>
          <p:cNvSpPr/>
          <p:nvPr/>
        </p:nvSpPr>
        <p:spPr>
          <a:xfrm>
            <a:off x="5590141" y="3376862"/>
            <a:ext cx="1479082" cy="2240166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41019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11" name="フローチャート: 定義済み処理 110"/>
          <p:cNvSpPr/>
          <p:nvPr/>
        </p:nvSpPr>
        <p:spPr>
          <a:xfrm>
            <a:off x="5581647" y="4638474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0" tIns="72000" rIns="0" bIns="0" rtlCol="0" anchor="ctr"/>
          <a:lstStyle/>
          <a:p>
            <a:pPr algn="ctr">
              <a:lnSpc>
                <a:spcPts val="2400"/>
              </a:lnSpc>
            </a:pPr>
            <a:r>
              <a:rPr kumimoji="1" lang="en-US" altLang="ja-JP" sz="2400" dirty="0">
                <a:latin typeface="+mj-lt"/>
              </a:rPr>
              <a:t>bi-week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dev/EG call</a:t>
            </a:r>
          </a:p>
        </p:txBody>
      </p:sp>
      <p:sp>
        <p:nvSpPr>
          <p:cNvPr id="117" name="楕円 116"/>
          <p:cNvSpPr/>
          <p:nvPr/>
        </p:nvSpPr>
        <p:spPr>
          <a:xfrm>
            <a:off x="7983872" y="2891036"/>
            <a:ext cx="841068" cy="67185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gate</a:t>
            </a:r>
          </a:p>
          <a:p>
            <a:pPr algn="ctr"/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keeper</a:t>
            </a:r>
            <a:endParaRPr kumimoji="1" lang="ja-JP" altLang="en-US" sz="16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18" name="正方形/長方形 117"/>
          <p:cNvSpPr/>
          <p:nvPr/>
        </p:nvSpPr>
        <p:spPr>
          <a:xfrm>
            <a:off x="7511340" y="5848810"/>
            <a:ext cx="2215506" cy="393065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code first policy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9" name="図 1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040" y="2979310"/>
            <a:ext cx="838624" cy="1495923"/>
          </a:xfrm>
          <a:prstGeom prst="rect">
            <a:avLst/>
          </a:prstGeom>
        </p:spPr>
      </p:pic>
      <p:cxnSp>
        <p:nvCxnSpPr>
          <p:cNvPr id="125" name="直線矢印コネクタ 124"/>
          <p:cNvCxnSpPr/>
          <p:nvPr/>
        </p:nvCxnSpPr>
        <p:spPr>
          <a:xfrm>
            <a:off x="1908314" y="3200459"/>
            <a:ext cx="5305231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直線矢印コネクタ 127"/>
          <p:cNvCxnSpPr/>
          <p:nvPr/>
        </p:nvCxnSpPr>
        <p:spPr>
          <a:xfrm>
            <a:off x="5130262" y="2366881"/>
            <a:ext cx="49005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テキスト ボックス 129"/>
          <p:cNvSpPr txBox="1"/>
          <p:nvPr/>
        </p:nvSpPr>
        <p:spPr>
          <a:xfrm>
            <a:off x="428966" y="3024760"/>
            <a:ext cx="2281659" cy="404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loose control</a:t>
            </a:r>
            <a:endParaRPr kumimoji="1" lang="ja-JP" altLang="en-US" sz="2400" dirty="0" err="1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1" name="テキスト ボックス 130"/>
          <p:cNvSpPr txBox="1"/>
          <p:nvPr/>
        </p:nvSpPr>
        <p:spPr>
          <a:xfrm>
            <a:off x="10034459" y="3506081"/>
            <a:ext cx="1340124" cy="712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bug fix</a:t>
            </a:r>
          </a:p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    patch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3" name="テキスト ボックス 132"/>
          <p:cNvSpPr txBox="1"/>
          <p:nvPr/>
        </p:nvSpPr>
        <p:spPr>
          <a:xfrm>
            <a:off x="671808" y="5222390"/>
            <a:ext cx="1892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Who Steers?</a:t>
            </a:r>
            <a:endParaRPr kumimoji="1" lang="ja-JP" altLang="en-US" sz="2400" dirty="0" err="1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34" name="吹き出し: 角を丸めた四角形 133"/>
          <p:cNvSpPr/>
          <p:nvPr/>
        </p:nvSpPr>
        <p:spPr>
          <a:xfrm>
            <a:off x="8654906" y="3721235"/>
            <a:ext cx="1175508" cy="566617"/>
          </a:xfrm>
          <a:prstGeom prst="wedgeRoundRectCallout">
            <a:avLst>
              <a:gd name="adj1" fmla="val -125978"/>
              <a:gd name="adj2" fmla="val -58684"/>
              <a:gd name="adj3" fmla="val 16667"/>
            </a:avLst>
          </a:prstGeom>
          <a:solidFill>
            <a:srgbClr val="FFFFCC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100"/>
              </a:lnSpc>
            </a:pPr>
            <a:r>
              <a:rPr kumimoji="1" lang="en-US" altLang="ja-JP" sz="2000" dirty="0">
                <a:latin typeface="+mj-lt"/>
              </a:rPr>
              <a:t>checking a sanity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137" name="テキスト ボックス 136"/>
          <p:cNvSpPr txBox="1"/>
          <p:nvPr/>
        </p:nvSpPr>
        <p:spPr>
          <a:xfrm>
            <a:off x="6138311" y="1389244"/>
            <a:ext cx="1340124" cy="712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proposal</a:t>
            </a:r>
          </a:p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    patch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39" name="直線矢印コネクタ 138"/>
          <p:cNvCxnSpPr/>
          <p:nvPr/>
        </p:nvCxnSpPr>
        <p:spPr>
          <a:xfrm flipV="1">
            <a:off x="6152813" y="2429837"/>
            <a:ext cx="1319702" cy="154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楕円 139"/>
          <p:cNvSpPr/>
          <p:nvPr/>
        </p:nvSpPr>
        <p:spPr>
          <a:xfrm>
            <a:off x="5834475" y="1724285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141" name="直線矢印コネクタ 140"/>
          <p:cNvCxnSpPr/>
          <p:nvPr/>
        </p:nvCxnSpPr>
        <p:spPr>
          <a:xfrm>
            <a:off x="6296223" y="2004100"/>
            <a:ext cx="1172280" cy="3447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48" y="3552580"/>
            <a:ext cx="1606096" cy="1722626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333" y="1196826"/>
            <a:ext cx="1946863" cy="916952"/>
          </a:xfrm>
          <a:prstGeom prst="rect">
            <a:avLst/>
          </a:prstGeom>
        </p:spPr>
      </p:pic>
      <p:sp>
        <p:nvSpPr>
          <p:cNvPr id="27" name="楕円 26"/>
          <p:cNvSpPr/>
          <p:nvPr/>
        </p:nvSpPr>
        <p:spPr>
          <a:xfrm>
            <a:off x="3313950" y="1959108"/>
            <a:ext cx="1762539" cy="8613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pubic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ML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58" name="楕円 57"/>
          <p:cNvSpPr/>
          <p:nvPr/>
        </p:nvSpPr>
        <p:spPr>
          <a:xfrm>
            <a:off x="5854341" y="2769045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59" name="直線矢印コネクタ 58"/>
          <p:cNvCxnSpPr/>
          <p:nvPr/>
        </p:nvCxnSpPr>
        <p:spPr>
          <a:xfrm flipV="1">
            <a:off x="6265118" y="2521008"/>
            <a:ext cx="1228937" cy="33795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楕円 59"/>
          <p:cNvSpPr/>
          <p:nvPr/>
        </p:nvSpPr>
        <p:spPr>
          <a:xfrm>
            <a:off x="5729364" y="2269969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9253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63204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We need a middle man who steers the development  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12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9" name="四角形: 角を丸くする 8"/>
          <p:cNvSpPr/>
          <p:nvPr/>
        </p:nvSpPr>
        <p:spPr>
          <a:xfrm>
            <a:off x="8956312" y="119270"/>
            <a:ext cx="3091807" cy="396390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AGL development process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10" name="四角形: 角を丸くする 9"/>
          <p:cNvSpPr/>
          <p:nvPr/>
        </p:nvSpPr>
        <p:spPr>
          <a:xfrm>
            <a:off x="550736" y="1228725"/>
            <a:ext cx="1948064" cy="5135810"/>
          </a:xfrm>
          <a:prstGeom prst="roundRect">
            <a:avLst>
              <a:gd name="adj" fmla="val 10588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05886" y="5847463"/>
            <a:ext cx="2029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member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四角形: 角を丸くする 18"/>
          <p:cNvSpPr/>
          <p:nvPr/>
        </p:nvSpPr>
        <p:spPr>
          <a:xfrm>
            <a:off x="5341986" y="1357312"/>
            <a:ext cx="6388051" cy="4951816"/>
          </a:xfrm>
          <a:prstGeom prst="roundRect">
            <a:avLst>
              <a:gd name="adj" fmla="val 3986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0" name="楕円 19"/>
          <p:cNvSpPr/>
          <p:nvPr/>
        </p:nvSpPr>
        <p:spPr>
          <a:xfrm>
            <a:off x="5729364" y="2269969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1" name="楕円 20"/>
          <p:cNvSpPr/>
          <p:nvPr/>
        </p:nvSpPr>
        <p:spPr>
          <a:xfrm>
            <a:off x="5834475" y="1724285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2" name="楕円 21"/>
          <p:cNvSpPr/>
          <p:nvPr/>
        </p:nvSpPr>
        <p:spPr>
          <a:xfrm>
            <a:off x="5854341" y="2769045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>
            <a:off x="6296223" y="2004100"/>
            <a:ext cx="1172280" cy="3447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6152813" y="2429837"/>
            <a:ext cx="1319702" cy="154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flipV="1">
            <a:off x="6265118" y="2521008"/>
            <a:ext cx="1228937" cy="33795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フローチャート: 定義済み処理 26"/>
          <p:cNvSpPr/>
          <p:nvPr/>
        </p:nvSpPr>
        <p:spPr>
          <a:xfrm>
            <a:off x="9948728" y="1981324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Auto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Test</a:t>
            </a:r>
          </a:p>
        </p:txBody>
      </p:sp>
      <p:grpSp>
        <p:nvGrpSpPr>
          <p:cNvPr id="28" name="グループ化 27"/>
          <p:cNvGrpSpPr/>
          <p:nvPr/>
        </p:nvGrpSpPr>
        <p:grpSpPr>
          <a:xfrm>
            <a:off x="9061790" y="2043491"/>
            <a:ext cx="768624" cy="970672"/>
            <a:chOff x="8796750" y="2162759"/>
            <a:chExt cx="768624" cy="970672"/>
          </a:xfrm>
        </p:grpSpPr>
        <p:sp>
          <p:nvSpPr>
            <p:cNvPr id="29" name="フローチャート: 論理積ゲート 28"/>
            <p:cNvSpPr/>
            <p:nvPr/>
          </p:nvSpPr>
          <p:spPr>
            <a:xfrm>
              <a:off x="8916018" y="2340377"/>
              <a:ext cx="649356" cy="490331"/>
            </a:xfrm>
            <a:prstGeom prst="flowChartDelay">
              <a:avLst/>
            </a:prstGeom>
            <a:noFill/>
            <a:ln w="381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30" name="正方形/長方形 29"/>
            <p:cNvSpPr/>
            <p:nvPr/>
          </p:nvSpPr>
          <p:spPr>
            <a:xfrm>
              <a:off x="8796750" y="2162759"/>
              <a:ext cx="163953" cy="97067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cxnSp>
          <p:nvCxnSpPr>
            <p:cNvPr id="31" name="直線矢印コネクタ 30"/>
            <p:cNvCxnSpPr/>
            <p:nvPr/>
          </p:nvCxnSpPr>
          <p:spPr>
            <a:xfrm flipH="1">
              <a:off x="8934140" y="2828080"/>
              <a:ext cx="264477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フローチャート: 定義済み処理 31"/>
          <p:cNvSpPr/>
          <p:nvPr/>
        </p:nvSpPr>
        <p:spPr>
          <a:xfrm>
            <a:off x="9948728" y="4641578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JIRA</a:t>
            </a:r>
            <a:endParaRPr kumimoji="1" lang="ja-JP" altLang="en-US" sz="2400" dirty="0">
              <a:latin typeface="+mj-lt"/>
            </a:endParaRPr>
          </a:p>
        </p:txBody>
      </p:sp>
      <p:grpSp>
        <p:nvGrpSpPr>
          <p:cNvPr id="33" name="グループ化 32"/>
          <p:cNvGrpSpPr/>
          <p:nvPr/>
        </p:nvGrpSpPr>
        <p:grpSpPr>
          <a:xfrm>
            <a:off x="9114182" y="4715473"/>
            <a:ext cx="768624" cy="970672"/>
            <a:chOff x="8849142" y="4715473"/>
            <a:chExt cx="768624" cy="970672"/>
          </a:xfrm>
        </p:grpSpPr>
        <p:sp>
          <p:nvSpPr>
            <p:cNvPr id="34" name="フローチャート: 論理積ゲート 33"/>
            <p:cNvSpPr/>
            <p:nvPr/>
          </p:nvSpPr>
          <p:spPr>
            <a:xfrm>
              <a:off x="8968410" y="4893091"/>
              <a:ext cx="649356" cy="490331"/>
            </a:xfrm>
            <a:prstGeom prst="flowChartDelay">
              <a:avLst/>
            </a:prstGeom>
            <a:noFill/>
            <a:ln w="381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sp>
          <p:nvSpPr>
            <p:cNvPr id="35" name="正方形/長方形 34"/>
            <p:cNvSpPr/>
            <p:nvPr/>
          </p:nvSpPr>
          <p:spPr>
            <a:xfrm>
              <a:off x="8849142" y="4715473"/>
              <a:ext cx="163953" cy="97067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sz="2400" dirty="0">
                <a:latin typeface="+mj-lt"/>
              </a:endParaRPr>
            </a:p>
          </p:txBody>
        </p:sp>
        <p:cxnSp>
          <p:nvCxnSpPr>
            <p:cNvPr id="36" name="直線矢印コネクタ 35"/>
            <p:cNvCxnSpPr/>
            <p:nvPr/>
          </p:nvCxnSpPr>
          <p:spPr>
            <a:xfrm flipH="1">
              <a:off x="8986532" y="5380794"/>
              <a:ext cx="264477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フローチャート: 磁気ディスク 36"/>
          <p:cNvSpPr/>
          <p:nvPr/>
        </p:nvSpPr>
        <p:spPr>
          <a:xfrm>
            <a:off x="7552241" y="4557127"/>
            <a:ext cx="1683221" cy="1147456"/>
          </a:xfrm>
          <a:prstGeom prst="flowChartMagneticDisk">
            <a:avLst/>
          </a:prstGeom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0" tIns="14400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master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38" name="矢印: 下 37"/>
          <p:cNvSpPr/>
          <p:nvPr/>
        </p:nvSpPr>
        <p:spPr>
          <a:xfrm>
            <a:off x="8115244" y="3399588"/>
            <a:ext cx="557213" cy="1296826"/>
          </a:xfrm>
          <a:prstGeom prst="down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39" name="楕円 38"/>
          <p:cNvSpPr/>
          <p:nvPr/>
        </p:nvSpPr>
        <p:spPr>
          <a:xfrm>
            <a:off x="10510760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40" name="楕円 39"/>
          <p:cNvSpPr/>
          <p:nvPr/>
        </p:nvSpPr>
        <p:spPr>
          <a:xfrm>
            <a:off x="11031018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41" name="楕円 40"/>
          <p:cNvSpPr/>
          <p:nvPr/>
        </p:nvSpPr>
        <p:spPr>
          <a:xfrm>
            <a:off x="9990502" y="4225050"/>
            <a:ext cx="377687" cy="3776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42" name="直線矢印コネクタ 41"/>
          <p:cNvCxnSpPr/>
          <p:nvPr/>
        </p:nvCxnSpPr>
        <p:spPr>
          <a:xfrm flipH="1" flipV="1">
            <a:off x="9171910" y="3102261"/>
            <a:ext cx="1248703" cy="11201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42"/>
          <p:cNvSpPr txBox="1"/>
          <p:nvPr/>
        </p:nvSpPr>
        <p:spPr>
          <a:xfrm>
            <a:off x="7464166" y="1610912"/>
            <a:ext cx="191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public review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9832708" y="5530851"/>
            <a:ext cx="1869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issue tracking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10032143" y="1616046"/>
            <a:ext cx="1666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validation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6" name="フローチャート: 定義済み処理 45"/>
          <p:cNvSpPr/>
          <p:nvPr/>
        </p:nvSpPr>
        <p:spPr>
          <a:xfrm>
            <a:off x="7584297" y="1989812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gerrit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398616" y="5854481"/>
            <a:ext cx="3119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developer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8" name="吹き出し: 上矢印 47"/>
          <p:cNvSpPr/>
          <p:nvPr/>
        </p:nvSpPr>
        <p:spPr>
          <a:xfrm>
            <a:off x="5590141" y="3376862"/>
            <a:ext cx="1479082" cy="2240166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41019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49" name="フローチャート: 定義済み処理 48"/>
          <p:cNvSpPr/>
          <p:nvPr/>
        </p:nvSpPr>
        <p:spPr>
          <a:xfrm>
            <a:off x="5581647" y="4638474"/>
            <a:ext cx="1535095" cy="978553"/>
          </a:xfrm>
          <a:prstGeom prst="flowChartPredefinedProcess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bi-week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dev call</a:t>
            </a:r>
          </a:p>
        </p:txBody>
      </p:sp>
      <p:sp>
        <p:nvSpPr>
          <p:cNvPr id="50" name="楕円 49"/>
          <p:cNvSpPr/>
          <p:nvPr/>
        </p:nvSpPr>
        <p:spPr>
          <a:xfrm>
            <a:off x="7983872" y="2891036"/>
            <a:ext cx="841068" cy="67185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gate</a:t>
            </a:r>
          </a:p>
          <a:p>
            <a:pPr algn="ctr"/>
            <a:r>
              <a:rPr kumimoji="1" lang="en-US" altLang="ja-JP" sz="1600" dirty="0">
                <a:solidFill>
                  <a:srgbClr val="FFFF00"/>
                </a:solidFill>
                <a:latin typeface="+mj-lt"/>
              </a:rPr>
              <a:t>keeper</a:t>
            </a:r>
            <a:endParaRPr kumimoji="1" lang="ja-JP" altLang="en-US" sz="16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51" name="正方形/長方形 50"/>
          <p:cNvSpPr/>
          <p:nvPr/>
        </p:nvSpPr>
        <p:spPr>
          <a:xfrm>
            <a:off x="7511340" y="5848810"/>
            <a:ext cx="2215506" cy="393065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code first policy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2" name="図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040" y="2979310"/>
            <a:ext cx="838624" cy="1495923"/>
          </a:xfrm>
          <a:prstGeom prst="rect">
            <a:avLst/>
          </a:prstGeom>
        </p:spPr>
      </p:pic>
      <p:sp>
        <p:nvSpPr>
          <p:cNvPr id="54" name="テキスト ボックス 53"/>
          <p:cNvSpPr txBox="1"/>
          <p:nvPr/>
        </p:nvSpPr>
        <p:spPr>
          <a:xfrm>
            <a:off x="10034459" y="3506081"/>
            <a:ext cx="1340124" cy="712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bug fix</a:t>
            </a:r>
          </a:p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    patch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55" name="楕円 54"/>
          <p:cNvSpPr/>
          <p:nvPr/>
        </p:nvSpPr>
        <p:spPr>
          <a:xfrm>
            <a:off x="966353" y="3887184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SC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56" name="楕円 55"/>
          <p:cNvSpPr/>
          <p:nvPr/>
        </p:nvSpPr>
        <p:spPr>
          <a:xfrm>
            <a:off x="962879" y="4867323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AB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6138311" y="1389244"/>
            <a:ext cx="1340124" cy="712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proposal</a:t>
            </a:r>
          </a:p>
          <a:p>
            <a:pPr>
              <a:lnSpc>
                <a:spcPts val="24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     patch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753566" y="1310030"/>
            <a:ext cx="1657350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member’s</a:t>
            </a:r>
            <a:br>
              <a:rPr kumimoji="1" lang="en-US" altLang="ja-JP" sz="2400" dirty="0">
                <a:solidFill>
                  <a:schemeClr val="bg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expectation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3" name="図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781" y="1502671"/>
            <a:ext cx="1606096" cy="1722626"/>
          </a:xfrm>
          <a:prstGeom prst="rect">
            <a:avLst/>
          </a:prstGeom>
        </p:spPr>
      </p:pic>
      <p:sp>
        <p:nvSpPr>
          <p:cNvPr id="5" name="矢印: 左右 4"/>
          <p:cNvSpPr/>
          <p:nvPr/>
        </p:nvSpPr>
        <p:spPr>
          <a:xfrm>
            <a:off x="2167528" y="2857021"/>
            <a:ext cx="3431796" cy="1479163"/>
          </a:xfrm>
          <a:prstGeom prst="leftRightArrow">
            <a:avLst/>
          </a:prstGeom>
          <a:solidFill>
            <a:srgbClr val="00B050"/>
          </a:solidFill>
          <a:ln w="76200">
            <a:solidFill>
              <a:srgbClr val="FFFF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latin typeface="+mj-lt"/>
              </a:rPr>
              <a:t>bridge and steer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6" name="楕円 5"/>
          <p:cNvSpPr/>
          <p:nvPr/>
        </p:nvSpPr>
        <p:spPr>
          <a:xfrm>
            <a:off x="3317392" y="3882281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SAT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7" name="楕円 6"/>
          <p:cNvSpPr/>
          <p:nvPr/>
        </p:nvSpPr>
        <p:spPr>
          <a:xfrm>
            <a:off x="2848695" y="4626480"/>
            <a:ext cx="2151429" cy="1526402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master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architect</a:t>
            </a:r>
            <a:endParaRPr kumimoji="1" lang="ja-JP" altLang="en-US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3" y="2035111"/>
            <a:ext cx="1633339" cy="143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97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63204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We need to settle an official review rules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13</a:t>
            </a:fld>
            <a:endParaRPr kumimoji="1" lang="ja-JP" altLang="en-US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8956312" y="119270"/>
            <a:ext cx="3091808" cy="331304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Towards “DD” and future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7" name="四角形: 角を丸くする 6"/>
          <p:cNvSpPr/>
          <p:nvPr/>
        </p:nvSpPr>
        <p:spPr>
          <a:xfrm>
            <a:off x="550736" y="1228725"/>
            <a:ext cx="1948064" cy="5135810"/>
          </a:xfrm>
          <a:prstGeom prst="roundRect">
            <a:avLst>
              <a:gd name="adj" fmla="val 10588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latin typeface="+mj-lt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05886" y="5847463"/>
            <a:ext cx="2029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member zone</a:t>
            </a:r>
            <a:endParaRPr kumimoji="1" lang="ja-JP" alt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966353" y="3887184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SC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2" name="楕円 11"/>
          <p:cNvSpPr/>
          <p:nvPr/>
        </p:nvSpPr>
        <p:spPr>
          <a:xfrm>
            <a:off x="962879" y="4867323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AB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53566" y="1310030"/>
            <a:ext cx="1657350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member’s</a:t>
            </a:r>
            <a:br>
              <a:rPr kumimoji="1" lang="en-US" altLang="ja-JP" sz="2400" dirty="0">
                <a:solidFill>
                  <a:schemeClr val="bg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expectation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781" y="1502671"/>
            <a:ext cx="1606096" cy="1722626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3" y="2035111"/>
            <a:ext cx="1633339" cy="1433338"/>
          </a:xfrm>
          <a:prstGeom prst="rect">
            <a:avLst/>
          </a:prstGeom>
        </p:spPr>
      </p:pic>
      <p:sp>
        <p:nvSpPr>
          <p:cNvPr id="2" name="テキスト ボックス 1"/>
          <p:cNvSpPr txBox="1"/>
          <p:nvPr/>
        </p:nvSpPr>
        <p:spPr>
          <a:xfrm>
            <a:off x="5596532" y="1109450"/>
            <a:ext cx="60864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latin typeface="+mj-lt"/>
              </a:rPr>
              <a:t>Initially, we do not want to loose a speed and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passion of community style development.</a:t>
            </a: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endParaRPr kumimoji="1" lang="en-US" altLang="ja-JP" sz="2400" dirty="0">
              <a:latin typeface="+mj-lt"/>
            </a:endParaRP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latin typeface="+mj-lt"/>
              </a:rPr>
              <a:t>Not all topics (=patch submission) require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audit by SC (&amp; AB).  Master architect has a privilege of daily code migrations.</a:t>
            </a: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endParaRPr kumimoji="1" lang="en-US" altLang="ja-JP" sz="2400" dirty="0">
              <a:latin typeface="+mj-lt"/>
            </a:endParaRP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latin typeface="+mj-lt"/>
              </a:rPr>
              <a:t>However, if anyone want to add completely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new scheme that affect existing asset and/or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future scope of AGL, it must be escalated to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the SC review through SAT.</a:t>
            </a: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endParaRPr kumimoji="1" lang="en-US" altLang="ja-JP" sz="2400" dirty="0">
              <a:latin typeface="+mj-lt"/>
            </a:endParaRP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latin typeface="+mj-lt"/>
              </a:rPr>
              <a:t>We should have crystal clear and fair rules for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the review and decision process.</a:t>
            </a:r>
          </a:p>
        </p:txBody>
      </p:sp>
      <p:sp>
        <p:nvSpPr>
          <p:cNvPr id="5" name="矢印: 左 4"/>
          <p:cNvSpPr/>
          <p:nvPr/>
        </p:nvSpPr>
        <p:spPr>
          <a:xfrm>
            <a:off x="2172133" y="2849147"/>
            <a:ext cx="3074504" cy="1487037"/>
          </a:xfrm>
          <a:prstGeom prst="leftArrow">
            <a:avLst/>
          </a:prstGeom>
          <a:solidFill>
            <a:srgbClr val="00B050"/>
          </a:solidFill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escalation</a:t>
            </a:r>
            <a:endParaRPr kumimoji="1" lang="ja-JP" altLang="en-US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楕円 16"/>
          <p:cNvSpPr/>
          <p:nvPr/>
        </p:nvSpPr>
        <p:spPr>
          <a:xfrm>
            <a:off x="3317392" y="3882281"/>
            <a:ext cx="1137429" cy="769658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SAT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8" name="楕円 17"/>
          <p:cNvSpPr/>
          <p:nvPr/>
        </p:nvSpPr>
        <p:spPr>
          <a:xfrm>
            <a:off x="2848695" y="4626480"/>
            <a:ext cx="2151429" cy="1526402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AGL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master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800" dirty="0">
                <a:solidFill>
                  <a:schemeClr val="tx1"/>
                </a:solidFill>
                <a:latin typeface="+mj-lt"/>
              </a:rPr>
              <a:t>architect</a:t>
            </a:r>
            <a:endParaRPr kumimoji="1" lang="ja-JP" altLang="en-US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22310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/>
          <p:cNvSpPr/>
          <p:nvPr/>
        </p:nvSpPr>
        <p:spPr>
          <a:xfrm>
            <a:off x="1449544" y="3433584"/>
            <a:ext cx="4055164" cy="1874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1606850" y="3270131"/>
            <a:ext cx="4055164" cy="1874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63204" y="386394"/>
            <a:ext cx="11684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 compliance = abstraction for application portability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14</a:t>
            </a:fld>
            <a:endParaRPr kumimoji="1" lang="ja-JP" altLang="en-US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8956312" y="119270"/>
            <a:ext cx="3091808" cy="331304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Towards “DD” and future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13" name="角丸四角形 8"/>
          <p:cNvSpPr/>
          <p:nvPr/>
        </p:nvSpPr>
        <p:spPr>
          <a:xfrm>
            <a:off x="389708" y="5486400"/>
            <a:ext cx="11395090" cy="965891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sz="2800" dirty="0">
                <a:solidFill>
                  <a:srgbClr val="FFFF00"/>
                </a:solidFill>
              </a:rPr>
              <a:t> 1)  Solid and sustainable external API </a:t>
            </a:r>
            <a:r>
              <a:rPr kumimoji="1" lang="en-US" altLang="ja-JP" sz="2800" dirty="0">
                <a:solidFill>
                  <a:schemeClr val="tx1"/>
                </a:solidFill>
              </a:rPr>
              <a:t>for application portability, reusability</a:t>
            </a:r>
            <a:br>
              <a:rPr kumimoji="1" lang="en-US" altLang="ja-JP" sz="2800" dirty="0">
                <a:solidFill>
                  <a:srgbClr val="FFFF00"/>
                </a:solidFill>
              </a:rPr>
            </a:br>
            <a:r>
              <a:rPr kumimoji="1" lang="en-US" altLang="ja-JP" sz="2800" dirty="0">
                <a:solidFill>
                  <a:srgbClr val="FFFF00"/>
                </a:solidFill>
              </a:rPr>
              <a:t> 2)  Flexibility to select OS core mechanism </a:t>
            </a:r>
            <a:r>
              <a:rPr kumimoji="1" lang="en-US" altLang="ja-JP" sz="2800" dirty="0">
                <a:solidFill>
                  <a:schemeClr val="tx1"/>
                </a:solidFill>
              </a:rPr>
              <a:t>to allow each OEM’s preference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2" name="正方形/長方形 1"/>
          <p:cNvSpPr/>
          <p:nvPr/>
        </p:nvSpPr>
        <p:spPr>
          <a:xfrm>
            <a:off x="1789033" y="1469025"/>
            <a:ext cx="4055164" cy="50555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latin typeface="+mj-lt"/>
              </a:rPr>
              <a:t>AGL application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1789034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app. API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3213642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delivery</a:t>
            </a:r>
            <a:br>
              <a:rPr kumimoji="1" lang="en-US" altLang="ja-JP" sz="2400" dirty="0">
                <a:solidFill>
                  <a:srgbClr val="FF0000"/>
                </a:solidFill>
                <a:latin typeface="+mj-lt"/>
              </a:rPr>
            </a:br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package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4638250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lifecycle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1789033" y="3101012"/>
            <a:ext cx="4055164" cy="1874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四角形: 角を丸くする 6"/>
          <p:cNvSpPr/>
          <p:nvPr/>
        </p:nvSpPr>
        <p:spPr>
          <a:xfrm>
            <a:off x="1404721" y="2107099"/>
            <a:ext cx="4717774" cy="887896"/>
          </a:xfrm>
          <a:prstGeom prst="roundRect">
            <a:avLst/>
          </a:prstGeom>
          <a:noFill/>
          <a:ln w="381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cxnSp>
        <p:nvCxnSpPr>
          <p:cNvPr id="14" name="直線矢印コネクタ 13"/>
          <p:cNvCxnSpPr/>
          <p:nvPr/>
        </p:nvCxnSpPr>
        <p:spPr>
          <a:xfrm flipH="1">
            <a:off x="6095992" y="2020961"/>
            <a:ext cx="995809" cy="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四角形: 角を丸くする 15"/>
          <p:cNvSpPr/>
          <p:nvPr/>
        </p:nvSpPr>
        <p:spPr>
          <a:xfrm>
            <a:off x="4002145" y="3330723"/>
            <a:ext cx="1166191" cy="478003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745353" y="1746645"/>
            <a:ext cx="5446647" cy="116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rgbClr val="FFFF00"/>
                </a:solidFill>
              </a:rPr>
              <a:t>     Require sustainable interface</a:t>
            </a:r>
          </a:p>
          <a:p>
            <a:pPr marL="342900" indent="-342900">
              <a:lnSpc>
                <a:spcPts val="25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portability across the platform (SoC)</a:t>
            </a:r>
          </a:p>
          <a:p>
            <a:pPr marL="342900" indent="-342900">
              <a:lnSpc>
                <a:spcPts val="2500"/>
              </a:lnSpc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  <a:latin typeface="+mj-lt"/>
              </a:rPr>
              <a:t> long-term reusability (multi version)</a:t>
            </a:r>
            <a:endParaRPr kumimoji="1" lang="ja-JP" altLang="en-US" sz="2400" dirty="0" err="1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1974564" y="4108178"/>
            <a:ext cx="3684105" cy="7421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9" name="四角形: 角を丸くする 18"/>
          <p:cNvSpPr/>
          <p:nvPr/>
        </p:nvSpPr>
        <p:spPr>
          <a:xfrm>
            <a:off x="4002145" y="4216718"/>
            <a:ext cx="1166192" cy="47800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C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3" name="矢印: 左右 22"/>
          <p:cNvSpPr/>
          <p:nvPr/>
        </p:nvSpPr>
        <p:spPr>
          <a:xfrm>
            <a:off x="5241223" y="3262745"/>
            <a:ext cx="2080731" cy="701559"/>
          </a:xfrm>
          <a:prstGeom prst="left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switchable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108141" y="3414994"/>
            <a:ext cx="1561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AGL library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241718" y="4259602"/>
            <a:ext cx="1294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latin typeface="+mj-lt"/>
              </a:rPr>
              <a:t>kernel</a:t>
            </a:r>
            <a:endParaRPr kumimoji="1" lang="ja-JP" altLang="en-US" sz="2400" dirty="0" err="1">
              <a:latin typeface="+mj-lt"/>
            </a:endParaRPr>
          </a:p>
        </p:txBody>
      </p:sp>
      <p:sp>
        <p:nvSpPr>
          <p:cNvPr id="27" name="矢印: 左右 26"/>
          <p:cNvSpPr/>
          <p:nvPr/>
        </p:nvSpPr>
        <p:spPr>
          <a:xfrm>
            <a:off x="5245507" y="4092198"/>
            <a:ext cx="2080731" cy="701559"/>
          </a:xfrm>
          <a:prstGeom prst="left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switchable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1" name="四角形: 角を丸くする 30"/>
          <p:cNvSpPr/>
          <p:nvPr/>
        </p:nvSpPr>
        <p:spPr>
          <a:xfrm>
            <a:off x="7492416" y="3333806"/>
            <a:ext cx="1166191" cy="478003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B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32" name="四角形: 角を丸くする 31"/>
          <p:cNvSpPr/>
          <p:nvPr/>
        </p:nvSpPr>
        <p:spPr>
          <a:xfrm>
            <a:off x="7492416" y="4216718"/>
            <a:ext cx="1166192" cy="478003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D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34" name="直線コネクタ 33"/>
          <p:cNvCxnSpPr/>
          <p:nvPr/>
        </p:nvCxnSpPr>
        <p:spPr>
          <a:xfrm flipH="1">
            <a:off x="1404721" y="3270131"/>
            <a:ext cx="569843" cy="37569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/>
          <p:nvPr/>
        </p:nvCxnSpPr>
        <p:spPr>
          <a:xfrm flipH="1">
            <a:off x="134019" y="3642598"/>
            <a:ext cx="1276453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107515" y="3714201"/>
            <a:ext cx="1484193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AGL</a:t>
            </a:r>
          </a:p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version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migration</a:t>
            </a:r>
            <a:endParaRPr kumimoji="1" lang="ja-JP" altLang="en-US" sz="2400" dirty="0" err="1">
              <a:latin typeface="+mj-lt"/>
            </a:endParaRPr>
          </a:p>
        </p:txBody>
      </p:sp>
      <p:sp>
        <p:nvSpPr>
          <p:cNvPr id="15" name="四角形: 角を丸くする 14"/>
          <p:cNvSpPr/>
          <p:nvPr/>
        </p:nvSpPr>
        <p:spPr>
          <a:xfrm>
            <a:off x="6351410" y="1205206"/>
            <a:ext cx="5433388" cy="39756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install, uninstall, run, pause, resume, stop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 flipH="1">
            <a:off x="5504708" y="1602771"/>
            <a:ext cx="776880" cy="7260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中かっこ 23"/>
          <p:cNvSpPr/>
          <p:nvPr/>
        </p:nvSpPr>
        <p:spPr>
          <a:xfrm>
            <a:off x="8727024" y="3280510"/>
            <a:ext cx="213381" cy="1515177"/>
          </a:xfrm>
          <a:prstGeom prst="rightBrace">
            <a:avLst>
              <a:gd name="adj1" fmla="val 23823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9031401" y="3530432"/>
            <a:ext cx="2980016" cy="1055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We should keep some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freedom to replace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encapsulated features</a:t>
            </a:r>
            <a:endParaRPr kumimoji="1" lang="ja-JP" altLang="en-US" sz="2400" dirty="0" err="1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8012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正方形/長方形 28"/>
          <p:cNvSpPr/>
          <p:nvPr/>
        </p:nvSpPr>
        <p:spPr>
          <a:xfrm>
            <a:off x="4603562" y="3645618"/>
            <a:ext cx="4055164" cy="1874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4760868" y="3482165"/>
            <a:ext cx="4055164" cy="1874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63204" y="386394"/>
            <a:ext cx="11684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Example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:</a:t>
            </a:r>
            <a:r>
              <a:rPr kumimoji="1" lang="ja-JP" altLang="en-US" sz="4000" dirty="0"/>
              <a:t> </a:t>
            </a:r>
            <a:r>
              <a:rPr kumimoji="1" lang="en-US" altLang="ja-JP" sz="4000" dirty="0"/>
              <a:t>Google Android “sustainable” SDK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15</a:t>
            </a:fld>
            <a:endParaRPr kumimoji="1" lang="ja-JP" altLang="en-US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8956312" y="119270"/>
            <a:ext cx="3091808" cy="331304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Towards “DD” and future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2" name="正方形/長方形 1"/>
          <p:cNvSpPr/>
          <p:nvPr/>
        </p:nvSpPr>
        <p:spPr>
          <a:xfrm>
            <a:off x="4943051" y="1469025"/>
            <a:ext cx="4055164" cy="50555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latin typeface="+mj-lt"/>
              </a:rPr>
              <a:t>Android application</a:t>
            </a:r>
            <a:endParaRPr kumimoji="1" lang="ja-JP" altLang="en-US" sz="2800" dirty="0">
              <a:latin typeface="+mj-lt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4943052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SDK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6367660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CTS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7792268" y="2213118"/>
            <a:ext cx="1205947" cy="691888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400" dirty="0">
                <a:solidFill>
                  <a:srgbClr val="FF0000"/>
                </a:solidFill>
                <a:latin typeface="+mj-lt"/>
              </a:rPr>
              <a:t>Emulator</a:t>
            </a:r>
            <a:endParaRPr kumimoji="1" lang="ja-JP" alt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4943051" y="3101012"/>
            <a:ext cx="4055164" cy="20365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7" name="四角形: 角を丸くする 6"/>
          <p:cNvSpPr/>
          <p:nvPr/>
        </p:nvSpPr>
        <p:spPr>
          <a:xfrm>
            <a:off x="4558739" y="2107099"/>
            <a:ext cx="4717774" cy="887896"/>
          </a:xfrm>
          <a:prstGeom prst="roundRect">
            <a:avLst/>
          </a:prstGeom>
          <a:noFill/>
          <a:ln w="381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6" name="四角形: 角を丸くする 15"/>
          <p:cNvSpPr/>
          <p:nvPr/>
        </p:nvSpPr>
        <p:spPr>
          <a:xfrm>
            <a:off x="7156163" y="3330723"/>
            <a:ext cx="1166191" cy="478003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ART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5128582" y="4108178"/>
            <a:ext cx="3684105" cy="8725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endParaRPr kumimoji="1" lang="ja-JP" altLang="en-US" sz="2400" dirty="0">
              <a:latin typeface="+mj-lt"/>
            </a:endParaRPr>
          </a:p>
        </p:txBody>
      </p:sp>
      <p:sp>
        <p:nvSpPr>
          <p:cNvPr id="19" name="四角形: 角を丸くする 18"/>
          <p:cNvSpPr/>
          <p:nvPr/>
        </p:nvSpPr>
        <p:spPr>
          <a:xfrm>
            <a:off x="7156163" y="4216718"/>
            <a:ext cx="1166192" cy="69606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latin typeface="+mj-lt"/>
              </a:rPr>
              <a:t>hardware</a:t>
            </a:r>
            <a:br>
              <a:rPr kumimoji="1" lang="en-US" altLang="ja-JP" dirty="0">
                <a:latin typeface="+mj-lt"/>
              </a:rPr>
            </a:br>
            <a:r>
              <a:rPr kumimoji="1" lang="en-US" altLang="ja-JP" dirty="0">
                <a:latin typeface="+mj-lt"/>
              </a:rPr>
              <a:t>offload</a:t>
            </a:r>
            <a:endParaRPr kumimoji="1" lang="ja-JP" altLang="en-US" dirty="0">
              <a:latin typeface="+mj-lt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5103134" y="3414994"/>
            <a:ext cx="2079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chemeClr val="bg1"/>
                </a:solidFill>
                <a:latin typeface="+mj-lt"/>
              </a:rPr>
              <a:t>Android library</a:t>
            </a:r>
            <a:endParaRPr kumimoji="1" lang="ja-JP" altLang="en-US" sz="2400" dirty="0" err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四角形: 角を丸くする 30"/>
          <p:cNvSpPr/>
          <p:nvPr/>
        </p:nvSpPr>
        <p:spPr>
          <a:xfrm>
            <a:off x="10646434" y="3333806"/>
            <a:ext cx="1166191" cy="478003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latin typeface="+mj-lt"/>
              </a:rPr>
              <a:t>Dalvik</a:t>
            </a:r>
            <a:endParaRPr kumimoji="1" lang="ja-JP" altLang="en-US" sz="2400" dirty="0">
              <a:latin typeface="+mj-lt"/>
            </a:endParaRPr>
          </a:p>
        </p:txBody>
      </p:sp>
      <p:cxnSp>
        <p:nvCxnSpPr>
          <p:cNvPr id="34" name="直線コネクタ 33"/>
          <p:cNvCxnSpPr/>
          <p:nvPr/>
        </p:nvCxnSpPr>
        <p:spPr>
          <a:xfrm flipH="1">
            <a:off x="4518983" y="3203871"/>
            <a:ext cx="569843" cy="37569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/>
          <p:nvPr/>
        </p:nvCxnSpPr>
        <p:spPr>
          <a:xfrm flipH="1">
            <a:off x="251791" y="3576338"/>
            <a:ext cx="427294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グループ化 45"/>
          <p:cNvGrpSpPr/>
          <p:nvPr/>
        </p:nvGrpSpPr>
        <p:grpSpPr>
          <a:xfrm>
            <a:off x="363204" y="3717342"/>
            <a:ext cx="4613924" cy="1695336"/>
            <a:chOff x="224216" y="1852773"/>
            <a:chExt cx="4613924" cy="1695336"/>
          </a:xfrm>
        </p:grpSpPr>
        <p:sp>
          <p:nvSpPr>
            <p:cNvPr id="37" name="テキスト ボックス 36"/>
            <p:cNvSpPr txBox="1"/>
            <p:nvPr/>
          </p:nvSpPr>
          <p:spPr>
            <a:xfrm>
              <a:off x="1891749" y="1852773"/>
              <a:ext cx="2946391" cy="1695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[ Android ver. ]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7.0  “Nougat” 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6.0  “</a:t>
              </a:r>
              <a:r>
                <a:rPr lang="en-US" altLang="ja-JP" sz="2400" dirty="0">
                  <a:latin typeface="+mj-lt"/>
                </a:rPr>
                <a:t>Marshmallow</a:t>
              </a:r>
              <a:r>
                <a:rPr kumimoji="1" lang="en-US" altLang="ja-JP" sz="2400" dirty="0">
                  <a:latin typeface="+mj-lt"/>
                </a:rPr>
                <a:t>”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5.0  “Lollipop”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4.0  “KitKat” </a:t>
              </a:r>
            </a:p>
          </p:txBody>
        </p:sp>
        <p:sp>
          <p:nvSpPr>
            <p:cNvPr id="33" name="テキスト ボックス 32"/>
            <p:cNvSpPr txBox="1"/>
            <p:nvPr/>
          </p:nvSpPr>
          <p:spPr>
            <a:xfrm>
              <a:off x="224216" y="1852773"/>
              <a:ext cx="2946391" cy="1695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[ API level ]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24 - 25</a:t>
              </a:r>
              <a:br>
                <a:rPr kumimoji="1" lang="en-US" altLang="ja-JP" sz="2400" dirty="0">
                  <a:latin typeface="+mj-lt"/>
                </a:rPr>
              </a:br>
              <a:r>
                <a:rPr kumimoji="1" lang="en-US" altLang="ja-JP" sz="2400" dirty="0">
                  <a:latin typeface="+mj-lt"/>
                </a:rPr>
                <a:t>23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21 – 22</a:t>
              </a:r>
            </a:p>
            <a:p>
              <a:pPr>
                <a:lnSpc>
                  <a:spcPts val="2500"/>
                </a:lnSpc>
              </a:pPr>
              <a:r>
                <a:rPr kumimoji="1" lang="en-US" altLang="ja-JP" sz="2400" dirty="0">
                  <a:latin typeface="+mj-lt"/>
                </a:rPr>
                <a:t>19</a:t>
              </a:r>
            </a:p>
          </p:txBody>
        </p:sp>
        <p:cxnSp>
          <p:nvCxnSpPr>
            <p:cNvPr id="39" name="直線矢印コネクタ 38"/>
            <p:cNvCxnSpPr/>
            <p:nvPr/>
          </p:nvCxnSpPr>
          <p:spPr>
            <a:xfrm flipH="1">
              <a:off x="1311965" y="2358887"/>
              <a:ext cx="57978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矢印コネクタ 40"/>
            <p:cNvCxnSpPr/>
            <p:nvPr/>
          </p:nvCxnSpPr>
          <p:spPr>
            <a:xfrm flipH="1">
              <a:off x="742122" y="2673937"/>
              <a:ext cx="114962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線矢印コネクタ 42"/>
            <p:cNvCxnSpPr/>
            <p:nvPr/>
          </p:nvCxnSpPr>
          <p:spPr>
            <a:xfrm flipH="1">
              <a:off x="1325217" y="2981743"/>
              <a:ext cx="57978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矢印コネクタ 44"/>
            <p:cNvCxnSpPr/>
            <p:nvPr/>
          </p:nvCxnSpPr>
          <p:spPr>
            <a:xfrm flipH="1">
              <a:off x="742122" y="3270131"/>
              <a:ext cx="114962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吹き出し: 角を丸めた四角形 47"/>
          <p:cNvSpPr/>
          <p:nvPr/>
        </p:nvSpPr>
        <p:spPr>
          <a:xfrm>
            <a:off x="520976" y="1747339"/>
            <a:ext cx="3472070" cy="1359037"/>
          </a:xfrm>
          <a:prstGeom prst="wedgeRoundRectCallout">
            <a:avLst>
              <a:gd name="adj1" fmla="val 74205"/>
              <a:gd name="adj2" fmla="val -117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Google provide some sort of App. portability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across some versions.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(2 to 4 generations)</a:t>
            </a:r>
            <a:endParaRPr kumimoji="1" lang="ja-JP" altLang="en-US" sz="2400" dirty="0">
              <a:latin typeface="+mj-lt"/>
            </a:endParaRPr>
          </a:p>
        </p:txBody>
      </p:sp>
      <p:sp>
        <p:nvSpPr>
          <p:cNvPr id="49" name="吹き出し: 角を丸めた四角形 48"/>
          <p:cNvSpPr/>
          <p:nvPr/>
        </p:nvSpPr>
        <p:spPr>
          <a:xfrm>
            <a:off x="9382528" y="1186570"/>
            <a:ext cx="2678844" cy="1340553"/>
          </a:xfrm>
          <a:prstGeom prst="wedgeRoundRectCallout">
            <a:avLst>
              <a:gd name="adj1" fmla="val -50784"/>
              <a:gd name="adj2" fmla="val 9537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Google replaced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VM runtime to ART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at ver5.0 release.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No impact for App.</a:t>
            </a:r>
          </a:p>
        </p:txBody>
      </p:sp>
      <p:sp>
        <p:nvSpPr>
          <p:cNvPr id="50" name="角丸四角形 8"/>
          <p:cNvSpPr/>
          <p:nvPr/>
        </p:nvSpPr>
        <p:spPr>
          <a:xfrm>
            <a:off x="389708" y="5954356"/>
            <a:ext cx="11395090" cy="497935"/>
          </a:xfrm>
          <a:prstGeom prst="roundRect">
            <a:avLst>
              <a:gd name="adj" fmla="val 2963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Definitely we need more long-term, but now Android offers better option</a:t>
            </a:r>
            <a:endParaRPr kumimoji="1" lang="ja-JP" altLang="en-US" sz="2800" dirty="0">
              <a:solidFill>
                <a:srgbClr val="FFFF00"/>
              </a:solidFill>
            </a:endParaRPr>
          </a:p>
        </p:txBody>
      </p:sp>
      <p:sp>
        <p:nvSpPr>
          <p:cNvPr id="51" name="四角形: 角を丸くする 50"/>
          <p:cNvSpPr/>
          <p:nvPr/>
        </p:nvSpPr>
        <p:spPr>
          <a:xfrm>
            <a:off x="10646434" y="4214187"/>
            <a:ext cx="1166192" cy="696065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latin typeface="+mj-lt"/>
              </a:rPr>
              <a:t>on-chip</a:t>
            </a:r>
          </a:p>
          <a:p>
            <a:pPr algn="ctr"/>
            <a:r>
              <a:rPr kumimoji="1" lang="en-US" altLang="ja-JP" dirty="0">
                <a:latin typeface="+mj-lt"/>
              </a:rPr>
              <a:t>audio</a:t>
            </a:r>
            <a:endParaRPr kumimoji="1" lang="ja-JP" altLang="en-US" dirty="0">
              <a:latin typeface="+mj-lt"/>
            </a:endParaRPr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5442134" y="4316754"/>
            <a:ext cx="1294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latin typeface="+mj-lt"/>
              </a:rPr>
              <a:t>kernel</a:t>
            </a:r>
            <a:endParaRPr kumimoji="1" lang="ja-JP" altLang="en-US" sz="2400" dirty="0" err="1">
              <a:latin typeface="+mj-lt"/>
            </a:endParaRPr>
          </a:p>
        </p:txBody>
      </p:sp>
      <p:sp>
        <p:nvSpPr>
          <p:cNvPr id="54" name="矢印: 左 53"/>
          <p:cNvSpPr/>
          <p:nvPr/>
        </p:nvSpPr>
        <p:spPr>
          <a:xfrm>
            <a:off x="8395241" y="3205948"/>
            <a:ext cx="2080731" cy="689861"/>
          </a:xfrm>
          <a:prstGeom prst="lef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replaced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5" name="矢印: 左 54"/>
          <p:cNvSpPr/>
          <p:nvPr/>
        </p:nvSpPr>
        <p:spPr>
          <a:xfrm>
            <a:off x="8395240" y="4229703"/>
            <a:ext cx="2080731" cy="689861"/>
          </a:xfrm>
          <a:prstGeom prst="lef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replaced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05169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63204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Example 2 : Android application developer support 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16</a:t>
            </a:fld>
            <a:endParaRPr kumimoji="1" lang="ja-JP" altLang="en-US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8956312" y="119270"/>
            <a:ext cx="3091808" cy="331304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Towards “DD” and future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367" y="1210497"/>
            <a:ext cx="4981005" cy="3679554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19" y="1361404"/>
            <a:ext cx="6781238" cy="3740683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756" y="3569794"/>
            <a:ext cx="3936548" cy="2855611"/>
          </a:xfrm>
          <a:prstGeom prst="rect">
            <a:avLst/>
          </a:prstGeom>
        </p:spPr>
      </p:pic>
      <p:sp>
        <p:nvSpPr>
          <p:cNvPr id="2" name="テキスト ボックス 1"/>
          <p:cNvSpPr txBox="1"/>
          <p:nvPr/>
        </p:nvSpPr>
        <p:spPr>
          <a:xfrm>
            <a:off x="108909" y="5102087"/>
            <a:ext cx="3307807" cy="734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on-line document for</a:t>
            </a:r>
            <a:br>
              <a:rPr kumimoji="1" lang="en-US" altLang="ja-JP" sz="2400" dirty="0">
                <a:latin typeface="+mj-lt"/>
              </a:rPr>
            </a:br>
            <a:r>
              <a:rPr kumimoji="1" lang="en-US" altLang="ja-JP" sz="2400" dirty="0">
                <a:latin typeface="+mj-lt"/>
              </a:rPr>
              <a:t>Android app. developer</a:t>
            </a:r>
            <a:endParaRPr kumimoji="1" lang="ja-JP" altLang="en-US" sz="2400" dirty="0" err="1">
              <a:latin typeface="+mj-lt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8346434" y="4736438"/>
            <a:ext cx="3307807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emulator runs on PC </a:t>
            </a:r>
            <a:endParaRPr kumimoji="1" lang="ja-JP" altLang="en-US" sz="2400" dirty="0" err="1">
              <a:latin typeface="+mj-lt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547301" y="5556734"/>
            <a:ext cx="3307807" cy="41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kumimoji="1" lang="en-US" altLang="ja-JP" sz="2400" dirty="0">
                <a:latin typeface="+mj-lt"/>
              </a:rPr>
              <a:t>Android studio (IDE) </a:t>
            </a:r>
            <a:endParaRPr kumimoji="1" lang="ja-JP" altLang="en-US" sz="2400" dirty="0" err="1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742536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34" y="1319564"/>
            <a:ext cx="10445635" cy="4924247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363204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AGL kick start document : in progress </a:t>
            </a:r>
            <a:endParaRPr kumimoji="1" lang="ja-JP" altLang="en-US" sz="40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17</a:t>
            </a:fld>
            <a:endParaRPr kumimoji="1" lang="ja-JP" altLang="en-US" dirty="0"/>
          </a:p>
        </p:txBody>
      </p:sp>
      <p:sp>
        <p:nvSpPr>
          <p:cNvPr id="11" name="四角形: 角を丸くする 10"/>
          <p:cNvSpPr/>
          <p:nvPr/>
        </p:nvSpPr>
        <p:spPr>
          <a:xfrm>
            <a:off x="8956312" y="119270"/>
            <a:ext cx="3091808" cy="331304"/>
          </a:xfrm>
          <a:prstGeom prst="roundRect">
            <a:avLst>
              <a:gd name="adj" fmla="val 2381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latin typeface="+mj-lt"/>
              </a:rPr>
              <a:t>Towards “DD” and future </a:t>
            </a:r>
            <a:endParaRPr kumimoji="1" lang="ja-JP" altLang="en-US" sz="2000" dirty="0">
              <a:latin typeface="+mj-lt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542647" y="992072"/>
            <a:ext cx="9483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u="sng" dirty="0">
                <a:hlinkClick r:id="rId3"/>
              </a:rPr>
              <a:t>http://docs.iot.bzh/docs/getting_started/en/dev/reference/machines/R-Car-Starter-Kit-gen3.html</a:t>
            </a:r>
            <a:endParaRPr lang="ja-JP" altLang="ja-JP" dirty="0"/>
          </a:p>
        </p:txBody>
      </p:sp>
      <p:sp>
        <p:nvSpPr>
          <p:cNvPr id="15" name="楕円 14"/>
          <p:cNvSpPr/>
          <p:nvPr/>
        </p:nvSpPr>
        <p:spPr>
          <a:xfrm>
            <a:off x="1210612" y="4629135"/>
            <a:ext cx="3704288" cy="182315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36000" tIns="0" rIns="36000" bIns="0" rtlCol="0" anchor="ctr"/>
          <a:lstStyle/>
          <a:p>
            <a:pPr algn="ctr"/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Most of existing AGL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documents, wiki are for BSP developer.</a:t>
            </a:r>
            <a:br>
              <a:rPr kumimoji="1" lang="en-US" altLang="ja-JP" sz="2400" dirty="0">
                <a:solidFill>
                  <a:schemeClr val="tx1"/>
                </a:solidFill>
                <a:latin typeface="+mj-lt"/>
              </a:rPr>
            </a:br>
            <a:r>
              <a:rPr kumimoji="1" lang="en-US" altLang="ja-JP" sz="2400" dirty="0">
                <a:solidFill>
                  <a:schemeClr val="tx1"/>
                </a:solidFill>
                <a:latin typeface="+mj-lt"/>
              </a:rPr>
              <a:t>( Not for app. ) </a:t>
            </a:r>
            <a:endParaRPr kumimoji="1" lang="ja-JP" altLang="en-US" sz="2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231" y="3939474"/>
            <a:ext cx="3288769" cy="277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9938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/>
          <p:cNvSpPr txBox="1"/>
          <p:nvPr/>
        </p:nvSpPr>
        <p:spPr>
          <a:xfrm>
            <a:off x="363204" y="386394"/>
            <a:ext cx="11215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dirty="0"/>
              <a:t>Conclusion  </a:t>
            </a:r>
            <a:endParaRPr kumimoji="1" lang="ja-JP" altLang="en-US" sz="40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50565" y="1383362"/>
            <a:ext cx="116577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Calibri Light" panose="020F0302020204030204" pitchFamily="34" charset="0"/>
              </a:rPr>
              <a:t>AGL community is growing day by day, and </a:t>
            </a:r>
            <a:r>
              <a:rPr kumimoji="1" lang="en-US" altLang="ja-JP" sz="2800" dirty="0">
                <a:solidFill>
                  <a:srgbClr val="FFFF00"/>
                </a:solidFill>
                <a:latin typeface="Calibri Light" panose="020F0302020204030204" pitchFamily="34" charset="0"/>
              </a:rPr>
              <a:t>existing development model </a:t>
            </a:r>
            <a:r>
              <a:rPr lang="en-US" altLang="ja-JP" sz="2800" dirty="0">
                <a:solidFill>
                  <a:srgbClr val="FFFF00"/>
                </a:solidFill>
                <a:latin typeface="+mj-lt"/>
              </a:rPr>
              <a:t>has not been functioning as well as it used to</a:t>
            </a:r>
            <a:r>
              <a:rPr lang="en-US" altLang="ja-JP" sz="2800" dirty="0">
                <a:latin typeface="+mj-lt"/>
              </a:rPr>
              <a:t>. Due to this, AGL “CC” development was a bit messy; even its result was great, much more than expected.</a:t>
            </a: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endParaRPr kumimoji="1" lang="en-US" altLang="ja-JP" sz="2800" dirty="0">
              <a:latin typeface="+mj-lt"/>
            </a:endParaRP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+mj-lt"/>
              </a:rPr>
              <a:t>We need to 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improve our process and rules to comply with current AGL circumstances</a:t>
            </a:r>
            <a:r>
              <a:rPr kumimoji="1" lang="en-US" altLang="ja-JP" sz="2800" dirty="0">
                <a:latin typeface="+mj-lt"/>
              </a:rPr>
              <a:t>.  Demo development need to be isolated from upstream development and allocate dedicated maintainer for that.</a:t>
            </a: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endParaRPr kumimoji="1" lang="en-US" altLang="ja-JP" sz="2800" dirty="0">
              <a:latin typeface="+mj-lt"/>
            </a:endParaRPr>
          </a:p>
          <a:p>
            <a:pPr marL="361950" indent="-361950">
              <a:buClr>
                <a:srgbClr val="FFFF00"/>
              </a:buClr>
              <a:buFont typeface="Wingdings" panose="05000000000000000000" pitchFamily="2" charset="2"/>
              <a:buChar char="l"/>
            </a:pPr>
            <a:r>
              <a:rPr kumimoji="1" lang="en-US" altLang="ja-JP" sz="2800" dirty="0">
                <a:latin typeface="+mj-lt"/>
              </a:rPr>
              <a:t>Community style 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flexible collaboration and “code first” policy are the beauty of AGL</a:t>
            </a:r>
            <a:r>
              <a:rPr kumimoji="1" lang="en-US" altLang="ja-JP" sz="2800" dirty="0">
                <a:latin typeface="+mj-lt"/>
              </a:rPr>
              <a:t>, and we should retain them.  At the same time, we </a:t>
            </a: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need to improve</a:t>
            </a:r>
            <a:br>
              <a:rPr kumimoji="1" lang="en-US" altLang="ja-JP" sz="2800" dirty="0">
                <a:solidFill>
                  <a:srgbClr val="FFFF00"/>
                </a:solidFill>
                <a:latin typeface="+mj-lt"/>
              </a:rPr>
            </a:br>
            <a:r>
              <a:rPr kumimoji="1" lang="en-US" altLang="ja-JP" sz="2800" dirty="0">
                <a:solidFill>
                  <a:srgbClr val="FFFF00"/>
                </a:solidFill>
                <a:latin typeface="+mj-lt"/>
              </a:rPr>
              <a:t>governance</a:t>
            </a:r>
            <a:r>
              <a:rPr kumimoji="1" lang="en-US" altLang="ja-JP" sz="2800" dirty="0">
                <a:latin typeface="+mj-lt"/>
              </a:rPr>
              <a:t> like compliance and technology selection.  TBD at SC/AB level.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pPr/>
              <a:t>18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0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ユーザー定義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FF00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 sz="2400" dirty="0" smtClean="0">
            <a:latin typeface="+mj-lt"/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txDef>
      <a:spPr>
        <a:noFill/>
      </a:spPr>
      <a:bodyPr wrap="square" rtlCol="0">
        <a:spAutoFit/>
      </a:bodyPr>
      <a:lstStyle>
        <a:defPPr>
          <a:defRPr kumimoji="1" sz="2400" dirty="0" err="1" smtClean="0">
            <a:solidFill>
              <a:schemeClr val="bg1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3.xml><?xml version="1.0" encoding="utf-8"?>
<a:theme xmlns:a="http://schemas.openxmlformats.org/drawingml/2006/main" name="1_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4.xml><?xml version="1.0" encoding="utf-8"?>
<a:theme xmlns:a="http://schemas.openxmlformats.org/drawingml/2006/main" name="1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8690</TotalTime>
  <Words>1314</Words>
  <Application>Microsoft Office PowerPoint</Application>
  <PresentationFormat>ワイド画面</PresentationFormat>
  <Paragraphs>360</Paragraphs>
  <Slides>18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14</vt:i4>
      </vt:variant>
      <vt:variant>
        <vt:lpstr>テーマ</vt:lpstr>
      </vt:variant>
      <vt:variant>
        <vt:i4>5</vt:i4>
      </vt:variant>
      <vt:variant>
        <vt:lpstr>スライド タイトル</vt:lpstr>
      </vt:variant>
      <vt:variant>
        <vt:i4>18</vt:i4>
      </vt:variant>
    </vt:vector>
  </HeadingPairs>
  <TitlesOfParts>
    <vt:vector size="37" baseType="lpstr">
      <vt:lpstr>HGP創英角ｺﾞｼｯｸUB</vt:lpstr>
      <vt:lpstr>Meiryo UI</vt:lpstr>
      <vt:lpstr>ＭＳ Ｐゴシック</vt:lpstr>
      <vt:lpstr>游ゴシック</vt:lpstr>
      <vt:lpstr>游ゴシック Light</vt:lpstr>
      <vt:lpstr>Arial</vt:lpstr>
      <vt:lpstr>Arial Narrow</vt:lpstr>
      <vt:lpstr>Berlin Sans FB Demi</vt:lpstr>
      <vt:lpstr>Calibri</vt:lpstr>
      <vt:lpstr>Calibri Light</vt:lpstr>
      <vt:lpstr>Showcard Gothic</vt:lpstr>
      <vt:lpstr>Symbol</vt:lpstr>
      <vt:lpstr>Verdana</vt:lpstr>
      <vt:lpstr>Wingdings</vt:lpstr>
      <vt:lpstr>Office Theme</vt:lpstr>
      <vt:lpstr>Standard</vt:lpstr>
      <vt:lpstr>1_Standard</vt:lpstr>
      <vt:lpstr>1_標準デザイン</vt:lpstr>
      <vt:lpstr>2_標準デザイン</vt:lpstr>
      <vt:lpstr>Behind the scenes of AGL v3.0 “CC” and towards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munakata hisao</dc:creator>
  <cp:lastModifiedBy>Hisao Munakata</cp:lastModifiedBy>
  <cp:revision>685</cp:revision>
  <cp:lastPrinted>2016-07-10T12:47:07Z</cp:lastPrinted>
  <dcterms:created xsi:type="dcterms:W3CDTF">2016-05-21T03:36:12Z</dcterms:created>
  <dcterms:modified xsi:type="dcterms:W3CDTF">2017-02-08T01:06:51Z</dcterms:modified>
</cp:coreProperties>
</file>