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4"/>
  </p:sldMasterIdLst>
  <p:notesMasterIdLst>
    <p:notesMasterId r:id="rId20"/>
  </p:notesMasterIdLst>
  <p:sldIdLst>
    <p:sldId id="2147473640" r:id="rId5"/>
    <p:sldId id="386" r:id="rId6"/>
    <p:sldId id="444" r:id="rId7"/>
    <p:sldId id="2147473641" r:id="rId8"/>
    <p:sldId id="447" r:id="rId9"/>
    <p:sldId id="449" r:id="rId10"/>
    <p:sldId id="2147473639" r:id="rId11"/>
    <p:sldId id="456" r:id="rId12"/>
    <p:sldId id="455" r:id="rId13"/>
    <p:sldId id="458" r:id="rId14"/>
    <p:sldId id="460" r:id="rId15"/>
    <p:sldId id="462" r:id="rId16"/>
    <p:sldId id="461" r:id="rId17"/>
    <p:sldId id="2147473637" r:id="rId18"/>
    <p:sldId id="363" r:id="rId1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632EB07-EB63-80C0-FE35-EB4AC21925D5}" name="Xavier Touati" initials="XT" userId="S::xavier.touati@renesas.com::cd0c16d2-1496-4fca-a274-c74d2ca2969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18C"/>
    <a:srgbClr val="CCFFFF"/>
    <a:srgbClr val="BFBEBE"/>
    <a:srgbClr val="706F6F"/>
    <a:srgbClr val="999998"/>
    <a:srgbClr val="9E9D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F7A73D-9382-B71B-72A8-9A652A49EFCC}" v="10" dt="2023-10-10T10:30:46.351"/>
    <p1510:client id="{65F4A99D-8907-258F-BD80-6ABCAE01F54C}" v="1" dt="2023-10-10T16:26:48.496"/>
    <p1510:client id="{7D934774-E887-45D8-740E-AC86FAE8475D}" v="375" dt="2023-10-09T22:35:32.170"/>
    <p1510:client id="{AE04CF3D-64A2-4243-9CA8-A162B6E18D96}" v="173" dt="2023-10-10T18:55:26.926"/>
    <p1510:client id="{C0C69D23-AE3F-F226-49B8-0AB3A32350B7}" v="2" dt="2023-10-10T18:57:48.3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C45C0E-1B96-4145-8B9B-C7C2841FE7D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7C6114-D243-48C4-8E3A-EDA6F54C59C3}">
      <dgm:prSet phldrT="[テキスト]" custT="1"/>
      <dgm:spPr/>
      <dgm:t>
        <a:bodyPr/>
        <a:lstStyle/>
        <a:p>
          <a:r>
            <a:rPr lang="en-US" sz="2800"/>
            <a:t>HW</a:t>
          </a:r>
          <a:br>
            <a:rPr lang="en-US" sz="2800"/>
          </a:br>
          <a:r>
            <a:rPr lang="en-US" sz="2800"/>
            <a:t>variation</a:t>
          </a:r>
        </a:p>
      </dgm:t>
    </dgm:pt>
    <dgm:pt modelId="{BA8530E0-5EBD-4C3A-8FBF-EC7C3EEEDE4D}" type="parTrans" cxnId="{B1D46E2A-8382-48FA-BCC2-E16885982DEF}">
      <dgm:prSet/>
      <dgm:spPr/>
      <dgm:t>
        <a:bodyPr/>
        <a:lstStyle/>
        <a:p>
          <a:endParaRPr lang="en-US"/>
        </a:p>
      </dgm:t>
    </dgm:pt>
    <dgm:pt modelId="{2C6BFC68-9588-4790-8D08-6EC838C31024}" type="sibTrans" cxnId="{B1D46E2A-8382-48FA-BCC2-E16885982DEF}">
      <dgm:prSet/>
      <dgm:spPr/>
      <dgm:t>
        <a:bodyPr/>
        <a:lstStyle/>
        <a:p>
          <a:endParaRPr lang="en-US"/>
        </a:p>
      </dgm:t>
    </dgm:pt>
    <dgm:pt modelId="{8B9FE5EC-E2EB-49B9-ABE8-0A21A770BD7B}">
      <dgm:prSet phldrT="[テキスト]"/>
      <dgm:spPr/>
      <dgm:t>
        <a:bodyPr/>
        <a:lstStyle/>
        <a:p>
          <a:r>
            <a:rPr lang="en-US"/>
            <a:t>Require performance (=price) variants</a:t>
          </a:r>
        </a:p>
      </dgm:t>
    </dgm:pt>
    <dgm:pt modelId="{1334F6D4-05EC-4EE4-BB90-066DB6DCCB5A}" type="parTrans" cxnId="{9B147943-D5E4-45B5-A44A-8A13D68924CC}">
      <dgm:prSet/>
      <dgm:spPr/>
      <dgm:t>
        <a:bodyPr/>
        <a:lstStyle/>
        <a:p>
          <a:endParaRPr lang="en-US"/>
        </a:p>
      </dgm:t>
    </dgm:pt>
    <dgm:pt modelId="{3ED9FABE-7579-44B0-B893-7993283CDA46}" type="sibTrans" cxnId="{9B147943-D5E4-45B5-A44A-8A13D68924CC}">
      <dgm:prSet/>
      <dgm:spPr/>
      <dgm:t>
        <a:bodyPr/>
        <a:lstStyle/>
        <a:p>
          <a:endParaRPr lang="en-US"/>
        </a:p>
      </dgm:t>
    </dgm:pt>
    <dgm:pt modelId="{89BF1984-F1F6-4F6D-9DC4-0F69853AFE77}">
      <dgm:prSet phldrT="[テキスト]"/>
      <dgm:spPr/>
      <dgm:t>
        <a:bodyPr/>
        <a:lstStyle/>
        <a:p>
          <a:r>
            <a:rPr lang="en-US"/>
            <a:t>Expect unique competitive features </a:t>
          </a:r>
          <a:br>
            <a:rPr lang="en-US"/>
          </a:br>
          <a:r>
            <a:rPr lang="en-US"/>
            <a:t>(display numbers, AI,..)</a:t>
          </a:r>
        </a:p>
      </dgm:t>
    </dgm:pt>
    <dgm:pt modelId="{AD9D55DC-8273-477E-B06C-BEB75494D35D}" type="parTrans" cxnId="{6A5F26A9-7D27-482E-BE7B-2EA21FB2FC7E}">
      <dgm:prSet/>
      <dgm:spPr/>
      <dgm:t>
        <a:bodyPr/>
        <a:lstStyle/>
        <a:p>
          <a:endParaRPr lang="en-US"/>
        </a:p>
      </dgm:t>
    </dgm:pt>
    <dgm:pt modelId="{5A52549F-C77D-4B42-9C05-508D5C2A44C5}" type="sibTrans" cxnId="{6A5F26A9-7D27-482E-BE7B-2EA21FB2FC7E}">
      <dgm:prSet/>
      <dgm:spPr/>
      <dgm:t>
        <a:bodyPr/>
        <a:lstStyle/>
        <a:p>
          <a:endParaRPr lang="en-US"/>
        </a:p>
      </dgm:t>
    </dgm:pt>
    <dgm:pt modelId="{730BBC96-A830-4B68-A6CD-499ADB54FF11}">
      <dgm:prSet phldrT="[テキスト]" custT="1"/>
      <dgm:spPr/>
      <dgm:t>
        <a:bodyPr/>
        <a:lstStyle/>
        <a:p>
          <a:r>
            <a:rPr lang="en-US" sz="2800"/>
            <a:t>SW</a:t>
          </a:r>
          <a:br>
            <a:rPr lang="en-US" sz="2800"/>
          </a:br>
          <a:r>
            <a:rPr lang="en-US" sz="2800"/>
            <a:t>commonality</a:t>
          </a:r>
        </a:p>
      </dgm:t>
    </dgm:pt>
    <dgm:pt modelId="{E6F55035-2D9D-4CDF-B840-77359B4EF254}" type="parTrans" cxnId="{6E983F27-7843-4837-949F-8D411D79BAB2}">
      <dgm:prSet/>
      <dgm:spPr/>
      <dgm:t>
        <a:bodyPr/>
        <a:lstStyle/>
        <a:p>
          <a:endParaRPr lang="en-US"/>
        </a:p>
      </dgm:t>
    </dgm:pt>
    <dgm:pt modelId="{DDDBD070-93A4-4064-99C1-1B204A71588D}" type="sibTrans" cxnId="{6E983F27-7843-4837-949F-8D411D79BAB2}">
      <dgm:prSet/>
      <dgm:spPr/>
      <dgm:t>
        <a:bodyPr/>
        <a:lstStyle/>
        <a:p>
          <a:endParaRPr lang="en-US"/>
        </a:p>
      </dgm:t>
    </dgm:pt>
    <dgm:pt modelId="{C74F31B3-D881-4D6D-9D7F-C71D337A1C06}">
      <dgm:prSet phldrT="[テキスト]"/>
      <dgm:spPr/>
      <dgm:t>
        <a:bodyPr/>
        <a:lstStyle/>
        <a:p>
          <a:r>
            <a:rPr lang="en-US"/>
            <a:t>Production variants (same generation)</a:t>
          </a:r>
        </a:p>
      </dgm:t>
    </dgm:pt>
    <dgm:pt modelId="{7F3E2D9E-6E0D-44C7-9D93-A6622E4CBB60}" type="parTrans" cxnId="{33EF5870-7A8E-4427-BA24-ECAC81EC9C01}">
      <dgm:prSet/>
      <dgm:spPr/>
      <dgm:t>
        <a:bodyPr/>
        <a:lstStyle/>
        <a:p>
          <a:endParaRPr lang="en-US"/>
        </a:p>
      </dgm:t>
    </dgm:pt>
    <dgm:pt modelId="{A4AABB1A-7ECD-45F7-86F2-0C787600131D}" type="sibTrans" cxnId="{33EF5870-7A8E-4427-BA24-ECAC81EC9C01}">
      <dgm:prSet/>
      <dgm:spPr/>
      <dgm:t>
        <a:bodyPr/>
        <a:lstStyle/>
        <a:p>
          <a:endParaRPr lang="en-US"/>
        </a:p>
      </dgm:t>
    </dgm:pt>
    <dgm:pt modelId="{70209AFF-DECC-496D-927A-9A5016D9B9B4}">
      <dgm:prSet phldrT="[テキスト]"/>
      <dgm:spPr/>
      <dgm:t>
        <a:bodyPr/>
        <a:lstStyle/>
        <a:p>
          <a:r>
            <a:rPr lang="en-US"/>
            <a:t>SW migration (across the generation)</a:t>
          </a:r>
        </a:p>
      </dgm:t>
    </dgm:pt>
    <dgm:pt modelId="{65958AA0-27A9-43E3-B165-BB3BE3D97777}" type="parTrans" cxnId="{6513E95B-F876-40B1-9B99-23D479C2B74C}">
      <dgm:prSet/>
      <dgm:spPr/>
      <dgm:t>
        <a:bodyPr/>
        <a:lstStyle/>
        <a:p>
          <a:endParaRPr lang="en-US"/>
        </a:p>
      </dgm:t>
    </dgm:pt>
    <dgm:pt modelId="{23AAA0DB-197C-4E7E-AB29-FDD8B04D9299}" type="sibTrans" cxnId="{6513E95B-F876-40B1-9B99-23D479C2B74C}">
      <dgm:prSet/>
      <dgm:spPr/>
      <dgm:t>
        <a:bodyPr/>
        <a:lstStyle/>
        <a:p>
          <a:endParaRPr lang="en-US"/>
        </a:p>
      </dgm:t>
    </dgm:pt>
    <dgm:pt modelId="{5AE88474-96D0-44E3-B404-7D4613372037}">
      <dgm:prSet phldrT="[テキスト]" custT="1"/>
      <dgm:spPr/>
      <dgm:t>
        <a:bodyPr/>
        <a:lstStyle/>
        <a:p>
          <a:r>
            <a:rPr lang="en-US" sz="2800"/>
            <a:t>HW/SW</a:t>
          </a:r>
          <a:br>
            <a:rPr lang="en-US" sz="2800"/>
          </a:br>
          <a:r>
            <a:rPr lang="en-US" sz="2800"/>
            <a:t>boundary</a:t>
          </a:r>
        </a:p>
      </dgm:t>
    </dgm:pt>
    <dgm:pt modelId="{462E33EC-9CA3-43CA-BBF0-A140209196B9}" type="parTrans" cxnId="{851760B5-5502-41E5-A68F-6A7371FFDC18}">
      <dgm:prSet/>
      <dgm:spPr/>
      <dgm:t>
        <a:bodyPr/>
        <a:lstStyle/>
        <a:p>
          <a:endParaRPr lang="en-US"/>
        </a:p>
      </dgm:t>
    </dgm:pt>
    <dgm:pt modelId="{6AFC9885-A1F6-4CD0-8039-71A3E98FAB01}" type="sibTrans" cxnId="{851760B5-5502-41E5-A68F-6A7371FFDC18}">
      <dgm:prSet/>
      <dgm:spPr/>
      <dgm:t>
        <a:bodyPr/>
        <a:lstStyle/>
        <a:p>
          <a:endParaRPr lang="en-US"/>
        </a:p>
      </dgm:t>
    </dgm:pt>
    <dgm:pt modelId="{425D1ACA-8EB0-4E5C-A8E1-7E4FECD0394C}">
      <dgm:prSet phldrT="[テキスト]"/>
      <dgm:spPr/>
      <dgm:t>
        <a:bodyPr/>
        <a:lstStyle/>
        <a:p>
          <a:r>
            <a:rPr lang="en-US"/>
            <a:t>Application portability (OS interface)</a:t>
          </a:r>
        </a:p>
      </dgm:t>
    </dgm:pt>
    <dgm:pt modelId="{17592012-3C14-46B5-8092-9CEB0C39C1BD}" type="parTrans" cxnId="{BF5805B9-E162-4228-9B9E-628DA48083BC}">
      <dgm:prSet/>
      <dgm:spPr/>
      <dgm:t>
        <a:bodyPr/>
        <a:lstStyle/>
        <a:p>
          <a:endParaRPr lang="en-US"/>
        </a:p>
      </dgm:t>
    </dgm:pt>
    <dgm:pt modelId="{7E122DC5-6B4F-44EB-991E-B74FC4896D22}" type="sibTrans" cxnId="{BF5805B9-E162-4228-9B9E-628DA48083BC}">
      <dgm:prSet/>
      <dgm:spPr/>
      <dgm:t>
        <a:bodyPr/>
        <a:lstStyle/>
        <a:p>
          <a:endParaRPr lang="en-US"/>
        </a:p>
      </dgm:t>
    </dgm:pt>
    <dgm:pt modelId="{0F3E4906-9BAD-4D7B-8BAD-B263846551AA}">
      <dgm:prSet phldrT="[テキスト]"/>
      <dgm:spPr/>
      <dgm:t>
        <a:bodyPr/>
        <a:lstStyle/>
        <a:p>
          <a:r>
            <a:rPr lang="en-US"/>
            <a:t>HW access interface (common API)</a:t>
          </a:r>
        </a:p>
      </dgm:t>
    </dgm:pt>
    <dgm:pt modelId="{5E95EE0E-D3B5-42D6-BAE9-ECE4EAC65BD7}" type="parTrans" cxnId="{CB03E027-EA08-444B-B62A-A26FCAA75307}">
      <dgm:prSet/>
      <dgm:spPr/>
      <dgm:t>
        <a:bodyPr/>
        <a:lstStyle/>
        <a:p>
          <a:endParaRPr lang="en-US"/>
        </a:p>
      </dgm:t>
    </dgm:pt>
    <dgm:pt modelId="{B3511FA9-7B14-4CBA-A3F8-604263A710BA}" type="sibTrans" cxnId="{CB03E027-EA08-444B-B62A-A26FCAA75307}">
      <dgm:prSet/>
      <dgm:spPr/>
      <dgm:t>
        <a:bodyPr/>
        <a:lstStyle/>
        <a:p>
          <a:endParaRPr lang="en-US"/>
        </a:p>
      </dgm:t>
    </dgm:pt>
    <dgm:pt modelId="{C72378BA-DEDA-4562-AEB6-BAEE1E1F3CF5}">
      <dgm:prSet phldrT="[テキスト]"/>
      <dgm:spPr/>
      <dgm:t>
        <a:bodyPr/>
        <a:lstStyle/>
        <a:p>
          <a:r>
            <a:rPr lang="en-US"/>
            <a:t>System level boundary</a:t>
          </a:r>
        </a:p>
      </dgm:t>
    </dgm:pt>
    <dgm:pt modelId="{13F0082E-706A-42BA-A99D-10C55DC28D99}" type="parTrans" cxnId="{B4C1E3CE-E032-49A6-B5C2-F58A7954B6A7}">
      <dgm:prSet/>
      <dgm:spPr/>
      <dgm:t>
        <a:bodyPr/>
        <a:lstStyle/>
        <a:p>
          <a:endParaRPr lang="en-US"/>
        </a:p>
      </dgm:t>
    </dgm:pt>
    <dgm:pt modelId="{E5CDA101-14FA-4F15-B22A-9FEE94A3D095}" type="sibTrans" cxnId="{B4C1E3CE-E032-49A6-B5C2-F58A7954B6A7}">
      <dgm:prSet/>
      <dgm:spPr/>
      <dgm:t>
        <a:bodyPr/>
        <a:lstStyle/>
        <a:p>
          <a:endParaRPr lang="en-US"/>
        </a:p>
      </dgm:t>
    </dgm:pt>
    <dgm:pt modelId="{E9012A63-ADFD-4669-9797-AD38A16FFE71}" type="pres">
      <dgm:prSet presAssocID="{91C45C0E-1B96-4145-8B9B-C7C2841FE7DD}" presName="Name0" presStyleCnt="0">
        <dgm:presLayoutVars>
          <dgm:dir/>
          <dgm:animLvl val="lvl"/>
          <dgm:resizeHandles val="exact"/>
        </dgm:presLayoutVars>
      </dgm:prSet>
      <dgm:spPr/>
    </dgm:pt>
    <dgm:pt modelId="{18C70F1D-9665-430F-9C77-607240522232}" type="pres">
      <dgm:prSet presAssocID="{817C6114-D243-48C4-8E3A-EDA6F54C59C3}" presName="linNode" presStyleCnt="0"/>
      <dgm:spPr/>
    </dgm:pt>
    <dgm:pt modelId="{AF1D9092-2DC8-40BC-8682-2929BB50B694}" type="pres">
      <dgm:prSet presAssocID="{817C6114-D243-48C4-8E3A-EDA6F54C59C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15938510-E9F9-4799-9DB6-9B63078F98EF}" type="pres">
      <dgm:prSet presAssocID="{817C6114-D243-48C4-8E3A-EDA6F54C59C3}" presName="descendantText" presStyleLbl="alignAccFollowNode1" presStyleIdx="0" presStyleCnt="3">
        <dgm:presLayoutVars>
          <dgm:bulletEnabled val="1"/>
        </dgm:presLayoutVars>
      </dgm:prSet>
      <dgm:spPr/>
    </dgm:pt>
    <dgm:pt modelId="{0C10B365-62F2-42CD-BD37-41A1F4FF5720}" type="pres">
      <dgm:prSet presAssocID="{2C6BFC68-9588-4790-8D08-6EC838C31024}" presName="sp" presStyleCnt="0"/>
      <dgm:spPr/>
    </dgm:pt>
    <dgm:pt modelId="{A424B3DD-3D41-432E-91E5-0131052B81EE}" type="pres">
      <dgm:prSet presAssocID="{730BBC96-A830-4B68-A6CD-499ADB54FF11}" presName="linNode" presStyleCnt="0"/>
      <dgm:spPr/>
    </dgm:pt>
    <dgm:pt modelId="{25DD84ED-A2B1-40D6-A96F-C2C30C575E91}" type="pres">
      <dgm:prSet presAssocID="{730BBC96-A830-4B68-A6CD-499ADB54FF11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08267B54-D902-4D55-9BAE-7584B9AFDAD3}" type="pres">
      <dgm:prSet presAssocID="{730BBC96-A830-4B68-A6CD-499ADB54FF11}" presName="descendantText" presStyleLbl="alignAccFollowNode1" presStyleIdx="1" presStyleCnt="3">
        <dgm:presLayoutVars>
          <dgm:bulletEnabled val="1"/>
        </dgm:presLayoutVars>
      </dgm:prSet>
      <dgm:spPr/>
    </dgm:pt>
    <dgm:pt modelId="{295038D7-1016-4CA2-AC0A-8CB9255C5F86}" type="pres">
      <dgm:prSet presAssocID="{DDDBD070-93A4-4064-99C1-1B204A71588D}" presName="sp" presStyleCnt="0"/>
      <dgm:spPr/>
    </dgm:pt>
    <dgm:pt modelId="{8F5309C2-B41F-47C4-9B13-CAC2C12469D3}" type="pres">
      <dgm:prSet presAssocID="{5AE88474-96D0-44E3-B404-7D4613372037}" presName="linNode" presStyleCnt="0"/>
      <dgm:spPr/>
    </dgm:pt>
    <dgm:pt modelId="{3017F05E-6AD8-4EA1-86F9-E505CCD9370A}" type="pres">
      <dgm:prSet presAssocID="{5AE88474-96D0-44E3-B404-7D461337203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246BEE02-8A96-456C-A463-DB1D66DDB164}" type="pres">
      <dgm:prSet presAssocID="{5AE88474-96D0-44E3-B404-7D461337203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6E983F27-7843-4837-949F-8D411D79BAB2}" srcId="{91C45C0E-1B96-4145-8B9B-C7C2841FE7DD}" destId="{730BBC96-A830-4B68-A6CD-499ADB54FF11}" srcOrd="1" destOrd="0" parTransId="{E6F55035-2D9D-4CDF-B840-77359B4EF254}" sibTransId="{DDDBD070-93A4-4064-99C1-1B204A71588D}"/>
    <dgm:cxn modelId="{CB03E027-EA08-444B-B62A-A26FCAA75307}" srcId="{5AE88474-96D0-44E3-B404-7D4613372037}" destId="{0F3E4906-9BAD-4D7B-8BAD-B263846551AA}" srcOrd="1" destOrd="0" parTransId="{5E95EE0E-D3B5-42D6-BAE9-ECE4EAC65BD7}" sibTransId="{B3511FA9-7B14-4CBA-A3F8-604263A710BA}"/>
    <dgm:cxn modelId="{B1D46E2A-8382-48FA-BCC2-E16885982DEF}" srcId="{91C45C0E-1B96-4145-8B9B-C7C2841FE7DD}" destId="{817C6114-D243-48C4-8E3A-EDA6F54C59C3}" srcOrd="0" destOrd="0" parTransId="{BA8530E0-5EBD-4C3A-8FBF-EC7C3EEEDE4D}" sibTransId="{2C6BFC68-9588-4790-8D08-6EC838C31024}"/>
    <dgm:cxn modelId="{E5D30438-2D21-4107-8940-7801DF5490A7}" type="presOf" srcId="{C74F31B3-D881-4D6D-9D7F-C71D337A1C06}" destId="{08267B54-D902-4D55-9BAE-7584B9AFDAD3}" srcOrd="0" destOrd="0" presId="urn:microsoft.com/office/officeart/2005/8/layout/vList5"/>
    <dgm:cxn modelId="{AE99895B-9687-4088-97B7-019DBF17DF34}" type="presOf" srcId="{5AE88474-96D0-44E3-B404-7D4613372037}" destId="{3017F05E-6AD8-4EA1-86F9-E505CCD9370A}" srcOrd="0" destOrd="0" presId="urn:microsoft.com/office/officeart/2005/8/layout/vList5"/>
    <dgm:cxn modelId="{6513E95B-F876-40B1-9B99-23D479C2B74C}" srcId="{730BBC96-A830-4B68-A6CD-499ADB54FF11}" destId="{70209AFF-DECC-496D-927A-9A5016D9B9B4}" srcOrd="1" destOrd="0" parTransId="{65958AA0-27A9-43E3-B165-BB3BE3D97777}" sibTransId="{23AAA0DB-197C-4E7E-AB29-FDD8B04D9299}"/>
    <dgm:cxn modelId="{9B147943-D5E4-45B5-A44A-8A13D68924CC}" srcId="{817C6114-D243-48C4-8E3A-EDA6F54C59C3}" destId="{8B9FE5EC-E2EB-49B9-ABE8-0A21A770BD7B}" srcOrd="0" destOrd="0" parTransId="{1334F6D4-05EC-4EE4-BB90-066DB6DCCB5A}" sibTransId="{3ED9FABE-7579-44B0-B893-7993283CDA46}"/>
    <dgm:cxn modelId="{33EF5870-7A8E-4427-BA24-ECAC81EC9C01}" srcId="{730BBC96-A830-4B68-A6CD-499ADB54FF11}" destId="{C74F31B3-D881-4D6D-9D7F-C71D337A1C06}" srcOrd="0" destOrd="0" parTransId="{7F3E2D9E-6E0D-44C7-9D93-A6622E4CBB60}" sibTransId="{A4AABB1A-7ECD-45F7-86F2-0C787600131D}"/>
    <dgm:cxn modelId="{A2FA9D70-CEF3-4C25-A2E6-65E017AE7671}" type="presOf" srcId="{0F3E4906-9BAD-4D7B-8BAD-B263846551AA}" destId="{246BEE02-8A96-456C-A463-DB1D66DDB164}" srcOrd="0" destOrd="1" presId="urn:microsoft.com/office/officeart/2005/8/layout/vList5"/>
    <dgm:cxn modelId="{0439E054-84D3-4D4B-A03C-A912662560A0}" type="presOf" srcId="{817C6114-D243-48C4-8E3A-EDA6F54C59C3}" destId="{AF1D9092-2DC8-40BC-8682-2929BB50B694}" srcOrd="0" destOrd="0" presId="urn:microsoft.com/office/officeart/2005/8/layout/vList5"/>
    <dgm:cxn modelId="{78874A55-82D8-4A4D-B351-7B9CB294A2CD}" type="presOf" srcId="{8B9FE5EC-E2EB-49B9-ABE8-0A21A770BD7B}" destId="{15938510-E9F9-4799-9DB6-9B63078F98EF}" srcOrd="0" destOrd="0" presId="urn:microsoft.com/office/officeart/2005/8/layout/vList5"/>
    <dgm:cxn modelId="{65CB4256-CE3C-475D-890F-445998999D9D}" type="presOf" srcId="{70209AFF-DECC-496D-927A-9A5016D9B9B4}" destId="{08267B54-D902-4D55-9BAE-7584B9AFDAD3}" srcOrd="0" destOrd="1" presId="urn:microsoft.com/office/officeart/2005/8/layout/vList5"/>
    <dgm:cxn modelId="{82B05EA2-54F8-4504-BF2A-B23E5E13FE09}" type="presOf" srcId="{91C45C0E-1B96-4145-8B9B-C7C2841FE7DD}" destId="{E9012A63-ADFD-4669-9797-AD38A16FFE71}" srcOrd="0" destOrd="0" presId="urn:microsoft.com/office/officeart/2005/8/layout/vList5"/>
    <dgm:cxn modelId="{84E5E6A7-6223-4301-8F8E-F7602D698193}" type="presOf" srcId="{C72378BA-DEDA-4562-AEB6-BAEE1E1F3CF5}" destId="{246BEE02-8A96-456C-A463-DB1D66DDB164}" srcOrd="0" destOrd="2" presId="urn:microsoft.com/office/officeart/2005/8/layout/vList5"/>
    <dgm:cxn modelId="{6A5F26A9-7D27-482E-BE7B-2EA21FB2FC7E}" srcId="{817C6114-D243-48C4-8E3A-EDA6F54C59C3}" destId="{89BF1984-F1F6-4F6D-9DC4-0F69853AFE77}" srcOrd="1" destOrd="0" parTransId="{AD9D55DC-8273-477E-B06C-BEB75494D35D}" sibTransId="{5A52549F-C77D-4B42-9C05-508D5C2A44C5}"/>
    <dgm:cxn modelId="{851760B5-5502-41E5-A68F-6A7371FFDC18}" srcId="{91C45C0E-1B96-4145-8B9B-C7C2841FE7DD}" destId="{5AE88474-96D0-44E3-B404-7D4613372037}" srcOrd="2" destOrd="0" parTransId="{462E33EC-9CA3-43CA-BBF0-A140209196B9}" sibTransId="{6AFC9885-A1F6-4CD0-8039-71A3E98FAB01}"/>
    <dgm:cxn modelId="{BF5805B9-E162-4228-9B9E-628DA48083BC}" srcId="{5AE88474-96D0-44E3-B404-7D4613372037}" destId="{425D1ACA-8EB0-4E5C-A8E1-7E4FECD0394C}" srcOrd="0" destOrd="0" parTransId="{17592012-3C14-46B5-8092-9CEB0C39C1BD}" sibTransId="{7E122DC5-6B4F-44EB-991E-B74FC4896D22}"/>
    <dgm:cxn modelId="{69266BC1-CEC6-4022-ABCE-8EE3A15DCA0B}" type="presOf" srcId="{730BBC96-A830-4B68-A6CD-499ADB54FF11}" destId="{25DD84ED-A2B1-40D6-A96F-C2C30C575E91}" srcOrd="0" destOrd="0" presId="urn:microsoft.com/office/officeart/2005/8/layout/vList5"/>
    <dgm:cxn modelId="{B4C1E3CE-E032-49A6-B5C2-F58A7954B6A7}" srcId="{5AE88474-96D0-44E3-B404-7D4613372037}" destId="{C72378BA-DEDA-4562-AEB6-BAEE1E1F3CF5}" srcOrd="2" destOrd="0" parTransId="{13F0082E-706A-42BA-A99D-10C55DC28D99}" sibTransId="{E5CDA101-14FA-4F15-B22A-9FEE94A3D095}"/>
    <dgm:cxn modelId="{17ED99CF-3BD4-4B97-B400-8904DE88B335}" type="presOf" srcId="{425D1ACA-8EB0-4E5C-A8E1-7E4FECD0394C}" destId="{246BEE02-8A96-456C-A463-DB1D66DDB164}" srcOrd="0" destOrd="0" presId="urn:microsoft.com/office/officeart/2005/8/layout/vList5"/>
    <dgm:cxn modelId="{269E32E3-3FA6-460C-AE39-BA2FBBF96BA7}" type="presOf" srcId="{89BF1984-F1F6-4F6D-9DC4-0F69853AFE77}" destId="{15938510-E9F9-4799-9DB6-9B63078F98EF}" srcOrd="0" destOrd="1" presId="urn:microsoft.com/office/officeart/2005/8/layout/vList5"/>
    <dgm:cxn modelId="{5BFB1966-56A9-4B00-925F-52EF916D5587}" type="presParOf" srcId="{E9012A63-ADFD-4669-9797-AD38A16FFE71}" destId="{18C70F1D-9665-430F-9C77-607240522232}" srcOrd="0" destOrd="0" presId="urn:microsoft.com/office/officeart/2005/8/layout/vList5"/>
    <dgm:cxn modelId="{C88952F6-481A-42B6-A671-304BC155624B}" type="presParOf" srcId="{18C70F1D-9665-430F-9C77-607240522232}" destId="{AF1D9092-2DC8-40BC-8682-2929BB50B694}" srcOrd="0" destOrd="0" presId="urn:microsoft.com/office/officeart/2005/8/layout/vList5"/>
    <dgm:cxn modelId="{977F3A1B-CE7C-4302-B385-D6B670D51F34}" type="presParOf" srcId="{18C70F1D-9665-430F-9C77-607240522232}" destId="{15938510-E9F9-4799-9DB6-9B63078F98EF}" srcOrd="1" destOrd="0" presId="urn:microsoft.com/office/officeart/2005/8/layout/vList5"/>
    <dgm:cxn modelId="{BA3C3C7D-E39A-4056-8724-4BE44B339221}" type="presParOf" srcId="{E9012A63-ADFD-4669-9797-AD38A16FFE71}" destId="{0C10B365-62F2-42CD-BD37-41A1F4FF5720}" srcOrd="1" destOrd="0" presId="urn:microsoft.com/office/officeart/2005/8/layout/vList5"/>
    <dgm:cxn modelId="{1027CA97-3587-4046-86BF-8393098AD85A}" type="presParOf" srcId="{E9012A63-ADFD-4669-9797-AD38A16FFE71}" destId="{A424B3DD-3D41-432E-91E5-0131052B81EE}" srcOrd="2" destOrd="0" presId="urn:microsoft.com/office/officeart/2005/8/layout/vList5"/>
    <dgm:cxn modelId="{EE28582A-A929-41C7-977F-AD4272C4C37D}" type="presParOf" srcId="{A424B3DD-3D41-432E-91E5-0131052B81EE}" destId="{25DD84ED-A2B1-40D6-A96F-C2C30C575E91}" srcOrd="0" destOrd="0" presId="urn:microsoft.com/office/officeart/2005/8/layout/vList5"/>
    <dgm:cxn modelId="{F9C0704A-ED31-49E7-B395-44B68D75FF7F}" type="presParOf" srcId="{A424B3DD-3D41-432E-91E5-0131052B81EE}" destId="{08267B54-D902-4D55-9BAE-7584B9AFDAD3}" srcOrd="1" destOrd="0" presId="urn:microsoft.com/office/officeart/2005/8/layout/vList5"/>
    <dgm:cxn modelId="{8A4F306C-92C4-47C4-9F06-7070ECEDCDA9}" type="presParOf" srcId="{E9012A63-ADFD-4669-9797-AD38A16FFE71}" destId="{295038D7-1016-4CA2-AC0A-8CB9255C5F86}" srcOrd="3" destOrd="0" presId="urn:microsoft.com/office/officeart/2005/8/layout/vList5"/>
    <dgm:cxn modelId="{A0F623ED-0E8F-45A9-B557-EF747E5B7041}" type="presParOf" srcId="{E9012A63-ADFD-4669-9797-AD38A16FFE71}" destId="{8F5309C2-B41F-47C4-9B13-CAC2C12469D3}" srcOrd="4" destOrd="0" presId="urn:microsoft.com/office/officeart/2005/8/layout/vList5"/>
    <dgm:cxn modelId="{52560D49-6D61-4392-8EB2-452CCF12A86E}" type="presParOf" srcId="{8F5309C2-B41F-47C4-9B13-CAC2C12469D3}" destId="{3017F05E-6AD8-4EA1-86F9-E505CCD9370A}" srcOrd="0" destOrd="0" presId="urn:microsoft.com/office/officeart/2005/8/layout/vList5"/>
    <dgm:cxn modelId="{DD0F8124-F784-4635-99D7-BA1905D943EA}" type="presParOf" srcId="{8F5309C2-B41F-47C4-9B13-CAC2C12469D3}" destId="{246BEE02-8A96-456C-A463-DB1D66DDB16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938510-E9F9-4799-9DB6-9B63078F98EF}">
      <dsp:nvSpPr>
        <dsp:cNvPr id="0" name=""/>
        <dsp:cNvSpPr/>
      </dsp:nvSpPr>
      <dsp:spPr>
        <a:xfrm rot="5400000">
          <a:off x="4413504" y="-1643473"/>
          <a:ext cx="1106920" cy="46747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Require performance (=price) variants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Expect unique competitive features </a:t>
          </a:r>
          <a:br>
            <a:rPr lang="en-US" sz="1900" kern="1200"/>
          </a:br>
          <a:r>
            <a:rPr lang="en-US" sz="1900" kern="1200"/>
            <a:t>(display numbers, AI,..)</a:t>
          </a:r>
        </a:p>
      </dsp:txBody>
      <dsp:txXfrm rot="-5400000">
        <a:off x="2629570" y="194496"/>
        <a:ext cx="4620755" cy="998850"/>
      </dsp:txXfrm>
    </dsp:sp>
    <dsp:sp modelId="{AF1D9092-2DC8-40BC-8682-2929BB50B694}">
      <dsp:nvSpPr>
        <dsp:cNvPr id="0" name=""/>
        <dsp:cNvSpPr/>
      </dsp:nvSpPr>
      <dsp:spPr>
        <a:xfrm>
          <a:off x="0" y="2096"/>
          <a:ext cx="2629569" cy="1383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HW</a:t>
          </a:r>
          <a:br>
            <a:rPr lang="en-US" sz="2800" kern="1200"/>
          </a:br>
          <a:r>
            <a:rPr lang="en-US" sz="2800" kern="1200"/>
            <a:t>variation</a:t>
          </a:r>
        </a:p>
      </dsp:txBody>
      <dsp:txXfrm>
        <a:off x="67544" y="69640"/>
        <a:ext cx="2494481" cy="1248562"/>
      </dsp:txXfrm>
    </dsp:sp>
    <dsp:sp modelId="{08267B54-D902-4D55-9BAE-7584B9AFDAD3}">
      <dsp:nvSpPr>
        <dsp:cNvPr id="0" name=""/>
        <dsp:cNvSpPr/>
      </dsp:nvSpPr>
      <dsp:spPr>
        <a:xfrm rot="5400000">
          <a:off x="4413504" y="-190640"/>
          <a:ext cx="1106920" cy="46747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Production variants (same generation)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SW migration (across the generation)</a:t>
          </a:r>
        </a:p>
      </dsp:txBody>
      <dsp:txXfrm rot="-5400000">
        <a:off x="2629570" y="1647329"/>
        <a:ext cx="4620755" cy="998850"/>
      </dsp:txXfrm>
    </dsp:sp>
    <dsp:sp modelId="{25DD84ED-A2B1-40D6-A96F-C2C30C575E91}">
      <dsp:nvSpPr>
        <dsp:cNvPr id="0" name=""/>
        <dsp:cNvSpPr/>
      </dsp:nvSpPr>
      <dsp:spPr>
        <a:xfrm>
          <a:off x="0" y="1454929"/>
          <a:ext cx="2629569" cy="1383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SW</a:t>
          </a:r>
          <a:br>
            <a:rPr lang="en-US" sz="2800" kern="1200"/>
          </a:br>
          <a:r>
            <a:rPr lang="en-US" sz="2800" kern="1200"/>
            <a:t>commonality</a:t>
          </a:r>
        </a:p>
      </dsp:txBody>
      <dsp:txXfrm>
        <a:off x="67544" y="1522473"/>
        <a:ext cx="2494481" cy="1248562"/>
      </dsp:txXfrm>
    </dsp:sp>
    <dsp:sp modelId="{246BEE02-8A96-456C-A463-DB1D66DDB164}">
      <dsp:nvSpPr>
        <dsp:cNvPr id="0" name=""/>
        <dsp:cNvSpPr/>
      </dsp:nvSpPr>
      <dsp:spPr>
        <a:xfrm rot="5400000">
          <a:off x="4413504" y="1262192"/>
          <a:ext cx="1106920" cy="46747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Application portability (OS interface)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HW access interface (common API)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System level boundary</a:t>
          </a:r>
        </a:p>
      </dsp:txBody>
      <dsp:txXfrm rot="-5400000">
        <a:off x="2629570" y="3100162"/>
        <a:ext cx="4620755" cy="998850"/>
      </dsp:txXfrm>
    </dsp:sp>
    <dsp:sp modelId="{3017F05E-6AD8-4EA1-86F9-E505CCD9370A}">
      <dsp:nvSpPr>
        <dsp:cNvPr id="0" name=""/>
        <dsp:cNvSpPr/>
      </dsp:nvSpPr>
      <dsp:spPr>
        <a:xfrm>
          <a:off x="0" y="2907762"/>
          <a:ext cx="2629569" cy="1383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HW/SW</a:t>
          </a:r>
          <a:br>
            <a:rPr lang="en-US" sz="2800" kern="1200"/>
          </a:br>
          <a:r>
            <a:rPr lang="en-US" sz="2800" kern="1200"/>
            <a:t>boundary</a:t>
          </a:r>
        </a:p>
      </dsp:txBody>
      <dsp:txXfrm>
        <a:off x="67544" y="2975306"/>
        <a:ext cx="2494481" cy="1248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7C3E4-834A-4FDE-8876-3ED4986C368E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5D16B-934A-4DDA-AA9D-F9317AC24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922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25D16B-934A-4DDA-AA9D-F9317AC24A5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5264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2"/>
          <p:cNvSpPr>
            <a:spLocks noGrp="1"/>
          </p:cNvSpPr>
          <p:nvPr>
            <p:ph type="pic" sz="quarter" idx="14"/>
          </p:nvPr>
        </p:nvSpPr>
        <p:spPr>
          <a:xfrm>
            <a:off x="468000" y="0"/>
            <a:ext cx="11253600" cy="6156000"/>
          </a:xfrm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 cap="all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noProof="0" err="1"/>
              <a:t>Textmasterformat</a:t>
            </a:r>
            <a:br>
              <a:rPr lang="en-US" noProof="0"/>
            </a:br>
            <a:r>
              <a:rPr lang="en-US" noProof="0" err="1"/>
              <a:t>bearbeiten</a:t>
            </a:r>
            <a:endParaRPr lang="en-US" noProof="0"/>
          </a:p>
          <a:p>
            <a:pPr lvl="1"/>
            <a:r>
              <a:rPr lang="en-US" noProof="0" err="1"/>
              <a:t>Zweite</a:t>
            </a:r>
            <a:r>
              <a:rPr lang="en-US" noProof="0"/>
              <a:t> </a:t>
            </a:r>
            <a:r>
              <a:rPr lang="en-US" noProof="0" err="1"/>
              <a:t>Ebene</a:t>
            </a:r>
            <a:endParaRPr lang="en-US" noProof="0"/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</p:txBody>
      </p:sp>
      <p:pic>
        <p:nvPicPr>
          <p:cNvPr id="5" name="Bild 4" descr="Badge_grey.png" hidden="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0"/>
            <a:ext cx="1419800" cy="127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772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 cap="all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noProof="0" err="1"/>
              <a:t>Textmasterformat</a:t>
            </a:r>
            <a:br>
              <a:rPr lang="en-US" noProof="0"/>
            </a:br>
            <a:r>
              <a:rPr lang="en-US" noProof="0" err="1"/>
              <a:t>bearbeiten</a:t>
            </a:r>
            <a:endParaRPr lang="en-US" noProof="0"/>
          </a:p>
          <a:p>
            <a:pPr lvl="1"/>
            <a:r>
              <a:rPr lang="en-US" noProof="0" err="1"/>
              <a:t>Zweite</a:t>
            </a:r>
            <a:r>
              <a:rPr lang="en-US" noProof="0"/>
              <a:t> </a:t>
            </a:r>
            <a:r>
              <a:rPr lang="en-US" noProof="0" err="1"/>
              <a:t>Ebene</a:t>
            </a:r>
            <a:endParaRPr lang="en-US" noProof="0"/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all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136587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468000" y="1424991"/>
            <a:ext cx="11244574" cy="283153"/>
          </a:xfrm>
          <a:ln>
            <a:noFill/>
          </a:ln>
        </p:spPr>
        <p:txBody>
          <a:bodyPr wrap="square">
            <a:spAutoFit/>
          </a:bodyPr>
          <a:lstStyle>
            <a:lvl1pPr marL="177800" indent="-177800">
              <a:spcAft>
                <a:spcPts val="1800"/>
              </a:spcAft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7177088" algn="r"/>
              </a:tabLst>
              <a:defRPr sz="1600"/>
            </a:lvl1pPr>
          </a:lstStyle>
          <a:p>
            <a:pPr lvl="0"/>
            <a:r>
              <a:rPr lang="ja-JP" altLang="en-US" noProof="0"/>
              <a:t>マスター テキストの書式設定</a:t>
            </a:r>
          </a:p>
        </p:txBody>
      </p:sp>
      <p:cxnSp>
        <p:nvCxnSpPr>
          <p:cNvPr id="6" name="Gerade Verbindung 4">
            <a:extLst>
              <a:ext uri="{FF2B5EF4-FFF2-40B4-BE49-F238E27FC236}">
                <a16:creationId xmlns:a16="http://schemas.microsoft.com/office/drawing/2014/main" id="{57979797-8531-40C9-AA25-B52E6916CE05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CCA12777-30D4-4D1C-8DE6-98573AE3C7ED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7400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468000" y="1424991"/>
            <a:ext cx="11244574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  <a:endParaRPr lang="en-US" noProof="0"/>
          </a:p>
        </p:txBody>
      </p:sp>
      <p:cxnSp>
        <p:nvCxnSpPr>
          <p:cNvPr id="6" name="Gerade Verbindung 4">
            <a:extLst>
              <a:ext uri="{FF2B5EF4-FFF2-40B4-BE49-F238E27FC236}">
                <a16:creationId xmlns:a16="http://schemas.microsoft.com/office/drawing/2014/main" id="{A15355D3-CEB8-489E-88A7-11B56E874514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628D4BE4-8D41-47B8-82B8-4716B88FC765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0911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467999" y="1424991"/>
            <a:ext cx="5436506" cy="1887696"/>
          </a:xfrm>
        </p:spPr>
        <p:txBody>
          <a:bodyPr wrap="square">
            <a:spAutoFit/>
          </a:bodyPr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  <a:endParaRPr lang="en-US" noProof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276068" y="1424991"/>
            <a:ext cx="5436506" cy="1887696"/>
          </a:xfrm>
        </p:spPr>
        <p:txBody>
          <a:bodyPr wrap="square">
            <a:spAutoFit/>
          </a:bodyPr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  <a:endParaRPr lang="en-US" noProof="0"/>
          </a:p>
        </p:txBody>
      </p:sp>
      <p:cxnSp>
        <p:nvCxnSpPr>
          <p:cNvPr id="7" name="Gerade Verbindung 4">
            <a:extLst>
              <a:ext uri="{FF2B5EF4-FFF2-40B4-BE49-F238E27FC236}">
                <a16:creationId xmlns:a16="http://schemas.microsoft.com/office/drawing/2014/main" id="{BE3FFBE7-B0B8-40F2-A1F7-6933ED5360BE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5EAF2150-6F57-40CA-BDAB-D10D46B6BCF5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90396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Text +1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467999" y="1424991"/>
            <a:ext cx="5424002" cy="1887696"/>
          </a:xfrm>
        </p:spPr>
        <p:txBody>
          <a:bodyPr wrap="square">
            <a:spAutoFit/>
          </a:bodyPr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  <a:endParaRPr lang="en-US" noProof="0"/>
          </a:p>
        </p:txBody>
      </p:sp>
      <p:sp>
        <p:nvSpPr>
          <p:cNvPr id="15" name="Bildplatzhalter 3"/>
          <p:cNvSpPr>
            <a:spLocks noGrp="1"/>
          </p:cNvSpPr>
          <p:nvPr>
            <p:ph type="pic" sz="quarter" idx="15"/>
          </p:nvPr>
        </p:nvSpPr>
        <p:spPr>
          <a:xfrm>
            <a:off x="6300000" y="1424991"/>
            <a:ext cx="5400000" cy="4248000"/>
          </a:xfrm>
          <a:ln w="6350">
            <a:noFill/>
          </a:ln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cxnSp>
        <p:nvCxnSpPr>
          <p:cNvPr id="7" name="Gerade Verbindung 4">
            <a:extLst>
              <a:ext uri="{FF2B5EF4-FFF2-40B4-BE49-F238E27FC236}">
                <a16:creationId xmlns:a16="http://schemas.microsoft.com/office/drawing/2014/main" id="{A82DFE47-0884-463E-8FD8-434DEC37F45F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7C55447A-6505-45C3-AE39-4AE7D090C022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624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Text +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467999" y="1424991"/>
            <a:ext cx="5424002" cy="1887696"/>
          </a:xfrm>
        </p:spPr>
        <p:txBody>
          <a:bodyPr wrap="square">
            <a:spAutoFit/>
          </a:bodyPr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  <a:endParaRPr lang="en-US" noProof="0"/>
          </a:p>
        </p:txBody>
      </p:sp>
      <p:sp>
        <p:nvSpPr>
          <p:cNvPr id="14" name="Bildplatzhalter 3"/>
          <p:cNvSpPr>
            <a:spLocks noGrp="1"/>
          </p:cNvSpPr>
          <p:nvPr>
            <p:ph type="pic" sz="quarter" idx="15"/>
          </p:nvPr>
        </p:nvSpPr>
        <p:spPr>
          <a:xfrm>
            <a:off x="6300000" y="1424991"/>
            <a:ext cx="2628000" cy="1980000"/>
          </a:xfrm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16" name="Bildplatzhalter 3"/>
          <p:cNvSpPr>
            <a:spLocks noGrp="1"/>
          </p:cNvSpPr>
          <p:nvPr>
            <p:ph type="pic" sz="quarter" idx="16"/>
          </p:nvPr>
        </p:nvSpPr>
        <p:spPr>
          <a:xfrm>
            <a:off x="9072352" y="1424991"/>
            <a:ext cx="2628000" cy="1980000"/>
          </a:xfrm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17" name="Bildplatzhalter 3"/>
          <p:cNvSpPr>
            <a:spLocks noGrp="1"/>
          </p:cNvSpPr>
          <p:nvPr>
            <p:ph type="pic" sz="quarter" idx="17"/>
          </p:nvPr>
        </p:nvSpPr>
        <p:spPr>
          <a:xfrm>
            <a:off x="6300000" y="3548991"/>
            <a:ext cx="2628000" cy="1980000"/>
          </a:xfrm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18" name="Bildplatzhalter 3"/>
          <p:cNvSpPr>
            <a:spLocks noGrp="1"/>
          </p:cNvSpPr>
          <p:nvPr>
            <p:ph type="pic" sz="quarter" idx="18"/>
          </p:nvPr>
        </p:nvSpPr>
        <p:spPr>
          <a:xfrm>
            <a:off x="9072352" y="3548991"/>
            <a:ext cx="2628000" cy="1980000"/>
          </a:xfrm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cxnSp>
        <p:nvCxnSpPr>
          <p:cNvPr id="10" name="Gerade Verbindung 4">
            <a:extLst>
              <a:ext uri="{FF2B5EF4-FFF2-40B4-BE49-F238E27FC236}">
                <a16:creationId xmlns:a16="http://schemas.microsoft.com/office/drawing/2014/main" id="{B76D4DD0-4EDD-4DFD-9117-94AB0DE11A6B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5C2371FC-0F29-480A-B969-A89E454B9A4D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03302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Picture lar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000" y="597227"/>
            <a:ext cx="11232000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19" name="Textplatzhalter 6"/>
          <p:cNvSpPr>
            <a:spLocks noGrp="1"/>
          </p:cNvSpPr>
          <p:nvPr>
            <p:ph type="body" sz="quarter" idx="17"/>
          </p:nvPr>
        </p:nvSpPr>
        <p:spPr>
          <a:xfrm>
            <a:off x="9972000" y="1964991"/>
            <a:ext cx="1728000" cy="1239314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</p:txBody>
      </p:sp>
      <p:sp>
        <p:nvSpPr>
          <p:cNvPr id="20" name="Bildplatzhalter 8"/>
          <p:cNvSpPr>
            <a:spLocks noGrp="1"/>
          </p:cNvSpPr>
          <p:nvPr>
            <p:ph type="pic" sz="quarter" idx="18"/>
          </p:nvPr>
        </p:nvSpPr>
        <p:spPr>
          <a:xfrm>
            <a:off x="468000" y="1424991"/>
            <a:ext cx="8712000" cy="4248000"/>
          </a:xfrm>
        </p:spPr>
        <p:txBody>
          <a:bodyPr lIns="144000" tIns="144000">
            <a:no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cxnSp>
        <p:nvCxnSpPr>
          <p:cNvPr id="7" name="Gerade Verbindung 4">
            <a:extLst>
              <a:ext uri="{FF2B5EF4-FFF2-40B4-BE49-F238E27FC236}">
                <a16:creationId xmlns:a16="http://schemas.microsoft.com/office/drawing/2014/main" id="{CE41CD3C-03A4-4769-A3DC-5D30FCB02D61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F491FE76-0178-4C83-9226-A156A31B3252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06880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Text +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24" name="Diagrammplatzhalter 8"/>
          <p:cNvSpPr>
            <a:spLocks noGrp="1"/>
          </p:cNvSpPr>
          <p:nvPr>
            <p:ph type="chart" sz="quarter" idx="17"/>
          </p:nvPr>
        </p:nvSpPr>
        <p:spPr>
          <a:xfrm>
            <a:off x="6480000" y="1316991"/>
            <a:ext cx="5220000" cy="4248000"/>
          </a:xfrm>
          <a:noFill/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sp>
        <p:nvSpPr>
          <p:cNvPr id="7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467998" y="1424991"/>
            <a:ext cx="5417647" cy="1887696"/>
          </a:xfrm>
        </p:spPr>
        <p:txBody>
          <a:bodyPr wrap="square">
            <a:spAutoFit/>
          </a:bodyPr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  <a:endParaRPr lang="en-US" noProof="0"/>
          </a:p>
        </p:txBody>
      </p:sp>
      <p:cxnSp>
        <p:nvCxnSpPr>
          <p:cNvPr id="8" name="Gerade Verbindung 4">
            <a:extLst>
              <a:ext uri="{FF2B5EF4-FFF2-40B4-BE49-F238E27FC236}">
                <a16:creationId xmlns:a16="http://schemas.microsoft.com/office/drawing/2014/main" id="{48124AEF-254D-4661-97A8-FC2C4E7C939F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63DBF616-3B50-4D44-BED7-0BF75E4E5F14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4953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597227"/>
            <a:ext cx="11244575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23" name="Diagrammplatzhalter 8"/>
          <p:cNvSpPr>
            <a:spLocks noGrp="1"/>
          </p:cNvSpPr>
          <p:nvPr>
            <p:ph type="chart" sz="quarter" idx="16"/>
          </p:nvPr>
        </p:nvSpPr>
        <p:spPr>
          <a:xfrm>
            <a:off x="467999" y="1316991"/>
            <a:ext cx="5460584" cy="4248000"/>
          </a:xfrm>
          <a:noFill/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sp>
        <p:nvSpPr>
          <p:cNvPr id="24" name="Diagrammplatzhalter 8"/>
          <p:cNvSpPr>
            <a:spLocks noGrp="1"/>
          </p:cNvSpPr>
          <p:nvPr>
            <p:ph type="chart" sz="quarter" idx="17"/>
          </p:nvPr>
        </p:nvSpPr>
        <p:spPr>
          <a:xfrm>
            <a:off x="6239416" y="1316991"/>
            <a:ext cx="5460584" cy="4248000"/>
          </a:xfrm>
          <a:noFill/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cxnSp>
        <p:nvCxnSpPr>
          <p:cNvPr id="7" name="Gerade Verbindung 4">
            <a:extLst>
              <a:ext uri="{FF2B5EF4-FFF2-40B4-BE49-F238E27FC236}">
                <a16:creationId xmlns:a16="http://schemas.microsoft.com/office/drawing/2014/main" id="{2BAE940A-B6B2-4062-A10D-8E38DBE86AC8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2AE69775-672D-4AA3-8EDA-94057BEF41E6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73291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hart lar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000" y="597227"/>
            <a:ext cx="11232000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19" name="Diagrammplatzhalter 8"/>
          <p:cNvSpPr>
            <a:spLocks noGrp="1"/>
          </p:cNvSpPr>
          <p:nvPr>
            <p:ph type="chart" sz="quarter" idx="16"/>
          </p:nvPr>
        </p:nvSpPr>
        <p:spPr>
          <a:xfrm>
            <a:off x="468000" y="1316991"/>
            <a:ext cx="8712000" cy="4068000"/>
          </a:xfrm>
          <a:noFill/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sp>
        <p:nvSpPr>
          <p:cNvPr id="20" name="Textplatzhalter 6"/>
          <p:cNvSpPr>
            <a:spLocks noGrp="1"/>
          </p:cNvSpPr>
          <p:nvPr>
            <p:ph type="body" sz="quarter" idx="17"/>
          </p:nvPr>
        </p:nvSpPr>
        <p:spPr>
          <a:xfrm>
            <a:off x="9972000" y="1964991"/>
            <a:ext cx="1728000" cy="1239314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</p:txBody>
      </p:sp>
      <p:cxnSp>
        <p:nvCxnSpPr>
          <p:cNvPr id="7" name="Gerade Verbindung 4">
            <a:extLst>
              <a:ext uri="{FF2B5EF4-FFF2-40B4-BE49-F238E27FC236}">
                <a16:creationId xmlns:a16="http://schemas.microsoft.com/office/drawing/2014/main" id="{D3A74278-5E33-47CA-ADB1-29C6159D0314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4728CF0-38B4-4893-A4B1-B1730B2CF536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40299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 large + captio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platzhalter 6"/>
          <p:cNvSpPr>
            <a:spLocks noGrp="1"/>
          </p:cNvSpPr>
          <p:nvPr>
            <p:ph type="body" sz="quarter" idx="17"/>
          </p:nvPr>
        </p:nvSpPr>
        <p:spPr>
          <a:xfrm>
            <a:off x="468000" y="5940000"/>
            <a:ext cx="11244575" cy="234744"/>
          </a:xfrm>
        </p:spPr>
        <p:txBody>
          <a:bodyPr>
            <a:noAutofit/>
          </a:bodyPr>
          <a:lstStyle>
            <a:lvl1pPr>
              <a:defRPr sz="1400"/>
            </a:lvl1pPr>
            <a:lvl2pPr marL="0" indent="0">
              <a:buNone/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quarter" idx="18"/>
          </p:nvPr>
        </p:nvSpPr>
        <p:spPr>
          <a:xfrm>
            <a:off x="460375" y="540000"/>
            <a:ext cx="11261725" cy="1875385"/>
          </a:xfrm>
        </p:spPr>
        <p:txBody>
          <a:bodyPr/>
          <a:lstStyle/>
          <a:p>
            <a:pPr lvl="0"/>
            <a:r>
              <a:rPr kumimoji="1" lang="ja-JP" altLang="en-US" noProof="0"/>
              <a:t>マスター テキストの書式設定</a:t>
            </a:r>
          </a:p>
          <a:p>
            <a:pPr lvl="1"/>
            <a:r>
              <a:rPr kumimoji="1" lang="ja-JP" altLang="en-US" noProof="0"/>
              <a:t>第 </a:t>
            </a:r>
            <a:r>
              <a:rPr kumimoji="1" lang="en-US" altLang="ja-JP" noProof="0"/>
              <a:t>2 </a:t>
            </a:r>
            <a:r>
              <a:rPr kumimoji="1" lang="ja-JP" altLang="en-US" noProof="0"/>
              <a:t>レベル</a:t>
            </a:r>
          </a:p>
          <a:p>
            <a:pPr lvl="2"/>
            <a:r>
              <a:rPr kumimoji="1" lang="ja-JP" altLang="en-US" noProof="0"/>
              <a:t>第 </a:t>
            </a:r>
            <a:r>
              <a:rPr kumimoji="1" lang="en-US" altLang="ja-JP" noProof="0"/>
              <a:t>3 </a:t>
            </a:r>
            <a:r>
              <a:rPr kumimoji="1" lang="ja-JP" altLang="en-US" noProof="0"/>
              <a:t>レベル</a:t>
            </a:r>
          </a:p>
          <a:p>
            <a:pPr lvl="3"/>
            <a:r>
              <a:rPr kumimoji="1" lang="ja-JP" altLang="en-US" noProof="0"/>
              <a:t>第 </a:t>
            </a:r>
            <a:r>
              <a:rPr kumimoji="1" lang="en-US" altLang="ja-JP" noProof="0"/>
              <a:t>4 </a:t>
            </a:r>
            <a:r>
              <a:rPr kumimoji="1" lang="ja-JP" altLang="en-US" noProof="0"/>
              <a:t>レベル</a:t>
            </a:r>
          </a:p>
          <a:p>
            <a:pPr lvl="4"/>
            <a:r>
              <a:rPr kumimoji="1" lang="ja-JP" altLang="en-US" noProof="0"/>
              <a:t>第 </a:t>
            </a:r>
            <a:r>
              <a:rPr kumimoji="1" lang="en-US" altLang="ja-JP" noProof="0"/>
              <a:t>5 </a:t>
            </a:r>
            <a:r>
              <a:rPr kumimoji="1" lang="ja-JP" altLang="en-US" noProof="0"/>
              <a:t>レベル</a:t>
            </a:r>
            <a:endParaRPr kumimoji="1" lang="en-US" noProof="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E44D5E23-B915-4847-AEAE-600DBB5D7A81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68603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4 Charts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000" y="597227"/>
            <a:ext cx="11232000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23" name="Diagrammplatzhalter 8"/>
          <p:cNvSpPr>
            <a:spLocks noGrp="1"/>
          </p:cNvSpPr>
          <p:nvPr>
            <p:ph type="chart" sz="quarter" idx="16"/>
          </p:nvPr>
        </p:nvSpPr>
        <p:spPr>
          <a:xfrm>
            <a:off x="468000" y="1316991"/>
            <a:ext cx="4272592" cy="2160000"/>
          </a:xfrm>
          <a:noFill/>
          <a:ln w="6350">
            <a:solidFill>
              <a:schemeClr val="bg2">
                <a:lumMod val="90000"/>
              </a:schemeClr>
            </a:solidFill>
          </a:ln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sp>
        <p:nvSpPr>
          <p:cNvPr id="24" name="Textplatzhalter 6"/>
          <p:cNvSpPr>
            <a:spLocks noGrp="1"/>
          </p:cNvSpPr>
          <p:nvPr>
            <p:ph type="body" sz="quarter" idx="17"/>
          </p:nvPr>
        </p:nvSpPr>
        <p:spPr>
          <a:xfrm>
            <a:off x="9972000" y="1964991"/>
            <a:ext cx="1728000" cy="1239314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</p:txBody>
      </p:sp>
      <p:sp>
        <p:nvSpPr>
          <p:cNvPr id="25" name="Diagrammplatzhalter 8"/>
          <p:cNvSpPr>
            <a:spLocks noGrp="1"/>
          </p:cNvSpPr>
          <p:nvPr>
            <p:ph type="chart" sz="quarter" idx="18"/>
          </p:nvPr>
        </p:nvSpPr>
        <p:spPr>
          <a:xfrm>
            <a:off x="4907408" y="1316991"/>
            <a:ext cx="4272592" cy="2160000"/>
          </a:xfrm>
          <a:noFill/>
          <a:ln w="6350">
            <a:solidFill>
              <a:schemeClr val="bg2">
                <a:lumMod val="90000"/>
              </a:schemeClr>
            </a:solidFill>
          </a:ln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sp>
        <p:nvSpPr>
          <p:cNvPr id="26" name="Diagrammplatzhalter 8"/>
          <p:cNvSpPr>
            <a:spLocks noGrp="1"/>
          </p:cNvSpPr>
          <p:nvPr>
            <p:ph type="chart" sz="quarter" idx="19"/>
          </p:nvPr>
        </p:nvSpPr>
        <p:spPr>
          <a:xfrm>
            <a:off x="468000" y="3620991"/>
            <a:ext cx="4272592" cy="2160000"/>
          </a:xfrm>
          <a:noFill/>
          <a:ln w="6350">
            <a:solidFill>
              <a:schemeClr val="bg2">
                <a:lumMod val="90000"/>
              </a:schemeClr>
            </a:solidFill>
          </a:ln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sp>
        <p:nvSpPr>
          <p:cNvPr id="27" name="Diagrammplatzhalter 8"/>
          <p:cNvSpPr>
            <a:spLocks noGrp="1"/>
          </p:cNvSpPr>
          <p:nvPr>
            <p:ph type="chart" sz="quarter" idx="20"/>
          </p:nvPr>
        </p:nvSpPr>
        <p:spPr>
          <a:xfrm>
            <a:off x="4907408" y="3620991"/>
            <a:ext cx="4272592" cy="2160000"/>
          </a:xfrm>
          <a:noFill/>
          <a:ln w="6350">
            <a:solidFill>
              <a:schemeClr val="bg2">
                <a:lumMod val="90000"/>
              </a:schemeClr>
            </a:solidFill>
          </a:ln>
        </p:spPr>
        <p:txBody>
          <a:bodyPr lIns="144000" tIns="144000" rIns="144000" bIns="144000">
            <a:noAutofit/>
          </a:bodyPr>
          <a:lstStyle/>
          <a:p>
            <a:r>
              <a:rPr lang="ja-JP" altLang="en-US"/>
              <a:t>グラフを追加</a:t>
            </a:r>
            <a:endParaRPr lang="en-US"/>
          </a:p>
        </p:txBody>
      </p:sp>
      <p:cxnSp>
        <p:nvCxnSpPr>
          <p:cNvPr id="10" name="Gerade Verbindung 4">
            <a:extLst>
              <a:ext uri="{FF2B5EF4-FFF2-40B4-BE49-F238E27FC236}">
                <a16:creationId xmlns:a16="http://schemas.microsoft.com/office/drawing/2014/main" id="{52C5DDBA-90B9-4961-A14B-98B9546E714F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E1F78BC6-0B72-4CC4-A317-57441D7DC260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61197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Tabl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000" y="597227"/>
            <a:ext cx="11232000" cy="455509"/>
          </a:xfrm>
        </p:spPr>
        <p:txBody>
          <a:bodyPr/>
          <a:lstStyle/>
          <a:p>
            <a:r>
              <a:rPr lang="ja-JP" altLang="en-US" noProof="0"/>
              <a:t>マスター タイトルの書式設定</a:t>
            </a:r>
          </a:p>
        </p:txBody>
      </p:sp>
      <p:sp>
        <p:nvSpPr>
          <p:cNvPr id="19" name="Textplatzhalter 6"/>
          <p:cNvSpPr>
            <a:spLocks noGrp="1"/>
          </p:cNvSpPr>
          <p:nvPr>
            <p:ph type="body" sz="quarter" idx="17"/>
          </p:nvPr>
        </p:nvSpPr>
        <p:spPr>
          <a:xfrm>
            <a:off x="9972000" y="1964991"/>
            <a:ext cx="1728000" cy="1239314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</p:txBody>
      </p:sp>
      <p:sp>
        <p:nvSpPr>
          <p:cNvPr id="20" name="Tabellenplatzhalter 8"/>
          <p:cNvSpPr>
            <a:spLocks noGrp="1"/>
          </p:cNvSpPr>
          <p:nvPr>
            <p:ph type="tbl" sz="quarter" idx="18"/>
          </p:nvPr>
        </p:nvSpPr>
        <p:spPr>
          <a:xfrm>
            <a:off x="468000" y="1424991"/>
            <a:ext cx="8711997" cy="4248000"/>
          </a:xfrm>
        </p:spPr>
        <p:txBody>
          <a:bodyPr/>
          <a:lstStyle/>
          <a:p>
            <a:r>
              <a:rPr lang="ja-JP" altLang="en-US"/>
              <a:t>表を追加</a:t>
            </a:r>
            <a:endParaRPr lang="en-US"/>
          </a:p>
        </p:txBody>
      </p:sp>
      <p:cxnSp>
        <p:nvCxnSpPr>
          <p:cNvPr id="7" name="Gerade Verbindung 4">
            <a:extLst>
              <a:ext uri="{FF2B5EF4-FFF2-40B4-BE49-F238E27FC236}">
                <a16:creationId xmlns:a16="http://schemas.microsoft.com/office/drawing/2014/main" id="{E5422D39-5700-42E9-887F-A22446232645}"/>
              </a:ext>
            </a:extLst>
          </p:cNvPr>
          <p:cNvCxnSpPr/>
          <p:nvPr userDrawn="1"/>
        </p:nvCxnSpPr>
        <p:spPr>
          <a:xfrm>
            <a:off x="468000" y="1136991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6FF0E8D3-434B-43F4-ACAB-F8D5845A79BD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0067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5"/>
          </p:nvPr>
        </p:nvSpPr>
        <p:spPr>
          <a:xfrm>
            <a:off x="468000" y="540000"/>
            <a:ext cx="11253600" cy="5616000"/>
          </a:xfrm>
          <a:noFill/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lIns="144000" tIns="144000">
            <a:normAutofit/>
          </a:bodyPr>
          <a:lstStyle>
            <a:lvl1pPr>
              <a:defRPr sz="1000"/>
            </a:lvl1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 cap="all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0C07C9A7-2C7A-479E-8A14-E5E5068DFD5E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92457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79376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 cap="all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9215D4EC-C520-47A7-A87B-61E2B6F34AB7}"/>
              </a:ext>
            </a:extLst>
          </p:cNvPr>
          <p:cNvSpPr txBox="1"/>
          <p:nvPr userDrawn="1"/>
        </p:nvSpPr>
        <p:spPr>
          <a:xfrm>
            <a:off x="5668715" y="6463074"/>
            <a:ext cx="6126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050" b="1">
                <a:solidFill>
                  <a:schemeClr val="tx2"/>
                </a:solidFill>
                <a:latin typeface="+mj-lt"/>
              </a:rPr>
              <a:t>Page </a:t>
            </a:r>
            <a:fld id="{7E07E68C-CA28-4DD4-ABB0-0D9CE8D6A15A}" type="slidenum">
              <a:rPr kumimoji="1" lang="ja-JP" altLang="en-US" sz="1050" b="1" smtClean="0">
                <a:solidFill>
                  <a:schemeClr val="tx2"/>
                </a:solidFill>
                <a:latin typeface="+mj-lt"/>
              </a:rPr>
              <a:t>‹#›</a:t>
            </a:fld>
            <a:endParaRPr kumimoji="1" lang="ja-JP" altLang="en-US" sz="1050" b="1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02987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387018"/>
            <a:ext cx="5280000" cy="30033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none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ja-JP" altLang="en-US" noProof="0"/>
              <a:t>マスター テキストの書式設定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124744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943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68000" y="116632"/>
            <a:ext cx="8520000" cy="886397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en-US" noProof="0" err="1"/>
              <a:t>Titelmasterformat</a:t>
            </a:r>
            <a:r>
              <a:rPr lang="en-US" noProof="0"/>
              <a:t> </a:t>
            </a:r>
            <a:r>
              <a:rPr lang="en-US" noProof="0" err="1"/>
              <a:t>durch</a:t>
            </a:r>
            <a:r>
              <a:rPr lang="en-US" noProof="0"/>
              <a:t> </a:t>
            </a:r>
            <a:r>
              <a:rPr lang="en-US" noProof="0" err="1"/>
              <a:t>Klicken</a:t>
            </a:r>
            <a:r>
              <a:rPr lang="en-US" noProof="0"/>
              <a:t> </a:t>
            </a:r>
            <a:r>
              <a:rPr lang="en-US" noProof="0" err="1"/>
              <a:t>bearbeiten</a:t>
            </a:r>
            <a:endParaRPr lang="en-US" noProof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68000" y="1423831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noProof="0" err="1"/>
              <a:t>Textmasterformat</a:t>
            </a:r>
            <a:r>
              <a:rPr lang="en-US" noProof="0"/>
              <a:t> </a:t>
            </a:r>
            <a:r>
              <a:rPr lang="en-US" noProof="0" err="1"/>
              <a:t>bearbeiten</a:t>
            </a:r>
            <a:endParaRPr lang="en-US" noProof="0"/>
          </a:p>
          <a:p>
            <a:pPr lvl="1"/>
            <a:r>
              <a:rPr lang="en-US" noProof="0" err="1"/>
              <a:t>Zweite</a:t>
            </a:r>
            <a:r>
              <a:rPr lang="en-US" noProof="0"/>
              <a:t> </a:t>
            </a:r>
            <a:r>
              <a:rPr lang="en-US" noProof="0" err="1"/>
              <a:t>Ebene</a:t>
            </a:r>
            <a:endParaRPr lang="en-US" noProof="0"/>
          </a:p>
          <a:p>
            <a:pPr lvl="2"/>
            <a:r>
              <a:rPr lang="en-US" noProof="0" err="1"/>
              <a:t>Dritte</a:t>
            </a:r>
            <a:r>
              <a:rPr lang="en-US" noProof="0"/>
              <a:t> </a:t>
            </a:r>
            <a:r>
              <a:rPr lang="en-US" noProof="0" err="1"/>
              <a:t>Ebene</a:t>
            </a:r>
            <a:endParaRPr lang="en-US" noProof="0"/>
          </a:p>
          <a:p>
            <a:pPr lvl="3"/>
            <a:r>
              <a:rPr lang="en-US" noProof="0" err="1"/>
              <a:t>Vierte</a:t>
            </a:r>
            <a:r>
              <a:rPr lang="en-US" noProof="0"/>
              <a:t> </a:t>
            </a:r>
            <a:r>
              <a:rPr lang="en-US" noProof="0" err="1"/>
              <a:t>Ebene</a:t>
            </a:r>
            <a:endParaRPr lang="en-US" noProof="0"/>
          </a:p>
          <a:p>
            <a:pPr lvl="4"/>
            <a:r>
              <a:rPr lang="en-US" noProof="0" err="1"/>
              <a:t>Fünfte</a:t>
            </a:r>
            <a:r>
              <a:rPr lang="en-US" noProof="0"/>
              <a:t> </a:t>
            </a:r>
            <a:r>
              <a:rPr lang="en-US" noProof="0" err="1"/>
              <a:t>Ebene</a:t>
            </a:r>
            <a:endParaRPr lang="en-US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09924"/>
            <a:ext cx="672075" cy="16158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105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/>
            <a:r>
              <a:rPr lang="de-DE"/>
              <a:t>Page </a:t>
            </a:r>
            <a:fld id="{3FD030EF-7044-4946-962A-5D7D09BD1B34}" type="slidenum">
              <a:rPr lang="de-DE" smtClean="0"/>
              <a:pPr algn="l"/>
              <a:t>‹#›</a:t>
            </a:fld>
            <a:endParaRPr lang="de-DE"/>
          </a:p>
        </p:txBody>
      </p:sp>
      <p:sp>
        <p:nvSpPr>
          <p:cNvPr id="13" name="Textfeld 7"/>
          <p:cNvSpPr txBox="1"/>
          <p:nvPr/>
        </p:nvSpPr>
        <p:spPr>
          <a:xfrm>
            <a:off x="468000" y="6544800"/>
            <a:ext cx="25006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i="0" u="none" strike="noStrike" kern="1200" baseline="0">
                <a:solidFill>
                  <a:schemeClr val="tx2"/>
                </a:solidFill>
                <a:latin typeface="+mj-lt"/>
                <a:ea typeface="+mn-ea"/>
                <a:cs typeface="+mn-cs"/>
              </a:rPr>
              <a:t>© 2023 Renesas Electronics Corporation. All rights reserved. </a:t>
            </a:r>
            <a:endParaRPr lang="en-US" sz="800">
              <a:solidFill>
                <a:schemeClr val="tx2"/>
              </a:solidFill>
              <a:latin typeface="+mj-lt"/>
            </a:endParaRPr>
          </a:p>
        </p:txBody>
      </p:sp>
      <p:cxnSp>
        <p:nvCxnSpPr>
          <p:cNvPr id="16" name="Gerade Verbindung 15"/>
          <p:cNvCxnSpPr>
            <a:cxnSpLocks/>
          </p:cNvCxnSpPr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hteck 9">
            <a:extLst>
              <a:ext uri="{FF2B5EF4-FFF2-40B4-BE49-F238E27FC236}">
                <a16:creationId xmlns:a16="http://schemas.microsoft.com/office/drawing/2014/main" id="{29F131B3-70D8-4212-9318-49432C1DE818}"/>
              </a:ext>
            </a:extLst>
          </p:cNvPr>
          <p:cNvSpPr/>
          <p:nvPr userDrawn="1"/>
        </p:nvSpPr>
        <p:spPr>
          <a:xfrm>
            <a:off x="2999656" y="6489860"/>
            <a:ext cx="1531100" cy="20171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50" b="1" i="0" u="none" strike="noStrike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RENESAS CONFIDENTIAL</a:t>
            </a:r>
            <a:endParaRPr lang="en-US" sz="1050" b="1">
              <a:latin typeface="+mj-lt"/>
            </a:endParaRPr>
          </a:p>
        </p:txBody>
      </p:sp>
      <p:pic>
        <p:nvPicPr>
          <p:cNvPr id="4" name="図 3" descr="挿絵 が含まれている画像&#10;&#10;自動的に生成された説明">
            <a:extLst>
              <a:ext uri="{FF2B5EF4-FFF2-40B4-BE49-F238E27FC236}">
                <a16:creationId xmlns:a16="http://schemas.microsoft.com/office/drawing/2014/main" id="{94BF021D-3B93-18B9-E1A1-842FFACFCEAA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185" y="6435022"/>
            <a:ext cx="1796415" cy="306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655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68" r:id="rId9"/>
    <p:sldLayoutId id="2147483745" r:id="rId10"/>
    <p:sldLayoutId id="2147483746" r:id="rId11"/>
    <p:sldLayoutId id="2147483769" r:id="rId12"/>
    <p:sldLayoutId id="2147483747" r:id="rId13"/>
    <p:sldLayoutId id="2147483748" r:id="rId14"/>
    <p:sldLayoutId id="2147483771" r:id="rId15"/>
    <p:sldLayoutId id="2147483750" r:id="rId16"/>
    <p:sldLayoutId id="2147483751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32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1778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90">
          <p15:clr>
            <a:srgbClr val="F26B43"/>
          </p15:clr>
        </p15:guide>
        <p15:guide id="2" pos="676">
          <p15:clr>
            <a:srgbClr val="F26B43"/>
          </p15:clr>
        </p15:guide>
        <p15:guide id="3" pos="3841">
          <p15:clr>
            <a:srgbClr val="F26B43"/>
          </p15:clr>
        </p15:guide>
        <p15:guide id="4" pos="7378">
          <p15:clr>
            <a:srgbClr val="F26B43"/>
          </p15:clr>
        </p15:guide>
        <p15:guide id="5" pos="6289">
          <p15:clr>
            <a:srgbClr val="F26B43"/>
          </p15:clr>
        </p15:guide>
        <p15:guide id="6" orient="horz" pos="3884" userDrawn="1">
          <p15:clr>
            <a:srgbClr val="F26B43"/>
          </p15:clr>
        </p15:guide>
        <p15:guide id="7" orient="horz" pos="890" userDrawn="1">
          <p15:clr>
            <a:srgbClr val="F26B43"/>
          </p15:clr>
        </p15:guide>
        <p15:guide id="8" orient="horz" pos="618" userDrawn="1">
          <p15:clr>
            <a:srgbClr val="F26B43"/>
          </p15:clr>
        </p15:guide>
        <p15:guide id="9" orient="horz" pos="346" userDrawn="1">
          <p15:clr>
            <a:srgbClr val="F26B43"/>
          </p15:clr>
        </p15:guide>
        <p15:guide id="10" orient="horz" pos="4201" userDrawn="1">
          <p15:clr>
            <a:srgbClr val="F26B43"/>
          </p15:clr>
        </p15:guide>
        <p15:guide id="11" orient="horz" pos="709" userDrawn="1">
          <p15:clr>
            <a:srgbClr val="F26B43"/>
          </p15:clr>
        </p15:guide>
        <p15:guide id="12" orient="horz" pos="3984" userDrawn="1">
          <p15:clr>
            <a:srgbClr val="F26B43"/>
          </p15:clr>
        </p15:guide>
        <p15:guide id="13" pos="529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developer.android.com/topic/generic-system-image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プレースホルダー 9" descr="屋外, ストリート, 交通, 光 が含まれている画像&#10;&#10;自動的に生成された説明">
            <a:extLst>
              <a:ext uri="{FF2B5EF4-FFF2-40B4-BE49-F238E27FC236}">
                <a16:creationId xmlns:a16="http://schemas.microsoft.com/office/drawing/2014/main" id="{8F16C1E8-7127-4426-AE73-F7E4BA21B68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" r="95"/>
          <a:stretch>
            <a:fillRect/>
          </a:stretch>
        </p:blipFill>
        <p:spPr/>
      </p:pic>
      <p:sp>
        <p:nvSpPr>
          <p:cNvPr id="6" name="テキスト プレースホルダー 5">
            <a:extLst>
              <a:ext uri="{FF2B5EF4-FFF2-40B4-BE49-F238E27FC236}">
                <a16:creationId xmlns:a16="http://schemas.microsoft.com/office/drawing/2014/main" id="{7006131E-FB56-425D-89D8-786378BA6F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80000" y="-1"/>
            <a:ext cx="5520056" cy="2592000"/>
          </a:xfrm>
        </p:spPr>
        <p:txBody>
          <a:bodyPr/>
          <a:lstStyle/>
          <a:p>
            <a:r>
              <a:rPr lang="en-US" altLang="ja-JP"/>
              <a:t>SW as a capital</a:t>
            </a:r>
          </a:p>
          <a:p>
            <a:pPr lvl="1"/>
            <a:r>
              <a:rPr lang="en-US" altLang="ja-JP"/>
              <a:t>Develop reusable SW from the beginning</a:t>
            </a:r>
          </a:p>
        </p:txBody>
      </p:sp>
      <p:sp>
        <p:nvSpPr>
          <p:cNvPr id="7" name="テキスト プレースホルダー 6">
            <a:extLst>
              <a:ext uri="{FF2B5EF4-FFF2-40B4-BE49-F238E27FC236}">
                <a16:creationId xmlns:a16="http://schemas.microsoft.com/office/drawing/2014/main" id="{1AB9B509-0B62-403A-B8A8-5AB7BF6949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520056" cy="2579507"/>
          </a:xfrm>
        </p:spPr>
        <p:txBody>
          <a:bodyPr/>
          <a:lstStyle/>
          <a:p>
            <a:r>
              <a:rPr lang="en-US" altLang="ja-JP"/>
              <a:t>Hisao MUNAKATA</a:t>
            </a:r>
          </a:p>
          <a:p>
            <a:r>
              <a:rPr lang="en-US" altLang="ja-JP"/>
              <a:t>Senior director, HPC marketing digital division</a:t>
            </a:r>
          </a:p>
          <a:p>
            <a:endParaRPr lang="en-US" altLang="ja-JP"/>
          </a:p>
          <a:p>
            <a:r>
              <a:rPr lang="en-US" altLang="ja-JP"/>
              <a:t>DAN SISCO</a:t>
            </a:r>
          </a:p>
          <a:p>
            <a:r>
              <a:rPr lang="en-US" altLang="ja-JP"/>
              <a:t>Senior director, R-Car Gen5 Program Manager</a:t>
            </a:r>
          </a:p>
          <a:p>
            <a:endParaRPr lang="en-US" altLang="ja-JP"/>
          </a:p>
          <a:p>
            <a:r>
              <a:rPr lang="en-US" altLang="ja-JP"/>
              <a:t>High performance computing, Analog and power solutions group</a:t>
            </a:r>
          </a:p>
          <a:p>
            <a:r>
              <a:rPr lang="en-US" altLang="ja-JP"/>
              <a:t>Renesas Electronics Corporation</a:t>
            </a:r>
          </a:p>
        </p:txBody>
      </p:sp>
    </p:spTree>
    <p:extLst>
      <p:ext uri="{BB962C8B-B14F-4D97-AF65-F5344CB8AC3E}">
        <p14:creationId xmlns:p14="http://schemas.microsoft.com/office/powerpoint/2010/main" val="1765840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transition of innovation source</a:t>
            </a:r>
            <a:br>
              <a:rPr lang="en-US" cap="all"/>
            </a:br>
            <a:r>
              <a:rPr lang="en-US" sz="2000"/>
              <a:t>how </a:t>
            </a:r>
            <a:r>
              <a:rPr lang="en-US" sz="2000" err="1"/>
              <a:t>sW</a:t>
            </a:r>
            <a:r>
              <a:rPr lang="en-US" sz="2000"/>
              <a:t> became the center of technological gravity</a:t>
            </a:r>
            <a:endParaRPr lang="en-US" sz="2000" cap="all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A006E99-0747-CE85-7A9B-CD2475851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3D7703F-929A-9553-19EE-0AC0F0E7D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254C28D7-2AD8-E7C8-CCA9-9AF4BDF52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表 9">
            <a:extLst>
              <a:ext uri="{FF2B5EF4-FFF2-40B4-BE49-F238E27FC236}">
                <a16:creationId xmlns:a16="http://schemas.microsoft.com/office/drawing/2014/main" id="{0FC4E868-7FE7-2324-D6A5-4ECF3F0DA4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9216529"/>
              </p:ext>
            </p:extLst>
          </p:nvPr>
        </p:nvGraphicFramePr>
        <p:xfrm>
          <a:off x="250599" y="1316718"/>
          <a:ext cx="11770414" cy="4227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4824">
                  <a:extLst>
                    <a:ext uri="{9D8B030D-6E8A-4147-A177-3AD203B41FA5}">
                      <a16:colId xmlns:a16="http://schemas.microsoft.com/office/drawing/2014/main" val="1350310880"/>
                    </a:ext>
                  </a:extLst>
                </a:gridCol>
                <a:gridCol w="2812141">
                  <a:extLst>
                    <a:ext uri="{9D8B030D-6E8A-4147-A177-3AD203B41FA5}">
                      <a16:colId xmlns:a16="http://schemas.microsoft.com/office/drawing/2014/main" val="3043596196"/>
                    </a:ext>
                  </a:extLst>
                </a:gridCol>
                <a:gridCol w="3302000">
                  <a:extLst>
                    <a:ext uri="{9D8B030D-6E8A-4147-A177-3AD203B41FA5}">
                      <a16:colId xmlns:a16="http://schemas.microsoft.com/office/drawing/2014/main" val="82647634"/>
                    </a:ext>
                  </a:extLst>
                </a:gridCol>
                <a:gridCol w="2921449">
                  <a:extLst>
                    <a:ext uri="{9D8B030D-6E8A-4147-A177-3AD203B41FA5}">
                      <a16:colId xmlns:a16="http://schemas.microsoft.com/office/drawing/2014/main" val="35118035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In the past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Recently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In the future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96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Core competitiveness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PCB circuitry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SoC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97576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Technology owner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Tier1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Silicon supplier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SW platformer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7481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Key demand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robustness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integration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portability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216846"/>
                  </a:ext>
                </a:extLst>
              </a:tr>
              <a:tr h="2104241">
                <a:tc>
                  <a:txBody>
                    <a:bodyPr/>
                    <a:lstStyle/>
                    <a:p>
                      <a:r>
                        <a:rPr lang="en-US"/>
                        <a:t>Image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28151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Challenges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ECU interconnect, 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age-related fault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Performance,</a:t>
                      </a:r>
                    </a:p>
                    <a:p>
                      <a:pPr algn="ctr"/>
                      <a:r>
                        <a:rPr lang="en-US"/>
                        <a:t>power (thermal)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SW update,</a:t>
                      </a:r>
                    </a:p>
                    <a:p>
                      <a:pPr algn="ctr"/>
                      <a:r>
                        <a:rPr lang="en-US"/>
                        <a:t>cyber security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5837731"/>
                  </a:ext>
                </a:extLst>
              </a:tr>
            </a:tbl>
          </a:graphicData>
        </a:graphic>
      </p:graphicFrame>
      <p:pic>
        <p:nvPicPr>
          <p:cNvPr id="11" name="図 10">
            <a:extLst>
              <a:ext uri="{FF2B5EF4-FFF2-40B4-BE49-F238E27FC236}">
                <a16:creationId xmlns:a16="http://schemas.microsoft.com/office/drawing/2014/main" id="{27C9C5E8-D63E-EFB7-7768-0F567ACB7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172" y="2912285"/>
            <a:ext cx="2484310" cy="1870069"/>
          </a:xfrm>
          <a:prstGeom prst="rect">
            <a:avLst/>
          </a:prstGeom>
        </p:spPr>
      </p:pic>
      <p:sp>
        <p:nvSpPr>
          <p:cNvPr id="16" name="四角形: 角を丸くする 15">
            <a:extLst>
              <a:ext uri="{FF2B5EF4-FFF2-40B4-BE49-F238E27FC236}">
                <a16:creationId xmlns:a16="http://schemas.microsoft.com/office/drawing/2014/main" id="{B47D0D9E-BC85-E585-BCF2-405D6F5A687E}"/>
              </a:ext>
            </a:extLst>
          </p:cNvPr>
          <p:cNvSpPr/>
          <p:nvPr/>
        </p:nvSpPr>
        <p:spPr>
          <a:xfrm>
            <a:off x="304800" y="5805264"/>
            <a:ext cx="11407773" cy="4320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/>
              <a:t>Now, many OEMs claim SW has become a primary source of product competitiveness (= SW first concept)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D38B8B-A505-BC53-A56B-2B653D7DB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828" y="2996536"/>
            <a:ext cx="2936723" cy="16148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3DFB60-E331-4EDF-F184-9511FFFC66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5448" y="3095282"/>
            <a:ext cx="2743200" cy="151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98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8D8DC2BE-C28E-181D-BAA4-CB09F43C1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0027" y="620688"/>
            <a:ext cx="4572637" cy="429350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still, one size (SW) does not fit all</a:t>
            </a:r>
            <a:br>
              <a:rPr lang="en-US" cap="all"/>
            </a:br>
            <a:r>
              <a:rPr lang="en-US" sz="2000" cap="all"/>
              <a:t>Embedded systems hardly decouple HW (SOC) and SW</a:t>
            </a:r>
          </a:p>
        </p:txBody>
      </p:sp>
      <p:graphicFrame>
        <p:nvGraphicFramePr>
          <p:cNvPr id="3" name="図表 2">
            <a:extLst>
              <a:ext uri="{FF2B5EF4-FFF2-40B4-BE49-F238E27FC236}">
                <a16:creationId xmlns:a16="http://schemas.microsoft.com/office/drawing/2014/main" id="{2F0BD8B2-FBF1-B67E-39EF-9316A3A433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3604577"/>
              </p:ext>
            </p:extLst>
          </p:nvPr>
        </p:nvGraphicFramePr>
        <p:xfrm>
          <a:off x="119336" y="1556792"/>
          <a:ext cx="7304360" cy="4293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AD134B9E-AA09-7C23-D17B-F4F6C40086A7}"/>
              </a:ext>
            </a:extLst>
          </p:cNvPr>
          <p:cNvSpPr txBox="1"/>
          <p:nvPr/>
        </p:nvSpPr>
        <p:spPr>
          <a:xfrm>
            <a:off x="7917614" y="4925346"/>
            <a:ext cx="4140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200">
                <a:hlinkClick r:id="rId8"/>
              </a:rPr>
              <a:t>https://developer.android.com/topic/generic-system-image</a:t>
            </a:r>
            <a:endParaRPr kumimoji="1" lang="en-US" sz="1200"/>
          </a:p>
        </p:txBody>
      </p:sp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E6C68BF7-5667-C305-8239-A45B328B9FCA}"/>
              </a:ext>
            </a:extLst>
          </p:cNvPr>
          <p:cNvSpPr/>
          <p:nvPr/>
        </p:nvSpPr>
        <p:spPr>
          <a:xfrm>
            <a:off x="7896200" y="5301208"/>
            <a:ext cx="4140589" cy="864096"/>
          </a:xfrm>
          <a:prstGeom prst="roundRect">
            <a:avLst/>
          </a:prstGeom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sz="1600"/>
              <a:t>Android mandates handset vendors to support GSI boot, a common binary that can boot multiple devices</a:t>
            </a:r>
            <a:r>
              <a:rPr kumimoji="1" lang="en-US" sz="14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5239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図 26">
            <a:extLst>
              <a:ext uri="{FF2B5EF4-FFF2-40B4-BE49-F238E27FC236}">
                <a16:creationId xmlns:a16="http://schemas.microsoft.com/office/drawing/2014/main" id="{B4982624-B04E-D5AF-AB0F-0642FB1B17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7656" y="3528136"/>
            <a:ext cx="1437656" cy="115212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altLang="ja-JP"/>
              <a:t>Expected SW</a:t>
            </a:r>
            <a:r>
              <a:rPr lang="ja-JP" altLang="en-US"/>
              <a:t> </a:t>
            </a:r>
            <a:r>
              <a:rPr lang="en-US" altLang="ja-JP"/>
              <a:t>reuse candidates</a:t>
            </a:r>
            <a:br>
              <a:rPr lang="en-US" cap="all"/>
            </a:br>
            <a:r>
              <a:rPr lang="en-US" sz="2000" cap="all"/>
              <a:t>… and various blocking factors for embedded SW reuse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B7525E7E-12EE-FDC8-11E0-071C23800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143" y="2937091"/>
            <a:ext cx="1437656" cy="1152128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5EBC5A56-522E-8675-1308-4535EC57A2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297" y="2932465"/>
            <a:ext cx="1437656" cy="1152128"/>
          </a:xfrm>
          <a:prstGeom prst="rect">
            <a:avLst/>
          </a:prstGeom>
        </p:spPr>
      </p:pic>
      <p:sp>
        <p:nvSpPr>
          <p:cNvPr id="7" name="四角形: 角を丸くする 6">
            <a:extLst>
              <a:ext uri="{FF2B5EF4-FFF2-40B4-BE49-F238E27FC236}">
                <a16:creationId xmlns:a16="http://schemas.microsoft.com/office/drawing/2014/main" id="{C2353072-93CB-BCFE-DB2E-2DEAC22C0C9A}"/>
              </a:ext>
            </a:extLst>
          </p:cNvPr>
          <p:cNvSpPr/>
          <p:nvPr/>
        </p:nvSpPr>
        <p:spPr>
          <a:xfrm>
            <a:off x="623392" y="2291914"/>
            <a:ext cx="6336704" cy="3585358"/>
          </a:xfrm>
          <a:prstGeom prst="roundRect">
            <a:avLst>
              <a:gd name="adj" fmla="val 11240"/>
            </a:avLst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44DE2C63-0413-51C3-C91D-9F7328FF5E9A}"/>
              </a:ext>
            </a:extLst>
          </p:cNvPr>
          <p:cNvSpPr txBox="1"/>
          <p:nvPr/>
        </p:nvSpPr>
        <p:spPr>
          <a:xfrm>
            <a:off x="5260023" y="234268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>
                <a:ln>
                  <a:noFill/>
                </a:ln>
                <a:solidFill>
                  <a:srgbClr val="3C3C3B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Tier1 A</a:t>
            </a: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srgbClr val="3C3C3B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sp>
        <p:nvSpPr>
          <p:cNvPr id="10" name="四角形: 角を丸くする 9">
            <a:extLst>
              <a:ext uri="{FF2B5EF4-FFF2-40B4-BE49-F238E27FC236}">
                <a16:creationId xmlns:a16="http://schemas.microsoft.com/office/drawing/2014/main" id="{C7B6FE3F-EBDA-DE27-5097-8A8E0219811B}"/>
              </a:ext>
            </a:extLst>
          </p:cNvPr>
          <p:cNvSpPr/>
          <p:nvPr/>
        </p:nvSpPr>
        <p:spPr>
          <a:xfrm>
            <a:off x="8908439" y="2291914"/>
            <a:ext cx="2660169" cy="3585358"/>
          </a:xfrm>
          <a:prstGeom prst="roundRect">
            <a:avLst>
              <a:gd name="adj" fmla="val 11240"/>
            </a:avLst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sp>
        <p:nvSpPr>
          <p:cNvPr id="11" name="四角形: 角を丸くする 10">
            <a:extLst>
              <a:ext uri="{FF2B5EF4-FFF2-40B4-BE49-F238E27FC236}">
                <a16:creationId xmlns:a16="http://schemas.microsoft.com/office/drawing/2014/main" id="{35024DA9-65B0-4E74-A105-C8B3E56460BE}"/>
              </a:ext>
            </a:extLst>
          </p:cNvPr>
          <p:cNvSpPr/>
          <p:nvPr/>
        </p:nvSpPr>
        <p:spPr>
          <a:xfrm>
            <a:off x="3589548" y="1283802"/>
            <a:ext cx="8195083" cy="4809494"/>
          </a:xfrm>
          <a:prstGeom prst="roundRect">
            <a:avLst>
              <a:gd name="adj" fmla="val 5302"/>
            </a:avLst>
          </a:prstGeom>
          <a:noFill/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1A78E5-9326-23CF-84D4-18C084F90D3C}"/>
              </a:ext>
            </a:extLst>
          </p:cNvPr>
          <p:cNvSpPr txBox="1"/>
          <p:nvPr/>
        </p:nvSpPr>
        <p:spPr>
          <a:xfrm>
            <a:off x="9847382" y="2316558"/>
            <a:ext cx="1340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3C3C3B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Tier1</a:t>
            </a: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3C3C3B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 </a:t>
            </a:r>
            <a:r>
              <a:rPr kumimoji="1" lang="en-US" altLang="ja-JP" sz="1800" b="0" i="0" u="none" strike="noStrike" kern="1200" cap="none" spc="0" normalizeH="0" baseline="0" noProof="0">
                <a:ln>
                  <a:noFill/>
                </a:ln>
                <a:solidFill>
                  <a:srgbClr val="3C3C3B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B</a:t>
            </a: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srgbClr val="3C3C3B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pic>
        <p:nvPicPr>
          <p:cNvPr id="14" name="グラフィックス 13" descr="車 単色塗りつぶし">
            <a:extLst>
              <a:ext uri="{FF2B5EF4-FFF2-40B4-BE49-F238E27FC236}">
                <a16:creationId xmlns:a16="http://schemas.microsoft.com/office/drawing/2014/main" id="{D3B183C4-A46E-ED00-DF2E-4A92103CAA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59191" y="1232289"/>
            <a:ext cx="1131676" cy="1131676"/>
          </a:xfrm>
          <a:prstGeom prst="rect">
            <a:avLst/>
          </a:prstGeom>
        </p:spPr>
      </p:pic>
      <p:pic>
        <p:nvPicPr>
          <p:cNvPr id="18" name="グラフィックス 17" descr="ホーム 枠線">
            <a:extLst>
              <a:ext uri="{FF2B5EF4-FFF2-40B4-BE49-F238E27FC236}">
                <a16:creationId xmlns:a16="http://schemas.microsoft.com/office/drawing/2014/main" id="{3DCF4DA5-5FF6-CE98-6DCB-E37C7B3E54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74661" y="2300111"/>
            <a:ext cx="790836" cy="790836"/>
          </a:xfrm>
          <a:prstGeom prst="rect">
            <a:avLst/>
          </a:prstGeom>
        </p:spPr>
      </p:pic>
      <p:sp>
        <p:nvSpPr>
          <p:cNvPr id="19" name="四角形: 角を丸くする 18">
            <a:extLst>
              <a:ext uri="{FF2B5EF4-FFF2-40B4-BE49-F238E27FC236}">
                <a16:creationId xmlns:a16="http://schemas.microsoft.com/office/drawing/2014/main" id="{DFEDB882-DBD5-4C96-57B6-5A3B387218D9}"/>
              </a:ext>
            </a:extLst>
          </p:cNvPr>
          <p:cNvSpPr/>
          <p:nvPr/>
        </p:nvSpPr>
        <p:spPr>
          <a:xfrm>
            <a:off x="407368" y="1283802"/>
            <a:ext cx="2987581" cy="4809494"/>
          </a:xfrm>
          <a:prstGeom prst="roundRect">
            <a:avLst>
              <a:gd name="adj" fmla="val 5522"/>
            </a:avLst>
          </a:prstGeom>
          <a:noFill/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pic>
        <p:nvPicPr>
          <p:cNvPr id="21" name="グラフィックス 20" descr="タクシー 枠線">
            <a:extLst>
              <a:ext uri="{FF2B5EF4-FFF2-40B4-BE49-F238E27FC236}">
                <a16:creationId xmlns:a16="http://schemas.microsoft.com/office/drawing/2014/main" id="{77289BF3-A4CB-7E34-F5C4-D6BC97F7E7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499042" y="1287389"/>
            <a:ext cx="914400" cy="914400"/>
          </a:xfrm>
          <a:prstGeom prst="rect">
            <a:avLst/>
          </a:prstGeom>
        </p:spPr>
      </p:pic>
      <p:sp>
        <p:nvSpPr>
          <p:cNvPr id="22" name="矢印: 左右 21">
            <a:extLst>
              <a:ext uri="{FF2B5EF4-FFF2-40B4-BE49-F238E27FC236}">
                <a16:creationId xmlns:a16="http://schemas.microsoft.com/office/drawing/2014/main" id="{AA12F132-5DB7-A505-C411-5DE0D9792BDA}"/>
              </a:ext>
            </a:extLst>
          </p:cNvPr>
          <p:cNvSpPr/>
          <p:nvPr/>
        </p:nvSpPr>
        <p:spPr>
          <a:xfrm>
            <a:off x="2294098" y="2932465"/>
            <a:ext cx="2591645" cy="1052059"/>
          </a:xfrm>
          <a:prstGeom prst="leftRightArrow">
            <a:avLst>
              <a:gd name="adj1" fmla="val 67639"/>
              <a:gd name="adj2" fmla="val 50000"/>
            </a:avLst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② </a:t>
            </a: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Same Tier1,</a:t>
            </a:r>
            <a:b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</a:b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different OEM</a:t>
            </a:r>
          </a:p>
        </p:txBody>
      </p:sp>
      <p:sp>
        <p:nvSpPr>
          <p:cNvPr id="23" name="矢印: 左右 22">
            <a:extLst>
              <a:ext uri="{FF2B5EF4-FFF2-40B4-BE49-F238E27FC236}">
                <a16:creationId xmlns:a16="http://schemas.microsoft.com/office/drawing/2014/main" id="{7D02CA36-710B-A824-7CDC-7E8FA5490540}"/>
              </a:ext>
            </a:extLst>
          </p:cNvPr>
          <p:cNvSpPr/>
          <p:nvPr/>
        </p:nvSpPr>
        <p:spPr>
          <a:xfrm>
            <a:off x="6368160" y="2954154"/>
            <a:ext cx="3101461" cy="999398"/>
          </a:xfrm>
          <a:prstGeom prst="leftRightArrow">
            <a:avLst>
              <a:gd name="adj1" fmla="val 67639"/>
              <a:gd name="adj2" fmla="val 50000"/>
            </a:avLst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① </a:t>
            </a: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Same OEM,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But different Tier1</a:t>
            </a:r>
          </a:p>
        </p:txBody>
      </p:sp>
      <p:sp>
        <p:nvSpPr>
          <p:cNvPr id="24" name="矢印: 左右 23">
            <a:extLst>
              <a:ext uri="{FF2B5EF4-FFF2-40B4-BE49-F238E27FC236}">
                <a16:creationId xmlns:a16="http://schemas.microsoft.com/office/drawing/2014/main" id="{0206F62D-2490-66A4-645E-315A7DAB8919}"/>
              </a:ext>
            </a:extLst>
          </p:cNvPr>
          <p:cNvSpPr/>
          <p:nvPr/>
        </p:nvSpPr>
        <p:spPr>
          <a:xfrm>
            <a:off x="2508238" y="1225729"/>
            <a:ext cx="4824215" cy="1057111"/>
          </a:xfrm>
          <a:prstGeom prst="leftRightArrow">
            <a:avLst>
              <a:gd name="adj1" fmla="val 67639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⑤ </a:t>
            </a:r>
            <a:r>
              <a: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SW reuse across different OEMs</a:t>
            </a:r>
            <a:br>
              <a: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</a:br>
            <a:r>
              <a: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(open industry collaboration )</a:t>
            </a:r>
          </a:p>
        </p:txBody>
      </p:sp>
      <p:pic>
        <p:nvPicPr>
          <p:cNvPr id="25" name="図 24">
            <a:extLst>
              <a:ext uri="{FF2B5EF4-FFF2-40B4-BE49-F238E27FC236}">
                <a16:creationId xmlns:a16="http://schemas.microsoft.com/office/drawing/2014/main" id="{F12FD736-DFE6-E520-E100-0911CFB80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697" y="4674376"/>
            <a:ext cx="1437656" cy="1152128"/>
          </a:xfrm>
          <a:prstGeom prst="rect">
            <a:avLst/>
          </a:prstGeom>
        </p:spPr>
      </p:pic>
      <p:sp>
        <p:nvSpPr>
          <p:cNvPr id="26" name="矢印: 左右 25">
            <a:extLst>
              <a:ext uri="{FF2B5EF4-FFF2-40B4-BE49-F238E27FC236}">
                <a16:creationId xmlns:a16="http://schemas.microsoft.com/office/drawing/2014/main" id="{D6C36F34-F650-BA3D-A036-FC68B6F1F7FD}"/>
              </a:ext>
            </a:extLst>
          </p:cNvPr>
          <p:cNvSpPr/>
          <p:nvPr/>
        </p:nvSpPr>
        <p:spPr>
          <a:xfrm rot="17973001">
            <a:off x="4838643" y="4454174"/>
            <a:ext cx="2445398" cy="1066919"/>
          </a:xfrm>
          <a:prstGeom prst="leftRightArrow">
            <a:avLst>
              <a:gd name="adj1" fmla="val 67639"/>
              <a:gd name="adj2" fmla="val 50000"/>
            </a:avLst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③ </a:t>
            </a: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Same Tier1,</a:t>
            </a:r>
            <a:b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</a:b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different team</a:t>
            </a:r>
          </a:p>
        </p:txBody>
      </p:sp>
      <p:pic>
        <p:nvPicPr>
          <p:cNvPr id="16" name="グラフィックス 15" descr="ホーム 単色塗りつぶし">
            <a:extLst>
              <a:ext uri="{FF2B5EF4-FFF2-40B4-BE49-F238E27FC236}">
                <a16:creationId xmlns:a16="http://schemas.microsoft.com/office/drawing/2014/main" id="{158DD476-C8F3-1C5E-DEFB-11C3D6619CA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578480" y="2273534"/>
            <a:ext cx="799033" cy="799033"/>
          </a:xfrm>
          <a:prstGeom prst="rect">
            <a:avLst/>
          </a:prstGeom>
        </p:spPr>
      </p:pic>
      <p:sp>
        <p:nvSpPr>
          <p:cNvPr id="28" name="矢印: 左右 27">
            <a:extLst>
              <a:ext uri="{FF2B5EF4-FFF2-40B4-BE49-F238E27FC236}">
                <a16:creationId xmlns:a16="http://schemas.microsoft.com/office/drawing/2014/main" id="{73298054-05F3-520C-B8F6-DF084CC24A94}"/>
              </a:ext>
            </a:extLst>
          </p:cNvPr>
          <p:cNvSpPr/>
          <p:nvPr/>
        </p:nvSpPr>
        <p:spPr>
          <a:xfrm rot="2493714">
            <a:off x="8885514" y="4406064"/>
            <a:ext cx="2724931" cy="899322"/>
          </a:xfrm>
          <a:prstGeom prst="leftRightArrow">
            <a:avLst>
              <a:gd name="adj1" fmla="val 67639"/>
              <a:gd name="adj2" fmla="val 50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④ </a:t>
            </a: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Same Tier1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Different generation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7DEC58E-45A6-EBF3-7BAF-F6D6F3561D8B}"/>
              </a:ext>
            </a:extLst>
          </p:cNvPr>
          <p:cNvSpPr txBox="1"/>
          <p:nvPr/>
        </p:nvSpPr>
        <p:spPr>
          <a:xfrm>
            <a:off x="809731" y="133239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>
                <a:ln>
                  <a:noFill/>
                </a:ln>
                <a:solidFill>
                  <a:srgbClr val="3C3C3B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OEM A</a:t>
            </a: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srgbClr val="3C3C3B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D2F823CD-B552-FB01-9F97-C3636D3CE25F}"/>
              </a:ext>
            </a:extLst>
          </p:cNvPr>
          <p:cNvSpPr txBox="1"/>
          <p:nvPr/>
        </p:nvSpPr>
        <p:spPr>
          <a:xfrm>
            <a:off x="8349663" y="134189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>
                <a:ln>
                  <a:noFill/>
                </a:ln>
                <a:solidFill>
                  <a:srgbClr val="3C3C3B"/>
                </a:solidFill>
                <a:effectLst/>
                <a:uLnTx/>
                <a:uFillTx/>
                <a:latin typeface="Arial"/>
                <a:ea typeface="メイリオ"/>
                <a:cs typeface="+mn-cs"/>
              </a:rPr>
              <a:t>OEM B</a:t>
            </a:r>
            <a:endParaRPr kumimoji="1" lang="en-US" sz="1800" b="0" i="0" u="none" strike="noStrike" kern="1200" cap="none" spc="0" normalizeH="0" baseline="0" noProof="0">
              <a:ln>
                <a:noFill/>
              </a:ln>
              <a:solidFill>
                <a:srgbClr val="3C3C3B"/>
              </a:solidFill>
              <a:effectLst/>
              <a:uLnTx/>
              <a:uFillTx/>
              <a:latin typeface="Arial"/>
              <a:ea typeface="メイリオ"/>
              <a:cs typeface="+mn-cs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25976CD1-240F-C5B0-51E2-7E7F8BD4A6B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50176" y="2821408"/>
            <a:ext cx="1404929" cy="115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altLang="ja-JP" cap="all"/>
              <a:t>Various Blocking factors for SW reuse</a:t>
            </a:r>
            <a:br>
              <a:rPr lang="en-US" altLang="ja-JP" cap="all"/>
            </a:br>
            <a:r>
              <a:rPr lang="en-US" altLang="ja-JP" sz="2000"/>
              <a:t>not only HW-oriented, but also SW-related and business-related </a:t>
            </a:r>
            <a:endParaRPr lang="en-US" sz="2000" cap="all"/>
          </a:p>
        </p:txBody>
      </p: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id="{4EB6353B-23D9-5DC6-21DF-91C2FF9E267C}"/>
              </a:ext>
            </a:extLst>
          </p:cNvPr>
          <p:cNvGrpSpPr/>
          <p:nvPr/>
        </p:nvGrpSpPr>
        <p:grpSpPr>
          <a:xfrm>
            <a:off x="477227" y="1969776"/>
            <a:ext cx="3426081" cy="4297980"/>
            <a:chOff x="3513" y="1095141"/>
            <a:chExt cx="3426081" cy="4699240"/>
          </a:xfrm>
        </p:grpSpPr>
        <p:sp>
          <p:nvSpPr>
            <p:cNvPr id="11" name="正方形/長方形 10">
              <a:extLst>
                <a:ext uri="{FF2B5EF4-FFF2-40B4-BE49-F238E27FC236}">
                  <a16:creationId xmlns:a16="http://schemas.microsoft.com/office/drawing/2014/main" id="{3233334A-E4C7-6334-3CD7-28C675D93AA3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38B6F521-B840-E55E-21F6-5C3A331FFA48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Performance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Speed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Memory size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altLang="ja-JP" sz="2000" b="1" kern="1200"/>
                <a:t>Maj</a:t>
              </a:r>
              <a:r>
                <a:rPr lang="en-US" sz="2000" b="1" kern="1200"/>
                <a:t>or IP incompatibility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CPU / GPU / NPU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altLang="ja-JP" sz="2000" b="1" kern="1200"/>
                <a:t>Mi</a:t>
              </a:r>
              <a:r>
                <a:rPr lang="en-US" sz="2000" b="1" kern="1200"/>
                <a:t>nor IP incompatibility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Register function assign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Channel number</a:t>
              </a:r>
            </a:p>
            <a:p>
              <a:pPr marL="457200" lvl="2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  <a:p>
              <a:pPr marL="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Environment</a:t>
              </a:r>
            </a:p>
            <a:p>
              <a:pPr marL="457200" lvl="2" indent="-228600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IDE, debug board,..</a:t>
              </a:r>
              <a:endParaRPr lang="en-US" sz="2000" kern="1200"/>
            </a:p>
          </p:txBody>
        </p:sp>
      </p:grp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D308256D-DD7E-CE2C-AA16-42ADF043E08F}"/>
              </a:ext>
            </a:extLst>
          </p:cNvPr>
          <p:cNvGrpSpPr/>
          <p:nvPr/>
        </p:nvGrpSpPr>
        <p:grpSpPr>
          <a:xfrm>
            <a:off x="4382960" y="1969776"/>
            <a:ext cx="3426081" cy="4297980"/>
            <a:chOff x="3909246" y="1456747"/>
            <a:chExt cx="3426081" cy="4217099"/>
          </a:xfrm>
        </p:grpSpPr>
        <p:sp>
          <p:nvSpPr>
            <p:cNvPr id="9" name="正方形/長方形 8">
              <a:extLst>
                <a:ext uri="{FF2B5EF4-FFF2-40B4-BE49-F238E27FC236}">
                  <a16:creationId xmlns:a16="http://schemas.microsoft.com/office/drawing/2014/main" id="{B69A1B14-B849-A4BB-E60A-D17274747491}"/>
                </a:ext>
              </a:extLst>
            </p:cNvPr>
            <p:cNvSpPr/>
            <p:nvPr/>
          </p:nvSpPr>
          <p:spPr>
            <a:xfrm>
              <a:off x="3909246" y="1456747"/>
              <a:ext cx="3426081" cy="4217099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0" name="テキスト ボックス 9">
              <a:extLst>
                <a:ext uri="{FF2B5EF4-FFF2-40B4-BE49-F238E27FC236}">
                  <a16:creationId xmlns:a16="http://schemas.microsoft.com/office/drawing/2014/main" id="{6B5DA622-155C-2DDD-E915-618286B40BE2}"/>
                </a:ext>
              </a:extLst>
            </p:cNvPr>
            <p:cNvSpPr txBox="1"/>
            <p:nvPr/>
          </p:nvSpPr>
          <p:spPr>
            <a:xfrm>
              <a:off x="3909246" y="1456747"/>
              <a:ext cx="3426081" cy="42170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Data definition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Common language</a:t>
              </a:r>
            </a:p>
            <a:p>
              <a:pPr marL="457200" lvl="2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2000" kern="120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Coding convention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MISRA-C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Code management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Repository access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/>
                <a:t>Readability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Document density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Language</a:t>
              </a:r>
              <a:endParaRPr lang="en-US" sz="2000" kern="1200"/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3600" kern="1200"/>
            </a:p>
          </p:txBody>
        </p:sp>
      </p:grp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1147AA63-6E9B-9790-456D-95A805245219}"/>
              </a:ext>
            </a:extLst>
          </p:cNvPr>
          <p:cNvGrpSpPr/>
          <p:nvPr/>
        </p:nvGrpSpPr>
        <p:grpSpPr>
          <a:xfrm>
            <a:off x="8288692" y="1969776"/>
            <a:ext cx="3426081" cy="4297980"/>
            <a:chOff x="7814978" y="1456747"/>
            <a:chExt cx="3426081" cy="4217099"/>
          </a:xfrm>
        </p:grpSpPr>
        <p:sp>
          <p:nvSpPr>
            <p:cNvPr id="7" name="正方形/長方形 6">
              <a:extLst>
                <a:ext uri="{FF2B5EF4-FFF2-40B4-BE49-F238E27FC236}">
                  <a16:creationId xmlns:a16="http://schemas.microsoft.com/office/drawing/2014/main" id="{9DC35516-C3D6-A6A0-97B3-26B15D9C0675}"/>
                </a:ext>
              </a:extLst>
            </p:cNvPr>
            <p:cNvSpPr/>
            <p:nvPr/>
          </p:nvSpPr>
          <p:spPr>
            <a:xfrm>
              <a:off x="7814978" y="1456747"/>
              <a:ext cx="3426081" cy="4217099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AED79984-52A0-42EE-F273-D41B25A5FED2}"/>
                </a:ext>
              </a:extLst>
            </p:cNvPr>
            <p:cNvSpPr txBox="1"/>
            <p:nvPr/>
          </p:nvSpPr>
          <p:spPr>
            <a:xfrm>
              <a:off x="7814978" y="1456747"/>
              <a:ext cx="3426081" cy="42170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Contract</a:t>
              </a:r>
            </a:p>
            <a:p>
              <a:pPr marL="457200" lvl="2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Code disclosure</a:t>
              </a:r>
            </a:p>
            <a:p>
              <a:pPr marL="457200" lvl="2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Asset ownership</a:t>
              </a:r>
              <a:endParaRPr lang="en-US" sz="2000"/>
            </a:p>
            <a:p>
              <a:pPr marL="457200" lvl="2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  <a:p>
              <a:pPr marL="0" lvl="1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/>
                <a:t>License</a:t>
              </a:r>
            </a:p>
            <a:p>
              <a:pPr marL="4572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Copyright restriction</a:t>
              </a:r>
            </a:p>
            <a:p>
              <a:pPr marL="4572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Warranty scope</a:t>
              </a:r>
            </a:p>
            <a:p>
              <a:pPr marL="228600" lvl="2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2000" kern="1200"/>
                <a:t> </a:t>
              </a: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b="1" kern="1200"/>
                <a:t>Deliverables</a:t>
              </a:r>
            </a:p>
            <a:p>
              <a:pPr marL="685800" lvl="2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/>
                <a:t>Source code access</a:t>
              </a:r>
              <a:endParaRPr lang="en-US" sz="2000" kern="1200"/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CEA18BA4-85BA-2358-0976-B82B2712FA79}"/>
              </a:ext>
            </a:extLst>
          </p:cNvPr>
          <p:cNvGrpSpPr/>
          <p:nvPr/>
        </p:nvGrpSpPr>
        <p:grpSpPr>
          <a:xfrm>
            <a:off x="480525" y="1249696"/>
            <a:ext cx="3426081" cy="707504"/>
            <a:chOff x="3513" y="11412"/>
            <a:chExt cx="3426081" cy="1324800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0AAA60D6-E6D5-368F-0EB6-6321BFC05770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7396FE1B-A036-0E3A-56EB-AA9A7E03898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/>
                <a:t>HW origin</a:t>
              </a: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F5CB3BF0-0548-129B-31BF-FB5D0B19015E}"/>
              </a:ext>
            </a:extLst>
          </p:cNvPr>
          <p:cNvGrpSpPr/>
          <p:nvPr/>
        </p:nvGrpSpPr>
        <p:grpSpPr>
          <a:xfrm>
            <a:off x="4377245" y="1227196"/>
            <a:ext cx="3426081" cy="707504"/>
            <a:chOff x="3513" y="11412"/>
            <a:chExt cx="3426081" cy="1324800"/>
          </a:xfrm>
        </p:grpSpPr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FC07A0CC-89E1-EEBE-F196-AFE3EC00FB9E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DC832C52-7E24-0336-9AC7-B0E619144868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/>
                <a:t>SW origin</a:t>
              </a:r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2D4360D6-85D6-235D-328B-7D2B5C1E2849}"/>
              </a:ext>
            </a:extLst>
          </p:cNvPr>
          <p:cNvGrpSpPr/>
          <p:nvPr/>
        </p:nvGrpSpPr>
        <p:grpSpPr>
          <a:xfrm>
            <a:off x="8288691" y="1249696"/>
            <a:ext cx="3426081" cy="707504"/>
            <a:chOff x="3513" y="11412"/>
            <a:chExt cx="3426081" cy="1324800"/>
          </a:xfrm>
        </p:grpSpPr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A4341A85-FDC1-E2FA-F066-0A1AE7A0559F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BBFEB11E-E811-B96F-D3B0-36F6851C6AFB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/>
                <a:t>Business origin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6387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SW as a </a:t>
            </a:r>
            <a:r>
              <a:rPr lang="en-US" i="1" cap="all"/>
              <a:t>capital</a:t>
            </a:r>
            <a:r>
              <a:rPr lang="en-US" cap="all"/>
              <a:t>, not an </a:t>
            </a:r>
            <a:r>
              <a:rPr lang="en-US" i="1" cap="all"/>
              <a:t>asset</a:t>
            </a:r>
            <a:br>
              <a:rPr lang="en-US" cap="all"/>
            </a:br>
            <a:r>
              <a:rPr lang="en-US" sz="2000" cap="all"/>
              <a:t>Capital should be resourced to generate repeated future value</a:t>
            </a: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BBCC9F0-E180-C81A-8C1F-66AF3D1A95B8}"/>
              </a:ext>
            </a:extLst>
          </p:cNvPr>
          <p:cNvGrpSpPr/>
          <p:nvPr/>
        </p:nvGrpSpPr>
        <p:grpSpPr>
          <a:xfrm>
            <a:off x="333211" y="2060848"/>
            <a:ext cx="5615475" cy="4149820"/>
            <a:chOff x="3513" y="1095141"/>
            <a:chExt cx="3426081" cy="4699240"/>
          </a:xfrm>
        </p:grpSpPr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8A01BC2F-6DD2-9B4D-FAB1-F330A9EF559A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B599591B-2512-8766-8411-169168CE6193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/>
                <a:t>Acquired to date</a:t>
              </a:r>
              <a:br>
                <a:rPr kumimoji="1" lang="en-US" altLang="ja-JP" sz="2400"/>
              </a:br>
              <a:endParaRPr kumimoji="1" lang="en-US" altLang="ja-JP" sz="2400"/>
            </a:p>
            <a:p>
              <a:endParaRPr kumimoji="1" lang="en-US" altLang="ja-JP" sz="2400"/>
            </a:p>
            <a:p>
              <a:endParaRPr kumimoji="1" lang="en-US" altLang="ja-JP" sz="2400"/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/>
                <a:t>Accumulated over time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/>
                <a:t>Care for the preservation of assets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/>
                <a:t>The </a:t>
              </a:r>
              <a:r>
                <a:rPr kumimoji="1" lang="en-US" altLang="ja-JP" sz="2400" b="1"/>
                <a:t>value diminishes over time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endParaRPr kumimoji="1" lang="en-US" altLang="ja-JP" sz="2400"/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/>
                <a:t>Hard to maintain the present value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/>
                <a:t>Becomes a </a:t>
              </a:r>
              <a:r>
                <a:rPr kumimoji="1" lang="en-US" altLang="ja-JP" sz="2400" b="1"/>
                <a:t>non-performing asset</a:t>
              </a:r>
              <a:endParaRPr kumimoji="1" lang="en-US" altLang="ja-JP" sz="240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400" kern="1200"/>
            </a:p>
          </p:txBody>
        </p:sp>
      </p:grp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C186F758-DED5-88C0-80AD-AA34301D855C}"/>
              </a:ext>
            </a:extLst>
          </p:cNvPr>
          <p:cNvGrpSpPr/>
          <p:nvPr/>
        </p:nvGrpSpPr>
        <p:grpSpPr>
          <a:xfrm>
            <a:off x="336509" y="1340768"/>
            <a:ext cx="5615475" cy="707504"/>
            <a:chOff x="3513" y="11412"/>
            <a:chExt cx="3426081" cy="1324800"/>
          </a:xfrm>
        </p:grpSpPr>
        <p:sp>
          <p:nvSpPr>
            <p:cNvPr id="11" name="正方形/長方形 10">
              <a:extLst>
                <a:ext uri="{FF2B5EF4-FFF2-40B4-BE49-F238E27FC236}">
                  <a16:creationId xmlns:a16="http://schemas.microsoft.com/office/drawing/2014/main" id="{1227A717-C063-2295-BE7C-2F21C07ABB0C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5ECBC029-6368-BBA3-ED65-EB90338FA411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80000" tIns="146304" rIns="180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/>
                <a:t>S</a:t>
              </a:r>
              <a:r>
                <a:rPr lang="en-US" sz="2800" kern="1200"/>
                <a:t>W as an </a:t>
              </a:r>
              <a:r>
                <a:rPr lang="en-US" sz="2800" b="1" i="1" kern="1200"/>
                <a:t>Asset</a:t>
              </a:r>
              <a:r>
                <a:rPr lang="en-US" sz="2800" kern="1200"/>
                <a:t> (traditional way)</a:t>
              </a: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5F77606A-7EC8-1A18-0036-AC48D37A73E3}"/>
              </a:ext>
            </a:extLst>
          </p:cNvPr>
          <p:cNvGrpSpPr/>
          <p:nvPr/>
        </p:nvGrpSpPr>
        <p:grpSpPr>
          <a:xfrm>
            <a:off x="6240016" y="2060848"/>
            <a:ext cx="5615475" cy="4149820"/>
            <a:chOff x="3513" y="1095141"/>
            <a:chExt cx="3426081" cy="4699240"/>
          </a:xfrm>
        </p:grpSpPr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8996FD43-0004-F060-03E0-1903AE54CB0D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75E61518-7302-266E-3C67-7C30196EE856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 b="1"/>
                <a:t>Source of future value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 b="1"/>
                <a:t>Core of the growth strategy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endParaRPr kumimoji="1" lang="en-US" altLang="ja-JP" sz="2400" b="1"/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 b="1"/>
                <a:t>To increase </a:t>
              </a:r>
              <a:r>
                <a:rPr kumimoji="1" lang="en-US" altLang="ja-JP" sz="2400" b="1">
                  <a:ea typeface="メイリオ"/>
                  <a:cs typeface="+mn-lt"/>
                </a:rPr>
                <a:t>the p</a:t>
              </a:r>
              <a:r>
                <a:rPr kumimoji="1" lang="en-US" sz="2400" b="1">
                  <a:ea typeface="+mn-lt"/>
                  <a:cs typeface="+mn-lt"/>
                </a:rPr>
                <a:t>rospective </a:t>
              </a:r>
              <a:r>
                <a:rPr kumimoji="1" lang="en-US" altLang="ja-JP" sz="2400" b="1"/>
                <a:t>value, you</a:t>
              </a:r>
              <a:r>
                <a:rPr lang="en-US" altLang="ja-JP" sz="2400" b="1">
                  <a:cs typeface="Arial"/>
                </a:rPr>
                <a:t> need to reinvest in the SW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endParaRPr lang="en-US" altLang="ja-JP" sz="2400">
                <a:cs typeface="Arial"/>
              </a:endParaRPr>
            </a:p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kumimoji="1" lang="en-US" altLang="ja-JP" sz="2400" b="1"/>
                <a:t>SW management strategy </a:t>
              </a:r>
              <a:r>
                <a:rPr kumimoji="1" lang="en-US" altLang="ja-JP" sz="2400"/>
                <a:t>should include </a:t>
              </a:r>
              <a:r>
                <a:rPr kumimoji="1" lang="en-US" altLang="ja-JP" sz="2400" b="1">
                  <a:solidFill>
                    <a:srgbClr val="FF0000"/>
                  </a:solidFill>
                </a:rPr>
                <a:t>“What exactly to do for expansion and reinvestment?”</a:t>
              </a:r>
            </a:p>
            <a:p>
              <a:pPr marL="285750" indent="-285750">
                <a:buFont typeface="Wingdings" panose="05000000000000000000" pitchFamily="2" charset="2"/>
                <a:buChar char="l"/>
              </a:pPr>
              <a:endParaRPr kumimoji="1" lang="en-US" altLang="ja-JP" sz="2400" b="1">
                <a:solidFill>
                  <a:schemeClr val="tx1"/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kern="1200"/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05249A4B-10CC-C3B8-0254-9FAA4D99BD99}"/>
              </a:ext>
            </a:extLst>
          </p:cNvPr>
          <p:cNvGrpSpPr/>
          <p:nvPr/>
        </p:nvGrpSpPr>
        <p:grpSpPr>
          <a:xfrm>
            <a:off x="6243314" y="1340768"/>
            <a:ext cx="5615475" cy="707504"/>
            <a:chOff x="3513" y="11412"/>
            <a:chExt cx="3426081" cy="1324800"/>
          </a:xfrm>
        </p:grpSpPr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DD3809CF-33FE-8AFF-BA04-EDFB18140A65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B06BD6EB-F0CF-22D1-9953-683B9DA85AB9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/>
                <a:t>SW as a </a:t>
              </a:r>
              <a:r>
                <a:rPr lang="en-US" sz="2800" b="1" i="1" kern="1200"/>
                <a:t>Capital</a:t>
              </a:r>
              <a:r>
                <a:rPr lang="en-US" sz="2800" kern="1200"/>
                <a:t> (new direction)</a:t>
              </a:r>
            </a:p>
          </p:txBody>
        </p:sp>
      </p:grpSp>
      <p:pic>
        <p:nvPicPr>
          <p:cNvPr id="23" name="図 22" descr="花 が含まれている画像&#10;&#10;自動的に生成された説明">
            <a:extLst>
              <a:ext uri="{FF2B5EF4-FFF2-40B4-BE49-F238E27FC236}">
                <a16:creationId xmlns:a16="http://schemas.microsoft.com/office/drawing/2014/main" id="{BB411A83-9D0B-0B3C-2195-3322E624E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004" y="2090564"/>
            <a:ext cx="2411405" cy="1656184"/>
          </a:xfrm>
          <a:prstGeom prst="rect">
            <a:avLst/>
          </a:prstGeom>
        </p:spPr>
      </p:pic>
      <p:sp>
        <p:nvSpPr>
          <p:cNvPr id="25" name="吹き出し: 角を丸めた四角形 24">
            <a:extLst>
              <a:ext uri="{FF2B5EF4-FFF2-40B4-BE49-F238E27FC236}">
                <a16:creationId xmlns:a16="http://schemas.microsoft.com/office/drawing/2014/main" id="{097309AB-2447-EDD0-153C-3D8B2AFE395A}"/>
              </a:ext>
            </a:extLst>
          </p:cNvPr>
          <p:cNvSpPr/>
          <p:nvPr/>
        </p:nvSpPr>
        <p:spPr>
          <a:xfrm>
            <a:off x="690432" y="2708920"/>
            <a:ext cx="2664296" cy="720080"/>
          </a:xfrm>
          <a:prstGeom prst="wedgeRoundRectCallout">
            <a:avLst>
              <a:gd name="adj1" fmla="val 70255"/>
              <a:gd name="adj2" fmla="val 1252"/>
              <a:gd name="adj3" fmla="val 16667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/>
              <a:t>Collection of past SW code became bad debt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16473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90B65FC7-302A-5FD4-3F45-EAD1F0CFA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altLang="ja-JP" cap="all"/>
              <a:t>“Capital turnover rate”</a:t>
            </a:r>
            <a:r>
              <a:rPr lang="ja-JP" altLang="en-US"/>
              <a:t> </a:t>
            </a:r>
            <a:r>
              <a:rPr lang="en-US" altLang="ja-JP"/>
              <a:t>gives</a:t>
            </a:r>
            <a:r>
              <a:rPr lang="ja-JP" altLang="en-US"/>
              <a:t> </a:t>
            </a:r>
            <a:r>
              <a:rPr lang="en-US" altLang="ja-JP"/>
              <a:t>performance index</a:t>
            </a:r>
            <a:r>
              <a:rPr lang="ja-JP" altLang="en-US"/>
              <a:t> </a:t>
            </a:r>
            <a:br>
              <a:rPr lang="en-US" cap="all"/>
            </a:br>
            <a:r>
              <a:rPr lang="en-US" sz="2000" cap="all"/>
              <a:t>it shows how much revenue generated from the existing asset 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93558291-38C8-9CE4-2425-747AFCC71C3C}"/>
              </a:ext>
            </a:extLst>
          </p:cNvPr>
          <p:cNvSpPr txBox="1"/>
          <p:nvPr/>
        </p:nvSpPr>
        <p:spPr>
          <a:xfrm>
            <a:off x="657922" y="1516826"/>
            <a:ext cx="11054652" cy="46609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42240" bIns="160020" numCol="1" spcCol="1270" anchor="t" anchorCtr="0">
            <a:no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endParaRPr kumimoji="1" lang="en-US" altLang="ja-JP" sz="2400" b="1"/>
          </a:p>
          <a:p>
            <a:pPr marL="285750" indent="-285750">
              <a:buFont typeface="Wingdings" panose="05000000000000000000" pitchFamily="2" charset="2"/>
              <a:buChar char="l"/>
            </a:pPr>
            <a:endParaRPr kumimoji="1" lang="en-US" altLang="ja-JP" sz="2400" b="1"/>
          </a:p>
          <a:p>
            <a:pPr marL="285750" indent="-285750">
              <a:buFont typeface="Wingdings" panose="05000000000000000000" pitchFamily="2" charset="2"/>
              <a:buChar char="l"/>
            </a:pPr>
            <a:endParaRPr kumimoji="1" lang="en-US" altLang="ja-JP" sz="2400" b="1"/>
          </a:p>
          <a:p>
            <a:pPr marL="534988" indent="-357188">
              <a:buFont typeface="Wingdings" panose="05000000000000000000" pitchFamily="2" charset="2"/>
              <a:buChar char="l"/>
            </a:pPr>
            <a:r>
              <a:rPr kumimoji="1" lang="en-US" altLang="ja-JP" sz="2400" b="1"/>
              <a:t>Capital Turnover Rate = Annual sales / stockholder equity (net worth)</a:t>
            </a:r>
          </a:p>
          <a:p>
            <a:pPr marL="992188" lvl="1" indent="-357188">
              <a:buFont typeface="Wingdings" panose="05000000000000000000" pitchFamily="2" charset="2"/>
              <a:buChar char="l"/>
            </a:pPr>
            <a:r>
              <a:rPr kumimoji="1" lang="en-US" altLang="ja-JP" sz="2400"/>
              <a:t>The ratio indicates how much a company could grow its current capital investment level. </a:t>
            </a:r>
          </a:p>
          <a:p>
            <a:pPr marL="992188" lvl="1" indent="-357188">
              <a:buFont typeface="Wingdings" panose="05000000000000000000" pitchFamily="2" charset="2"/>
              <a:buChar char="l"/>
            </a:pPr>
            <a:r>
              <a:rPr kumimoji="1" lang="en-US" altLang="ja-JP" sz="2400">
                <a:solidFill>
                  <a:schemeClr val="bg2">
                    <a:lumMod val="25000"/>
                  </a:schemeClr>
                </a:solidFill>
              </a:rPr>
              <a:t>Its value varies by type of business. (1.3 ~ 3.5)</a:t>
            </a:r>
          </a:p>
          <a:p>
            <a:pPr marL="534988" lvl="1" indent="-357188">
              <a:buFont typeface="Wingdings" panose="05000000000000000000" pitchFamily="2" charset="2"/>
              <a:buChar char="l"/>
            </a:pPr>
            <a:endParaRPr kumimoji="1" lang="en-US" altLang="ja-JP" sz="2400"/>
          </a:p>
          <a:p>
            <a:pPr marL="534988" indent="-357188">
              <a:buFont typeface="Wingdings" panose="05000000000000000000" pitchFamily="2" charset="2"/>
              <a:buChar char="l"/>
            </a:pPr>
            <a:r>
              <a:rPr kumimoji="1" lang="en-US" altLang="ja-JP" sz="2400"/>
              <a:t> </a:t>
            </a:r>
            <a:r>
              <a:rPr kumimoji="1" lang="en-US" altLang="ja-JP" sz="2400" b="1"/>
              <a:t>SW Capital turnover Rate = Reused code / Total developed code</a:t>
            </a:r>
          </a:p>
          <a:p>
            <a:pPr marL="992188" lvl="1" indent="-357188">
              <a:buFont typeface="Wingdings" panose="05000000000000000000" pitchFamily="2" charset="2"/>
              <a:buChar char="l"/>
            </a:pPr>
            <a:r>
              <a:rPr kumimoji="1" lang="en-US" altLang="ja-JP" sz="2400"/>
              <a:t>We can calculate the true code reuse rate.</a:t>
            </a:r>
          </a:p>
          <a:p>
            <a:pPr marL="992188" lvl="1" indent="-357188">
              <a:buFont typeface="Wingdings" panose="05000000000000000000" pitchFamily="2" charset="2"/>
              <a:buChar char="l"/>
            </a:pPr>
            <a:r>
              <a:rPr kumimoji="1" lang="en-US" altLang="ja-JP" sz="2400"/>
              <a:t>That does not include the use of vague experience and know-how.</a:t>
            </a:r>
          </a:p>
          <a:p>
            <a:pPr marL="992188" lvl="1" indent="-357188">
              <a:buFont typeface="Wingdings" panose="05000000000000000000" pitchFamily="2" charset="2"/>
              <a:buChar char="l"/>
            </a:pPr>
            <a:r>
              <a:rPr kumimoji="1" lang="en-US" altLang="ja-JP" sz="2400"/>
              <a:t>We need to consider how we can improve the true code reuse ratio.</a:t>
            </a:r>
            <a:br>
              <a:rPr kumimoji="1" lang="en-US" altLang="ja-JP" sz="2400"/>
            </a:br>
            <a:r>
              <a:rPr kumimoji="1" lang="en-US" altLang="ja-JP" sz="2400"/>
              <a:t> 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9D70653F-39E0-2389-C226-55FDDF57CC31}"/>
              </a:ext>
            </a:extLst>
          </p:cNvPr>
          <p:cNvSpPr/>
          <p:nvPr/>
        </p:nvSpPr>
        <p:spPr>
          <a:xfrm>
            <a:off x="657922" y="1516827"/>
            <a:ext cx="11054652" cy="7201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2800" b="1"/>
              <a:t>   Capital Turnover Rate (Accounting terms) </a:t>
            </a:r>
            <a:endParaRPr kumimoji="1" lang="ja-JP" altLang="en-US" sz="2800" b="1"/>
          </a:p>
        </p:txBody>
      </p:sp>
    </p:spTree>
    <p:extLst>
      <p:ext uri="{BB962C8B-B14F-4D97-AF65-F5344CB8AC3E}">
        <p14:creationId xmlns:p14="http://schemas.microsoft.com/office/powerpoint/2010/main" val="1648662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How to realize capitalized SW (= reusable SW)</a:t>
            </a:r>
            <a:br>
              <a:rPr lang="en-US" cap="all"/>
            </a:br>
            <a:r>
              <a:rPr lang="en-US" sz="2000" cap="all"/>
              <a:t>”Reuse” is essential for </a:t>
            </a:r>
            <a:r>
              <a:rPr lang="en-US" sz="2000"/>
              <a:t>SW capitalization</a:t>
            </a:r>
            <a:endParaRPr lang="en-US" sz="2000" cap="all"/>
          </a:p>
        </p:txBody>
      </p: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id="{CFC18226-C5C4-BF4C-BF04-38C926234207}"/>
              </a:ext>
            </a:extLst>
          </p:cNvPr>
          <p:cNvGrpSpPr/>
          <p:nvPr/>
        </p:nvGrpSpPr>
        <p:grpSpPr>
          <a:xfrm>
            <a:off x="152345" y="1969776"/>
            <a:ext cx="3894979" cy="4297980"/>
            <a:chOff x="3513" y="1095141"/>
            <a:chExt cx="3426081" cy="4699240"/>
          </a:xfrm>
        </p:grpSpPr>
        <p:sp>
          <p:nvSpPr>
            <p:cNvPr id="7" name="正方形/長方形 6">
              <a:extLst>
                <a:ext uri="{FF2B5EF4-FFF2-40B4-BE49-F238E27FC236}">
                  <a16:creationId xmlns:a16="http://schemas.microsoft.com/office/drawing/2014/main" id="{0CA76AFF-81EE-3402-211B-EFA689B5E186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686607AB-923D-7B29-AFF6-473FE79ED995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 b="1"/>
                <a:t>Do not optimize the code</a:t>
              </a:r>
            </a:p>
            <a:p>
              <a:endParaRPr kumimoji="1" lang="en-US" altLang="ja-JP" sz="2000"/>
            </a:p>
            <a:p>
              <a:pPr marL="0" lvl="1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2000" b="1" kern="1200"/>
            </a:p>
          </p:txBody>
        </p:sp>
      </p:grp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1068A9E2-1358-9D39-5406-999503186197}"/>
              </a:ext>
            </a:extLst>
          </p:cNvPr>
          <p:cNvGrpSpPr/>
          <p:nvPr/>
        </p:nvGrpSpPr>
        <p:grpSpPr>
          <a:xfrm>
            <a:off x="4241093" y="1969776"/>
            <a:ext cx="3711964" cy="4297980"/>
            <a:chOff x="3909246" y="1456747"/>
            <a:chExt cx="3426081" cy="4217099"/>
          </a:xfrm>
        </p:grpSpPr>
        <p:sp>
          <p:nvSpPr>
            <p:cNvPr id="13" name="正方形/長方形 12">
              <a:extLst>
                <a:ext uri="{FF2B5EF4-FFF2-40B4-BE49-F238E27FC236}">
                  <a16:creationId xmlns:a16="http://schemas.microsoft.com/office/drawing/2014/main" id="{6C35E185-C534-0B19-74C6-F5ABFD2BEDEC}"/>
                </a:ext>
              </a:extLst>
            </p:cNvPr>
            <p:cNvSpPr/>
            <p:nvPr/>
          </p:nvSpPr>
          <p:spPr>
            <a:xfrm>
              <a:off x="3909246" y="1456747"/>
              <a:ext cx="3426081" cy="4217099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EE7DE9E3-65AF-1E5E-76BA-2E01F3DD588C}"/>
                </a:ext>
              </a:extLst>
            </p:cNvPr>
            <p:cNvSpPr txBox="1"/>
            <p:nvPr/>
          </p:nvSpPr>
          <p:spPr>
            <a:xfrm>
              <a:off x="3909246" y="1456747"/>
              <a:ext cx="3426081" cy="42170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Style format </a:t>
              </a:r>
              <a:br>
                <a:rPr kumimoji="1" lang="en-US" altLang="ja-JP" sz="2000"/>
              </a:br>
              <a:r>
                <a:rPr kumimoji="1" lang="en-US" altLang="ja-JP" sz="2000"/>
                <a:t>(tab length, codepage,..)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kumimoji="1" lang="en-US" altLang="ja-JP" sz="2000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Pursuit of readability</a:t>
              </a:r>
              <a:br>
                <a:rPr kumimoji="1" lang="en-US" altLang="ja-JP" sz="2000"/>
              </a:br>
              <a:r>
                <a:rPr kumimoji="1" lang="en-US" altLang="ja-JP" sz="2000"/>
                <a:t>(doxygen support,..) 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kumimoji="1" lang="en-US" altLang="ja-JP" sz="2000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Nomenclature</a:t>
              </a:r>
              <a:r>
                <a:rPr kumimoji="1" lang="ja-JP" altLang="en-US" sz="2000"/>
                <a:t> </a:t>
              </a:r>
              <a:br>
                <a:rPr kumimoji="1" lang="en-US" altLang="ja-JP" sz="2000"/>
              </a:br>
              <a:r>
                <a:rPr kumimoji="1" lang="en-US" altLang="ja-JP" sz="2000"/>
                <a:t>(adopt common naming)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kumimoji="1" lang="en-US" altLang="ja-JP" sz="2000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Use code control system</a:t>
              </a:r>
              <a:br>
                <a:rPr kumimoji="1" lang="en-US" altLang="ja-JP" sz="2000"/>
              </a:br>
              <a:r>
                <a:rPr kumimoji="1" lang="en-US" altLang="ja-JP" sz="2000"/>
                <a:t>(proper use of git system) </a:t>
              </a: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2000" b="1" kern="1200"/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3600" kern="1200"/>
            </a:p>
          </p:txBody>
        </p:sp>
      </p:grpSp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id="{A1C99431-A376-FBDD-D7D5-F0EAC1FB3387}"/>
              </a:ext>
            </a:extLst>
          </p:cNvPr>
          <p:cNvGrpSpPr/>
          <p:nvPr/>
        </p:nvGrpSpPr>
        <p:grpSpPr>
          <a:xfrm>
            <a:off x="8146825" y="1969776"/>
            <a:ext cx="3711964" cy="4297980"/>
            <a:chOff x="7814978" y="1456747"/>
            <a:chExt cx="3426081" cy="4217099"/>
          </a:xfrm>
        </p:grpSpPr>
        <p:sp>
          <p:nvSpPr>
            <p:cNvPr id="22" name="正方形/長方形 21">
              <a:extLst>
                <a:ext uri="{FF2B5EF4-FFF2-40B4-BE49-F238E27FC236}">
                  <a16:creationId xmlns:a16="http://schemas.microsoft.com/office/drawing/2014/main" id="{0E27FC97-2C15-524E-0E19-CD6A875259F9}"/>
                </a:ext>
              </a:extLst>
            </p:cNvPr>
            <p:cNvSpPr/>
            <p:nvPr/>
          </p:nvSpPr>
          <p:spPr>
            <a:xfrm>
              <a:off x="7814978" y="1456747"/>
              <a:ext cx="3426081" cy="4217099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44747A7D-77B0-E61B-FB30-D65A2E1B7063}"/>
                </a:ext>
              </a:extLst>
            </p:cNvPr>
            <p:cNvSpPr txBox="1"/>
            <p:nvPr/>
          </p:nvSpPr>
          <p:spPr>
            <a:xfrm>
              <a:off x="7814978" y="1456747"/>
              <a:ext cx="3426081" cy="42170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28016" rIns="170688" bIns="192024" numCol="1" spcCol="1270" anchor="t" anchorCtr="0">
              <a:noAutofit/>
            </a:bodyPr>
            <a:lstStyle/>
            <a:p>
              <a:pPr marL="360363" indent="-27305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Cloud connectivity</a:t>
              </a:r>
            </a:p>
            <a:p>
              <a:pPr marL="360363" indent="-273050">
                <a:buFont typeface="Wingdings" panose="05000000000000000000" pitchFamily="2" charset="2"/>
                <a:buChar char="l"/>
              </a:pPr>
              <a:endParaRPr kumimoji="1" lang="en-US" altLang="ja-JP" sz="2000"/>
            </a:p>
            <a:p>
              <a:pPr marL="360363" indent="-27305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Mobile network connectivity</a:t>
              </a:r>
            </a:p>
            <a:p>
              <a:pPr marL="360363" indent="-273050">
                <a:buFont typeface="Wingdings" panose="05000000000000000000" pitchFamily="2" charset="2"/>
                <a:buChar char="l"/>
              </a:pPr>
              <a:endParaRPr kumimoji="1" lang="en-US" altLang="ja-JP" sz="2000"/>
            </a:p>
            <a:p>
              <a:pPr marL="360363" indent="-27305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Vehicle service connectivity</a:t>
              </a:r>
              <a:endParaRPr kumimoji="1" lang="ja-JP" altLang="en-US" sz="2000"/>
            </a:p>
            <a:p>
              <a:pPr marL="360363" indent="-273050" algn="l" defTabSz="1066800">
                <a:buFont typeface="Wingdings" panose="05000000000000000000" pitchFamily="2" charset="2"/>
                <a:buChar char="l"/>
              </a:pPr>
              <a:endParaRPr lang="en-US" altLang="ja-JP" sz="2000" kern="1200">
                <a:cs typeface="Arial"/>
              </a:endParaRPr>
            </a:p>
            <a:p>
              <a:pPr marL="360363" indent="-273050" defTabSz="1066800">
                <a:buFont typeface="Wingdings" panose="05000000000000000000" pitchFamily="2" charset="2"/>
                <a:buChar char="l"/>
              </a:pPr>
              <a:r>
                <a:rPr lang="en-GB" sz="2000">
                  <a:solidFill>
                    <a:schemeClr val="bg2">
                      <a:lumMod val="25000"/>
                    </a:schemeClr>
                  </a:solidFill>
                  <a:latin typeface="Arial"/>
                  <a:cs typeface="Calibri"/>
                </a:rPr>
                <a:t>common control vocabulary (shared semantics) for data sharing/integration</a:t>
              </a:r>
              <a:endParaRPr lang="en-GB" sz="2000" err="1">
                <a:solidFill>
                  <a:schemeClr val="bg2">
                    <a:lumMod val="25000"/>
                  </a:schemeClr>
                </a:solidFill>
                <a:cs typeface="Calibri"/>
              </a:endParaRPr>
            </a:p>
          </p:txBody>
        </p:sp>
      </p:grpSp>
      <p:grpSp>
        <p:nvGrpSpPr>
          <p:cNvPr id="24" name="グループ化 23">
            <a:extLst>
              <a:ext uri="{FF2B5EF4-FFF2-40B4-BE49-F238E27FC236}">
                <a16:creationId xmlns:a16="http://schemas.microsoft.com/office/drawing/2014/main" id="{DB8FF1FA-BB7B-095A-8D57-60A1501F36EE}"/>
              </a:ext>
            </a:extLst>
          </p:cNvPr>
          <p:cNvGrpSpPr/>
          <p:nvPr/>
        </p:nvGrpSpPr>
        <p:grpSpPr>
          <a:xfrm>
            <a:off x="155643" y="1249696"/>
            <a:ext cx="3894979" cy="707504"/>
            <a:chOff x="3513" y="11412"/>
            <a:chExt cx="3426081" cy="1324800"/>
          </a:xfrm>
        </p:grpSpPr>
        <p:sp>
          <p:nvSpPr>
            <p:cNvPr id="25" name="正方形/長方形 24">
              <a:extLst>
                <a:ext uri="{FF2B5EF4-FFF2-40B4-BE49-F238E27FC236}">
                  <a16:creationId xmlns:a16="http://schemas.microsoft.com/office/drawing/2014/main" id="{B93756C4-5C17-C1C0-FF71-FCB661D1CF80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9D28D2D5-99C6-C5C3-9635-316FE32DA401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/>
                <a:t>Eliminate Assumptions</a:t>
              </a:r>
            </a:p>
          </p:txBody>
        </p:sp>
      </p:grpSp>
      <p:grpSp>
        <p:nvGrpSpPr>
          <p:cNvPr id="27" name="グループ化 26">
            <a:extLst>
              <a:ext uri="{FF2B5EF4-FFF2-40B4-BE49-F238E27FC236}">
                <a16:creationId xmlns:a16="http://schemas.microsoft.com/office/drawing/2014/main" id="{483B41F8-18DB-A30E-E8CD-58397530008D}"/>
              </a:ext>
            </a:extLst>
          </p:cNvPr>
          <p:cNvGrpSpPr/>
          <p:nvPr/>
        </p:nvGrpSpPr>
        <p:grpSpPr>
          <a:xfrm>
            <a:off x="4235378" y="1227196"/>
            <a:ext cx="3711964" cy="707504"/>
            <a:chOff x="3513" y="11412"/>
            <a:chExt cx="3426081" cy="1324800"/>
          </a:xfrm>
        </p:grpSpPr>
        <p:sp>
          <p:nvSpPr>
            <p:cNvPr id="28" name="正方形/長方形 27">
              <a:extLst>
                <a:ext uri="{FF2B5EF4-FFF2-40B4-BE49-F238E27FC236}">
                  <a16:creationId xmlns:a16="http://schemas.microsoft.com/office/drawing/2014/main" id="{BFE67ABD-101B-9575-C64D-EB9B966D618A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29" name="テキスト ボックス 28">
              <a:extLst>
                <a:ext uri="{FF2B5EF4-FFF2-40B4-BE49-F238E27FC236}">
                  <a16:creationId xmlns:a16="http://schemas.microsoft.com/office/drawing/2014/main" id="{3901BC87-8409-F535-D475-C3F49616F54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1" lang="en-US" altLang="ja-JP" sz="2000" b="1"/>
                <a:t>Follow </a:t>
              </a:r>
              <a:br>
                <a:rPr kumimoji="1" lang="en-US" altLang="ja-JP" sz="2000" b="1"/>
              </a:br>
              <a:r>
                <a:rPr kumimoji="1" lang="en-US" altLang="ja-JP" sz="2000" b="1"/>
                <a:t>Coding Conventions</a:t>
              </a:r>
              <a:endParaRPr lang="en-US" sz="2400" b="1" kern="1200"/>
            </a:p>
          </p:txBody>
        </p:sp>
      </p:grpSp>
      <p:grpSp>
        <p:nvGrpSpPr>
          <p:cNvPr id="30" name="グループ化 29">
            <a:extLst>
              <a:ext uri="{FF2B5EF4-FFF2-40B4-BE49-F238E27FC236}">
                <a16:creationId xmlns:a16="http://schemas.microsoft.com/office/drawing/2014/main" id="{417BEEB6-3F32-64C9-322C-EEAA300ACEFF}"/>
              </a:ext>
            </a:extLst>
          </p:cNvPr>
          <p:cNvGrpSpPr/>
          <p:nvPr/>
        </p:nvGrpSpPr>
        <p:grpSpPr>
          <a:xfrm>
            <a:off x="8146824" y="1249696"/>
            <a:ext cx="3711964" cy="707504"/>
            <a:chOff x="3513" y="11412"/>
            <a:chExt cx="3426081" cy="1324800"/>
          </a:xfrm>
        </p:grpSpPr>
        <p:sp>
          <p:nvSpPr>
            <p:cNvPr id="31" name="正方形/長方形 30">
              <a:extLst>
                <a:ext uri="{FF2B5EF4-FFF2-40B4-BE49-F238E27FC236}">
                  <a16:creationId xmlns:a16="http://schemas.microsoft.com/office/drawing/2014/main" id="{FCFEC751-52E3-6CB5-F3E9-B5247788F3CA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E92C9B9C-84DD-C021-E991-08C972B00EA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/>
                <a:t>Interoperability with</a:t>
              </a:r>
              <a:br>
                <a:rPr lang="en-US" sz="2000" b="1" kern="1200"/>
              </a:br>
              <a:r>
                <a:rPr lang="en-US" sz="2000" b="1" kern="1200"/>
                <a:t>other </a:t>
              </a:r>
              <a:r>
                <a:rPr lang="en-US" sz="2000" b="1"/>
                <a:t>industries</a:t>
              </a:r>
              <a:endParaRPr lang="en-US" sz="2000" b="1" kern="1200">
                <a:cs typeface="Arial"/>
              </a:endParaRPr>
            </a:p>
          </p:txBody>
        </p:sp>
      </p:grpSp>
      <p:sp>
        <p:nvSpPr>
          <p:cNvPr id="4" name="四角形: 角を丸くする 3">
            <a:extLst>
              <a:ext uri="{FF2B5EF4-FFF2-40B4-BE49-F238E27FC236}">
                <a16:creationId xmlns:a16="http://schemas.microsoft.com/office/drawing/2014/main" id="{250DA553-8B44-0DA3-703B-19836D84825B}"/>
              </a:ext>
            </a:extLst>
          </p:cNvPr>
          <p:cNvSpPr/>
          <p:nvPr/>
        </p:nvSpPr>
        <p:spPr>
          <a:xfrm>
            <a:off x="243191" y="2576945"/>
            <a:ext cx="3735422" cy="2142837"/>
          </a:xfrm>
          <a:prstGeom prst="roundRect">
            <a:avLst>
              <a:gd name="adj" fmla="val 8046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720" rIns="0" bIns="45720" rtlCol="0" anchor="ctr"/>
          <a:lstStyle/>
          <a:p>
            <a:r>
              <a:rPr kumimoji="1" lang="en-US"/>
              <a:t> Optimize may include assumption</a:t>
            </a:r>
          </a:p>
          <a:p>
            <a:endParaRPr kumimoji="1" lang="en-US" sz="1100"/>
          </a:p>
          <a:p>
            <a:pPr marL="447675" indent="-273050">
              <a:buFont typeface="Wingdings" panose="05000000000000000000" pitchFamily="2" charset="2"/>
              <a:buChar char="l"/>
            </a:pPr>
            <a:r>
              <a:rPr kumimoji="1" lang="en-US"/>
              <a:t>HW configuration (</a:t>
            </a:r>
            <a:r>
              <a:rPr kumimoji="1" lang="en-US" err="1"/>
              <a:t>ch.</a:t>
            </a:r>
            <a:r>
              <a:rPr kumimoji="1" lang="en-US"/>
              <a:t> number)</a:t>
            </a:r>
            <a:endParaRPr lang="en-US">
              <a:cs typeface="Arial"/>
            </a:endParaRPr>
          </a:p>
          <a:p>
            <a:pPr marL="447675" indent="-273050">
              <a:buFont typeface="Wingdings" panose="05000000000000000000" pitchFamily="2" charset="2"/>
              <a:buChar char="l"/>
            </a:pPr>
            <a:r>
              <a:rPr kumimoji="1" lang="en-US"/>
              <a:t>Data range</a:t>
            </a:r>
            <a:endParaRPr lang="en-US">
              <a:cs typeface="Arial"/>
            </a:endParaRPr>
          </a:p>
          <a:p>
            <a:pPr marL="447675" indent="-273050">
              <a:buFont typeface="Wingdings" panose="05000000000000000000" pitchFamily="2" charset="2"/>
              <a:buChar char="l"/>
            </a:pPr>
            <a:r>
              <a:rPr kumimoji="1" lang="en-US"/>
              <a:t>Memory size</a:t>
            </a:r>
            <a:endParaRPr lang="en-US">
              <a:cs typeface="Arial"/>
            </a:endParaRPr>
          </a:p>
          <a:p>
            <a:pPr marL="447675" indent="-273050">
              <a:buFont typeface="Wingdings" panose="05000000000000000000" pitchFamily="2" charset="2"/>
              <a:buChar char="l"/>
            </a:pPr>
            <a:r>
              <a:rPr kumimoji="1" lang="en-US"/>
              <a:t>Execution speed (network,..)</a:t>
            </a:r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5222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WHAT COVESA contributes to realize capitalized SW </a:t>
            </a:r>
            <a:br>
              <a:rPr lang="en-US" cap="all"/>
            </a:br>
            <a:r>
              <a:rPr lang="en-US" sz="2000" cap="all"/>
              <a:t>Covesa hosts various collaborative projects that promote SW capitalization </a:t>
            </a: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23D9C50-9551-B6EC-012D-DEF449F8BB14}"/>
              </a:ext>
            </a:extLst>
          </p:cNvPr>
          <p:cNvGrpSpPr/>
          <p:nvPr/>
        </p:nvGrpSpPr>
        <p:grpSpPr>
          <a:xfrm>
            <a:off x="335360" y="1969776"/>
            <a:ext cx="3711964" cy="4297980"/>
            <a:chOff x="3513" y="1095141"/>
            <a:chExt cx="3426081" cy="4699240"/>
          </a:xfrm>
        </p:grpSpPr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E2585CFD-DD99-6A6C-C4F4-8B7AE3B8BC78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FA99C4C6-050C-FB90-4991-2671E4FDA05E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Data Models &amp; Science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VSS eco-system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Common Vehicle Interfaces</a:t>
              </a:r>
              <a:endParaRPr lang="en-US" altLang="ja-JP" sz="2000">
                <a:cs typeface="Arial"/>
              </a:endParaRP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 sz="2000" err="1">
                  <a:cs typeface="Arial"/>
                </a:rPr>
                <a:t>VehicleAPI</a:t>
              </a:r>
              <a:r>
                <a:rPr lang="en-US" altLang="ja-JP" sz="2000">
                  <a:cs typeface="Arial"/>
                </a:rPr>
                <a:t> (</a:t>
              </a:r>
              <a:r>
                <a:rPr lang="en-US" altLang="ja-JP" sz="2000" err="1">
                  <a:cs typeface="Arial"/>
                </a:rPr>
                <a:t>Autosar</a:t>
              </a:r>
              <a:r>
                <a:rPr lang="en-US" altLang="ja-JP" sz="2000">
                  <a:cs typeface="Arial"/>
                </a:rPr>
                <a:t>)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Service definitions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VISS</a:t>
              </a:r>
            </a:p>
            <a:p>
              <a:pPr marL="800100" lvl="1" indent="-342900">
                <a:buFont typeface="Wingdings,Sans-Serif" panose="05000000000000000000" pitchFamily="2" charset="2"/>
                <a:buChar char="l"/>
              </a:pPr>
              <a:r>
                <a:rPr lang="en-US" sz="2000">
                  <a:cs typeface="Arial"/>
                </a:rPr>
                <a:t>IFEX IDL framework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Architecture / Infrastructure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Data Layer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Data Centric Arch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endParaRPr lang="en-US" altLang="ja-JP" sz="2000">
                <a:cs typeface="Arial"/>
              </a:endParaRP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endParaRPr lang="en-US" altLang="ja-JP" sz="2000">
                <a:cs typeface="Arial"/>
              </a:endParaRP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endParaRPr lang="en-US" altLang="ja-JP" sz="2000">
                <a:cs typeface="Arial"/>
              </a:endParaRPr>
            </a:p>
          </p:txBody>
        </p:sp>
      </p:grpSp>
      <p:grpSp>
        <p:nvGrpSpPr>
          <p:cNvPr id="7" name="グループ化 6">
            <a:extLst>
              <a:ext uri="{FF2B5EF4-FFF2-40B4-BE49-F238E27FC236}">
                <a16:creationId xmlns:a16="http://schemas.microsoft.com/office/drawing/2014/main" id="{E4540D19-FD5F-7789-BA38-228352809F04}"/>
              </a:ext>
            </a:extLst>
          </p:cNvPr>
          <p:cNvGrpSpPr/>
          <p:nvPr/>
        </p:nvGrpSpPr>
        <p:grpSpPr>
          <a:xfrm>
            <a:off x="4241093" y="1969776"/>
            <a:ext cx="3711964" cy="4297980"/>
            <a:chOff x="3909246" y="1456747"/>
            <a:chExt cx="3426081" cy="4217099"/>
          </a:xfrm>
        </p:grpSpPr>
        <p:sp>
          <p:nvSpPr>
            <p:cNvPr id="8" name="正方形/長方形 7">
              <a:extLst>
                <a:ext uri="{FF2B5EF4-FFF2-40B4-BE49-F238E27FC236}">
                  <a16:creationId xmlns:a16="http://schemas.microsoft.com/office/drawing/2014/main" id="{4B9EF801-512E-07B2-85A3-CCD101AB038B}"/>
                </a:ext>
              </a:extLst>
            </p:cNvPr>
            <p:cNvSpPr/>
            <p:nvPr/>
          </p:nvSpPr>
          <p:spPr>
            <a:xfrm>
              <a:off x="3909246" y="1456747"/>
              <a:ext cx="3426081" cy="4217099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9" name="テキスト ボックス 8">
              <a:extLst>
                <a:ext uri="{FF2B5EF4-FFF2-40B4-BE49-F238E27FC236}">
                  <a16:creationId xmlns:a16="http://schemas.microsoft.com/office/drawing/2014/main" id="{3CB4A1BB-370C-95AF-E117-1BE5A202431A}"/>
                </a:ext>
              </a:extLst>
            </p:cNvPr>
            <p:cNvSpPr txBox="1"/>
            <p:nvPr/>
          </p:nvSpPr>
          <p:spPr>
            <a:xfrm>
              <a:off x="3909246" y="1456747"/>
              <a:ext cx="3426081" cy="42170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Non-GAS emulator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Data/Sensor API Definition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e.g. camera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Push Notifications</a:t>
              </a:r>
              <a:endParaRPr lang="en-US" altLang="ja-JP" sz="2000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Login &amp; Identification</a:t>
              </a:r>
              <a:endParaRPr lang="en-US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2000"/>
                <a:t>Payment</a:t>
              </a:r>
              <a:endParaRPr lang="en-US"/>
            </a:p>
            <a:p>
              <a:pPr marL="342900" indent="-342900" defTabSz="10668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Location Based Services</a:t>
              </a:r>
              <a:endParaRPr lang="en-US" altLang="ja-JP" sz="2000" kern="1200">
                <a:cs typeface="Arial"/>
              </a:endParaRPr>
            </a:p>
            <a:p>
              <a:pPr marL="342900" indent="-342900" defTabSz="16002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Driver distraction</a:t>
              </a:r>
              <a:endParaRPr lang="en-US" altLang="ja-JP" sz="2000" kern="1200">
                <a:cs typeface="Arial"/>
              </a:endParaRPr>
            </a:p>
            <a:p>
              <a:pPr marL="342900" indent="-342900" defTabSz="16002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Display management</a:t>
              </a:r>
            </a:p>
            <a:p>
              <a:pPr marL="342900" indent="-342900" defTabSz="16002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Touchpad support</a:t>
              </a:r>
            </a:p>
            <a:p>
              <a:pPr marL="0" lvl="1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2000" b="1">
                <a:cs typeface="Arial"/>
              </a:endParaRPr>
            </a:p>
            <a:p>
              <a:pPr marL="285750" lvl="1" indent="-285750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3600">
                <a:cs typeface="Arial"/>
              </a:endParaRPr>
            </a:p>
          </p:txBody>
        </p:sp>
      </p:grp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80901B99-2534-BDD8-1E2A-0EFED33BD993}"/>
              </a:ext>
            </a:extLst>
          </p:cNvPr>
          <p:cNvGrpSpPr/>
          <p:nvPr/>
        </p:nvGrpSpPr>
        <p:grpSpPr>
          <a:xfrm>
            <a:off x="8146825" y="1969776"/>
            <a:ext cx="3711964" cy="4297980"/>
            <a:chOff x="7814978" y="1456747"/>
            <a:chExt cx="3426081" cy="4217099"/>
          </a:xfrm>
        </p:grpSpPr>
        <p:sp>
          <p:nvSpPr>
            <p:cNvPr id="11" name="正方形/長方形 10">
              <a:extLst>
                <a:ext uri="{FF2B5EF4-FFF2-40B4-BE49-F238E27FC236}">
                  <a16:creationId xmlns:a16="http://schemas.microsoft.com/office/drawing/2014/main" id="{D02340D8-8B34-546B-AA4E-60B1B835266B}"/>
                </a:ext>
              </a:extLst>
            </p:cNvPr>
            <p:cNvSpPr/>
            <p:nvPr/>
          </p:nvSpPr>
          <p:spPr>
            <a:xfrm>
              <a:off x="7814978" y="1456747"/>
              <a:ext cx="3426081" cy="4217099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F5CF1AE4-06BD-E80A-DB99-59853E6F5DE9}"/>
                </a:ext>
              </a:extLst>
            </p:cNvPr>
            <p:cNvSpPr txBox="1"/>
            <p:nvPr/>
          </p:nvSpPr>
          <p:spPr>
            <a:xfrm>
              <a:off x="7814978" y="1456747"/>
              <a:ext cx="3426081" cy="42170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EV Charging Event Data Aggregation</a:t>
              </a:r>
              <a:endParaRPr lang="en-US"/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EV Optimization</a:t>
              </a:r>
              <a:endParaRPr lang="en-US" err="1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Private Cross OEM Joint Compute for Changing</a:t>
              </a:r>
              <a:endParaRPr lang="en-US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lang="en-US" altLang="ja-JP" sz="2000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 sz="2000">
                  <a:cs typeface="Arial"/>
                </a:rPr>
                <a:t>Delivering great EV experiences</a:t>
              </a:r>
              <a:endParaRPr lang="en-US">
                <a:cs typeface="Arial"/>
              </a:endParaRP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AC80C4EC-3715-6477-25FD-8AA7B5E99C6D}"/>
              </a:ext>
            </a:extLst>
          </p:cNvPr>
          <p:cNvGrpSpPr/>
          <p:nvPr/>
        </p:nvGrpSpPr>
        <p:grpSpPr>
          <a:xfrm>
            <a:off x="338658" y="1249696"/>
            <a:ext cx="3711964" cy="707504"/>
            <a:chOff x="3513" y="11412"/>
            <a:chExt cx="3426081" cy="1324800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3C431D65-0EA7-320E-3F76-2B80D6C7B836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55F6EA0F-21E6-D67F-D8CB-7CB3B8D34F9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Data Expert Group</a:t>
              </a:r>
              <a:endParaRPr lang="en-US" kern="120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E9DFD1E4-A856-C686-3F10-FE85561C3962}"/>
              </a:ext>
            </a:extLst>
          </p:cNvPr>
          <p:cNvGrpSpPr/>
          <p:nvPr/>
        </p:nvGrpSpPr>
        <p:grpSpPr>
          <a:xfrm>
            <a:off x="4235378" y="1227196"/>
            <a:ext cx="3711964" cy="707504"/>
            <a:chOff x="3513" y="11412"/>
            <a:chExt cx="3426081" cy="1324800"/>
          </a:xfrm>
        </p:grpSpPr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11195A5A-825D-3FC2-F88D-7224AC80F319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ED74F040-7141-2780-D37F-0E0A1124349E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000" tIns="146304" rIns="216000" bIns="146304" numCol="1" spcCol="1270" anchor="ctr" anchorCtr="0">
              <a:noAutofit/>
            </a:bodyPr>
            <a:lstStyle/>
            <a:p>
              <a:r>
                <a:rPr lang="en-US" altLang="ja-JP" sz="1600" b="0">
                  <a:solidFill>
                    <a:schemeClr val="bg1"/>
                  </a:solidFill>
                  <a:effectLst/>
                </a:rPr>
                <a:t>Automotive AOSP App Framework Standardization Expert Group</a:t>
              </a:r>
              <a:endParaRPr lang="en-US" sz="2800" kern="1200"/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63BE4F1B-D726-F904-2649-62043FA27EA4}"/>
              </a:ext>
            </a:extLst>
          </p:cNvPr>
          <p:cNvGrpSpPr/>
          <p:nvPr/>
        </p:nvGrpSpPr>
        <p:grpSpPr>
          <a:xfrm>
            <a:off x="8146824" y="1249696"/>
            <a:ext cx="3711964" cy="707504"/>
            <a:chOff x="3513" y="11412"/>
            <a:chExt cx="3426081" cy="1324800"/>
          </a:xfrm>
        </p:grpSpPr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F95E40B6-D3A5-2227-0B5B-FF8E34670E7D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135F27F0-4374-93AA-9AED-261C08CD2B2E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000" b="0" i="0">
                  <a:solidFill>
                    <a:schemeClr val="bg1"/>
                  </a:solidFill>
                  <a:effectLst/>
                </a:rPr>
                <a:t>Electric Vehicle Charging Expert Group</a:t>
              </a:r>
              <a:endParaRPr lang="en-US" sz="2000" kern="12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544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Translating </a:t>
            </a:r>
            <a:r>
              <a:rPr lang="en-US" cap="all" err="1"/>
              <a:t>Sw</a:t>
            </a:r>
            <a:r>
              <a:rPr lang="en-US" cap="all"/>
              <a:t> capitalization to renesas</a:t>
            </a:r>
            <a:br>
              <a:rPr lang="en-US" cap="all"/>
            </a:br>
            <a:r>
              <a:rPr lang="en-US" sz="2000" cap="all"/>
              <a:t>development pillars to support the transformation</a:t>
            </a:r>
          </a:p>
        </p:txBody>
      </p:sp>
      <p:grpSp>
        <p:nvGrpSpPr>
          <p:cNvPr id="43" name="グループ化 23">
            <a:extLst>
              <a:ext uri="{FF2B5EF4-FFF2-40B4-BE49-F238E27FC236}">
                <a16:creationId xmlns:a16="http://schemas.microsoft.com/office/drawing/2014/main" id="{FF0BEE8C-B171-4B4E-B88D-E959F5A50056}"/>
              </a:ext>
            </a:extLst>
          </p:cNvPr>
          <p:cNvGrpSpPr/>
          <p:nvPr/>
        </p:nvGrpSpPr>
        <p:grpSpPr>
          <a:xfrm>
            <a:off x="337008" y="2009407"/>
            <a:ext cx="11517984" cy="419482"/>
            <a:chOff x="3513" y="11412"/>
            <a:chExt cx="3426081" cy="1324800"/>
          </a:xfrm>
        </p:grpSpPr>
        <p:sp>
          <p:nvSpPr>
            <p:cNvPr id="44" name="正方形/長方形 24">
              <a:extLst>
                <a:ext uri="{FF2B5EF4-FFF2-40B4-BE49-F238E27FC236}">
                  <a16:creationId xmlns:a16="http://schemas.microsoft.com/office/drawing/2014/main" id="{FD1B49F4-0D04-452F-9A16-DBB318F4E381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45" name="テキスト ボックス 25">
              <a:extLst>
                <a:ext uri="{FF2B5EF4-FFF2-40B4-BE49-F238E27FC236}">
                  <a16:creationId xmlns:a16="http://schemas.microsoft.com/office/drawing/2014/main" id="{F908D3DE-C610-4362-ADDD-EB7F701A530F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/>
                <a:t>Eliminate Assumptions</a:t>
              </a:r>
            </a:p>
          </p:txBody>
        </p:sp>
      </p:grpSp>
      <p:grpSp>
        <p:nvGrpSpPr>
          <p:cNvPr id="31" name="グループ化 12">
            <a:extLst>
              <a:ext uri="{FF2B5EF4-FFF2-40B4-BE49-F238E27FC236}">
                <a16:creationId xmlns:a16="http://schemas.microsoft.com/office/drawing/2014/main" id="{05F7F144-E67F-4438-B585-AB546FFBEC30}"/>
              </a:ext>
            </a:extLst>
          </p:cNvPr>
          <p:cNvGrpSpPr/>
          <p:nvPr/>
        </p:nvGrpSpPr>
        <p:grpSpPr>
          <a:xfrm>
            <a:off x="337009" y="5180730"/>
            <a:ext cx="11523429" cy="707504"/>
            <a:chOff x="3513" y="11412"/>
            <a:chExt cx="3426081" cy="132480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2" name="正方形/長方形 13">
              <a:extLst>
                <a:ext uri="{FF2B5EF4-FFF2-40B4-BE49-F238E27FC236}">
                  <a16:creationId xmlns:a16="http://schemas.microsoft.com/office/drawing/2014/main" id="{1ED11293-B4E4-4CE4-9948-CC353F92BA3F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33" name="テキスト ボックス 14">
              <a:extLst>
                <a:ext uri="{FF2B5EF4-FFF2-40B4-BE49-F238E27FC236}">
                  <a16:creationId xmlns:a16="http://schemas.microsoft.com/office/drawing/2014/main" id="{48051E22-54E1-4C6E-89AC-596BAC662877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rgbClr val="06418C"/>
                  </a:solidFill>
                  <a:effectLst/>
                </a:rPr>
                <a:t>Increased Standardization via Consortium and OSS Leadership and Participation</a:t>
              </a:r>
              <a:endParaRPr lang="en-US" sz="2400" kern="1200">
                <a:solidFill>
                  <a:srgbClr val="06418C"/>
                </a:solidFill>
              </a:endParaRP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06217CE-1AC1-4E7F-B79D-E5A53DD030BA}"/>
              </a:ext>
            </a:extLst>
          </p:cNvPr>
          <p:cNvGrpSpPr/>
          <p:nvPr/>
        </p:nvGrpSpPr>
        <p:grpSpPr>
          <a:xfrm>
            <a:off x="337009" y="3113395"/>
            <a:ext cx="11517983" cy="1865854"/>
            <a:chOff x="337009" y="3113395"/>
            <a:chExt cx="11517983" cy="1865854"/>
          </a:xfrm>
        </p:grpSpPr>
        <p:grpSp>
          <p:nvGrpSpPr>
            <p:cNvPr id="13" name="グループ化 12">
              <a:extLst>
                <a:ext uri="{FF2B5EF4-FFF2-40B4-BE49-F238E27FC236}">
                  <a16:creationId xmlns:a16="http://schemas.microsoft.com/office/drawing/2014/main" id="{AC80C4EC-3715-6477-25FD-8AA7B5E99C6D}"/>
                </a:ext>
              </a:extLst>
            </p:cNvPr>
            <p:cNvGrpSpPr/>
            <p:nvPr/>
          </p:nvGrpSpPr>
          <p:grpSpPr>
            <a:xfrm>
              <a:off x="337009" y="4271745"/>
              <a:ext cx="3749040" cy="707504"/>
              <a:chOff x="3513" y="11412"/>
              <a:chExt cx="3426081" cy="13248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14" name="正方形/長方形 13">
                <a:extLst>
                  <a:ext uri="{FF2B5EF4-FFF2-40B4-BE49-F238E27FC236}">
                    <a16:creationId xmlns:a16="http://schemas.microsoft.com/office/drawing/2014/main" id="{3C431D65-0EA7-320E-3F76-2B80D6C7B836}"/>
                  </a:ext>
                </a:extLst>
              </p:cNvPr>
              <p:cNvSpPr/>
              <p:nvPr/>
            </p:nvSpPr>
            <p:spPr>
              <a:xfrm>
                <a:off x="3513" y="11412"/>
                <a:ext cx="3426081" cy="132480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15" name="テキスト ボックス 14">
                <a:extLst>
                  <a:ext uri="{FF2B5EF4-FFF2-40B4-BE49-F238E27FC236}">
                    <a16:creationId xmlns:a16="http://schemas.microsoft.com/office/drawing/2014/main" id="{55F6EA0F-21E6-D67F-D8CB-7CB3B8D34F9C}"/>
                  </a:ext>
                </a:extLst>
              </p:cNvPr>
              <p:cNvSpPr txBox="1"/>
              <p:nvPr/>
            </p:nvSpPr>
            <p:spPr>
              <a:xfrm>
                <a:off x="3513" y="11412"/>
                <a:ext cx="3426081" cy="13248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44000" tIns="146304" rIns="144000" bIns="146304" numCol="1" spcCol="1270" anchor="ctr" anchorCtr="0">
                <a:noAutofit/>
              </a:bodyPr>
              <a:lstStyle/>
              <a:p>
                <a:pPr marL="0" lvl="0" indent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altLang="ja-JP" sz="2400" b="0" i="0">
                    <a:solidFill>
                      <a:schemeClr val="bg1"/>
                    </a:solidFill>
                    <a:effectLst/>
                  </a:rPr>
                  <a:t>Single Mainline </a:t>
                </a:r>
                <a:r>
                  <a:rPr lang="en-US" altLang="ja-JP" sz="2400" b="0" i="0" err="1">
                    <a:solidFill>
                      <a:schemeClr val="bg1"/>
                    </a:solidFill>
                    <a:effectLst/>
                  </a:rPr>
                  <a:t>Dev’t</a:t>
                </a:r>
                <a:endParaRPr lang="en-US" sz="2400" kern="12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グループ化 12">
              <a:extLst>
                <a:ext uri="{FF2B5EF4-FFF2-40B4-BE49-F238E27FC236}">
                  <a16:creationId xmlns:a16="http://schemas.microsoft.com/office/drawing/2014/main" id="{AB576C8A-0C6A-438B-B80F-0096245509EC}"/>
                </a:ext>
              </a:extLst>
            </p:cNvPr>
            <p:cNvGrpSpPr/>
            <p:nvPr/>
          </p:nvGrpSpPr>
          <p:grpSpPr>
            <a:xfrm>
              <a:off x="4221480" y="4271745"/>
              <a:ext cx="3749040" cy="707504"/>
              <a:chOff x="3513" y="11412"/>
              <a:chExt cx="3426081" cy="13248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23" name="正方形/長方形 13">
                <a:extLst>
                  <a:ext uri="{FF2B5EF4-FFF2-40B4-BE49-F238E27FC236}">
                    <a16:creationId xmlns:a16="http://schemas.microsoft.com/office/drawing/2014/main" id="{C64A647A-C914-4061-BF9F-96830EF56D29}"/>
                  </a:ext>
                </a:extLst>
              </p:cNvPr>
              <p:cNvSpPr/>
              <p:nvPr/>
            </p:nvSpPr>
            <p:spPr>
              <a:xfrm>
                <a:off x="3513" y="11412"/>
                <a:ext cx="3426081" cy="132480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24" name="テキスト ボックス 14">
                <a:extLst>
                  <a:ext uri="{FF2B5EF4-FFF2-40B4-BE49-F238E27FC236}">
                    <a16:creationId xmlns:a16="http://schemas.microsoft.com/office/drawing/2014/main" id="{98896A82-0BE9-48A6-A5F5-9BB257E91ABC}"/>
                  </a:ext>
                </a:extLst>
              </p:cNvPr>
              <p:cNvSpPr txBox="1"/>
              <p:nvPr/>
            </p:nvSpPr>
            <p:spPr>
              <a:xfrm>
                <a:off x="3513" y="11412"/>
                <a:ext cx="3426081" cy="13248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44000" tIns="146304" rIns="144000" bIns="146304" numCol="1" spcCol="1270" anchor="ctr" anchorCtr="0">
                <a:noAutofit/>
              </a:bodyPr>
              <a:lstStyle/>
              <a:p>
                <a:pPr marL="0" lvl="0" indent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altLang="ja-JP" sz="2400" b="0" i="0">
                    <a:solidFill>
                      <a:schemeClr val="bg1"/>
                    </a:solidFill>
                    <a:effectLst/>
                  </a:rPr>
                  <a:t>Cloud Native </a:t>
                </a:r>
                <a:r>
                  <a:rPr lang="en-US" altLang="ja-JP" sz="2400" b="0" i="0" err="1">
                    <a:solidFill>
                      <a:schemeClr val="bg1"/>
                    </a:solidFill>
                    <a:effectLst/>
                  </a:rPr>
                  <a:t>Dev’t</a:t>
                </a:r>
                <a:endParaRPr lang="en-US" altLang="ja-JP" sz="2400" b="0" i="0">
                  <a:solidFill>
                    <a:schemeClr val="bg1"/>
                  </a:solidFill>
                  <a:effectLst/>
                </a:endParaRPr>
              </a:p>
            </p:txBody>
          </p:sp>
        </p:grpSp>
        <p:grpSp>
          <p:nvGrpSpPr>
            <p:cNvPr id="25" name="グループ化 12">
              <a:extLst>
                <a:ext uri="{FF2B5EF4-FFF2-40B4-BE49-F238E27FC236}">
                  <a16:creationId xmlns:a16="http://schemas.microsoft.com/office/drawing/2014/main" id="{97DDCFAF-B788-4C44-BCBF-EAC4182CAC14}"/>
                </a:ext>
              </a:extLst>
            </p:cNvPr>
            <p:cNvGrpSpPr/>
            <p:nvPr/>
          </p:nvGrpSpPr>
          <p:grpSpPr>
            <a:xfrm>
              <a:off x="8105952" y="4271745"/>
              <a:ext cx="3749040" cy="707504"/>
              <a:chOff x="3513" y="11412"/>
              <a:chExt cx="3426081" cy="13248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26" name="正方形/長方形 13">
                <a:extLst>
                  <a:ext uri="{FF2B5EF4-FFF2-40B4-BE49-F238E27FC236}">
                    <a16:creationId xmlns:a16="http://schemas.microsoft.com/office/drawing/2014/main" id="{46E885B4-4FFC-4BA3-8098-B7A56083B041}"/>
                  </a:ext>
                </a:extLst>
              </p:cNvPr>
              <p:cNvSpPr/>
              <p:nvPr/>
            </p:nvSpPr>
            <p:spPr>
              <a:xfrm>
                <a:off x="3513" y="11412"/>
                <a:ext cx="3426081" cy="132480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27" name="テキスト ボックス 14">
                <a:extLst>
                  <a:ext uri="{FF2B5EF4-FFF2-40B4-BE49-F238E27FC236}">
                    <a16:creationId xmlns:a16="http://schemas.microsoft.com/office/drawing/2014/main" id="{6BE38628-466B-422B-8954-86F212D949A2}"/>
                  </a:ext>
                </a:extLst>
              </p:cNvPr>
              <p:cNvSpPr txBox="1"/>
              <p:nvPr/>
            </p:nvSpPr>
            <p:spPr>
              <a:xfrm>
                <a:off x="3513" y="11412"/>
                <a:ext cx="3426081" cy="13248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44000" tIns="146304" rIns="144000" bIns="146304" numCol="1" spcCol="1270" anchor="ctr" anchorCtr="0">
                <a:noAutofit/>
              </a:bodyPr>
              <a:lstStyle/>
              <a:p>
                <a:pPr marL="0" marR="0" lvl="0" indent="0" algn="ctr" defTabSz="16002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ja-JP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ea typeface="メイリオ"/>
                    <a:cs typeface="+mn-cs"/>
                  </a:rPr>
                  <a:t>Simulation Enabled </a:t>
                </a:r>
                <a:r>
                  <a:rPr kumimoji="0" lang="en-US" altLang="ja-JP" sz="2400" b="0" i="0" u="none" strike="noStrike" kern="1200" cap="none" spc="0" normalizeH="0" baseline="0" noProof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ea typeface="メイリオ"/>
                    <a:cs typeface="+mn-cs"/>
                  </a:rPr>
                  <a:t>Dev’t</a:t>
                </a: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メイリオ"/>
                  <a:cs typeface="+mn-cs"/>
                </a:endParaRPr>
              </a:p>
            </p:txBody>
          </p:sp>
        </p:grpSp>
        <p:sp>
          <p:nvSpPr>
            <p:cNvPr id="3" name="Arrow: Down 2">
              <a:extLst>
                <a:ext uri="{FF2B5EF4-FFF2-40B4-BE49-F238E27FC236}">
                  <a16:creationId xmlns:a16="http://schemas.microsoft.com/office/drawing/2014/main" id="{1DCD1149-6DED-49FD-8CC5-D5C320EB5FFA}"/>
                </a:ext>
              </a:extLst>
            </p:cNvPr>
            <p:cNvSpPr/>
            <p:nvPr/>
          </p:nvSpPr>
          <p:spPr>
            <a:xfrm>
              <a:off x="1854201" y="3150592"/>
              <a:ext cx="501161" cy="995526"/>
            </a:xfrm>
            <a:prstGeom prst="down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Arrow: Down 51">
              <a:extLst>
                <a:ext uri="{FF2B5EF4-FFF2-40B4-BE49-F238E27FC236}">
                  <a16:creationId xmlns:a16="http://schemas.microsoft.com/office/drawing/2014/main" id="{469A1749-6881-4426-9496-ECC18C0CCEFD}"/>
                </a:ext>
              </a:extLst>
            </p:cNvPr>
            <p:cNvSpPr/>
            <p:nvPr/>
          </p:nvSpPr>
          <p:spPr>
            <a:xfrm>
              <a:off x="9753875" y="3150592"/>
              <a:ext cx="501161" cy="995526"/>
            </a:xfrm>
            <a:prstGeom prst="down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Arrow: Down 52">
              <a:extLst>
                <a:ext uri="{FF2B5EF4-FFF2-40B4-BE49-F238E27FC236}">
                  <a16:creationId xmlns:a16="http://schemas.microsoft.com/office/drawing/2014/main" id="{34925CD4-D358-4C22-BDF2-7F1EE10A929D}"/>
                </a:ext>
              </a:extLst>
            </p:cNvPr>
            <p:cNvSpPr/>
            <p:nvPr/>
          </p:nvSpPr>
          <p:spPr>
            <a:xfrm>
              <a:off x="5848142" y="3113395"/>
              <a:ext cx="501161" cy="995526"/>
            </a:xfrm>
            <a:prstGeom prst="down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グループ化 23">
            <a:extLst>
              <a:ext uri="{FF2B5EF4-FFF2-40B4-BE49-F238E27FC236}">
                <a16:creationId xmlns:a16="http://schemas.microsoft.com/office/drawing/2014/main" id="{5A2D7E84-A0E0-4CBB-A083-29DF0E73BD57}"/>
              </a:ext>
            </a:extLst>
          </p:cNvPr>
          <p:cNvGrpSpPr/>
          <p:nvPr/>
        </p:nvGrpSpPr>
        <p:grpSpPr>
          <a:xfrm>
            <a:off x="331564" y="1475806"/>
            <a:ext cx="11517984" cy="419482"/>
            <a:chOff x="3513" y="11412"/>
            <a:chExt cx="3426081" cy="1324800"/>
          </a:xfrm>
        </p:grpSpPr>
        <p:sp>
          <p:nvSpPr>
            <p:cNvPr id="58" name="正方形/長方形 24">
              <a:extLst>
                <a:ext uri="{FF2B5EF4-FFF2-40B4-BE49-F238E27FC236}">
                  <a16:creationId xmlns:a16="http://schemas.microsoft.com/office/drawing/2014/main" id="{A9C80C72-441D-4853-8119-FA3005B720FF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59" name="テキスト ボックス 25">
              <a:extLst>
                <a:ext uri="{FF2B5EF4-FFF2-40B4-BE49-F238E27FC236}">
                  <a16:creationId xmlns:a16="http://schemas.microsoft.com/office/drawing/2014/main" id="{BB5D3FDB-22B3-479C-A6AD-F0412FC50FD8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/>
                <a:t>Create SW Re-investment Strategy</a:t>
              </a:r>
            </a:p>
          </p:txBody>
        </p:sp>
      </p:grpSp>
      <p:grpSp>
        <p:nvGrpSpPr>
          <p:cNvPr id="63" name="グループ化 23">
            <a:extLst>
              <a:ext uri="{FF2B5EF4-FFF2-40B4-BE49-F238E27FC236}">
                <a16:creationId xmlns:a16="http://schemas.microsoft.com/office/drawing/2014/main" id="{1CD6E374-FC9D-4A47-BE78-B7AD61FA720D}"/>
              </a:ext>
            </a:extLst>
          </p:cNvPr>
          <p:cNvGrpSpPr/>
          <p:nvPr/>
        </p:nvGrpSpPr>
        <p:grpSpPr>
          <a:xfrm>
            <a:off x="337008" y="2529629"/>
            <a:ext cx="11517984" cy="419482"/>
            <a:chOff x="3513" y="11412"/>
            <a:chExt cx="3426081" cy="1324800"/>
          </a:xfrm>
        </p:grpSpPr>
        <p:sp>
          <p:nvSpPr>
            <p:cNvPr id="64" name="正方形/長方形 24">
              <a:extLst>
                <a:ext uri="{FF2B5EF4-FFF2-40B4-BE49-F238E27FC236}">
                  <a16:creationId xmlns:a16="http://schemas.microsoft.com/office/drawing/2014/main" id="{47BC0E04-4D54-4460-8EFE-7D12148D930A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5" name="テキスト ボックス 25">
              <a:extLst>
                <a:ext uri="{FF2B5EF4-FFF2-40B4-BE49-F238E27FC236}">
                  <a16:creationId xmlns:a16="http://schemas.microsoft.com/office/drawing/2014/main" id="{0667EBF3-3A7C-437B-A0F3-199423FD040D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/>
                <a:t>Improve Industry Collaboration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3377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Renesas pillars to pursue SW capitalization</a:t>
            </a:r>
            <a:br>
              <a:rPr lang="en-US" cap="all"/>
            </a:br>
            <a:r>
              <a:rPr lang="en-US" sz="2000" cap="all"/>
              <a:t>single mainline development</a:t>
            </a: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23D9C50-9551-B6EC-012D-DEF449F8BB14}"/>
              </a:ext>
            </a:extLst>
          </p:cNvPr>
          <p:cNvGrpSpPr/>
          <p:nvPr/>
        </p:nvGrpSpPr>
        <p:grpSpPr>
          <a:xfrm>
            <a:off x="335360" y="1969776"/>
            <a:ext cx="3711964" cy="3293363"/>
            <a:chOff x="3513" y="1095141"/>
            <a:chExt cx="3426081" cy="4699240"/>
          </a:xfrm>
        </p:grpSpPr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E2585CFD-DD99-6A6C-C4F4-8B7AE3B8BC78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FA99C4C6-050C-FB90-4991-2671E4FDA05E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1600">
                  <a:cs typeface="Arial"/>
                </a:rPr>
                <a:t>“Single mainline” development co-locating and integrating all SW features at right</a:t>
              </a:r>
            </a:p>
            <a:p>
              <a:endParaRPr kumimoji="1" lang="en-US" altLang="ja-JP" sz="1600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1600">
                  <a:cs typeface="Arial"/>
                </a:rPr>
                <a:t>Increased chipset and vehicle system integration planning and test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kumimoji="1" lang="en-US" altLang="ja-JP" sz="1600">
                  <a:cs typeface="Arial"/>
                </a:rPr>
                <a:t>better visibility into SW re-use in real world cases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kumimoji="1" lang="en-US" altLang="ja-JP" sz="1600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kumimoji="1" lang="en-US" altLang="ja-JP" sz="1600">
                  <a:cs typeface="Arial"/>
                </a:rPr>
                <a:t>Optimizations and customizations become branches from here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kumimoji="1" lang="en-US" altLang="ja-JP" sz="1600">
                <a:cs typeface="Arial"/>
              </a:endParaRP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AC80C4EC-3715-6477-25FD-8AA7B5E99C6D}"/>
              </a:ext>
            </a:extLst>
          </p:cNvPr>
          <p:cNvGrpSpPr/>
          <p:nvPr/>
        </p:nvGrpSpPr>
        <p:grpSpPr>
          <a:xfrm>
            <a:off x="338658" y="1249696"/>
            <a:ext cx="3711964" cy="707504"/>
            <a:chOff x="3513" y="11412"/>
            <a:chExt cx="3426081" cy="1324800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3C431D65-0EA7-320E-3F76-2B80D6C7B836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55F6EA0F-21E6-D67F-D8CB-7CB3B8D34F9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Single Mainline </a:t>
              </a:r>
              <a:r>
                <a:rPr lang="en-US" altLang="ja-JP" sz="2400" b="0" i="0" err="1">
                  <a:solidFill>
                    <a:schemeClr val="bg1"/>
                  </a:solidFill>
                  <a:effectLst/>
                </a:rPr>
                <a:t>Dev’t</a:t>
              </a:r>
              <a:endParaRPr lang="en-US" sz="2400" kern="120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グループ化 12">
            <a:extLst>
              <a:ext uri="{FF2B5EF4-FFF2-40B4-BE49-F238E27FC236}">
                <a16:creationId xmlns:a16="http://schemas.microsoft.com/office/drawing/2014/main" id="{05F7F144-E67F-4438-B585-AB546FFBEC30}"/>
              </a:ext>
            </a:extLst>
          </p:cNvPr>
          <p:cNvGrpSpPr/>
          <p:nvPr/>
        </p:nvGrpSpPr>
        <p:grpSpPr>
          <a:xfrm>
            <a:off x="335359" y="5420180"/>
            <a:ext cx="11523429" cy="707504"/>
            <a:chOff x="3513" y="11412"/>
            <a:chExt cx="3426081" cy="1324800"/>
          </a:xfrm>
        </p:grpSpPr>
        <p:sp>
          <p:nvSpPr>
            <p:cNvPr id="32" name="正方形/長方形 13">
              <a:extLst>
                <a:ext uri="{FF2B5EF4-FFF2-40B4-BE49-F238E27FC236}">
                  <a16:creationId xmlns:a16="http://schemas.microsoft.com/office/drawing/2014/main" id="{1ED11293-B4E4-4CE4-9948-CC353F92BA3F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33" name="テキスト ボックス 14">
              <a:extLst>
                <a:ext uri="{FF2B5EF4-FFF2-40B4-BE49-F238E27FC236}">
                  <a16:creationId xmlns:a16="http://schemas.microsoft.com/office/drawing/2014/main" id="{48051E22-54E1-4C6E-89AC-596BAC662877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Make smart optimizations to avoid jeopardizing SW re-useability</a:t>
              </a:r>
              <a:endParaRPr lang="en-US" sz="2400" kern="1200">
                <a:solidFill>
                  <a:schemeClr val="bg1"/>
                </a:solidFill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1C7BEDB4-A4DD-4378-9472-8E6A9BDEF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6446" y="1969776"/>
            <a:ext cx="7193492" cy="303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Renesas pillars to pursue SW capitalization</a:t>
            </a:r>
            <a:br>
              <a:rPr lang="en-US" cap="all"/>
            </a:br>
            <a:r>
              <a:rPr lang="en-US" sz="2000" cap="all"/>
              <a:t>cloud native development throughout vehicle lifetime</a:t>
            </a: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23D9C50-9551-B6EC-012D-DEF449F8BB14}"/>
              </a:ext>
            </a:extLst>
          </p:cNvPr>
          <p:cNvGrpSpPr/>
          <p:nvPr/>
        </p:nvGrpSpPr>
        <p:grpSpPr>
          <a:xfrm>
            <a:off x="335360" y="1969776"/>
            <a:ext cx="3711964" cy="3293363"/>
            <a:chOff x="3513" y="1095141"/>
            <a:chExt cx="3426081" cy="4699240"/>
          </a:xfrm>
        </p:grpSpPr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E2585CFD-DD99-6A6C-C4F4-8B7AE3B8BC78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FA99C4C6-050C-FB90-4991-2671E4FDA05E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“One stop shop”: Single point of entry and operation for complete SW </a:t>
              </a:r>
              <a:r>
                <a:rPr lang="en-US" altLang="ja-JP" err="1">
                  <a:cs typeface="Arial"/>
                </a:rPr>
                <a:t>dev’t</a:t>
              </a:r>
              <a:r>
                <a:rPr lang="en-US" altLang="ja-JP">
                  <a:cs typeface="Arial"/>
                </a:rPr>
                <a:t> workload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lang="en-US" altLang="ja-JP">
                <a:cs typeface="Arial"/>
              </a:endParaRP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>
                  <a:cs typeface="Arial"/>
                </a:rPr>
                <a:t>Product Simulation (fast/medium/slow)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>
                  <a:cs typeface="Arial"/>
                </a:rPr>
                <a:t>AI analysis/simulation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>
                  <a:cs typeface="Arial"/>
                </a:rPr>
                <a:t>Documentation/SW access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>
                  <a:cs typeface="Arial"/>
                </a:rPr>
                <a:t>Compute rental mechanisms (</a:t>
              </a:r>
              <a:r>
                <a:rPr lang="en-US" err="1">
                  <a:cs typeface="Arial"/>
                </a:rPr>
                <a:t>HiL</a:t>
              </a:r>
              <a:r>
                <a:rPr lang="en-US">
                  <a:cs typeface="Arial"/>
                </a:rPr>
                <a:t>, </a:t>
              </a:r>
              <a:r>
                <a:rPr lang="en-US" err="1">
                  <a:cs typeface="Arial"/>
                </a:rPr>
                <a:t>SiL</a:t>
              </a:r>
              <a:r>
                <a:rPr lang="en-US">
                  <a:cs typeface="Arial"/>
                </a:rPr>
                <a:t>)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lang="en-US">
                <a:cs typeface="Arial"/>
              </a:endParaRP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endParaRPr lang="en-US">
                <a:cs typeface="Arial"/>
              </a:endParaRP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AC80C4EC-3715-6477-25FD-8AA7B5E99C6D}"/>
              </a:ext>
            </a:extLst>
          </p:cNvPr>
          <p:cNvGrpSpPr/>
          <p:nvPr/>
        </p:nvGrpSpPr>
        <p:grpSpPr>
          <a:xfrm>
            <a:off x="338658" y="1249696"/>
            <a:ext cx="3711964" cy="707504"/>
            <a:chOff x="3513" y="11412"/>
            <a:chExt cx="3426081" cy="1324800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3C431D65-0EA7-320E-3F76-2B80D6C7B836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55F6EA0F-21E6-D67F-D8CB-7CB3B8D34F9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Cloud Native </a:t>
              </a:r>
              <a:r>
                <a:rPr lang="en-US" altLang="ja-JP" sz="2400" b="0" i="0" err="1">
                  <a:solidFill>
                    <a:schemeClr val="bg1"/>
                  </a:solidFill>
                  <a:effectLst/>
                </a:rPr>
                <a:t>Dev’t</a:t>
              </a:r>
              <a:endParaRPr lang="en-US" sz="2400" kern="120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グループ化 12">
            <a:extLst>
              <a:ext uri="{FF2B5EF4-FFF2-40B4-BE49-F238E27FC236}">
                <a16:creationId xmlns:a16="http://schemas.microsoft.com/office/drawing/2014/main" id="{05F7F144-E67F-4438-B585-AB546FFBEC30}"/>
              </a:ext>
            </a:extLst>
          </p:cNvPr>
          <p:cNvGrpSpPr/>
          <p:nvPr/>
        </p:nvGrpSpPr>
        <p:grpSpPr>
          <a:xfrm>
            <a:off x="335359" y="5420180"/>
            <a:ext cx="11523429" cy="707504"/>
            <a:chOff x="3513" y="11412"/>
            <a:chExt cx="3426081" cy="1324800"/>
          </a:xfrm>
        </p:grpSpPr>
        <p:sp>
          <p:nvSpPr>
            <p:cNvPr id="32" name="正方形/長方形 13">
              <a:extLst>
                <a:ext uri="{FF2B5EF4-FFF2-40B4-BE49-F238E27FC236}">
                  <a16:creationId xmlns:a16="http://schemas.microsoft.com/office/drawing/2014/main" id="{1ED11293-B4E4-4CE4-9948-CC353F92BA3F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33" name="テキスト ボックス 14">
              <a:extLst>
                <a:ext uri="{FF2B5EF4-FFF2-40B4-BE49-F238E27FC236}">
                  <a16:creationId xmlns:a16="http://schemas.microsoft.com/office/drawing/2014/main" id="{48051E22-54E1-4C6E-89AC-596BAC662877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Cloud Native to pull </a:t>
              </a:r>
              <a:r>
                <a:rPr lang="en-US" altLang="ja-JP" sz="2400" b="0" i="0" err="1">
                  <a:solidFill>
                    <a:schemeClr val="bg1"/>
                  </a:solidFill>
                  <a:effectLst/>
                </a:rPr>
                <a:t>Dev’t</a:t>
              </a: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 Left and Enable Broader and Easier SW Access</a:t>
              </a:r>
              <a:endParaRPr lang="en-US" sz="2400" kern="1200">
                <a:solidFill>
                  <a:schemeClr val="bg1"/>
                </a:solidFill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714C86B9-112C-47C7-845A-E22849738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733" y="1903534"/>
            <a:ext cx="7437890" cy="305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71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999" y="332539"/>
            <a:ext cx="11244575" cy="720197"/>
          </a:xfrm>
        </p:spPr>
        <p:txBody>
          <a:bodyPr/>
          <a:lstStyle/>
          <a:p>
            <a:r>
              <a:rPr lang="en-US" cap="all"/>
              <a:t>Renesas pillars to pursue SW capitalization</a:t>
            </a:r>
            <a:br>
              <a:rPr lang="en-US" cap="all"/>
            </a:br>
            <a:r>
              <a:rPr lang="en-US" sz="2000" cap="all"/>
              <a:t>simulation enablement from the start</a:t>
            </a: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23D9C50-9551-B6EC-012D-DEF449F8BB14}"/>
              </a:ext>
            </a:extLst>
          </p:cNvPr>
          <p:cNvGrpSpPr/>
          <p:nvPr/>
        </p:nvGrpSpPr>
        <p:grpSpPr>
          <a:xfrm>
            <a:off x="335360" y="1969776"/>
            <a:ext cx="3711964" cy="3293363"/>
            <a:chOff x="3513" y="1095141"/>
            <a:chExt cx="3426081" cy="4699240"/>
          </a:xfrm>
        </p:grpSpPr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E2585CFD-DD99-6A6C-C4F4-8B7AE3B8BC78}"/>
                </a:ext>
              </a:extLst>
            </p:cNvPr>
            <p:cNvSpPr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FA99C4C6-050C-FB90-4991-2671E4FDA05E}"/>
                </a:ext>
              </a:extLst>
            </p:cNvPr>
            <p:cNvSpPr txBox="1"/>
            <p:nvPr/>
          </p:nvSpPr>
          <p:spPr>
            <a:xfrm>
              <a:off x="3513" y="1095141"/>
              <a:ext cx="3426081" cy="46992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42240" bIns="160020" numCol="1" spcCol="1270" anchor="t" anchorCtr="0">
              <a:noAutofit/>
            </a:bodyPr>
            <a:lstStyle/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Renesas Automotive SW IDE includes simulation components since 2021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Multi-device simulation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Enhanced debug/trace</a:t>
              </a:r>
            </a:p>
            <a:p>
              <a:pPr marL="342900" indent="-342900">
                <a:buFont typeface="Wingdings" panose="05000000000000000000" pitchFamily="2" charset="2"/>
                <a:buChar char="l"/>
              </a:pPr>
              <a:endParaRPr lang="en-US" altLang="ja-JP">
                <a:cs typeface="Arial"/>
              </a:endParaRPr>
            </a:p>
            <a:p>
              <a:pPr marL="342900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Now we expand on this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Flexibility of simulation (speed/accuracy)</a:t>
              </a:r>
            </a:p>
            <a:p>
              <a:pPr marL="800100" lvl="1" indent="-342900">
                <a:buFont typeface="Wingdings" panose="05000000000000000000" pitchFamily="2" charset="2"/>
                <a:buChar char="l"/>
              </a:pPr>
              <a:r>
                <a:rPr lang="en-US" altLang="ja-JP">
                  <a:cs typeface="Arial"/>
                </a:rPr>
                <a:t>Deeper AI toolchain simulation</a:t>
              </a: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AC80C4EC-3715-6477-25FD-8AA7B5E99C6D}"/>
              </a:ext>
            </a:extLst>
          </p:cNvPr>
          <p:cNvGrpSpPr/>
          <p:nvPr/>
        </p:nvGrpSpPr>
        <p:grpSpPr>
          <a:xfrm>
            <a:off x="338658" y="1249696"/>
            <a:ext cx="3711964" cy="707504"/>
            <a:chOff x="3513" y="11412"/>
            <a:chExt cx="3426081" cy="1324800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3C431D65-0EA7-320E-3F76-2B80D6C7B836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55F6EA0F-21E6-D67F-D8CB-7CB3B8D34F9C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Simulation Enabled </a:t>
              </a:r>
              <a:r>
                <a:rPr lang="en-US" altLang="ja-JP" sz="2400" b="0" i="0" err="1">
                  <a:solidFill>
                    <a:schemeClr val="bg1"/>
                  </a:solidFill>
                  <a:effectLst/>
                </a:rPr>
                <a:t>Dev’t</a:t>
              </a:r>
              <a:endParaRPr lang="en-US" sz="2400" kern="120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グループ化 12">
            <a:extLst>
              <a:ext uri="{FF2B5EF4-FFF2-40B4-BE49-F238E27FC236}">
                <a16:creationId xmlns:a16="http://schemas.microsoft.com/office/drawing/2014/main" id="{05F7F144-E67F-4438-B585-AB546FFBEC30}"/>
              </a:ext>
            </a:extLst>
          </p:cNvPr>
          <p:cNvGrpSpPr/>
          <p:nvPr/>
        </p:nvGrpSpPr>
        <p:grpSpPr>
          <a:xfrm>
            <a:off x="335359" y="5420180"/>
            <a:ext cx="11523429" cy="707504"/>
            <a:chOff x="3513" y="11412"/>
            <a:chExt cx="3426081" cy="1324800"/>
          </a:xfrm>
        </p:grpSpPr>
        <p:sp>
          <p:nvSpPr>
            <p:cNvPr id="32" name="正方形/長方形 13">
              <a:extLst>
                <a:ext uri="{FF2B5EF4-FFF2-40B4-BE49-F238E27FC236}">
                  <a16:creationId xmlns:a16="http://schemas.microsoft.com/office/drawing/2014/main" id="{1ED11293-B4E4-4CE4-9948-CC353F92BA3F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33" name="テキスト ボックス 14">
              <a:extLst>
                <a:ext uri="{FF2B5EF4-FFF2-40B4-BE49-F238E27FC236}">
                  <a16:creationId xmlns:a16="http://schemas.microsoft.com/office/drawing/2014/main" id="{48051E22-54E1-4C6E-89AC-596BAC662877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ja-JP" sz="2400" b="0" i="0">
                  <a:solidFill>
                    <a:schemeClr val="bg1"/>
                  </a:solidFill>
                  <a:effectLst/>
                </a:rPr>
                <a:t>Decouple SW Value and Strategy from HW Access</a:t>
              </a:r>
              <a:endParaRPr lang="en-US" sz="2400" kern="1200">
                <a:solidFill>
                  <a:schemeClr val="bg1"/>
                </a:solidFill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7E4BFD44-B461-4B1A-8DA9-7A0E6C697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960" y="1522258"/>
            <a:ext cx="7519614" cy="345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57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2517D-294A-4214-ACB4-44C99F884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journey…</a:t>
            </a:r>
          </a:p>
        </p:txBody>
      </p:sp>
      <p:grpSp>
        <p:nvGrpSpPr>
          <p:cNvPr id="4" name="グループ化 12">
            <a:extLst>
              <a:ext uri="{FF2B5EF4-FFF2-40B4-BE49-F238E27FC236}">
                <a16:creationId xmlns:a16="http://schemas.microsoft.com/office/drawing/2014/main" id="{4EAF4B4D-50B5-4DAA-A2C8-B1A0E7E36F7A}"/>
              </a:ext>
            </a:extLst>
          </p:cNvPr>
          <p:cNvGrpSpPr/>
          <p:nvPr/>
        </p:nvGrpSpPr>
        <p:grpSpPr>
          <a:xfrm>
            <a:off x="337009" y="1512882"/>
            <a:ext cx="11523429" cy="1103170"/>
            <a:chOff x="3513" y="11412"/>
            <a:chExt cx="3426081" cy="132480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5" name="正方形/長方形 13">
              <a:extLst>
                <a:ext uri="{FF2B5EF4-FFF2-40B4-BE49-F238E27FC236}">
                  <a16:creationId xmlns:a16="http://schemas.microsoft.com/office/drawing/2014/main" id="{BABC62A0-C18E-4B58-B510-1724E52822C8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6" name="テキスト ボックス 14">
              <a:extLst>
                <a:ext uri="{FF2B5EF4-FFF2-40B4-BE49-F238E27FC236}">
                  <a16:creationId xmlns:a16="http://schemas.microsoft.com/office/drawing/2014/main" id="{F7CC3AD9-E2B8-43D1-A7DC-A31E4AD34EF4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00" tIns="146304" rIns="144000" bIns="146304" numCol="1" spcCol="1270" anchor="ctr" anchorCtr="0">
              <a:noAutofit/>
            </a:bodyPr>
            <a:lstStyle/>
            <a:p>
              <a:r>
                <a:rPr lang="en-US" sz="2000" dirty="0">
                  <a:solidFill>
                    <a:schemeClr val="tx1"/>
                  </a:solidFill>
                </a:rPr>
                <a:t>Renesas is making great efforts to </a:t>
              </a:r>
              <a:r>
                <a:rPr lang="en-US" sz="2000" b="1" dirty="0">
                  <a:solidFill>
                    <a:schemeClr val="tx1"/>
                  </a:solidFill>
                </a:rPr>
                <a:t>master our own journey towards SW capitalization</a:t>
              </a:r>
              <a:r>
                <a:rPr lang="en-US" sz="2000" dirty="0">
                  <a:solidFill>
                    <a:schemeClr val="tx1"/>
                  </a:solidFill>
                </a:rPr>
                <a:t>, and to </a:t>
              </a:r>
              <a:r>
                <a:rPr lang="en-US" sz="2000" b="1" dirty="0">
                  <a:solidFill>
                    <a:schemeClr val="tx1"/>
                  </a:solidFill>
                </a:rPr>
                <a:t>enable our customers and partners </a:t>
              </a:r>
              <a:r>
                <a:rPr lang="en-US" sz="2000" dirty="0">
                  <a:solidFill>
                    <a:schemeClr val="tx1"/>
                  </a:solidFill>
                </a:rPr>
                <a:t>to master their own journeys…</a:t>
              </a:r>
            </a:p>
          </p:txBody>
        </p:sp>
      </p:grpSp>
      <p:sp>
        <p:nvSpPr>
          <p:cNvPr id="13" name="Arrow: Down 12">
            <a:extLst>
              <a:ext uri="{FF2B5EF4-FFF2-40B4-BE49-F238E27FC236}">
                <a16:creationId xmlns:a16="http://schemas.microsoft.com/office/drawing/2014/main" id="{617413DA-2225-4B37-A781-03D175C07C4A}"/>
              </a:ext>
            </a:extLst>
          </p:cNvPr>
          <p:cNvSpPr/>
          <p:nvPr/>
        </p:nvSpPr>
        <p:spPr>
          <a:xfrm>
            <a:off x="1373272" y="2491263"/>
            <a:ext cx="501161" cy="1361645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959E13B6-C319-477B-A32F-1FCAAAA4B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2890" y="3939976"/>
            <a:ext cx="2916047" cy="116192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7085943-B155-46C8-BFB1-361D6744A3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910" y="3939976"/>
            <a:ext cx="2890593" cy="1224117"/>
          </a:xfrm>
          <a:prstGeom prst="rect">
            <a:avLst/>
          </a:prstGeom>
        </p:spPr>
      </p:pic>
      <p:sp>
        <p:nvSpPr>
          <p:cNvPr id="38" name="Arrow: Down 37">
            <a:extLst>
              <a:ext uri="{FF2B5EF4-FFF2-40B4-BE49-F238E27FC236}">
                <a16:creationId xmlns:a16="http://schemas.microsoft.com/office/drawing/2014/main" id="{A0AFB815-14C2-40C8-A947-6534C8051454}"/>
              </a:ext>
            </a:extLst>
          </p:cNvPr>
          <p:cNvSpPr/>
          <p:nvPr/>
        </p:nvSpPr>
        <p:spPr>
          <a:xfrm rot="16200000">
            <a:off x="7169388" y="3908990"/>
            <a:ext cx="501161" cy="99552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グループ化 18">
            <a:extLst>
              <a:ext uri="{FF2B5EF4-FFF2-40B4-BE49-F238E27FC236}">
                <a16:creationId xmlns:a16="http://schemas.microsoft.com/office/drawing/2014/main" id="{9B362CE4-D52A-4D66-8460-2AB03B7726C5}"/>
              </a:ext>
            </a:extLst>
          </p:cNvPr>
          <p:cNvGrpSpPr/>
          <p:nvPr/>
        </p:nvGrpSpPr>
        <p:grpSpPr>
          <a:xfrm>
            <a:off x="8178249" y="3980014"/>
            <a:ext cx="3451705" cy="856350"/>
            <a:chOff x="3513" y="11412"/>
            <a:chExt cx="3426081" cy="1324800"/>
          </a:xfrm>
        </p:grpSpPr>
        <p:sp>
          <p:nvSpPr>
            <p:cNvPr id="40" name="正方形/長方形 19">
              <a:extLst>
                <a:ext uri="{FF2B5EF4-FFF2-40B4-BE49-F238E27FC236}">
                  <a16:creationId xmlns:a16="http://schemas.microsoft.com/office/drawing/2014/main" id="{5B9B4545-31A1-4C19-B509-4BABA12B3013}"/>
                </a:ext>
              </a:extLst>
            </p:cNvPr>
            <p:cNvSpPr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ja-JP" altLang="en-US"/>
            </a:p>
          </p:txBody>
        </p:sp>
        <p:sp>
          <p:nvSpPr>
            <p:cNvPr id="41" name="テキスト ボックス 20">
              <a:extLst>
                <a:ext uri="{FF2B5EF4-FFF2-40B4-BE49-F238E27FC236}">
                  <a16:creationId xmlns:a16="http://schemas.microsoft.com/office/drawing/2014/main" id="{C710C87B-32DD-4C99-935B-EE0EA48A049A}"/>
                </a:ext>
              </a:extLst>
            </p:cNvPr>
            <p:cNvSpPr txBox="1"/>
            <p:nvPr/>
          </p:nvSpPr>
          <p:spPr>
            <a:xfrm>
              <a:off x="3513" y="11412"/>
              <a:ext cx="3426081" cy="13248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032" tIns="146304" rIns="256032" bIns="146304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/>
                <a:t>SW as a </a:t>
              </a:r>
              <a:r>
                <a:rPr lang="en-US" sz="2800" b="1" i="1" kern="1200"/>
                <a:t>Capital</a:t>
              </a:r>
              <a:r>
                <a:rPr lang="en-US" sz="2800" kern="1200"/>
                <a:t> (new direction)</a:t>
              </a:r>
            </a:p>
          </p:txBody>
        </p:sp>
      </p:grpSp>
      <p:sp>
        <p:nvSpPr>
          <p:cNvPr id="42" name="Title 1">
            <a:extLst>
              <a:ext uri="{FF2B5EF4-FFF2-40B4-BE49-F238E27FC236}">
                <a16:creationId xmlns:a16="http://schemas.microsoft.com/office/drawing/2014/main" id="{3B67CD2A-97D0-4752-8CD3-08481061CFC6}"/>
              </a:ext>
            </a:extLst>
          </p:cNvPr>
          <p:cNvSpPr txBox="1">
            <a:spLocks/>
          </p:cNvSpPr>
          <p:nvPr/>
        </p:nvSpPr>
        <p:spPr>
          <a:xfrm>
            <a:off x="813299" y="5253109"/>
            <a:ext cx="2019666" cy="5539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32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dirty="0"/>
              <a:t>General </a:t>
            </a:r>
          </a:p>
          <a:p>
            <a:pPr algn="ctr"/>
            <a:r>
              <a:rPr lang="en-US" sz="2000" dirty="0"/>
              <a:t>methods</a:t>
            </a:r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54924C5E-339D-4436-B9F3-FF3C80B56C50}"/>
              </a:ext>
            </a:extLst>
          </p:cNvPr>
          <p:cNvSpPr txBox="1">
            <a:spLocks/>
          </p:cNvSpPr>
          <p:nvPr/>
        </p:nvSpPr>
        <p:spPr>
          <a:xfrm>
            <a:off x="4744470" y="5253109"/>
            <a:ext cx="2019666" cy="5539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32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dirty="0"/>
              <a:t>renesas </a:t>
            </a:r>
          </a:p>
          <a:p>
            <a:pPr algn="ctr"/>
            <a:r>
              <a:rPr lang="en-US" sz="2000" dirty="0"/>
              <a:t>approach</a:t>
            </a:r>
          </a:p>
        </p:txBody>
      </p:sp>
      <p:sp>
        <p:nvSpPr>
          <p:cNvPr id="44" name="Arrow: Down 43">
            <a:extLst>
              <a:ext uri="{FF2B5EF4-FFF2-40B4-BE49-F238E27FC236}">
                <a16:creationId xmlns:a16="http://schemas.microsoft.com/office/drawing/2014/main" id="{C9469997-95FF-4330-BCB1-BC0A9FD2C238}"/>
              </a:ext>
            </a:extLst>
          </p:cNvPr>
          <p:cNvSpPr/>
          <p:nvPr/>
        </p:nvSpPr>
        <p:spPr>
          <a:xfrm rot="16200000">
            <a:off x="3414546" y="4023172"/>
            <a:ext cx="501161" cy="99552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57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B3D737A5-6BDA-4496-BFA2-48EC8B9E9E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80000" y="1412776"/>
            <a:ext cx="5280000" cy="300339"/>
          </a:xfrm>
        </p:spPr>
        <p:txBody>
          <a:bodyPr/>
          <a:lstStyle/>
          <a:p>
            <a:r>
              <a:rPr lang="en-US" altLang="ja-JP"/>
              <a:t>Renesas.com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372854313"/>
      </p:ext>
    </p:extLst>
  </p:cSld>
  <p:clrMapOvr>
    <a:masterClrMapping/>
  </p:clrMapOvr>
</p:sld>
</file>

<file path=ppt/theme/theme1.xml><?xml version="1.0" encoding="utf-8"?>
<a:theme xmlns:a="http://schemas.openxmlformats.org/drawingml/2006/main" name="Renesas Template 2022 - EN Confidential">
  <a:themeElements>
    <a:clrScheme name="Renesas_colors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4471A9"/>
      </a:accent1>
      <a:accent2>
        <a:srgbClr val="D70000"/>
      </a:accent2>
      <a:accent3>
        <a:srgbClr val="FFC800"/>
      </a:accent3>
      <a:accent4>
        <a:srgbClr val="669933"/>
      </a:accent4>
      <a:accent5>
        <a:srgbClr val="993399"/>
      </a:accent5>
      <a:accent6>
        <a:srgbClr val="9D9D9D"/>
      </a:accent6>
      <a:hlink>
        <a:srgbClr val="06418C"/>
      </a:hlink>
      <a:folHlink>
        <a:srgbClr val="993399"/>
      </a:folHlink>
    </a:clrScheme>
    <a:fontScheme name="ユーザー定義 1">
      <a:majorFont>
        <a:latin typeface="Arial Narrow"/>
        <a:ea typeface="メイリオ"/>
        <a:cs typeface=""/>
      </a:majorFont>
      <a:minorFont>
        <a:latin typeface="Arial"/>
        <a:ea typeface="メイリオ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プレゼンテーション1" id="{125BF400-27B7-465A-8934-9CF6A6465084}" vid="{1A36E5B4-3FB3-4271-8F0B-A55F62731BE0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23AA42C51F0D489D47FBF1686E3720" ma:contentTypeVersion="17" ma:contentTypeDescription="Create a new document." ma:contentTypeScope="" ma:versionID="a87ad73b2b07efaf357cf327d0c1ca80">
  <xsd:schema xmlns:xsd="http://www.w3.org/2001/XMLSchema" xmlns:xs="http://www.w3.org/2001/XMLSchema" xmlns:p="http://schemas.microsoft.com/office/2006/metadata/properties" xmlns:ns2="768d0514-a222-4e6e-9a90-7ec19a7c922e" xmlns:ns3="c24288ec-b664-4237-bfbf-b4d897279037" xmlns:ns4="aaa2a291-e394-41c2-8217-433d7b9a2192" targetNamespace="http://schemas.microsoft.com/office/2006/metadata/properties" ma:root="true" ma:fieldsID="7469f68eac236a3fbe416d7a80d82d1a" ns2:_="" ns3:_="" ns4:_="">
    <xsd:import namespace="768d0514-a222-4e6e-9a90-7ec19a7c922e"/>
    <xsd:import namespace="c24288ec-b664-4237-bfbf-b4d897279037"/>
    <xsd:import namespace="aaa2a291-e394-41c2-8217-433d7b9a219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8d0514-a222-4e6e-9a90-7ec19a7c92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Length (seconds)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631f0850-98f7-4372-8aa8-4aaf7edce8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4288ec-b664-4237-bfbf-b4d897279037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ca2b420-542e-4ec9-9425-636632ee5b1f}" ma:internalName="TaxCatchAll" ma:showField="CatchAllData" ma:web="aaa2a291-e394-41c2-8217-433d7b9a219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2a291-e394-41c2-8217-433d7b9a2192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24288ec-b664-4237-bfbf-b4d897279037" xsi:nil="true"/>
    <lcf76f155ced4ddcb4097134ff3c332f xmlns="768d0514-a222-4e6e-9a90-7ec19a7c922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F3BE601-7F02-4240-9AF6-86A6A55D9AE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49E04C-4B47-40ED-859D-96C0647105E2}">
  <ds:schemaRefs>
    <ds:schemaRef ds:uri="768d0514-a222-4e6e-9a90-7ec19a7c922e"/>
    <ds:schemaRef ds:uri="aaa2a291-e394-41c2-8217-433d7b9a2192"/>
    <ds:schemaRef ds:uri="c24288ec-b664-4237-bfbf-b4d89727903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E71853E-0EF3-4973-AB23-17AA5798BB66}">
  <ds:schemaRefs>
    <ds:schemaRef ds:uri="768d0514-a222-4e6e-9a90-7ec19a7c922e"/>
    <ds:schemaRef ds:uri="aaa2a291-e394-41c2-8217-433d7b9a2192"/>
    <ds:schemaRef ds:uri="c24288ec-b664-4237-bfbf-b4d89727903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EN_conf_2023_Renesas_PPTtemp</Template>
  <TotalTime>1</TotalTime>
  <Words>1069</Words>
  <Application>Microsoft Office PowerPoint</Application>
  <PresentationFormat>ワイド画面</PresentationFormat>
  <Paragraphs>231</Paragraphs>
  <Slides>15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15</vt:i4>
      </vt:variant>
    </vt:vector>
  </HeadingPairs>
  <TitlesOfParts>
    <vt:vector size="22" baseType="lpstr">
      <vt:lpstr>Wingdings,Sans-Serif</vt:lpstr>
      <vt:lpstr>Arial</vt:lpstr>
      <vt:lpstr>Arial Narrow</vt:lpstr>
      <vt:lpstr>Calibri</vt:lpstr>
      <vt:lpstr>Symbol</vt:lpstr>
      <vt:lpstr>Wingdings</vt:lpstr>
      <vt:lpstr>Renesas Template 2022 - EN Confidential</vt:lpstr>
      <vt:lpstr>PowerPoint プレゼンテーション</vt:lpstr>
      <vt:lpstr>transition of innovation source how sW became the center of technological gravity</vt:lpstr>
      <vt:lpstr>still, one size (SW) does not fit all Embedded systems hardly decouple HW (SOC) and SW</vt:lpstr>
      <vt:lpstr>Expected SW reuse candidates … and various blocking factors for embedded SW reuse</vt:lpstr>
      <vt:lpstr>Various Blocking factors for SW reuse not only HW-oriented, but also SW-related and business-related </vt:lpstr>
      <vt:lpstr>SW as a capital, not an asset Capital should be resourced to generate repeated future value</vt:lpstr>
      <vt:lpstr>“Capital turnover rate” gives performance index  it shows how much revenue generated from the existing asset </vt:lpstr>
      <vt:lpstr>How to realize capitalized SW (= reusable SW) ”Reuse” is essential for SW capitalization</vt:lpstr>
      <vt:lpstr>WHAT COVESA contributes to realize capitalized SW  Covesa hosts various collaborative projects that promote SW capitalization </vt:lpstr>
      <vt:lpstr>Translating Sw capitalization to renesas development pillars to support the transformation</vt:lpstr>
      <vt:lpstr>Renesas pillars to pursue SW capitalization single mainline development</vt:lpstr>
      <vt:lpstr>Renesas pillars to pursue SW capitalization cloud native development throughout vehicle lifetime</vt:lpstr>
      <vt:lpstr>Renesas pillars to pursue SW capitalization simulation enablement from the start</vt:lpstr>
      <vt:lpstr>Our journey…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Hisao Munakata</dc:creator>
  <cp:lastModifiedBy>Hisao Munakata</cp:lastModifiedBy>
  <cp:revision>7</cp:revision>
  <dcterms:created xsi:type="dcterms:W3CDTF">2023-09-14T05:19:41Z</dcterms:created>
  <dcterms:modified xsi:type="dcterms:W3CDTF">2023-10-13T09:37:16Z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0x010100B823AA42C51F0D489D47FBF1686E3720</vt:lpwstr>
  </property>
  <property fmtid="{D5CDD505-2E9C-101B-9397-08002B2CF9AE}" pid="3" name="xd_ProgID">
    <vt:lpwstr/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MediaServiceImageTags">
    <vt:lpwstr/>
  </property>
</Properties>
</file>