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theme/theme4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9" r:id="rId1"/>
    <p:sldMasterId id="2147483651" r:id="rId2"/>
  </p:sldMasterIdLst>
  <p:notesMasterIdLst>
    <p:notesMasterId r:id="rId15"/>
  </p:notesMasterIdLst>
  <p:handoutMasterIdLst>
    <p:handoutMasterId r:id="rId16"/>
  </p:handoutMasterIdLst>
  <p:sldIdLst>
    <p:sldId id="256" r:id="rId3"/>
    <p:sldId id="285" r:id="rId4"/>
    <p:sldId id="286" r:id="rId5"/>
    <p:sldId id="294" r:id="rId6"/>
    <p:sldId id="288" r:id="rId7"/>
    <p:sldId id="289" r:id="rId8"/>
    <p:sldId id="290" r:id="rId9"/>
    <p:sldId id="291" r:id="rId10"/>
    <p:sldId id="292" r:id="rId11"/>
    <p:sldId id="297" r:id="rId12"/>
    <p:sldId id="293" r:id="rId13"/>
    <p:sldId id="296" r:id="rId14"/>
  </p:sldIdLst>
  <p:sldSz cx="9144000" cy="6858000" type="screen4x3"/>
  <p:notesSz cx="6858000" cy="9144000"/>
  <p:defaultTextStyle>
    <a:defPPr>
      <a:defRPr lang="ja-JP"/>
    </a:defPPr>
    <a:lvl1pPr algn="ctr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pitchFamily="50" charset="-128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pitchFamily="50" charset="-128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pitchFamily="50" charset="-128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pitchFamily="50" charset="-128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pitchFamily="50" charset="-128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charset="0"/>
        <a:ea typeface="ＭＳ Ｐゴシック" pitchFamily="50" charset="-128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charset="0"/>
        <a:ea typeface="ＭＳ Ｐゴシック" pitchFamily="50" charset="-128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charset="0"/>
        <a:ea typeface="ＭＳ Ｐゴシック" pitchFamily="50" charset="-128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charset="0"/>
        <a:ea typeface="ＭＳ Ｐゴシック" pitchFamily="50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FFCC99"/>
    <a:srgbClr val="FFCCFF"/>
    <a:srgbClr val="CCFFCC"/>
    <a:srgbClr val="000066"/>
    <a:srgbClr val="FF3300"/>
    <a:srgbClr val="FF6600"/>
    <a:srgbClr val="66FFFF"/>
    <a:srgbClr val="FF00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中間スタイル 2 - アクセント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中間スタイル 2 - アクセント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4992" autoAdjust="0"/>
    <p:restoredTop sz="94660"/>
  </p:normalViewPr>
  <p:slideViewPr>
    <p:cSldViewPr>
      <p:cViewPr varScale="1">
        <p:scale>
          <a:sx n="100" d="100"/>
          <a:sy n="100" d="100"/>
        </p:scale>
        <p:origin x="-24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0" d="100"/>
          <a:sy n="80" d="100"/>
        </p:scale>
        <p:origin x="-2022" y="-96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9DD55B8A-BAC0-43FA-B83C-09BE7ECDC43D}" type="datetimeFigureOut">
              <a:rPr lang="ja-JP" altLang="en-US"/>
              <a:pPr>
                <a:defRPr/>
              </a:pPr>
              <a:t>2008/11/26</a:t>
            </a:fld>
            <a:endParaRPr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58CFD580-5D9D-4AF7-9C23-D9A71D6C8754}" type="slidenum">
              <a:rPr lang="ja-JP" altLang="en-US"/>
              <a:pPr>
                <a:defRPr/>
              </a:pPr>
              <a:t>&lt;#&gt;</a:t>
            </a:fld>
            <a:endParaRPr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04A0F10-0D5E-4DD4-B814-12DF5F78F559}" type="datetimeFigureOut">
              <a:rPr lang="ja-JP" altLang="en-US"/>
              <a:pPr>
                <a:defRPr/>
              </a:pPr>
              <a:t>2008/11/26</a:t>
            </a:fld>
            <a:endParaRPr lang="ja-JP" altLang="en-US"/>
          </a:p>
        </p:txBody>
      </p:sp>
      <p:sp>
        <p:nvSpPr>
          <p:cNvPr id="4" name="スライド イメージ プレースホル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ja-JP" altLang="en-US" noProof="0" smtClean="0"/>
          </a:p>
        </p:txBody>
      </p:sp>
      <p:sp>
        <p:nvSpPr>
          <p:cNvPr id="5" name="ノー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 noProof="0" smtClean="0"/>
              <a:t>マスタ テキストの書式設定</a:t>
            </a:r>
          </a:p>
          <a:p>
            <a:pPr lvl="1"/>
            <a:r>
              <a:rPr lang="ja-JP" altLang="en-US" noProof="0" smtClean="0"/>
              <a:t>第 </a:t>
            </a:r>
            <a:r>
              <a:rPr lang="en-US" altLang="ja-JP" noProof="0" smtClean="0"/>
              <a:t>2 </a:t>
            </a:r>
            <a:r>
              <a:rPr lang="ja-JP" altLang="en-US" noProof="0" smtClean="0"/>
              <a:t>レベル</a:t>
            </a:r>
          </a:p>
          <a:p>
            <a:pPr lvl="2"/>
            <a:r>
              <a:rPr lang="ja-JP" altLang="en-US" noProof="0" smtClean="0"/>
              <a:t>第 </a:t>
            </a:r>
            <a:r>
              <a:rPr lang="en-US" altLang="ja-JP" noProof="0" smtClean="0"/>
              <a:t>3 </a:t>
            </a:r>
            <a:r>
              <a:rPr lang="ja-JP" altLang="en-US" noProof="0" smtClean="0"/>
              <a:t>レベル</a:t>
            </a:r>
          </a:p>
          <a:p>
            <a:pPr lvl="3"/>
            <a:r>
              <a:rPr lang="ja-JP" altLang="en-US" noProof="0" smtClean="0"/>
              <a:t>第 </a:t>
            </a:r>
            <a:r>
              <a:rPr lang="en-US" altLang="ja-JP" noProof="0" smtClean="0"/>
              <a:t>4 </a:t>
            </a:r>
            <a:r>
              <a:rPr lang="ja-JP" altLang="en-US" noProof="0" smtClean="0"/>
              <a:t>レベル</a:t>
            </a:r>
          </a:p>
          <a:p>
            <a:pPr lvl="4"/>
            <a:r>
              <a:rPr lang="ja-JP" altLang="en-US" noProof="0" smtClean="0"/>
              <a:t>第 </a:t>
            </a:r>
            <a:r>
              <a:rPr lang="en-US" altLang="ja-JP" noProof="0" smtClean="0"/>
              <a:t>5 </a:t>
            </a:r>
            <a:r>
              <a:rPr lang="ja-JP" altLang="en-US" noProof="0" smtClean="0"/>
              <a:t>レベル</a:t>
            </a:r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938146F9-280E-47FB-820F-9C52BE1C6D48}" type="slidenum">
              <a:rPr lang="ja-JP" altLang="en-US"/>
              <a:pPr>
                <a:defRPr/>
              </a:pPr>
              <a:t>&lt;#&gt;</a:t>
            </a:fld>
            <a:endParaRPr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over_02_a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911850"/>
            <a:ext cx="9145588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 descr="cover_01_a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5588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481013" y="6480175"/>
            <a:ext cx="3165475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en-US" altLang="ja-JP" sz="800">
                <a:latin typeface="Arial"/>
                <a:ea typeface="Osaka" charset="-128"/>
              </a:rPr>
              <a:t>©</a:t>
            </a:r>
            <a:r>
              <a:rPr lang="en-US" altLang="ja-JP" sz="800">
                <a:ea typeface="Osaka" charset="-128"/>
              </a:rPr>
              <a:t>2008. Renesas Solutions Corp., All rights reserved.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ctrTitle"/>
          </p:nvPr>
        </p:nvSpPr>
        <p:spPr>
          <a:xfrm>
            <a:off x="498475" y="1798638"/>
            <a:ext cx="8328025" cy="647700"/>
          </a:xfrm>
        </p:spPr>
        <p:txBody>
          <a:bodyPr/>
          <a:lstStyle>
            <a:lvl1pPr>
              <a:lnSpc>
                <a:spcPts val="3000"/>
              </a:lnSpc>
              <a:defRPr/>
            </a:lvl1pPr>
          </a:lstStyle>
          <a:p>
            <a:r>
              <a:rPr lang="en-US" altLang="ja-JP"/>
              <a:t>Title</a:t>
            </a:r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ubTitle" idx="1"/>
          </p:nvPr>
        </p:nvSpPr>
        <p:spPr>
          <a:xfrm>
            <a:off x="498475" y="2208213"/>
            <a:ext cx="8328025" cy="712787"/>
          </a:xfrm>
        </p:spPr>
        <p:txBody>
          <a:bodyPr/>
          <a:lstStyle>
            <a:lvl1pPr marL="0" indent="0">
              <a:lnSpc>
                <a:spcPts val="2200"/>
              </a:lnSpc>
              <a:defRPr sz="1800">
                <a:solidFill>
                  <a:srgbClr val="000099"/>
                </a:solidFill>
                <a:ea typeface="HGP創英角ｺﾞｼｯｸUB" pitchFamily="50" charset="-128"/>
              </a:defRPr>
            </a:lvl1pPr>
          </a:lstStyle>
          <a:p>
            <a:r>
              <a:rPr lang="en-US" altLang="ja-JP"/>
              <a:t>Sub title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98475" y="5473700"/>
            <a:ext cx="1260475" cy="331788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solidFill>
                  <a:srgbClr val="000099"/>
                </a:solidFill>
              </a:defRPr>
            </a:lvl1pPr>
          </a:lstStyle>
          <a:p>
            <a:pPr>
              <a:defRPr/>
            </a:pPr>
            <a:endParaRPr lang="en-US" altLang="ja-JP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7EAB2D-548D-4693-9BA9-0B2677D6182F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837843-2864-4FDA-B861-3D946E0B95A2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317500" y="782638"/>
            <a:ext cx="4143375" cy="53832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13275" y="782638"/>
            <a:ext cx="4143375" cy="53832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738482-5641-45D9-A3E0-C54BA8F29D9C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1512BC-FFEB-4D14-B65E-A4EBA71F15A4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3FFB23-2271-4D7D-8EB8-34B52C9D7932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C5A6C0-6803-44A1-8302-5E912F14C63D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DD05F7-A8D0-4830-A817-EB900F342EE0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ja-JP" altLang="en-US" noProof="0" smtClean="0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98EE9E-BE7B-4901-9123-D4C76A5CE814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C70C14-852D-4184-8E5B-F48E71B3ED22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57975" y="269875"/>
            <a:ext cx="2112963" cy="5895975"/>
          </a:xfrm>
        </p:spPr>
        <p:txBody>
          <a:bodyPr vert="eaVert"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317500" y="269875"/>
            <a:ext cx="6188075" cy="5895975"/>
          </a:xfrm>
        </p:spPr>
        <p:txBody>
          <a:bodyPr vert="eaVert"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7A36E7-6AD0-43E0-84C1-78EEE5D56042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ja-JP" altLang="en-US" smtClean="0"/>
              <a:t>マスタ サブタイトルの書式設定</a:t>
            </a:r>
            <a:endParaRPr lang="ja-JP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ja-JP" altLang="en-US" noProof="0" smtClean="0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5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bar_a4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0" y="6459538"/>
            <a:ext cx="9145588" cy="398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Text Box 3"/>
          <p:cNvSpPr txBox="1">
            <a:spLocks noChangeArrowheads="1"/>
          </p:cNvSpPr>
          <p:nvPr/>
        </p:nvSpPr>
        <p:spPr bwMode="auto">
          <a:xfrm>
            <a:off x="3987800" y="6257925"/>
            <a:ext cx="512127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en-US" altLang="ja-JP" sz="1000" dirty="0" smtClean="0"/>
              <a:t>Nov/26/2008</a:t>
            </a:r>
            <a:r>
              <a:rPr lang="en-US" altLang="ja-JP" sz="1000" dirty="0"/>
              <a:t>.    S</a:t>
            </a:r>
            <a:r>
              <a:rPr lang="ja-JP" altLang="en-US" sz="1000" dirty="0"/>
              <a:t>統本－</a:t>
            </a:r>
            <a:r>
              <a:rPr lang="en-US" altLang="ja-JP" sz="1000" dirty="0"/>
              <a:t>RSO</a:t>
            </a:r>
            <a:r>
              <a:rPr lang="ja-JP" altLang="en-US" sz="1000" dirty="0"/>
              <a:t>幹部連絡会議 報告資料</a:t>
            </a: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9144000" cy="76200"/>
          </a:xfrm>
          <a:prstGeom prst="rect">
            <a:avLst/>
          </a:prstGeom>
          <a:solidFill>
            <a:srgbClr val="FF002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ja-JP" altLang="ja-JP"/>
          </a:p>
        </p:txBody>
      </p:sp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2492375" y="6553200"/>
            <a:ext cx="3165475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en-US" altLang="ja-JP" sz="800">
                <a:ea typeface="Osaka" charset="-128"/>
              </a:rPr>
              <a:t>©2008. Renesas Solutions Corp., All rights reserved.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6675" y="6524625"/>
            <a:ext cx="496888" cy="27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solidFill>
                  <a:schemeClr val="bg2"/>
                </a:solidFill>
              </a:defRPr>
            </a:lvl1pPr>
          </a:lstStyle>
          <a:p>
            <a:pPr>
              <a:defRPr/>
            </a:pPr>
            <a:fld id="{1DF06A65-3146-4CAA-BE61-825A13391F2F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465138" y="269875"/>
            <a:ext cx="8305800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ja-JP" smtClean="0"/>
              <a:t>Text title</a:t>
            </a:r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317500" y="782638"/>
            <a:ext cx="8439150" cy="5383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ja-JP" smtClean="0"/>
              <a:t>Text</a:t>
            </a:r>
          </a:p>
          <a:p>
            <a:pPr lvl="1"/>
            <a:r>
              <a:rPr lang="en-US" altLang="ja-JP" smtClean="0"/>
              <a:t>Text</a:t>
            </a:r>
          </a:p>
          <a:p>
            <a:pPr lvl="2"/>
            <a:r>
              <a:rPr lang="en-US" altLang="ja-JP" smtClean="0"/>
              <a:t>Text</a:t>
            </a:r>
          </a:p>
          <a:p>
            <a:pPr lvl="3"/>
            <a:r>
              <a:rPr lang="en-US" altLang="ja-JP" smtClean="0"/>
              <a:t>Text</a:t>
            </a:r>
          </a:p>
        </p:txBody>
      </p:sp>
      <p:sp>
        <p:nvSpPr>
          <p:cNvPr id="4105" name="Rectangle 9"/>
          <p:cNvSpPr>
            <a:spLocks noChangeArrowheads="1"/>
          </p:cNvSpPr>
          <p:nvPr/>
        </p:nvSpPr>
        <p:spPr bwMode="auto">
          <a:xfrm>
            <a:off x="633413" y="6524625"/>
            <a:ext cx="1828800" cy="304800"/>
          </a:xfrm>
          <a:prstGeom prst="rect">
            <a:avLst/>
          </a:prstGeom>
          <a:solidFill>
            <a:srgbClr val="5F5F5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en-US" altLang="ja-JP">
                <a:solidFill>
                  <a:schemeClr val="bg1"/>
                </a:solidFill>
              </a:rPr>
              <a:t>Confidential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  <p:sldLayoutId id="2147483708" r:id="rId2"/>
    <p:sldLayoutId id="2147483707" r:id="rId3"/>
    <p:sldLayoutId id="2147483706" r:id="rId4"/>
    <p:sldLayoutId id="2147483705" r:id="rId5"/>
    <p:sldLayoutId id="2147483704" r:id="rId6"/>
    <p:sldLayoutId id="2147483703" r:id="rId7"/>
    <p:sldLayoutId id="2147483702" r:id="rId8"/>
    <p:sldLayoutId id="2147483701" r:id="rId9"/>
    <p:sldLayoutId id="2147483700" r:id="rId10"/>
    <p:sldLayoutId id="2147483699" r:id="rId11"/>
  </p:sldLayoutIdLst>
  <p:hf hdr="0" ftr="0" dt="0"/>
  <p:txStyles>
    <p:titleStyle>
      <a:lvl1pPr algn="l" rtl="0" eaLnBrk="0" fontAlgn="base" hangingPunct="0">
        <a:lnSpc>
          <a:spcPts val="2800"/>
        </a:lnSpc>
        <a:spcBef>
          <a:spcPct val="0"/>
        </a:spcBef>
        <a:spcAft>
          <a:spcPct val="0"/>
        </a:spcAft>
        <a:defRPr kumimoji="1" sz="2600">
          <a:solidFill>
            <a:srgbClr val="000099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ts val="2800"/>
        </a:lnSpc>
        <a:spcBef>
          <a:spcPct val="0"/>
        </a:spcBef>
        <a:spcAft>
          <a:spcPct val="0"/>
        </a:spcAft>
        <a:defRPr kumimoji="1" sz="2600">
          <a:solidFill>
            <a:srgbClr val="000099"/>
          </a:solidFill>
          <a:latin typeface="Tahoma" pitchFamily="34" charset="0"/>
          <a:ea typeface="HGSｺﾞｼｯｸM" pitchFamily="50" charset="-128"/>
        </a:defRPr>
      </a:lvl2pPr>
      <a:lvl3pPr algn="l" rtl="0" eaLnBrk="0" fontAlgn="base" hangingPunct="0">
        <a:lnSpc>
          <a:spcPts val="2800"/>
        </a:lnSpc>
        <a:spcBef>
          <a:spcPct val="0"/>
        </a:spcBef>
        <a:spcAft>
          <a:spcPct val="0"/>
        </a:spcAft>
        <a:defRPr kumimoji="1" sz="2600">
          <a:solidFill>
            <a:srgbClr val="000099"/>
          </a:solidFill>
          <a:latin typeface="Tahoma" pitchFamily="34" charset="0"/>
          <a:ea typeface="HGSｺﾞｼｯｸM" pitchFamily="50" charset="-128"/>
        </a:defRPr>
      </a:lvl3pPr>
      <a:lvl4pPr algn="l" rtl="0" eaLnBrk="0" fontAlgn="base" hangingPunct="0">
        <a:lnSpc>
          <a:spcPts val="2800"/>
        </a:lnSpc>
        <a:spcBef>
          <a:spcPct val="0"/>
        </a:spcBef>
        <a:spcAft>
          <a:spcPct val="0"/>
        </a:spcAft>
        <a:defRPr kumimoji="1" sz="2600">
          <a:solidFill>
            <a:srgbClr val="000099"/>
          </a:solidFill>
          <a:latin typeface="Tahoma" pitchFamily="34" charset="0"/>
          <a:ea typeface="HGSｺﾞｼｯｸM" pitchFamily="50" charset="-128"/>
        </a:defRPr>
      </a:lvl4pPr>
      <a:lvl5pPr algn="l" rtl="0" eaLnBrk="0" fontAlgn="base" hangingPunct="0">
        <a:lnSpc>
          <a:spcPts val="2800"/>
        </a:lnSpc>
        <a:spcBef>
          <a:spcPct val="0"/>
        </a:spcBef>
        <a:spcAft>
          <a:spcPct val="0"/>
        </a:spcAft>
        <a:defRPr kumimoji="1" sz="2600">
          <a:solidFill>
            <a:srgbClr val="000099"/>
          </a:solidFill>
          <a:latin typeface="Tahoma" pitchFamily="34" charset="0"/>
          <a:ea typeface="HGSｺﾞｼｯｸM" pitchFamily="50" charset="-128"/>
        </a:defRPr>
      </a:lvl5pPr>
      <a:lvl6pPr marL="457200" algn="l" rtl="0" fontAlgn="base">
        <a:lnSpc>
          <a:spcPts val="2800"/>
        </a:lnSpc>
        <a:spcBef>
          <a:spcPct val="0"/>
        </a:spcBef>
        <a:spcAft>
          <a:spcPct val="0"/>
        </a:spcAft>
        <a:defRPr kumimoji="1" sz="2600">
          <a:solidFill>
            <a:srgbClr val="000099"/>
          </a:solidFill>
          <a:latin typeface="Tahoma" pitchFamily="34" charset="0"/>
          <a:ea typeface="HGSｺﾞｼｯｸM" pitchFamily="50" charset="-128"/>
        </a:defRPr>
      </a:lvl6pPr>
      <a:lvl7pPr marL="914400" algn="l" rtl="0" fontAlgn="base">
        <a:lnSpc>
          <a:spcPts val="2800"/>
        </a:lnSpc>
        <a:spcBef>
          <a:spcPct val="0"/>
        </a:spcBef>
        <a:spcAft>
          <a:spcPct val="0"/>
        </a:spcAft>
        <a:defRPr kumimoji="1" sz="2600">
          <a:solidFill>
            <a:srgbClr val="000099"/>
          </a:solidFill>
          <a:latin typeface="Tahoma" pitchFamily="34" charset="0"/>
          <a:ea typeface="HGSｺﾞｼｯｸM" pitchFamily="50" charset="-128"/>
        </a:defRPr>
      </a:lvl7pPr>
      <a:lvl8pPr marL="1371600" algn="l" rtl="0" fontAlgn="base">
        <a:lnSpc>
          <a:spcPts val="2800"/>
        </a:lnSpc>
        <a:spcBef>
          <a:spcPct val="0"/>
        </a:spcBef>
        <a:spcAft>
          <a:spcPct val="0"/>
        </a:spcAft>
        <a:defRPr kumimoji="1" sz="2600">
          <a:solidFill>
            <a:srgbClr val="000099"/>
          </a:solidFill>
          <a:latin typeface="Tahoma" pitchFamily="34" charset="0"/>
          <a:ea typeface="HGSｺﾞｼｯｸM" pitchFamily="50" charset="-128"/>
        </a:defRPr>
      </a:lvl8pPr>
      <a:lvl9pPr marL="1828800" algn="l" rtl="0" fontAlgn="base">
        <a:lnSpc>
          <a:spcPts val="2800"/>
        </a:lnSpc>
        <a:spcBef>
          <a:spcPct val="0"/>
        </a:spcBef>
        <a:spcAft>
          <a:spcPct val="0"/>
        </a:spcAft>
        <a:defRPr kumimoji="1" sz="2600">
          <a:solidFill>
            <a:srgbClr val="000099"/>
          </a:solidFill>
          <a:latin typeface="Tahoma" pitchFamily="34" charset="0"/>
          <a:ea typeface="HGSｺﾞｼｯｸM" pitchFamily="50" charset="-128"/>
        </a:defRPr>
      </a:lvl9pPr>
    </p:titleStyle>
    <p:bodyStyle>
      <a:lvl1pPr marL="269875" indent="-269875" algn="l" rtl="0" eaLnBrk="0" fontAlgn="base" hangingPunct="0">
        <a:lnSpc>
          <a:spcPts val="2400"/>
        </a:lnSpc>
        <a:spcBef>
          <a:spcPct val="0"/>
        </a:spcBef>
        <a:spcAft>
          <a:spcPct val="0"/>
        </a:spcAft>
        <a:buBlip>
          <a:blip r:embed="rId14"/>
        </a:buBlip>
        <a:defRPr kumimoji="1" sz="2200">
          <a:solidFill>
            <a:schemeClr val="tx1"/>
          </a:solidFill>
          <a:latin typeface="+mn-lt"/>
          <a:ea typeface="+mn-ea"/>
          <a:cs typeface="+mn-cs"/>
        </a:defRPr>
      </a:lvl1pPr>
      <a:lvl2pPr marL="719138" indent="-269875" algn="l" rtl="0" eaLnBrk="0" fontAlgn="base" hangingPunct="0">
        <a:spcBef>
          <a:spcPct val="20000"/>
        </a:spcBef>
        <a:spcAft>
          <a:spcPct val="0"/>
        </a:spcAft>
        <a:buBlip>
          <a:blip r:embed="rId14"/>
        </a:buBlip>
        <a:defRPr kumimoji="1" sz="2000">
          <a:solidFill>
            <a:schemeClr val="tx1"/>
          </a:solidFill>
          <a:latin typeface="+mn-lt"/>
          <a:ea typeface="+mn-ea"/>
        </a:defRPr>
      </a:lvl2pPr>
      <a:lvl3pPr marL="1073150" indent="-174625" algn="l" rtl="0" eaLnBrk="0" fontAlgn="base" hangingPunct="0">
        <a:spcBef>
          <a:spcPct val="20000"/>
        </a:spcBef>
        <a:spcAft>
          <a:spcPct val="0"/>
        </a:spcAft>
        <a:buBlip>
          <a:blip r:embed="rId14"/>
        </a:buBlip>
        <a:defRPr kumimoji="1" sz="2000">
          <a:solidFill>
            <a:schemeClr val="tx1"/>
          </a:solidFill>
          <a:latin typeface="+mn-lt"/>
          <a:ea typeface="+mn-ea"/>
        </a:defRPr>
      </a:lvl3pPr>
      <a:lvl4pPr marL="1436688" indent="-100013" algn="l" rtl="0" eaLnBrk="0" fontAlgn="base" hangingPunct="0">
        <a:spcBef>
          <a:spcPct val="20000"/>
        </a:spcBef>
        <a:spcAft>
          <a:spcPct val="0"/>
        </a:spcAft>
        <a:buBlip>
          <a:blip r:embed="rId14"/>
        </a:buBlip>
        <a:defRPr kumimoji="1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Arial" charset="0"/>
          <a:ea typeface="ＭＳ Ｐゴシック" pitchFamily="50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Arial" charset="0"/>
          <a:ea typeface="ＭＳ Ｐゴシック" pitchFamily="50" charset="-128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Arial" charset="0"/>
          <a:ea typeface="ＭＳ Ｐゴシック" pitchFamily="50" charset="-128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Arial" charset="0"/>
          <a:ea typeface="ＭＳ Ｐゴシック" pitchFamily="50" charset="-128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Arial" charset="0"/>
          <a:ea typeface="ＭＳ Ｐゴシック" pitchFamily="50" charset="-128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nding_a4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0" y="2625725"/>
            <a:ext cx="9145588" cy="101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2995613" y="6465888"/>
            <a:ext cx="3165475" cy="214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ja-JP" sz="800">
                <a:latin typeface="Arial"/>
                <a:ea typeface="Osaka" charset="-128"/>
              </a:rPr>
              <a:t>©</a:t>
            </a:r>
            <a:r>
              <a:rPr lang="en-US" altLang="ja-JP" sz="800">
                <a:ea typeface="Osaka" charset="-128"/>
              </a:rPr>
              <a:t>2008. Renesas Technology Corp., All rights reserved.</a:t>
            </a:r>
          </a:p>
        </p:txBody>
      </p:sp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3362325" y="6208713"/>
            <a:ext cx="272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en-US" altLang="ja-JP">
                <a:latin typeface="Tahoma" pitchFamily="34" charset="0"/>
              </a:rPr>
              <a:t>Renesas Solutions Corp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9" r:id="rId1"/>
    <p:sldLayoutId id="2147483718" r:id="rId2"/>
    <p:sldLayoutId id="2147483717" r:id="rId3"/>
    <p:sldLayoutId id="2147483716" r:id="rId4"/>
    <p:sldLayoutId id="2147483715" r:id="rId5"/>
    <p:sldLayoutId id="2147483714" r:id="rId6"/>
    <p:sldLayoutId id="2147483713" r:id="rId7"/>
    <p:sldLayoutId id="2147483712" r:id="rId8"/>
    <p:sldLayoutId id="2147483711" r:id="rId9"/>
    <p:sldLayoutId id="2147483710" r:id="rId10"/>
    <p:sldLayoutId id="2147483709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ＭＳ Ｐゴシック" pitchFamily="50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ＭＳ Ｐゴシック" pitchFamily="50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ＭＳ Ｐゴシック" pitchFamily="50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ＭＳ Ｐゴシック" pitchFamily="50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ＭＳ Ｐゴシック" pitchFamily="50" charset="-128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ＭＳ Ｐゴシック" pitchFamily="50" charset="-128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ＭＳ Ｐゴシック" pitchFamily="50" charset="-128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ＭＳ Ｐゴシック" pitchFamily="50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ttdocomo.co.jp/" TargetMode="Externa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gif"/><Relationship Id="rId4" Type="http://schemas.openxmlformats.org/officeDocument/2006/relationships/image" Target="../media/image13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ja-JP" dirty="0" smtClean="0">
                <a:solidFill>
                  <a:schemeClr val="accent6">
                    <a:lumMod val="75000"/>
                  </a:schemeClr>
                </a:solidFill>
              </a:rPr>
              <a:t>Linux </a:t>
            </a:r>
            <a:r>
              <a:rPr lang="ja-JP" altLang="en-US" dirty="0" smtClean="0">
                <a:solidFill>
                  <a:schemeClr val="accent6">
                    <a:lumMod val="75000"/>
                  </a:schemeClr>
                </a:solidFill>
              </a:rPr>
              <a:t>サポート戦略 </a:t>
            </a:r>
            <a:r>
              <a:rPr lang="en-US" altLang="ja-JP" dirty="0" smtClean="0">
                <a:solidFill>
                  <a:schemeClr val="accent6">
                    <a:lumMod val="75000"/>
                  </a:schemeClr>
                </a:solidFill>
              </a:rPr>
              <a:t>Update</a:t>
            </a:r>
            <a:r>
              <a:rPr lang="ja-JP" altLang="en-US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altLang="ja-JP" dirty="0" smtClean="0">
                <a:solidFill>
                  <a:schemeClr val="accent6">
                    <a:lumMod val="75000"/>
                  </a:schemeClr>
                </a:solidFill>
              </a:rPr>
              <a:t>(2008-11)</a:t>
            </a:r>
            <a:endParaRPr lang="ja-JP" altLang="en-US" dirty="0" smtClean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ja-JP" altLang="en-US" sz="2000" dirty="0" err="1" smtClean="0">
                <a:solidFill>
                  <a:srgbClr val="222268"/>
                </a:solidFill>
                <a:ea typeface="HGSｺﾞｼｯｸM" pitchFamily="50" charset="-128"/>
              </a:rPr>
              <a:t>ー</a:t>
            </a:r>
            <a:r>
              <a:rPr lang="ja-JP" altLang="en-US" sz="2000" dirty="0" smtClean="0">
                <a:solidFill>
                  <a:srgbClr val="222268"/>
                </a:solidFill>
                <a:ea typeface="HGSｺﾞｼｯｸM" pitchFamily="50" charset="-128"/>
              </a:rPr>
              <a:t> 携帯</a:t>
            </a:r>
            <a:r>
              <a:rPr lang="ja-JP" altLang="en-US" sz="2000" dirty="0" smtClean="0">
                <a:solidFill>
                  <a:srgbClr val="222268"/>
                </a:solidFill>
                <a:ea typeface="HGSｺﾞｼｯｸM" pitchFamily="50" charset="-128"/>
              </a:rPr>
              <a:t>電話向け </a:t>
            </a:r>
            <a:r>
              <a:rPr lang="en-US" altLang="ja-JP" sz="2000" dirty="0" err="1" smtClean="0">
                <a:solidFill>
                  <a:srgbClr val="222268"/>
                </a:solidFill>
                <a:ea typeface="HGSｺﾞｼｯｸM" pitchFamily="50" charset="-128"/>
              </a:rPr>
              <a:t>SoC</a:t>
            </a:r>
            <a:r>
              <a:rPr lang="ja-JP" altLang="en-US" sz="2000" dirty="0" smtClean="0">
                <a:solidFill>
                  <a:srgbClr val="222268"/>
                </a:solidFill>
                <a:ea typeface="HGSｺﾞｼｯｸM" pitchFamily="50" charset="-128"/>
              </a:rPr>
              <a:t> 世界</a:t>
            </a:r>
            <a:r>
              <a:rPr lang="ja-JP" altLang="en-US" sz="2000" dirty="0" smtClean="0">
                <a:solidFill>
                  <a:srgbClr val="222268"/>
                </a:solidFill>
                <a:ea typeface="HGSｺﾞｼｯｸM" pitchFamily="50" charset="-128"/>
              </a:rPr>
              <a:t>戦略に向けた </a:t>
            </a:r>
            <a:r>
              <a:rPr lang="en-US" altLang="ja-JP" sz="2000" dirty="0" smtClean="0">
                <a:solidFill>
                  <a:srgbClr val="222268"/>
                </a:solidFill>
                <a:ea typeface="HGSｺﾞｼｯｸM" pitchFamily="50" charset="-128"/>
              </a:rPr>
              <a:t>Linux</a:t>
            </a:r>
            <a:r>
              <a:rPr lang="ja-JP" altLang="en-US" sz="2000" dirty="0" smtClean="0">
                <a:solidFill>
                  <a:srgbClr val="222268"/>
                </a:solidFill>
                <a:ea typeface="HGSｺﾞｼｯｸM" pitchFamily="50" charset="-128"/>
              </a:rPr>
              <a:t> </a:t>
            </a:r>
            <a:r>
              <a:rPr lang="en-US" altLang="ja-JP" sz="2000" dirty="0" smtClean="0">
                <a:solidFill>
                  <a:srgbClr val="222268"/>
                </a:solidFill>
                <a:ea typeface="HGSｺﾞｼｯｸM" pitchFamily="50" charset="-128"/>
              </a:rPr>
              <a:t>Solution</a:t>
            </a:r>
            <a:r>
              <a:rPr lang="ja-JP" altLang="en-US" sz="2000" dirty="0" smtClean="0">
                <a:solidFill>
                  <a:srgbClr val="222268"/>
                </a:solidFill>
                <a:ea typeface="HGSｺﾞｼｯｸM" pitchFamily="50" charset="-128"/>
              </a:rPr>
              <a:t> の構築 </a:t>
            </a:r>
            <a:r>
              <a:rPr lang="ja-JP" altLang="en-US" sz="2000" dirty="0" err="1" smtClean="0">
                <a:solidFill>
                  <a:srgbClr val="222268"/>
                </a:solidFill>
                <a:ea typeface="HGSｺﾞｼｯｸM" pitchFamily="50" charset="-128"/>
              </a:rPr>
              <a:t>ー</a:t>
            </a:r>
            <a:endParaRPr lang="en-US" altLang="ja-JP" sz="2000" dirty="0" smtClean="0">
              <a:solidFill>
                <a:srgbClr val="222268"/>
              </a:solidFill>
              <a:ea typeface="HGSｺﾞｼｯｸM" pitchFamily="50" charset="-128"/>
            </a:endParaRPr>
          </a:p>
        </p:txBody>
      </p:sp>
      <p:sp>
        <p:nvSpPr>
          <p:cNvPr id="4" name="サブタイトル 2"/>
          <p:cNvSpPr txBox="1">
            <a:spLocks/>
          </p:cNvSpPr>
          <p:nvPr/>
        </p:nvSpPr>
        <p:spPr bwMode="auto">
          <a:xfrm>
            <a:off x="814388" y="5286375"/>
            <a:ext cx="8329612" cy="50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69875" indent="-269875" algn="l">
              <a:lnSpc>
                <a:spcPts val="2400"/>
              </a:lnSpc>
              <a:defRPr/>
            </a:pPr>
            <a:r>
              <a:rPr lang="en-US" altLang="ja-JP" sz="2000" kern="0">
                <a:solidFill>
                  <a:schemeClr val="accent2">
                    <a:lumMod val="50000"/>
                  </a:schemeClr>
                </a:solidFill>
                <a:latin typeface="+mn-lt"/>
                <a:ea typeface="+mn-ea"/>
              </a:rPr>
              <a:t>RSO</a:t>
            </a:r>
            <a:r>
              <a:rPr lang="ja-JP" altLang="en-US" sz="2000" kern="0">
                <a:solidFill>
                  <a:schemeClr val="accent2">
                    <a:lumMod val="50000"/>
                  </a:schemeClr>
                </a:solidFill>
                <a:latin typeface="+mn-lt"/>
                <a:ea typeface="+mn-ea"/>
              </a:rPr>
              <a:t> </a:t>
            </a:r>
            <a:r>
              <a:rPr lang="en-US" altLang="ja-JP" sz="2000" kern="0">
                <a:solidFill>
                  <a:schemeClr val="accent2">
                    <a:lumMod val="50000"/>
                  </a:schemeClr>
                </a:solidFill>
                <a:latin typeface="+mn-lt"/>
                <a:ea typeface="+mn-ea"/>
              </a:rPr>
              <a:t>SB</a:t>
            </a:r>
            <a:r>
              <a:rPr lang="ja-JP" altLang="en-US" sz="2000" kern="0">
                <a:solidFill>
                  <a:schemeClr val="accent2">
                    <a:lumMod val="50000"/>
                  </a:schemeClr>
                </a:solidFill>
                <a:latin typeface="+mn-lt"/>
                <a:ea typeface="+mn-ea"/>
              </a:rPr>
              <a:t>本</a:t>
            </a:r>
            <a:r>
              <a:rPr lang="en-US" altLang="ja-JP" sz="2000" kern="0">
                <a:solidFill>
                  <a:schemeClr val="accent2">
                    <a:lumMod val="50000"/>
                  </a:schemeClr>
                </a:solidFill>
                <a:latin typeface="+mn-lt"/>
                <a:ea typeface="+mn-ea"/>
              </a:rPr>
              <a:t>S</a:t>
            </a:r>
            <a:r>
              <a:rPr lang="ja-JP" altLang="en-US" sz="2000" kern="0">
                <a:solidFill>
                  <a:schemeClr val="accent2">
                    <a:lumMod val="50000"/>
                  </a:schemeClr>
                </a:solidFill>
                <a:latin typeface="+mn-lt"/>
                <a:ea typeface="+mn-ea"/>
              </a:rPr>
              <a:t>推　 宗像尚郎 （ </a:t>
            </a:r>
            <a:r>
              <a:rPr lang="en-US" altLang="ja-JP" sz="2000" kern="0">
                <a:solidFill>
                  <a:schemeClr val="accent6">
                    <a:lumMod val="50000"/>
                  </a:schemeClr>
                </a:solidFill>
                <a:latin typeface="+mn-lt"/>
                <a:ea typeface="+mn-ea"/>
              </a:rPr>
              <a:t>munakata.hisao@renesas.com </a:t>
            </a:r>
            <a:r>
              <a:rPr lang="ja-JP" altLang="en-US" sz="2000" kern="0">
                <a:solidFill>
                  <a:schemeClr val="accent2">
                    <a:lumMod val="50000"/>
                  </a:schemeClr>
                </a:solidFill>
                <a:latin typeface="+mn-lt"/>
                <a:ea typeface="+mn-ea"/>
              </a:rPr>
              <a:t>）　</a:t>
            </a:r>
            <a:endParaRPr lang="ja-JP" altLang="en-US" sz="2000" kern="0" dirty="0">
              <a:solidFill>
                <a:schemeClr val="accent2">
                  <a:lumMod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5" name="正方形/長方形 4"/>
          <p:cNvSpPr/>
          <p:nvPr/>
        </p:nvSpPr>
        <p:spPr>
          <a:xfrm>
            <a:off x="500063" y="4068763"/>
            <a:ext cx="8248650" cy="923330"/>
          </a:xfrm>
          <a:prstGeom prst="rect">
            <a:avLst/>
          </a:prstGeom>
          <a:ln>
            <a:solidFill>
              <a:schemeClr val="accent2">
                <a:lumMod val="50000"/>
              </a:schemeClr>
            </a:solidFill>
          </a:ln>
        </p:spPr>
        <p:txBody>
          <a:bodyPr>
            <a:spAutoFit/>
          </a:bodyPr>
          <a:lstStyle/>
          <a:p>
            <a:pPr algn="l">
              <a:buFont typeface="Arial" charset="0"/>
              <a:buChar char="•"/>
            </a:pPr>
            <a:r>
              <a:rPr lang="ja-JP" altLang="en-US" dirty="0">
                <a:solidFill>
                  <a:schemeClr val="accent2">
                    <a:lumMod val="75000"/>
                  </a:schemeClr>
                </a:solidFill>
              </a:rPr>
              <a:t>　</a:t>
            </a:r>
            <a:r>
              <a:rPr lang="ja-JP" altLang="en-US" dirty="0" smtClean="0">
                <a:solidFill>
                  <a:schemeClr val="accent2">
                    <a:lumMod val="75000"/>
                  </a:schemeClr>
                </a:solidFill>
              </a:rPr>
              <a:t>活動状況報告 （ </a:t>
            </a:r>
            <a:r>
              <a:rPr lang="en-US" altLang="ja-JP" dirty="0" smtClean="0">
                <a:solidFill>
                  <a:schemeClr val="accent2">
                    <a:lumMod val="75000"/>
                  </a:schemeClr>
                </a:solidFill>
              </a:rPr>
              <a:t>BSP</a:t>
            </a:r>
            <a:r>
              <a:rPr lang="ja-JP" altLang="en-US" dirty="0" smtClean="0">
                <a:solidFill>
                  <a:schemeClr val="accent2">
                    <a:lumMod val="75000"/>
                  </a:schemeClr>
                </a:solidFill>
              </a:rPr>
              <a:t> 整備状況、 案件適用状況、</a:t>
            </a:r>
            <a:r>
              <a:rPr lang="en-US" altLang="ja-JP" dirty="0" smtClean="0">
                <a:solidFill>
                  <a:schemeClr val="accent2">
                    <a:lumMod val="75000"/>
                  </a:schemeClr>
                </a:solidFill>
              </a:rPr>
              <a:t>3</a:t>
            </a:r>
            <a:r>
              <a:rPr lang="en-US" altLang="ja-JP" baseline="30000" dirty="0" smtClean="0">
                <a:solidFill>
                  <a:schemeClr val="accent2">
                    <a:lumMod val="75000"/>
                  </a:schemeClr>
                </a:solidFill>
              </a:rPr>
              <a:t>rd</a:t>
            </a:r>
            <a:r>
              <a:rPr lang="ja-JP" altLang="en-US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altLang="ja-JP" dirty="0" smtClean="0">
                <a:solidFill>
                  <a:schemeClr val="accent2">
                    <a:lumMod val="75000"/>
                  </a:schemeClr>
                </a:solidFill>
              </a:rPr>
              <a:t>party</a:t>
            </a:r>
            <a:r>
              <a:rPr lang="ja-JP" altLang="en-US" dirty="0" smtClean="0">
                <a:solidFill>
                  <a:schemeClr val="accent2">
                    <a:lumMod val="75000"/>
                  </a:schemeClr>
                </a:solidFill>
              </a:rPr>
              <a:t> 連携 ）</a:t>
            </a:r>
            <a:endParaRPr lang="en-US" altLang="ja-JP" dirty="0">
              <a:solidFill>
                <a:schemeClr val="accent2">
                  <a:lumMod val="75000"/>
                </a:schemeClr>
              </a:solidFill>
            </a:endParaRPr>
          </a:p>
          <a:p>
            <a:pPr algn="l">
              <a:buFont typeface="Arial" charset="0"/>
              <a:buChar char="•"/>
            </a:pPr>
            <a:r>
              <a:rPr lang="ja-JP" altLang="en-US" dirty="0">
                <a:solidFill>
                  <a:srgbClr val="000066"/>
                </a:solidFill>
              </a:rPr>
              <a:t>　</a:t>
            </a:r>
            <a:r>
              <a:rPr lang="ja-JP" altLang="en-US" dirty="0" smtClean="0">
                <a:solidFill>
                  <a:srgbClr val="000066"/>
                </a:solidFill>
              </a:rPr>
              <a:t>世界携帯電話向け </a:t>
            </a:r>
            <a:r>
              <a:rPr lang="en-US" altLang="ja-JP" dirty="0" smtClean="0">
                <a:solidFill>
                  <a:srgbClr val="000066"/>
                </a:solidFill>
              </a:rPr>
              <a:t>Linux</a:t>
            </a:r>
            <a:r>
              <a:rPr lang="ja-JP" altLang="en-US" dirty="0" smtClean="0">
                <a:solidFill>
                  <a:srgbClr val="000066"/>
                </a:solidFill>
              </a:rPr>
              <a:t> </a:t>
            </a:r>
            <a:r>
              <a:rPr lang="en-US" altLang="ja-JP" dirty="0" smtClean="0">
                <a:solidFill>
                  <a:srgbClr val="000066"/>
                </a:solidFill>
              </a:rPr>
              <a:t>Solution</a:t>
            </a:r>
            <a:r>
              <a:rPr lang="ja-JP" altLang="en-US" dirty="0" smtClean="0">
                <a:solidFill>
                  <a:srgbClr val="000066"/>
                </a:solidFill>
              </a:rPr>
              <a:t> 整備計画 （ マルチメディア対応、 </a:t>
            </a:r>
            <a:r>
              <a:rPr lang="en-US" altLang="ja-JP" dirty="0" smtClean="0">
                <a:solidFill>
                  <a:srgbClr val="000066"/>
                </a:solidFill>
              </a:rPr>
              <a:t>RIA</a:t>
            </a:r>
            <a:r>
              <a:rPr lang="ja-JP" altLang="en-US" dirty="0" smtClean="0">
                <a:solidFill>
                  <a:srgbClr val="000066"/>
                </a:solidFill>
              </a:rPr>
              <a:t> 対応 ）</a:t>
            </a:r>
            <a:endParaRPr lang="en-US" altLang="ja-JP" dirty="0">
              <a:solidFill>
                <a:srgbClr val="000066"/>
              </a:solidFill>
            </a:endParaRPr>
          </a:p>
          <a:p>
            <a:pPr algn="l">
              <a:buFont typeface="Arial" charset="0"/>
              <a:buChar char="•"/>
            </a:pPr>
            <a:r>
              <a:rPr lang="ja-JP" altLang="en-US" dirty="0">
                <a:solidFill>
                  <a:srgbClr val="000066"/>
                </a:solidFill>
              </a:rPr>
              <a:t>　</a:t>
            </a:r>
            <a:r>
              <a:rPr lang="ja-JP" altLang="en-US" dirty="0" smtClean="0">
                <a:solidFill>
                  <a:srgbClr val="000066"/>
                </a:solidFill>
              </a:rPr>
              <a:t>ビジネス急拡大に対応するためのサポート強化</a:t>
            </a:r>
            <a:r>
              <a:rPr lang="ja-JP" altLang="en-US" dirty="0">
                <a:solidFill>
                  <a:srgbClr val="000066"/>
                </a:solidFill>
              </a:rPr>
              <a:t>　（問題提起）</a:t>
            </a:r>
            <a:endParaRPr lang="en-US" altLang="ja-JP" dirty="0">
              <a:solidFill>
                <a:srgbClr val="0000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65138" y="269875"/>
            <a:ext cx="8464580" cy="495300"/>
          </a:xfrm>
        </p:spPr>
        <p:txBody>
          <a:bodyPr/>
          <a:lstStyle/>
          <a:p>
            <a:r>
              <a:rPr kumimoji="1" lang="en-US" altLang="ja-JP" dirty="0" smtClean="0"/>
              <a:t>Linux</a:t>
            </a:r>
            <a:r>
              <a:rPr kumimoji="1" lang="ja-JP" altLang="en-US" dirty="0" smtClean="0"/>
              <a:t> </a:t>
            </a:r>
            <a:r>
              <a:rPr kumimoji="1" lang="en-US" altLang="ja-JP" dirty="0" smtClean="0"/>
              <a:t>Solution</a:t>
            </a:r>
            <a:r>
              <a:rPr kumimoji="1" lang="ja-JP" altLang="en-US" dirty="0" smtClean="0"/>
              <a:t> ＝ </a:t>
            </a:r>
            <a:r>
              <a:rPr kumimoji="1" lang="en-US" altLang="ja-JP" dirty="0" smtClean="0"/>
              <a:t>Turnkey</a:t>
            </a:r>
            <a:r>
              <a:rPr kumimoji="1" lang="ja-JP" altLang="en-US" dirty="0" smtClean="0"/>
              <a:t> </a:t>
            </a:r>
            <a:r>
              <a:rPr kumimoji="1" lang="en-US" altLang="ja-JP" dirty="0" smtClean="0"/>
              <a:t>BSP</a:t>
            </a:r>
            <a:r>
              <a:rPr lang="ja-JP" altLang="en-US" dirty="0" smtClean="0"/>
              <a:t> </a:t>
            </a:r>
            <a:r>
              <a:rPr lang="en-US" altLang="ja-JP" dirty="0" smtClean="0"/>
              <a:t>(board support package)</a:t>
            </a:r>
            <a:endParaRPr kumimoji="1" lang="ja-JP" altLang="en-US" dirty="0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47EAB2D-548D-4693-9BA9-0B2677D6182F}" type="slidenum">
              <a:rPr lang="en-US" altLang="ja-JP" smtClean="0"/>
              <a:pPr>
                <a:defRPr/>
              </a:pPr>
              <a:t>2</a:t>
            </a:fld>
            <a:endParaRPr lang="en-US" altLang="ja-JP"/>
          </a:p>
        </p:txBody>
      </p:sp>
      <p:pic>
        <p:nvPicPr>
          <p:cNvPr id="4198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9090" y="844847"/>
            <a:ext cx="6510351" cy="4884457"/>
          </a:xfrm>
          <a:prstGeom prst="rect">
            <a:avLst/>
          </a:prstGeom>
          <a:noFill/>
          <a:ln w="9525">
            <a:solidFill>
              <a:schemeClr val="accent1">
                <a:lumMod val="75000"/>
              </a:schemeClr>
            </a:solidFill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6" name="左矢印吹き出し 5"/>
          <p:cNvSpPr/>
          <p:nvPr/>
        </p:nvSpPr>
        <p:spPr>
          <a:xfrm>
            <a:off x="6643670" y="1071546"/>
            <a:ext cx="2286048" cy="4572032"/>
          </a:xfrm>
          <a:prstGeom prst="leftArrowCallout">
            <a:avLst>
              <a:gd name="adj1" fmla="val 25000"/>
              <a:gd name="adj2" fmla="val 25000"/>
              <a:gd name="adj3" fmla="val 17917"/>
              <a:gd name="adj4" fmla="val 64977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b="1" dirty="0">
              <a:solidFill>
                <a:srgbClr val="FF0000"/>
              </a:solidFill>
            </a:endParaRPr>
          </a:p>
        </p:txBody>
      </p:sp>
      <p:sp>
        <p:nvSpPr>
          <p:cNvPr id="7" name="角丸四角形 6"/>
          <p:cNvSpPr/>
          <p:nvPr/>
        </p:nvSpPr>
        <p:spPr>
          <a:xfrm>
            <a:off x="7572396" y="3571876"/>
            <a:ext cx="1214446" cy="2000264"/>
          </a:xfrm>
          <a:prstGeom prst="roundRect">
            <a:avLst>
              <a:gd name="adj" fmla="val 9608"/>
            </a:avLst>
          </a:prstGeom>
          <a:solidFill>
            <a:schemeClr val="accent2">
              <a:lumMod val="75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" name="テキスト ボックス 7"/>
          <p:cNvSpPr txBox="1"/>
          <p:nvPr/>
        </p:nvSpPr>
        <p:spPr>
          <a:xfrm>
            <a:off x="7377132" y="1090596"/>
            <a:ext cx="1652599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dirty="0" smtClean="0">
                <a:solidFill>
                  <a:schemeClr val="bg1"/>
                </a:solidFill>
              </a:rPr>
              <a:t>約一年前に</a:t>
            </a:r>
            <a:r>
              <a:rPr lang="en-US" altLang="ja-JP" dirty="0" smtClean="0">
                <a:solidFill>
                  <a:schemeClr val="bg1"/>
                </a:solidFill>
              </a:rPr>
              <a:t/>
            </a:r>
            <a:br>
              <a:rPr lang="en-US" altLang="ja-JP" dirty="0" smtClean="0">
                <a:solidFill>
                  <a:schemeClr val="bg1"/>
                </a:solidFill>
              </a:rPr>
            </a:br>
            <a:r>
              <a:rPr lang="en-US" altLang="ja-JP" dirty="0" smtClean="0">
                <a:solidFill>
                  <a:schemeClr val="bg1"/>
                </a:solidFill>
              </a:rPr>
              <a:t>BSP</a:t>
            </a:r>
            <a:r>
              <a:rPr lang="ja-JP" altLang="en-US" dirty="0" smtClean="0">
                <a:solidFill>
                  <a:schemeClr val="bg1"/>
                </a:solidFill>
              </a:rPr>
              <a:t>整備に</a:t>
            </a:r>
            <a:r>
              <a:rPr lang="en-US" altLang="ja-JP" dirty="0" smtClean="0">
                <a:solidFill>
                  <a:schemeClr val="bg1"/>
                </a:solidFill>
              </a:rPr>
              <a:t/>
            </a:r>
            <a:br>
              <a:rPr lang="en-US" altLang="ja-JP" dirty="0" smtClean="0">
                <a:solidFill>
                  <a:schemeClr val="bg1"/>
                </a:solidFill>
              </a:rPr>
            </a:br>
            <a:r>
              <a:rPr lang="ja-JP" altLang="en-US" dirty="0" smtClean="0">
                <a:solidFill>
                  <a:schemeClr val="bg1"/>
                </a:solidFill>
              </a:rPr>
              <a:t>着手した</a:t>
            </a:r>
            <a:endParaRPr lang="en-US" altLang="ja-JP" dirty="0" smtClean="0">
              <a:solidFill>
                <a:schemeClr val="bg1"/>
              </a:solidFill>
            </a:endParaRPr>
          </a:p>
          <a:p>
            <a:endParaRPr lang="en-US" altLang="ja-JP" dirty="0">
              <a:solidFill>
                <a:schemeClr val="bg1"/>
              </a:solidFill>
            </a:endParaRPr>
          </a:p>
          <a:p>
            <a:r>
              <a:rPr lang="en-US" altLang="ja-JP" dirty="0" smtClean="0">
                <a:solidFill>
                  <a:schemeClr val="bg1"/>
                </a:solidFill>
              </a:rPr>
              <a:t>SH-4A</a:t>
            </a:r>
            <a:r>
              <a:rPr lang="ja-JP" altLang="en-US" dirty="0" smtClean="0">
                <a:solidFill>
                  <a:schemeClr val="bg1"/>
                </a:solidFill>
              </a:rPr>
              <a:t>汎用、</a:t>
            </a:r>
            <a:r>
              <a:rPr lang="en-US" altLang="ja-JP" dirty="0" smtClean="0">
                <a:solidFill>
                  <a:schemeClr val="bg1"/>
                </a:solidFill>
              </a:rPr>
              <a:t/>
            </a:r>
            <a:br>
              <a:rPr lang="en-US" altLang="ja-JP" dirty="0" smtClean="0">
                <a:solidFill>
                  <a:schemeClr val="bg1"/>
                </a:solidFill>
              </a:rPr>
            </a:br>
            <a:r>
              <a:rPr lang="en-US" altLang="ja-JP" dirty="0" smtClean="0">
                <a:solidFill>
                  <a:schemeClr val="bg1"/>
                </a:solidFill>
              </a:rPr>
              <a:t>SH-Mobile</a:t>
            </a:r>
            <a:r>
              <a:rPr lang="en-US" altLang="ja-JP" dirty="0">
                <a:solidFill>
                  <a:schemeClr val="bg1"/>
                </a:solidFill>
              </a:rPr>
              <a:t/>
            </a:r>
            <a:br>
              <a:rPr lang="en-US" altLang="ja-JP" dirty="0">
                <a:solidFill>
                  <a:schemeClr val="bg1"/>
                </a:solidFill>
              </a:rPr>
            </a:br>
            <a:r>
              <a:rPr lang="ja-JP" altLang="en-US" dirty="0" smtClean="0">
                <a:solidFill>
                  <a:schemeClr val="bg1"/>
                </a:solidFill>
              </a:rPr>
              <a:t>の </a:t>
            </a:r>
            <a:r>
              <a:rPr lang="en-US" altLang="ja-JP" dirty="0" err="1" smtClean="0">
                <a:solidFill>
                  <a:schemeClr val="bg1"/>
                </a:solidFill>
              </a:rPr>
              <a:t>LinuxBSP</a:t>
            </a:r>
            <a:r>
              <a:rPr lang="en-US" altLang="ja-JP" dirty="0" smtClean="0">
                <a:solidFill>
                  <a:schemeClr val="bg1"/>
                </a:solidFill>
              </a:rPr>
              <a:t/>
            </a:r>
            <a:br>
              <a:rPr lang="en-US" altLang="ja-JP" dirty="0" smtClean="0">
                <a:solidFill>
                  <a:schemeClr val="bg1"/>
                </a:solidFill>
              </a:rPr>
            </a:br>
            <a:r>
              <a:rPr lang="ja-JP" altLang="en-US" dirty="0" smtClean="0">
                <a:solidFill>
                  <a:schemeClr val="bg1"/>
                </a:solidFill>
              </a:rPr>
              <a:t>を提供開始</a:t>
            </a:r>
            <a:endParaRPr lang="en-US" altLang="ja-JP" dirty="0" smtClean="0">
              <a:solidFill>
                <a:schemeClr val="bg1"/>
              </a:solidFill>
            </a:endParaRPr>
          </a:p>
          <a:p>
            <a:endParaRPr lang="en-US" altLang="ja-JP" b="1" dirty="0">
              <a:solidFill>
                <a:srgbClr val="FF0000"/>
              </a:solidFill>
            </a:endParaRPr>
          </a:p>
          <a:p>
            <a:r>
              <a:rPr lang="en-US" altLang="ja-JP" b="1" dirty="0" smtClean="0">
                <a:solidFill>
                  <a:srgbClr val="FFFF00"/>
                </a:solidFill>
              </a:rPr>
              <a:t>W/W</a:t>
            </a:r>
            <a:r>
              <a:rPr lang="ja-JP" altLang="en-US" b="1" dirty="0" smtClean="0">
                <a:solidFill>
                  <a:srgbClr val="FFFF00"/>
                </a:solidFill>
              </a:rPr>
              <a:t> </a:t>
            </a:r>
            <a:r>
              <a:rPr lang="en-US" altLang="ja-JP" b="1" dirty="0" smtClean="0">
                <a:solidFill>
                  <a:srgbClr val="FFFF00"/>
                </a:solidFill>
              </a:rPr>
              <a:t/>
            </a:r>
            <a:br>
              <a:rPr lang="en-US" altLang="ja-JP" b="1" dirty="0" smtClean="0">
                <a:solidFill>
                  <a:srgbClr val="FFFF00"/>
                </a:solidFill>
              </a:rPr>
            </a:br>
            <a:r>
              <a:rPr lang="en-US" altLang="ja-JP" b="1" dirty="0" smtClean="0">
                <a:solidFill>
                  <a:srgbClr val="FFFF00"/>
                </a:solidFill>
              </a:rPr>
              <a:t>platform</a:t>
            </a:r>
          </a:p>
          <a:p>
            <a:r>
              <a:rPr lang="ja-JP" altLang="en-US" b="1" dirty="0">
                <a:solidFill>
                  <a:srgbClr val="FFFF00"/>
                </a:solidFill>
              </a:rPr>
              <a:t>統合</a:t>
            </a:r>
            <a:endParaRPr lang="en-US" altLang="ja-JP" b="1" dirty="0">
              <a:solidFill>
                <a:srgbClr val="FFFF00"/>
              </a:solidFill>
            </a:endParaRPr>
          </a:p>
          <a:p>
            <a:r>
              <a:rPr lang="en-US" altLang="ja-JP" b="1" dirty="0" smtClean="0">
                <a:solidFill>
                  <a:srgbClr val="FFFF00"/>
                </a:solidFill>
              </a:rPr>
              <a:t>	</a:t>
            </a:r>
          </a:p>
          <a:p>
            <a:endParaRPr lang="en-US" altLang="ja-JP" b="1" dirty="0" smtClean="0">
              <a:solidFill>
                <a:srgbClr val="FFFF00"/>
              </a:solidFill>
            </a:endParaRPr>
          </a:p>
          <a:p>
            <a:r>
              <a:rPr lang="en-US" altLang="ja-JP" b="1" dirty="0" err="1">
                <a:solidFill>
                  <a:srgbClr val="FFFF00"/>
                </a:solidFill>
              </a:rPr>
              <a:t>Userland</a:t>
            </a:r>
            <a:endParaRPr lang="en-US" altLang="ja-JP" b="1" dirty="0">
              <a:solidFill>
                <a:srgbClr val="FFFF00"/>
              </a:solidFill>
            </a:endParaRPr>
          </a:p>
          <a:p>
            <a:r>
              <a:rPr lang="ja-JP" altLang="en-US" b="1" dirty="0" smtClean="0">
                <a:solidFill>
                  <a:srgbClr val="FFFF00"/>
                </a:solidFill>
              </a:rPr>
              <a:t>サポート</a:t>
            </a:r>
            <a:endParaRPr lang="en-US" altLang="ja-JP" b="1" dirty="0">
              <a:solidFill>
                <a:srgbClr val="FFFF00"/>
              </a:solidFill>
            </a:endParaRPr>
          </a:p>
          <a:p>
            <a:endParaRPr lang="ja-JP" altLang="en-US" b="1" dirty="0">
              <a:solidFill>
                <a:srgbClr val="FF0000"/>
              </a:solidFill>
            </a:endParaRPr>
          </a:p>
          <a:p>
            <a:endParaRPr kumimoji="1" lang="ja-JP" altLang="en-US" dirty="0"/>
          </a:p>
        </p:txBody>
      </p:sp>
      <p:sp>
        <p:nvSpPr>
          <p:cNvPr id="9" name="テキスト ボックス 8"/>
          <p:cNvSpPr txBox="1"/>
          <p:nvPr/>
        </p:nvSpPr>
        <p:spPr>
          <a:xfrm>
            <a:off x="285720" y="5805805"/>
            <a:ext cx="8643998" cy="461665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kumimoji="1" lang="en-US" altLang="ja-JP" sz="2400" dirty="0" smtClean="0">
                <a:solidFill>
                  <a:schemeClr val="bg1"/>
                </a:solidFill>
              </a:rPr>
              <a:t>Linux</a:t>
            </a:r>
            <a:r>
              <a:rPr kumimoji="1" lang="ja-JP" altLang="en-US" sz="2400" dirty="0" smtClean="0">
                <a:solidFill>
                  <a:schemeClr val="bg1"/>
                </a:solidFill>
              </a:rPr>
              <a:t> </a:t>
            </a:r>
            <a:r>
              <a:rPr kumimoji="1" lang="en-US" altLang="ja-JP" sz="2400" dirty="0" smtClean="0">
                <a:solidFill>
                  <a:schemeClr val="bg1"/>
                </a:solidFill>
              </a:rPr>
              <a:t>BSP</a:t>
            </a:r>
            <a:r>
              <a:rPr lang="ja-JP" altLang="en-US" sz="2400" dirty="0">
                <a:solidFill>
                  <a:schemeClr val="bg1"/>
                </a:solidFill>
              </a:rPr>
              <a:t> </a:t>
            </a:r>
            <a:r>
              <a:rPr lang="ja-JP" altLang="en-US" sz="2400" dirty="0" smtClean="0">
                <a:solidFill>
                  <a:schemeClr val="bg1"/>
                </a:solidFill>
              </a:rPr>
              <a:t>リリース開始、 海外からの要求急増には間に合った</a:t>
            </a:r>
            <a:endParaRPr kumimoji="1" lang="ja-JP" altLang="en-US" sz="2400" dirty="0">
              <a:solidFill>
                <a:schemeClr val="bg1"/>
              </a:solidFill>
            </a:endParaRPr>
          </a:p>
        </p:txBody>
      </p:sp>
      <p:sp>
        <p:nvSpPr>
          <p:cNvPr id="10" name="角丸四角形 9"/>
          <p:cNvSpPr/>
          <p:nvPr/>
        </p:nvSpPr>
        <p:spPr>
          <a:xfrm>
            <a:off x="7786710" y="4457707"/>
            <a:ext cx="785818" cy="447678"/>
          </a:xfrm>
          <a:prstGeom prst="round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sz="2000" b="1" dirty="0" smtClean="0">
                <a:solidFill>
                  <a:schemeClr val="bg1"/>
                </a:solidFill>
              </a:rPr>
              <a:t>課題</a:t>
            </a:r>
            <a:endParaRPr kumimoji="1" lang="ja-JP" altLang="en-US" sz="2000" b="1" dirty="0">
              <a:solidFill>
                <a:schemeClr val="bg1"/>
              </a:solidFill>
            </a:endParaRPr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2857488" y="2214554"/>
            <a:ext cx="552454" cy="584775"/>
          </a:xfrm>
          <a:prstGeom prst="rect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ja-JP" altLang="en-US" sz="3200" dirty="0" smtClean="0">
                <a:solidFill>
                  <a:srgbClr val="FF0000"/>
                </a:solidFill>
              </a:rPr>
              <a:t>◎</a:t>
            </a:r>
            <a:endParaRPr kumimoji="1" lang="ja-JP" altLang="en-US" dirty="0">
              <a:solidFill>
                <a:srgbClr val="FF0000"/>
              </a:solidFill>
            </a:endParaRPr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3357554" y="3643314"/>
            <a:ext cx="500066" cy="584775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ja-JP" altLang="en-US" sz="3200" dirty="0" smtClean="0">
                <a:solidFill>
                  <a:srgbClr val="FF0000"/>
                </a:solidFill>
              </a:rPr>
              <a:t>○</a:t>
            </a:r>
            <a:endParaRPr kumimoji="1" lang="ja-JP" altLang="en-US" dirty="0">
              <a:solidFill>
                <a:srgbClr val="FF0000"/>
              </a:solidFill>
            </a:endParaRPr>
          </a:p>
        </p:txBody>
      </p:sp>
      <p:sp>
        <p:nvSpPr>
          <p:cNvPr id="13" name="テキスト ボックス 12"/>
          <p:cNvSpPr txBox="1"/>
          <p:nvPr/>
        </p:nvSpPr>
        <p:spPr>
          <a:xfrm>
            <a:off x="500034" y="4214818"/>
            <a:ext cx="1214446" cy="369332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 anchor="ctr" anchorCtr="0">
            <a:spAutoFit/>
          </a:bodyPr>
          <a:lstStyle/>
          <a:p>
            <a:r>
              <a:rPr kumimoji="1" lang="ja-JP" altLang="en-US" dirty="0" smtClean="0">
                <a:solidFill>
                  <a:srgbClr val="FF0000"/>
                </a:solidFill>
                <a:latin typeface="HG丸ｺﾞｼｯｸM-PRO" pitchFamily="50" charset="-128"/>
                <a:ea typeface="HG丸ｺﾞｼｯｸM-PRO" pitchFamily="50" charset="-128"/>
              </a:rPr>
              <a:t>方針転換</a:t>
            </a:r>
            <a:endParaRPr kumimoji="1" lang="ja-JP" altLang="en-US" sz="1600" dirty="0">
              <a:solidFill>
                <a:srgbClr val="FF0000"/>
              </a:solidFill>
              <a:latin typeface="HG丸ｺﾞｼｯｸM-PRO" pitchFamily="50" charset="-128"/>
              <a:ea typeface="HG丸ｺﾞｼｯｸM-PRO" pitchFamily="50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 smtClean="0"/>
              <a:t>Linux BSP </a:t>
            </a:r>
            <a:r>
              <a:rPr lang="ja-JP" altLang="en-US" dirty="0" smtClean="0"/>
              <a:t>整備状況 及び 現時点でのパイロット案件</a:t>
            </a:r>
            <a:endParaRPr kumimoji="1" lang="ja-JP" altLang="en-US" dirty="0"/>
          </a:p>
        </p:txBody>
      </p:sp>
      <p:graphicFrame>
        <p:nvGraphicFramePr>
          <p:cNvPr id="5" name="コンテンツ プレースホルダ 4"/>
          <p:cNvGraphicFramePr>
            <a:graphicFrameLocks noGrp="1"/>
          </p:cNvGraphicFramePr>
          <p:nvPr>
            <p:ph idx="1"/>
          </p:nvPr>
        </p:nvGraphicFramePr>
        <p:xfrm>
          <a:off x="285720" y="857232"/>
          <a:ext cx="8439152" cy="293116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611294"/>
                <a:gridCol w="1000132"/>
                <a:gridCol w="1428760"/>
                <a:gridCol w="4398966"/>
              </a:tblGrid>
              <a:tr h="370840">
                <a:tc>
                  <a:txBody>
                    <a:bodyPr/>
                    <a:lstStyle/>
                    <a:p>
                      <a:r>
                        <a:rPr kumimoji="1" lang="ja-JP" altLang="en-US" dirty="0" smtClean="0"/>
                        <a:t>　</a:t>
                      </a:r>
                      <a:r>
                        <a:rPr kumimoji="1" lang="en-US" altLang="ja-JP" dirty="0" smtClean="0"/>
                        <a:t>CPU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dirty="0" smtClean="0"/>
                        <a:t> </a:t>
                      </a:r>
                      <a:r>
                        <a:rPr kumimoji="1" lang="en-US" altLang="ja-JP" dirty="0" smtClean="0"/>
                        <a:t>kernel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dirty="0" smtClean="0"/>
                        <a:t> </a:t>
                      </a:r>
                      <a:r>
                        <a:rPr kumimoji="1" lang="en-US" altLang="ja-JP" dirty="0" smtClean="0"/>
                        <a:t>BSP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dirty="0" smtClean="0"/>
                        <a:t> </a:t>
                      </a:r>
                      <a:r>
                        <a:rPr kumimoji="1" lang="en-US" altLang="ja-JP" dirty="0" smtClean="0"/>
                        <a:t>Major</a:t>
                      </a:r>
                      <a:r>
                        <a:rPr kumimoji="1" lang="ja-JP" altLang="en-US" dirty="0" smtClean="0"/>
                        <a:t> </a:t>
                      </a:r>
                      <a:r>
                        <a:rPr kumimoji="1" lang="en-US" altLang="ja-JP" dirty="0" smtClean="0"/>
                        <a:t>components</a:t>
                      </a:r>
                      <a:endParaRPr kumimoji="1" lang="ja-JP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1" lang="ja-JP" altLang="en-US" baseline="0" dirty="0" smtClean="0"/>
                        <a:t> </a:t>
                      </a:r>
                      <a:r>
                        <a:rPr kumimoji="1" lang="en-US" altLang="ja-JP" baseline="0" dirty="0" smtClean="0">
                          <a:solidFill>
                            <a:srgbClr val="FF0000"/>
                          </a:solidFill>
                        </a:rPr>
                        <a:t>SH-</a:t>
                      </a:r>
                      <a:r>
                        <a:rPr kumimoji="1" lang="en-US" altLang="ja-JP" baseline="0" dirty="0" err="1" smtClean="0">
                          <a:solidFill>
                            <a:srgbClr val="FF0000"/>
                          </a:solidFill>
                        </a:rPr>
                        <a:t>MobileR</a:t>
                      </a:r>
                      <a:endParaRPr kumimoji="1" lang="en-US" altLang="ja-JP" baseline="0" dirty="0" smtClean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kumimoji="1" lang="ja-JP" altLang="en-US" baseline="0" dirty="0" smtClean="0"/>
                        <a:t> </a:t>
                      </a:r>
                      <a:r>
                        <a:rPr kumimoji="1" lang="en-US" altLang="ja-JP" baseline="0" dirty="0" smtClean="0"/>
                        <a:t>(SH-4AL X1)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2.6.27</a:t>
                      </a:r>
                      <a:endParaRPr kumimoji="1" lang="ja-JP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1" lang="en-US" altLang="ja-JP" dirty="0" smtClean="0"/>
                        <a:t>Version 1.0</a:t>
                      </a:r>
                    </a:p>
                    <a:p>
                      <a:r>
                        <a:rPr kumimoji="1" lang="en-US" altLang="ja-JP" dirty="0" smtClean="0">
                          <a:solidFill>
                            <a:srgbClr val="FF0000"/>
                          </a:solidFill>
                        </a:rPr>
                        <a:t>2008.11.14</a:t>
                      </a:r>
                      <a:endParaRPr kumimoji="1" lang="ja-JP" alt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dirty="0" smtClean="0">
                          <a:solidFill>
                            <a:srgbClr val="FF0000"/>
                          </a:solidFill>
                        </a:rPr>
                        <a:t>VPU, JPU, DSP,</a:t>
                      </a:r>
                      <a:r>
                        <a:rPr kumimoji="1" lang="en-US" altLang="ja-JP" baseline="0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kumimoji="1" lang="en-US" altLang="ja-JP" dirty="0" smtClean="0">
                          <a:solidFill>
                            <a:srgbClr val="FF0000"/>
                          </a:solidFill>
                        </a:rPr>
                        <a:t>CEU,</a:t>
                      </a:r>
                      <a:r>
                        <a:rPr kumimoji="1" lang="en-US" altLang="ja-JP" baseline="0" dirty="0" smtClean="0">
                          <a:solidFill>
                            <a:srgbClr val="FF0000"/>
                          </a:solidFill>
                        </a:rPr>
                        <a:t> 2DG (BEU)</a:t>
                      </a:r>
                      <a:r>
                        <a:rPr kumimoji="1" lang="en-US" altLang="ja-JP" baseline="0" dirty="0" smtClean="0"/>
                        <a:t>, SD, USB</a:t>
                      </a:r>
                      <a:br>
                        <a:rPr kumimoji="1" lang="en-US" altLang="ja-JP" baseline="0" dirty="0" smtClean="0"/>
                      </a:br>
                      <a:r>
                        <a:rPr kumimoji="1" lang="en-US" altLang="ja-JP" baseline="0" dirty="0" smtClean="0"/>
                        <a:t>Target = MIGO-R (RTTW)</a:t>
                      </a:r>
                      <a:endParaRPr kumimoji="1" lang="ja-JP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dirty="0" smtClean="0"/>
                        <a:t> </a:t>
                      </a:r>
                      <a:r>
                        <a:rPr kumimoji="1" lang="en-US" altLang="ja-JP" dirty="0" smtClean="0">
                          <a:solidFill>
                            <a:srgbClr val="FF0000"/>
                          </a:solidFill>
                        </a:rPr>
                        <a:t>SH-MobileR2</a:t>
                      </a:r>
                    </a:p>
                    <a:p>
                      <a:r>
                        <a:rPr kumimoji="1" lang="en-US" altLang="ja-JP" baseline="0" dirty="0" smtClean="0"/>
                        <a:t> (SH-4A X2)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2.6.27</a:t>
                      </a:r>
                      <a:endParaRPr kumimoji="1" lang="ja-JP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1" lang="en-US" altLang="ja-JP" dirty="0" smtClean="0"/>
                        <a:t>Version 1.0</a:t>
                      </a:r>
                    </a:p>
                    <a:p>
                      <a:r>
                        <a:rPr kumimoji="1" lang="en-US" altLang="ja-JP" dirty="0" smtClean="0">
                          <a:solidFill>
                            <a:srgbClr val="FF0000"/>
                          </a:solidFill>
                        </a:rPr>
                        <a:t>2008.12.15</a:t>
                      </a:r>
                      <a:endParaRPr kumimoji="1" lang="ja-JP" alt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dirty="0" smtClean="0">
                          <a:solidFill>
                            <a:srgbClr val="FF0000"/>
                          </a:solidFill>
                        </a:rPr>
                        <a:t>VPU, CEU, 2DG (BEU)</a:t>
                      </a:r>
                      <a:r>
                        <a:rPr kumimoji="1" lang="en-US" altLang="ja-JP" dirty="0" smtClean="0">
                          <a:solidFill>
                            <a:schemeClr val="tx1"/>
                          </a:solidFill>
                        </a:rPr>
                        <a:t>,</a:t>
                      </a:r>
                      <a:r>
                        <a:rPr kumimoji="1" lang="en-US" altLang="ja-JP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kumimoji="1" lang="en-US" altLang="ja-JP" dirty="0" smtClean="0"/>
                        <a:t>SD, USB</a:t>
                      </a:r>
                    </a:p>
                    <a:p>
                      <a:r>
                        <a:rPr kumimoji="1" lang="en-US" altLang="ja-JP" dirty="0" smtClean="0"/>
                        <a:t>Target = AP3300 (ALGO) </a:t>
                      </a:r>
                      <a:endParaRPr kumimoji="1" lang="ja-JP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dirty="0" smtClean="0"/>
                        <a:t> </a:t>
                      </a:r>
                      <a:r>
                        <a:rPr kumimoji="1" lang="en-US" altLang="ja-JP" dirty="0" smtClean="0">
                          <a:solidFill>
                            <a:srgbClr val="FF0000"/>
                          </a:solidFill>
                        </a:rPr>
                        <a:t>SH7785</a:t>
                      </a:r>
                    </a:p>
                    <a:p>
                      <a:r>
                        <a:rPr kumimoji="1" lang="en-US" altLang="ja-JP" dirty="0" smtClean="0"/>
                        <a:t> (SH-4A X2)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2.6.27</a:t>
                      </a:r>
                      <a:endParaRPr kumimoji="1" lang="ja-JP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1" lang="en-US" altLang="ja-JP" dirty="0" smtClean="0"/>
                        <a:t>Version 1.0</a:t>
                      </a:r>
                    </a:p>
                    <a:p>
                      <a:r>
                        <a:rPr kumimoji="1" lang="en-US" altLang="ja-JP" dirty="0" smtClean="0">
                          <a:solidFill>
                            <a:srgbClr val="FF0000"/>
                          </a:solidFill>
                        </a:rPr>
                        <a:t>2008.10.22</a:t>
                      </a:r>
                      <a:endParaRPr kumimoji="1" lang="ja-JP" alt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dirty="0" smtClean="0"/>
                        <a:t>(on-board) SATA, USB, </a:t>
                      </a:r>
                      <a:r>
                        <a:rPr kumimoji="1" lang="en-US" altLang="ja-JP" dirty="0" err="1" smtClean="0"/>
                        <a:t>Gigagit</a:t>
                      </a:r>
                      <a:r>
                        <a:rPr kumimoji="1" lang="en-US" altLang="ja-JP" dirty="0" smtClean="0"/>
                        <a:t> LAN, 2DG</a:t>
                      </a:r>
                    </a:p>
                    <a:p>
                      <a:r>
                        <a:rPr kumimoji="1" lang="en-US" altLang="ja-JP" dirty="0" smtClean="0"/>
                        <a:t>Target = 7785LCR (RSO)</a:t>
                      </a:r>
                      <a:endParaRPr kumimoji="1" lang="ja-JP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dirty="0" smtClean="0"/>
                        <a:t> SH7763</a:t>
                      </a:r>
                    </a:p>
                    <a:p>
                      <a:r>
                        <a:rPr kumimoji="1" lang="en-US" altLang="ja-JP" dirty="0" smtClean="0"/>
                        <a:t> (SH-4A X1)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2.6.27</a:t>
                      </a:r>
                      <a:endParaRPr kumimoji="1" lang="ja-JP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1" lang="en-US" altLang="ja-JP" dirty="0" smtClean="0"/>
                        <a:t>Version 1.0</a:t>
                      </a:r>
                    </a:p>
                    <a:p>
                      <a:r>
                        <a:rPr kumimoji="1" lang="en-US" altLang="ja-JP" dirty="0" smtClean="0">
                          <a:solidFill>
                            <a:srgbClr val="FF0000"/>
                          </a:solidFill>
                        </a:rPr>
                        <a:t>2008.10.22</a:t>
                      </a:r>
                      <a:endParaRPr kumimoji="1" lang="ja-JP" alt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dirty="0" smtClean="0"/>
                        <a:t>LCD, USB, Gigabit LAN, Sound</a:t>
                      </a:r>
                    </a:p>
                    <a:p>
                      <a:r>
                        <a:rPr kumimoji="1" lang="en-US" altLang="ja-JP" dirty="0" smtClean="0"/>
                        <a:t>Target = RDP7763 (RTA)</a:t>
                      </a:r>
                      <a:endParaRPr kumimoji="1" lang="ja-JP" alt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47EAB2D-548D-4693-9BA9-0B2677D6182F}" type="slidenum">
              <a:rPr lang="en-US" altLang="ja-JP" smtClean="0"/>
              <a:pPr>
                <a:defRPr/>
              </a:pPr>
              <a:t>3</a:t>
            </a:fld>
            <a:endParaRPr lang="en-US" altLang="ja-JP"/>
          </a:p>
        </p:txBody>
      </p:sp>
      <p:graphicFrame>
        <p:nvGraphicFramePr>
          <p:cNvPr id="6" name="表 5"/>
          <p:cNvGraphicFramePr>
            <a:graphicFrameLocks noGrp="1"/>
          </p:cNvGraphicFramePr>
          <p:nvPr/>
        </p:nvGraphicFramePr>
        <p:xfrm>
          <a:off x="285720" y="4619633"/>
          <a:ext cx="8429684" cy="148336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000132"/>
                <a:gridCol w="742955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CPU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dirty="0" smtClean="0"/>
                        <a:t> </a:t>
                      </a:r>
                      <a:r>
                        <a:rPr kumimoji="1" lang="en-US" altLang="ja-JP" dirty="0" smtClean="0"/>
                        <a:t>Linux</a:t>
                      </a:r>
                      <a:r>
                        <a:rPr kumimoji="1" lang="ja-JP" altLang="en-US" dirty="0" smtClean="0"/>
                        <a:t> </a:t>
                      </a:r>
                      <a:r>
                        <a:rPr kumimoji="1" lang="en-US" altLang="ja-JP" dirty="0" smtClean="0"/>
                        <a:t>pilot</a:t>
                      </a:r>
                      <a:r>
                        <a:rPr kumimoji="1" lang="ja-JP" altLang="en-US" dirty="0" smtClean="0"/>
                        <a:t> </a:t>
                      </a:r>
                      <a:r>
                        <a:rPr kumimoji="1" lang="en-US" altLang="ja-JP" dirty="0" smtClean="0"/>
                        <a:t>project</a:t>
                      </a:r>
                      <a:endParaRPr kumimoji="1" lang="ja-JP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dirty="0" smtClean="0"/>
                        <a:t>SH7722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dirty="0" err="1" smtClean="0">
                          <a:solidFill>
                            <a:srgbClr val="FF0000"/>
                          </a:solidFill>
                        </a:rPr>
                        <a:t>Visionee</a:t>
                      </a:r>
                      <a:r>
                        <a:rPr kumimoji="1" lang="en-US" altLang="ja-JP" dirty="0" smtClean="0">
                          <a:solidFill>
                            <a:srgbClr val="FF0000"/>
                          </a:solidFill>
                        </a:rPr>
                        <a:t> (RTE),</a:t>
                      </a:r>
                      <a:r>
                        <a:rPr kumimoji="1" lang="en-US" altLang="ja-JP" baseline="0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kumimoji="1" lang="en-US" altLang="ja-JP" baseline="0" dirty="0" err="1" smtClean="0"/>
                        <a:t>SecureElectrans</a:t>
                      </a:r>
                      <a:r>
                        <a:rPr kumimoji="1" lang="en-US" altLang="ja-JP" baseline="0" dirty="0" smtClean="0"/>
                        <a:t> (RTE), </a:t>
                      </a:r>
                      <a:r>
                        <a:rPr kumimoji="1" lang="en-US" altLang="ja-JP" baseline="0" dirty="0" err="1" smtClean="0"/>
                        <a:t>Emitrion</a:t>
                      </a:r>
                      <a:r>
                        <a:rPr kumimoji="1" lang="en-US" altLang="ja-JP" baseline="0" dirty="0" smtClean="0"/>
                        <a:t>(RTE),</a:t>
                      </a:r>
                      <a:r>
                        <a:rPr kumimoji="1" lang="ja-JP" altLang="en-US" baseline="0" dirty="0" smtClean="0"/>
                        <a:t> アイホン</a:t>
                      </a:r>
                      <a:r>
                        <a:rPr kumimoji="1" lang="en-US" altLang="ja-JP" baseline="0" dirty="0" smtClean="0"/>
                        <a:t>(RTS)</a:t>
                      </a:r>
                      <a:endParaRPr kumimoji="1" lang="ja-JP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dirty="0" smtClean="0"/>
                        <a:t>SH7723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dirty="0" err="1" smtClean="0">
                          <a:solidFill>
                            <a:srgbClr val="FF0000"/>
                          </a:solidFill>
                        </a:rPr>
                        <a:t>Miele</a:t>
                      </a:r>
                      <a:r>
                        <a:rPr kumimoji="1" lang="en-US" altLang="ja-JP" dirty="0" smtClean="0">
                          <a:solidFill>
                            <a:srgbClr val="FF0000"/>
                          </a:solidFill>
                        </a:rPr>
                        <a:t> (RTE), </a:t>
                      </a:r>
                      <a:r>
                        <a:rPr kumimoji="1" lang="en-US" altLang="ja-JP" dirty="0" smtClean="0"/>
                        <a:t>Crow (RTE), DNP</a:t>
                      </a:r>
                      <a:r>
                        <a:rPr kumimoji="1" lang="en-US" altLang="ja-JP" baseline="0" dirty="0" smtClean="0"/>
                        <a:t> (RTS), NECAT (RTS),</a:t>
                      </a:r>
                      <a:r>
                        <a:rPr kumimoji="1" lang="ja-JP" altLang="en-US" baseline="0" dirty="0" smtClean="0"/>
                        <a:t> </a:t>
                      </a:r>
                      <a:r>
                        <a:rPr kumimoji="1" lang="en-US" altLang="ja-JP" baseline="0" dirty="0" smtClean="0"/>
                        <a:t>EPSON</a:t>
                      </a:r>
                      <a:r>
                        <a:rPr kumimoji="1" lang="ja-JP" altLang="en-US" baseline="0" dirty="0" smtClean="0"/>
                        <a:t> </a:t>
                      </a:r>
                      <a:r>
                        <a:rPr kumimoji="1" lang="en-US" altLang="ja-JP" baseline="0" dirty="0" smtClean="0"/>
                        <a:t>(RTS)</a:t>
                      </a:r>
                      <a:endParaRPr kumimoji="1" lang="ja-JP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dirty="0" smtClean="0"/>
                        <a:t>SH7785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dirty="0" smtClean="0"/>
                        <a:t>EU CID customers, BMW</a:t>
                      </a:r>
                      <a:r>
                        <a:rPr kumimoji="1" lang="ja-JP" altLang="en-US" baseline="0" dirty="0" smtClean="0"/>
                        <a:t> </a:t>
                      </a:r>
                      <a:r>
                        <a:rPr kumimoji="1" lang="en-US" altLang="ja-JP" baseline="0" dirty="0" smtClean="0"/>
                        <a:t>(RTE),</a:t>
                      </a:r>
                      <a:r>
                        <a:rPr kumimoji="1" lang="ja-JP" altLang="en-US" baseline="0" dirty="0" smtClean="0"/>
                        <a:t> </a:t>
                      </a:r>
                      <a:r>
                        <a:rPr kumimoji="1" lang="en-US" altLang="ja-JP" baseline="0" dirty="0" smtClean="0"/>
                        <a:t>Yamaha</a:t>
                      </a:r>
                      <a:r>
                        <a:rPr kumimoji="1" lang="ja-JP" altLang="en-US" baseline="0" dirty="0" smtClean="0"/>
                        <a:t>（</a:t>
                      </a:r>
                      <a:r>
                        <a:rPr kumimoji="1" lang="en-US" altLang="ja-JP" baseline="0" dirty="0" smtClean="0"/>
                        <a:t>RTS)</a:t>
                      </a:r>
                      <a:endParaRPr kumimoji="1" lang="ja-JP" alt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テキスト ボックス 6"/>
          <p:cNvSpPr txBox="1"/>
          <p:nvPr/>
        </p:nvSpPr>
        <p:spPr>
          <a:xfrm>
            <a:off x="238095" y="3743328"/>
            <a:ext cx="8429684" cy="8233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ts val="1900"/>
              </a:lnSpc>
              <a:buFont typeface="Arial" pitchFamily="34" charset="0"/>
              <a:buChar char="•"/>
            </a:pPr>
            <a:r>
              <a:rPr kumimoji="1" lang="ja-JP" altLang="en-US" dirty="0" smtClean="0">
                <a:latin typeface="+mn-lt"/>
              </a:rPr>
              <a:t> </a:t>
            </a:r>
            <a:r>
              <a:rPr kumimoji="1" lang="en-US" altLang="ja-JP" dirty="0" smtClean="0">
                <a:solidFill>
                  <a:srgbClr val="00B050"/>
                </a:solidFill>
                <a:latin typeface="+mn-lt"/>
              </a:rPr>
              <a:t>RTE</a:t>
            </a:r>
            <a:r>
              <a:rPr kumimoji="1" lang="ja-JP" altLang="en-US" dirty="0" smtClean="0">
                <a:solidFill>
                  <a:srgbClr val="00B050"/>
                </a:solidFill>
                <a:latin typeface="+mn-lt"/>
              </a:rPr>
              <a:t> は </a:t>
            </a:r>
            <a:r>
              <a:rPr kumimoji="1" lang="en-US" altLang="ja-JP" dirty="0" smtClean="0">
                <a:solidFill>
                  <a:srgbClr val="00B050"/>
                </a:solidFill>
                <a:latin typeface="+mn-lt"/>
              </a:rPr>
              <a:t>2008.11</a:t>
            </a:r>
            <a:r>
              <a:rPr lang="ja-JP" altLang="en-US" dirty="0" smtClean="0">
                <a:solidFill>
                  <a:srgbClr val="00B050"/>
                </a:solidFill>
                <a:latin typeface="+mn-lt"/>
              </a:rPr>
              <a:t> に </a:t>
            </a:r>
            <a:r>
              <a:rPr lang="en-US" altLang="ja-JP" dirty="0" smtClean="0">
                <a:solidFill>
                  <a:srgbClr val="00B050"/>
                </a:solidFill>
                <a:latin typeface="+mn-lt"/>
              </a:rPr>
              <a:t>MIGO-R</a:t>
            </a:r>
            <a:r>
              <a:rPr lang="ja-JP" altLang="en-US" dirty="0" smtClean="0">
                <a:solidFill>
                  <a:srgbClr val="00B050"/>
                </a:solidFill>
                <a:latin typeface="+mn-lt"/>
              </a:rPr>
              <a:t> </a:t>
            </a:r>
            <a:r>
              <a:rPr lang="en-US" altLang="ja-JP" dirty="0" smtClean="0">
                <a:solidFill>
                  <a:srgbClr val="00B050"/>
                </a:solidFill>
                <a:latin typeface="+mn-lt"/>
              </a:rPr>
              <a:t>Golden</a:t>
            </a:r>
            <a:r>
              <a:rPr lang="ja-JP" altLang="en-US" dirty="0" smtClean="0">
                <a:solidFill>
                  <a:srgbClr val="00B050"/>
                </a:solidFill>
                <a:latin typeface="+mn-lt"/>
              </a:rPr>
              <a:t> </a:t>
            </a:r>
            <a:r>
              <a:rPr lang="en-US" altLang="ja-JP" dirty="0" smtClean="0">
                <a:solidFill>
                  <a:srgbClr val="00B050"/>
                </a:solidFill>
                <a:latin typeface="+mn-lt"/>
              </a:rPr>
              <a:t>Pack</a:t>
            </a:r>
            <a:r>
              <a:rPr lang="ja-JP" altLang="en-US" dirty="0" smtClean="0">
                <a:solidFill>
                  <a:srgbClr val="00B050"/>
                </a:solidFill>
                <a:latin typeface="+mn-lt"/>
              </a:rPr>
              <a:t> （</a:t>
            </a:r>
            <a:r>
              <a:rPr lang="en-US" altLang="ja-JP" dirty="0" smtClean="0">
                <a:solidFill>
                  <a:srgbClr val="00B050"/>
                </a:solidFill>
                <a:latin typeface="+mn-lt"/>
              </a:rPr>
              <a:t>Linux</a:t>
            </a:r>
            <a:r>
              <a:rPr lang="ja-JP" altLang="en-US" dirty="0" smtClean="0">
                <a:solidFill>
                  <a:srgbClr val="00B050"/>
                </a:solidFill>
                <a:latin typeface="+mn-lt"/>
              </a:rPr>
              <a:t> </a:t>
            </a:r>
            <a:r>
              <a:rPr lang="en-US" altLang="ja-JP" dirty="0" smtClean="0">
                <a:solidFill>
                  <a:srgbClr val="00B050"/>
                </a:solidFill>
                <a:latin typeface="+mn-lt"/>
              </a:rPr>
              <a:t>BSP</a:t>
            </a:r>
            <a:r>
              <a:rPr lang="ja-JP" altLang="en-US" dirty="0" smtClean="0">
                <a:solidFill>
                  <a:srgbClr val="00B050"/>
                </a:solidFill>
                <a:latin typeface="+mn-lt"/>
              </a:rPr>
              <a:t> </a:t>
            </a:r>
            <a:r>
              <a:rPr lang="en-US" altLang="ja-JP" dirty="0" smtClean="0">
                <a:solidFill>
                  <a:srgbClr val="00B050"/>
                </a:solidFill>
                <a:latin typeface="+mn-lt"/>
              </a:rPr>
              <a:t>+</a:t>
            </a:r>
            <a:r>
              <a:rPr lang="ja-JP" altLang="en-US" dirty="0" smtClean="0">
                <a:solidFill>
                  <a:srgbClr val="00B050"/>
                </a:solidFill>
                <a:latin typeface="+mn-lt"/>
              </a:rPr>
              <a:t> </a:t>
            </a:r>
            <a:r>
              <a:rPr lang="en-US" altLang="ja-JP" dirty="0" smtClean="0">
                <a:solidFill>
                  <a:srgbClr val="00B050"/>
                </a:solidFill>
                <a:latin typeface="+mn-lt"/>
              </a:rPr>
              <a:t>SDD</a:t>
            </a:r>
            <a:r>
              <a:rPr lang="ja-JP" altLang="en-US" dirty="0" smtClean="0">
                <a:solidFill>
                  <a:srgbClr val="00B050"/>
                </a:solidFill>
                <a:latin typeface="+mn-lt"/>
              </a:rPr>
              <a:t> コアミドル） リリース</a:t>
            </a:r>
            <a:endParaRPr lang="en-US" altLang="ja-JP" dirty="0" smtClean="0">
              <a:solidFill>
                <a:srgbClr val="00B050"/>
              </a:solidFill>
              <a:latin typeface="+mn-lt"/>
            </a:endParaRPr>
          </a:p>
          <a:p>
            <a:pPr algn="l">
              <a:lnSpc>
                <a:spcPts val="1900"/>
              </a:lnSpc>
              <a:buFont typeface="Arial" pitchFamily="34" charset="0"/>
              <a:buChar char="•"/>
            </a:pPr>
            <a:r>
              <a:rPr lang="ja-JP" altLang="en-US" dirty="0" smtClean="0">
                <a:solidFill>
                  <a:srgbClr val="00B050"/>
                </a:solidFill>
                <a:latin typeface="+mn-lt"/>
              </a:rPr>
              <a:t> </a:t>
            </a:r>
            <a:r>
              <a:rPr lang="en-US" altLang="ja-JP" dirty="0" smtClean="0">
                <a:solidFill>
                  <a:srgbClr val="FF0000"/>
                </a:solidFill>
                <a:latin typeface="+mn-lt"/>
              </a:rPr>
              <a:t>SH7786</a:t>
            </a:r>
            <a:r>
              <a:rPr lang="ja-JP" altLang="en-US" dirty="0" smtClean="0">
                <a:solidFill>
                  <a:srgbClr val="00B050"/>
                </a:solidFill>
                <a:latin typeface="+mn-lt"/>
              </a:rPr>
              <a:t> （</a:t>
            </a:r>
            <a:r>
              <a:rPr lang="en-US" altLang="ja-JP" dirty="0" smtClean="0">
                <a:solidFill>
                  <a:srgbClr val="00B050"/>
                </a:solidFill>
                <a:latin typeface="+mn-lt"/>
              </a:rPr>
              <a:t>SH-4A</a:t>
            </a:r>
            <a:r>
              <a:rPr lang="ja-JP" altLang="en-US" dirty="0" smtClean="0">
                <a:solidFill>
                  <a:srgbClr val="00B050"/>
                </a:solidFill>
                <a:latin typeface="+mn-lt"/>
              </a:rPr>
              <a:t> </a:t>
            </a:r>
            <a:r>
              <a:rPr lang="en-US" altLang="ja-JP" dirty="0" smtClean="0">
                <a:solidFill>
                  <a:srgbClr val="00B050"/>
                </a:solidFill>
                <a:latin typeface="+mn-lt"/>
              </a:rPr>
              <a:t>X3</a:t>
            </a:r>
            <a:r>
              <a:rPr lang="ja-JP" altLang="en-US" dirty="0" err="1" smtClean="0">
                <a:solidFill>
                  <a:srgbClr val="00B050"/>
                </a:solidFill>
                <a:latin typeface="+mn-lt"/>
              </a:rPr>
              <a:t>、</a:t>
            </a:r>
            <a:r>
              <a:rPr lang="en-US" altLang="ja-JP" dirty="0" smtClean="0">
                <a:solidFill>
                  <a:srgbClr val="00B050"/>
                </a:solidFill>
                <a:latin typeface="+mn-lt"/>
              </a:rPr>
              <a:t>dual-core</a:t>
            </a:r>
            <a:r>
              <a:rPr lang="ja-JP" altLang="en-US" dirty="0" smtClean="0">
                <a:solidFill>
                  <a:srgbClr val="00B050"/>
                </a:solidFill>
                <a:latin typeface="+mn-lt"/>
              </a:rPr>
              <a:t> </a:t>
            </a:r>
            <a:r>
              <a:rPr lang="en-US" altLang="ja-JP" dirty="0" smtClean="0">
                <a:solidFill>
                  <a:srgbClr val="00B050"/>
                </a:solidFill>
                <a:latin typeface="+mn-lt"/>
              </a:rPr>
              <a:t>SMP)</a:t>
            </a:r>
            <a:r>
              <a:rPr lang="ja-JP" altLang="en-US" dirty="0" smtClean="0">
                <a:solidFill>
                  <a:srgbClr val="00B050"/>
                </a:solidFill>
                <a:latin typeface="+mn-lt"/>
              </a:rPr>
              <a:t> </a:t>
            </a:r>
            <a:r>
              <a:rPr lang="en-US" altLang="ja-JP" dirty="0" smtClean="0">
                <a:solidFill>
                  <a:srgbClr val="00B050"/>
                </a:solidFill>
                <a:latin typeface="+mn-lt"/>
              </a:rPr>
              <a:t>Linux</a:t>
            </a:r>
            <a:r>
              <a:rPr lang="ja-JP" altLang="en-US" dirty="0" smtClean="0">
                <a:solidFill>
                  <a:srgbClr val="00B050"/>
                </a:solidFill>
                <a:latin typeface="+mn-lt"/>
              </a:rPr>
              <a:t> </a:t>
            </a:r>
            <a:r>
              <a:rPr lang="en-US" altLang="ja-JP" dirty="0" smtClean="0">
                <a:solidFill>
                  <a:srgbClr val="00B050"/>
                </a:solidFill>
                <a:latin typeface="+mn-lt"/>
              </a:rPr>
              <a:t>BSP</a:t>
            </a:r>
            <a:r>
              <a:rPr lang="ja-JP" altLang="en-US" dirty="0" smtClean="0">
                <a:solidFill>
                  <a:srgbClr val="00B050"/>
                </a:solidFill>
                <a:latin typeface="+mn-lt"/>
              </a:rPr>
              <a:t> 要求が多いが開発未着手</a:t>
            </a:r>
            <a:endParaRPr lang="en-US" altLang="ja-JP" dirty="0" smtClean="0">
              <a:solidFill>
                <a:srgbClr val="00B050"/>
              </a:solidFill>
              <a:latin typeface="+mn-lt"/>
            </a:endParaRPr>
          </a:p>
          <a:p>
            <a:pPr algn="l">
              <a:lnSpc>
                <a:spcPts val="1900"/>
              </a:lnSpc>
              <a:buFont typeface="Arial" pitchFamily="34" charset="0"/>
              <a:buChar char="•"/>
            </a:pPr>
            <a:r>
              <a:rPr kumimoji="1" lang="ja-JP" altLang="en-US" dirty="0" smtClean="0">
                <a:solidFill>
                  <a:srgbClr val="00B050"/>
                </a:solidFill>
                <a:latin typeface="+mn-lt"/>
              </a:rPr>
              <a:t> </a:t>
            </a:r>
            <a:r>
              <a:rPr kumimoji="1" lang="en-US" altLang="ja-JP" dirty="0" smtClean="0">
                <a:solidFill>
                  <a:srgbClr val="FF0000"/>
                </a:solidFill>
                <a:latin typeface="+mn-lt"/>
              </a:rPr>
              <a:t>SH-MobileG3</a:t>
            </a:r>
            <a:r>
              <a:rPr lang="ja-JP" altLang="en-US" dirty="0" smtClean="0">
                <a:solidFill>
                  <a:srgbClr val="FF0000"/>
                </a:solidFill>
                <a:latin typeface="+mn-lt"/>
              </a:rPr>
              <a:t> </a:t>
            </a:r>
            <a:r>
              <a:rPr lang="en-US" altLang="ja-JP" dirty="0" smtClean="0">
                <a:solidFill>
                  <a:srgbClr val="FF0000"/>
                </a:solidFill>
                <a:latin typeface="+mn-lt"/>
              </a:rPr>
              <a:t>Linux</a:t>
            </a:r>
            <a:r>
              <a:rPr lang="ja-JP" altLang="en-US" dirty="0" smtClean="0">
                <a:solidFill>
                  <a:srgbClr val="FF0000"/>
                </a:solidFill>
                <a:latin typeface="+mn-lt"/>
              </a:rPr>
              <a:t> </a:t>
            </a:r>
            <a:r>
              <a:rPr lang="en-US" altLang="ja-JP" dirty="0" smtClean="0">
                <a:solidFill>
                  <a:srgbClr val="FF0000"/>
                </a:solidFill>
                <a:latin typeface="+mn-lt"/>
              </a:rPr>
              <a:t>BSP</a:t>
            </a:r>
            <a:r>
              <a:rPr lang="ja-JP" altLang="en-US" dirty="0" smtClean="0">
                <a:solidFill>
                  <a:srgbClr val="FF0000"/>
                </a:solidFill>
                <a:latin typeface="+mn-lt"/>
              </a:rPr>
              <a:t> </a:t>
            </a:r>
            <a:r>
              <a:rPr lang="ja-JP" altLang="en-US" dirty="0" smtClean="0">
                <a:solidFill>
                  <a:srgbClr val="00B050"/>
                </a:solidFill>
                <a:latin typeface="+mn-lt"/>
              </a:rPr>
              <a:t>は特定顧客向けにリリース中 （富士通、</a:t>
            </a:r>
            <a:r>
              <a:rPr lang="en-US" altLang="ja-JP" dirty="0" smtClean="0">
                <a:solidFill>
                  <a:srgbClr val="00B050"/>
                </a:solidFill>
                <a:latin typeface="+mn-lt"/>
              </a:rPr>
              <a:t>RDF</a:t>
            </a:r>
            <a:r>
              <a:rPr lang="ja-JP" altLang="en-US" dirty="0" smtClean="0">
                <a:solidFill>
                  <a:srgbClr val="00B050"/>
                </a:solidFill>
                <a:latin typeface="+mn-lt"/>
              </a:rPr>
              <a:t>）</a:t>
            </a:r>
            <a:r>
              <a:rPr kumimoji="1" lang="ja-JP" altLang="en-US" dirty="0" smtClean="0">
                <a:solidFill>
                  <a:srgbClr val="00B050"/>
                </a:solidFill>
                <a:latin typeface="+mn-lt"/>
              </a:rPr>
              <a:t> </a:t>
            </a:r>
            <a:endParaRPr kumimoji="1" lang="ja-JP" altLang="en-US" dirty="0">
              <a:solidFill>
                <a:srgbClr val="00B050"/>
              </a:solidFill>
              <a:latin typeface="+mn-lt"/>
            </a:endParaRPr>
          </a:p>
        </p:txBody>
      </p:sp>
      <p:sp>
        <p:nvSpPr>
          <p:cNvPr id="8" name="テキスト ボックス 7"/>
          <p:cNvSpPr txBox="1"/>
          <p:nvPr/>
        </p:nvSpPr>
        <p:spPr>
          <a:xfrm>
            <a:off x="133319" y="6029343"/>
            <a:ext cx="88583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buFont typeface="Arial" pitchFamily="34" charset="0"/>
              <a:buChar char="•"/>
            </a:pPr>
            <a:r>
              <a:rPr kumimoji="1" lang="ja-JP" altLang="en-US" dirty="0" smtClean="0">
                <a:latin typeface="+mn-lt"/>
              </a:rPr>
              <a:t> </a:t>
            </a:r>
            <a:r>
              <a:rPr lang="ja-JP" altLang="en-US" dirty="0" smtClean="0">
                <a:solidFill>
                  <a:srgbClr val="00B050"/>
                </a:solidFill>
                <a:latin typeface="+mn-lt"/>
              </a:rPr>
              <a:t>海外</a:t>
            </a:r>
            <a:r>
              <a:rPr lang="en-US" altLang="ja-JP" dirty="0" smtClean="0">
                <a:solidFill>
                  <a:srgbClr val="00B050"/>
                </a:solidFill>
                <a:latin typeface="+mn-lt"/>
              </a:rPr>
              <a:t>CIS</a:t>
            </a:r>
            <a:r>
              <a:rPr lang="ja-JP" altLang="en-US" dirty="0" smtClean="0">
                <a:solidFill>
                  <a:srgbClr val="00B050"/>
                </a:solidFill>
                <a:latin typeface="+mn-lt"/>
              </a:rPr>
              <a:t> 顧客 （欧州 </a:t>
            </a:r>
            <a:r>
              <a:rPr lang="en-US" altLang="ja-JP" dirty="0" smtClean="0">
                <a:solidFill>
                  <a:srgbClr val="00B050"/>
                </a:solidFill>
                <a:latin typeface="+mn-lt"/>
              </a:rPr>
              <a:t>BMW</a:t>
            </a:r>
            <a:r>
              <a:rPr lang="ja-JP" altLang="en-US" dirty="0" err="1" smtClean="0">
                <a:solidFill>
                  <a:srgbClr val="00B050"/>
                </a:solidFill>
                <a:latin typeface="+mn-lt"/>
              </a:rPr>
              <a:t>、</a:t>
            </a:r>
            <a:r>
              <a:rPr lang="ja-JP" altLang="en-US" dirty="0" smtClean="0">
                <a:solidFill>
                  <a:srgbClr val="00B050"/>
                </a:solidFill>
                <a:latin typeface="+mn-lt"/>
              </a:rPr>
              <a:t> 北米 </a:t>
            </a:r>
            <a:r>
              <a:rPr lang="en-US" altLang="ja-JP" dirty="0" smtClean="0">
                <a:solidFill>
                  <a:srgbClr val="00B050"/>
                </a:solidFill>
                <a:latin typeface="+mn-lt"/>
              </a:rPr>
              <a:t>GM</a:t>
            </a:r>
            <a:r>
              <a:rPr lang="ja-JP" altLang="en-US" dirty="0" smtClean="0">
                <a:solidFill>
                  <a:srgbClr val="00B050"/>
                </a:solidFill>
                <a:latin typeface="+mn-lt"/>
              </a:rPr>
              <a:t>） から </a:t>
            </a:r>
            <a:r>
              <a:rPr lang="en-US" altLang="ja-JP" dirty="0" smtClean="0">
                <a:solidFill>
                  <a:srgbClr val="00B050"/>
                </a:solidFill>
                <a:latin typeface="+mn-lt"/>
              </a:rPr>
              <a:t>Linux</a:t>
            </a:r>
            <a:r>
              <a:rPr lang="ja-JP" altLang="en-US" dirty="0" smtClean="0">
                <a:solidFill>
                  <a:srgbClr val="00B050"/>
                </a:solidFill>
                <a:latin typeface="+mn-lt"/>
              </a:rPr>
              <a:t> サポート状況調査あり、対抗は </a:t>
            </a:r>
            <a:r>
              <a:rPr lang="en-US" altLang="ja-JP" dirty="0" smtClean="0">
                <a:solidFill>
                  <a:srgbClr val="00B050"/>
                </a:solidFill>
                <a:latin typeface="+mn-lt"/>
              </a:rPr>
              <a:t>Atom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戦略転換 </a:t>
            </a:r>
            <a:r>
              <a:rPr lang="ja-JP" altLang="en-US" dirty="0" smtClean="0"/>
              <a:t>： </a:t>
            </a:r>
            <a:r>
              <a:rPr lang="ja-JP" altLang="en-US" dirty="0" smtClean="0"/>
              <a:t>投資抑制のため </a:t>
            </a:r>
            <a:r>
              <a:rPr lang="en-US" altLang="ja-JP" dirty="0" smtClean="0"/>
              <a:t>Distribution</a:t>
            </a:r>
            <a:r>
              <a:rPr lang="ja-JP" altLang="en-US" dirty="0" smtClean="0"/>
              <a:t> 対応を断念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142844" y="782638"/>
            <a:ext cx="8858312" cy="5383212"/>
          </a:xfrm>
        </p:spPr>
        <p:txBody>
          <a:bodyPr/>
          <a:lstStyle/>
          <a:p>
            <a:pPr>
              <a:lnSpc>
                <a:spcPts val="2100"/>
              </a:lnSpc>
            </a:pPr>
            <a:r>
              <a:rPr lang="ja-JP" altLang="en-US" sz="1800" dirty="0" smtClean="0"/>
              <a:t> 本来 </a:t>
            </a:r>
            <a:r>
              <a:rPr lang="en-US" altLang="ja-JP" sz="1800" dirty="0" smtClean="0"/>
              <a:t>BSP</a:t>
            </a:r>
            <a:r>
              <a:rPr lang="ja-JP" altLang="en-US" sz="1800" dirty="0" smtClean="0"/>
              <a:t> は </a:t>
            </a:r>
            <a:r>
              <a:rPr lang="en-US" altLang="ja-JP" sz="1800" dirty="0" smtClean="0"/>
              <a:t>kernel</a:t>
            </a:r>
            <a:r>
              <a:rPr lang="ja-JP" altLang="en-US" sz="1800" dirty="0" smtClean="0"/>
              <a:t> </a:t>
            </a:r>
            <a:r>
              <a:rPr lang="en-US" altLang="ja-JP" sz="1800" dirty="0" smtClean="0"/>
              <a:t>/</a:t>
            </a:r>
            <a:r>
              <a:rPr lang="ja-JP" altLang="en-US" sz="1800" dirty="0" smtClean="0"/>
              <a:t> </a:t>
            </a:r>
            <a:r>
              <a:rPr lang="en-US" altLang="ja-JP" sz="1800" dirty="0" smtClean="0"/>
              <a:t>toolchain</a:t>
            </a:r>
            <a:r>
              <a:rPr lang="ja-JP" altLang="en-US" sz="1800" dirty="0" smtClean="0"/>
              <a:t> </a:t>
            </a:r>
            <a:r>
              <a:rPr lang="en-US" altLang="ja-JP" sz="1800" dirty="0" smtClean="0"/>
              <a:t>/</a:t>
            </a:r>
            <a:r>
              <a:rPr lang="ja-JP" altLang="en-US" sz="1800" dirty="0" smtClean="0"/>
              <a:t> </a:t>
            </a:r>
            <a:r>
              <a:rPr lang="en-US" altLang="ja-JP" sz="1800" dirty="0" err="1" smtClean="0"/>
              <a:t>userland</a:t>
            </a:r>
            <a:r>
              <a:rPr lang="ja-JP" altLang="en-US" sz="1800" dirty="0" smtClean="0"/>
              <a:t> の三位一体であるが膨大なアプリ</a:t>
            </a:r>
            <a:r>
              <a:rPr lang="en-US" altLang="ja-JP" sz="1800" dirty="0" smtClean="0"/>
              <a:t/>
            </a:r>
            <a:br>
              <a:rPr lang="en-US" altLang="ja-JP" sz="1800" dirty="0" smtClean="0"/>
            </a:br>
            <a:r>
              <a:rPr lang="ja-JP" altLang="en-US" sz="1800" dirty="0" smtClean="0"/>
              <a:t>ケーションの検証負担が大きく </a:t>
            </a:r>
            <a:r>
              <a:rPr lang="en-US" altLang="ja-JP" sz="1800" u="sng" dirty="0" err="1" smtClean="0">
                <a:solidFill>
                  <a:srgbClr val="FF0000"/>
                </a:solidFill>
              </a:rPr>
              <a:t>userland</a:t>
            </a:r>
            <a:r>
              <a:rPr lang="ja-JP" altLang="en-US" sz="1800" u="sng" dirty="0" smtClean="0">
                <a:solidFill>
                  <a:srgbClr val="FF0000"/>
                </a:solidFill>
              </a:rPr>
              <a:t> の顧客毎カスタマイズ提供を断念した</a:t>
            </a:r>
            <a:r>
              <a:rPr lang="en-US" altLang="ja-JP" sz="1800" dirty="0" smtClean="0"/>
              <a:t/>
            </a:r>
            <a:br>
              <a:rPr lang="en-US" altLang="ja-JP" sz="1800" dirty="0" smtClean="0"/>
            </a:br>
            <a:endParaRPr kumimoji="1" lang="en-US" altLang="ja-JP" sz="1100" dirty="0" smtClean="0"/>
          </a:p>
          <a:p>
            <a:pPr>
              <a:lnSpc>
                <a:spcPts val="2100"/>
              </a:lnSpc>
            </a:pPr>
            <a:r>
              <a:rPr lang="ja-JP" altLang="en-US" sz="1800" dirty="0" smtClean="0"/>
              <a:t> </a:t>
            </a:r>
            <a:r>
              <a:rPr lang="ja-JP" altLang="en-US" sz="1800" dirty="0" smtClean="0">
                <a:solidFill>
                  <a:srgbClr val="FF0000"/>
                </a:solidFill>
              </a:rPr>
              <a:t>一般的な </a:t>
            </a:r>
            <a:r>
              <a:rPr lang="en-US" altLang="ja-JP" sz="1800" dirty="0" smtClean="0">
                <a:solidFill>
                  <a:srgbClr val="FF0000"/>
                </a:solidFill>
              </a:rPr>
              <a:t>Linux</a:t>
            </a:r>
            <a:r>
              <a:rPr lang="ja-JP" altLang="en-US" sz="1800" dirty="0" smtClean="0">
                <a:solidFill>
                  <a:srgbClr val="FF0000"/>
                </a:solidFill>
              </a:rPr>
              <a:t> 導入支援などのカスタマー開発支援を前面には打ち出さない。</a:t>
            </a:r>
            <a:r>
              <a:rPr lang="en-US" altLang="ja-JP" sz="1800" dirty="0" smtClean="0">
                <a:solidFill>
                  <a:srgbClr val="FF0000"/>
                </a:solidFill>
              </a:rPr>
              <a:t/>
            </a:r>
            <a:br>
              <a:rPr lang="en-US" altLang="ja-JP" sz="1800" dirty="0" smtClean="0">
                <a:solidFill>
                  <a:srgbClr val="FF0000"/>
                </a:solidFill>
              </a:rPr>
            </a:br>
            <a:r>
              <a:rPr lang="ja-JP" altLang="en-US" sz="1800" dirty="0" smtClean="0">
                <a:solidFill>
                  <a:srgbClr val="FF0000"/>
                </a:solidFill>
              </a:rPr>
              <a:t> </a:t>
            </a:r>
            <a:r>
              <a:rPr lang="ja-JP" altLang="en-US" sz="1800" dirty="0" smtClean="0"/>
              <a:t>対価回収、サポート範囲線が困難 （ 但し </a:t>
            </a:r>
            <a:r>
              <a:rPr lang="en-US" altLang="ja-JP" sz="1800" dirty="0" smtClean="0"/>
              <a:t>Tier_1</a:t>
            </a:r>
            <a:r>
              <a:rPr lang="ja-JP" altLang="en-US" sz="1800" dirty="0" smtClean="0"/>
              <a:t> 案件、</a:t>
            </a:r>
            <a:r>
              <a:rPr lang="en-US" altLang="ja-JP" sz="1800" dirty="0" smtClean="0"/>
              <a:t>SoC</a:t>
            </a:r>
            <a:r>
              <a:rPr lang="ja-JP" altLang="en-US" sz="1800" dirty="0" smtClean="0"/>
              <a:t> はこの限りでない）  </a:t>
            </a:r>
            <a:endParaRPr kumimoji="1" lang="ja-JP" altLang="en-US" sz="1800" dirty="0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47EAB2D-548D-4693-9BA9-0B2677D6182F}" type="slidenum">
              <a:rPr lang="en-US" altLang="ja-JP" smtClean="0"/>
              <a:pPr>
                <a:defRPr/>
              </a:pPr>
              <a:t>4</a:t>
            </a:fld>
            <a:endParaRPr lang="en-US" altLang="ja-JP"/>
          </a:p>
        </p:txBody>
      </p:sp>
      <p:pic>
        <p:nvPicPr>
          <p:cNvPr id="43010" name="Picture 2" descr="strateg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2285992"/>
            <a:ext cx="5454650" cy="3475038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  <a:headEnd/>
            <a:tailEnd/>
          </a:ln>
        </p:spPr>
      </p:pic>
      <p:sp>
        <p:nvSpPr>
          <p:cNvPr id="6" name="左矢印吹き出し 5"/>
          <p:cNvSpPr/>
          <p:nvPr/>
        </p:nvSpPr>
        <p:spPr>
          <a:xfrm>
            <a:off x="6286512" y="2428868"/>
            <a:ext cx="2643206" cy="3143272"/>
          </a:xfrm>
          <a:prstGeom prst="leftArrowCallout">
            <a:avLst>
              <a:gd name="adj1" fmla="val 19955"/>
              <a:gd name="adj2" fmla="val 25000"/>
              <a:gd name="adj3" fmla="val 13469"/>
              <a:gd name="adj4" fmla="val 72905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dirty="0" smtClean="0"/>
              <a:t>ルネサスとして</a:t>
            </a:r>
            <a:r>
              <a:rPr kumimoji="1" lang="en-US" altLang="ja-JP" dirty="0" smtClean="0"/>
              <a:t/>
            </a:r>
            <a:br>
              <a:rPr kumimoji="1" lang="en-US" altLang="ja-JP" dirty="0" smtClean="0"/>
            </a:br>
            <a:r>
              <a:rPr kumimoji="1" lang="ja-JP" altLang="en-US" dirty="0" smtClean="0"/>
              <a:t>黄色背景部だけ</a:t>
            </a:r>
            <a:r>
              <a:rPr kumimoji="1" lang="en-US" altLang="ja-JP" dirty="0" smtClean="0"/>
              <a:t/>
            </a:r>
            <a:br>
              <a:rPr kumimoji="1" lang="en-US" altLang="ja-JP" dirty="0" smtClean="0"/>
            </a:br>
            <a:r>
              <a:rPr lang="ja-JP" altLang="en-US" dirty="0" smtClean="0"/>
              <a:t>に重点投資する</a:t>
            </a:r>
            <a:endParaRPr lang="en-US" altLang="ja-JP" dirty="0" smtClean="0"/>
          </a:p>
          <a:p>
            <a:pPr algn="ctr"/>
            <a:endParaRPr kumimoji="1" lang="en-US" altLang="ja-JP" dirty="0"/>
          </a:p>
          <a:p>
            <a:pPr algn="ctr"/>
            <a:r>
              <a:rPr lang="en-US" altLang="ja-JP" dirty="0" err="1" smtClean="0"/>
              <a:t>Userland</a:t>
            </a:r>
            <a:r>
              <a:rPr lang="ja-JP" altLang="en-US" dirty="0" smtClean="0"/>
              <a:t> は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評価用サンプル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を </a:t>
            </a:r>
            <a:r>
              <a:rPr lang="en-US" altLang="ja-JP" dirty="0" smtClean="0"/>
              <a:t>ASIS</a:t>
            </a:r>
            <a:r>
              <a:rPr lang="ja-JP" altLang="en-US" dirty="0" smtClean="0"/>
              <a:t> で提供</a:t>
            </a:r>
            <a:endParaRPr lang="en-US" altLang="ja-JP" dirty="0" smtClean="0"/>
          </a:p>
          <a:p>
            <a:pPr algn="ctr"/>
            <a:endParaRPr kumimoji="1" lang="en-US" altLang="ja-JP" dirty="0"/>
          </a:p>
          <a:p>
            <a:pPr algn="ctr"/>
            <a:r>
              <a:rPr lang="ja-JP" altLang="en-US" b="1" dirty="0" smtClean="0">
                <a:solidFill>
                  <a:srgbClr val="FFC000"/>
                </a:solidFill>
              </a:rPr>
              <a:t>顧客開発支援は</a:t>
            </a:r>
            <a:r>
              <a:rPr lang="en-US" altLang="ja-JP" b="1" dirty="0" smtClean="0">
                <a:solidFill>
                  <a:srgbClr val="FFC000"/>
                </a:solidFill>
              </a:rPr>
              <a:t/>
            </a:r>
            <a:br>
              <a:rPr lang="en-US" altLang="ja-JP" b="1" dirty="0" smtClean="0">
                <a:solidFill>
                  <a:srgbClr val="FFC000"/>
                </a:solidFill>
              </a:rPr>
            </a:br>
            <a:r>
              <a:rPr lang="en-US" altLang="ja-JP" b="1" dirty="0" smtClean="0">
                <a:solidFill>
                  <a:srgbClr val="FFC000"/>
                </a:solidFill>
              </a:rPr>
              <a:t>3</a:t>
            </a:r>
            <a:r>
              <a:rPr lang="en-US" altLang="ja-JP" b="1" baseline="30000" dirty="0" smtClean="0">
                <a:solidFill>
                  <a:srgbClr val="FFC000"/>
                </a:solidFill>
              </a:rPr>
              <a:t>rd</a:t>
            </a:r>
            <a:r>
              <a:rPr lang="ja-JP" altLang="en-US" b="1" dirty="0" smtClean="0">
                <a:solidFill>
                  <a:srgbClr val="FFC000"/>
                </a:solidFill>
              </a:rPr>
              <a:t> </a:t>
            </a:r>
            <a:r>
              <a:rPr lang="en-US" altLang="ja-JP" b="1" dirty="0" smtClean="0">
                <a:solidFill>
                  <a:srgbClr val="FFC000"/>
                </a:solidFill>
              </a:rPr>
              <a:t>party</a:t>
            </a:r>
            <a:r>
              <a:rPr lang="ja-JP" altLang="en-US" b="1" dirty="0" smtClean="0">
                <a:solidFill>
                  <a:srgbClr val="FFC000"/>
                </a:solidFill>
              </a:rPr>
              <a:t> 連携 </a:t>
            </a:r>
            <a:endParaRPr kumimoji="1" lang="ja-JP" altLang="en-US" b="1" dirty="0">
              <a:solidFill>
                <a:srgbClr val="FFC000"/>
              </a:solidFill>
            </a:endParaRPr>
          </a:p>
        </p:txBody>
      </p:sp>
      <p:sp>
        <p:nvSpPr>
          <p:cNvPr id="7" name="テキスト ボックス 6"/>
          <p:cNvSpPr txBox="1"/>
          <p:nvPr/>
        </p:nvSpPr>
        <p:spPr>
          <a:xfrm>
            <a:off x="285720" y="5805805"/>
            <a:ext cx="8643998" cy="461665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ja-JP" altLang="en-US" sz="2400" dirty="0" smtClean="0">
                <a:solidFill>
                  <a:schemeClr val="bg1"/>
                </a:solidFill>
              </a:rPr>
              <a:t>ルネサスはディストリビュータではない と先に宣言してしまう戦略</a:t>
            </a:r>
            <a:endParaRPr kumimoji="1" lang="ja-JP" altLang="en-U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14282" y="269875"/>
            <a:ext cx="8715436" cy="495300"/>
          </a:xfrm>
        </p:spPr>
        <p:txBody>
          <a:bodyPr/>
          <a:lstStyle/>
          <a:p>
            <a:r>
              <a:rPr kumimoji="1" lang="en-US" altLang="ja-JP" dirty="0" smtClean="0"/>
              <a:t>Code</a:t>
            </a:r>
            <a:r>
              <a:rPr kumimoji="1" lang="ja-JP" altLang="en-US" dirty="0" smtClean="0"/>
              <a:t> </a:t>
            </a:r>
            <a:r>
              <a:rPr kumimoji="1" lang="en-US" altLang="ja-JP" dirty="0" smtClean="0"/>
              <a:t>Sourcery</a:t>
            </a:r>
            <a:r>
              <a:rPr kumimoji="1" lang="ja-JP" altLang="en-US" dirty="0" smtClean="0"/>
              <a:t> </a:t>
            </a:r>
            <a:r>
              <a:rPr lang="ja-JP" altLang="en-US" sz="2400" dirty="0" smtClean="0"/>
              <a:t>（ 関係強化のため開発スキーム改善推進中 ）</a:t>
            </a:r>
            <a:r>
              <a:rPr kumimoji="1" lang="ja-JP" altLang="en-US" sz="2400" dirty="0" smtClean="0"/>
              <a:t> 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17500" y="782638"/>
            <a:ext cx="8683656" cy="5383212"/>
          </a:xfrm>
        </p:spPr>
        <p:txBody>
          <a:bodyPr/>
          <a:lstStyle/>
          <a:p>
            <a:r>
              <a:rPr lang="en-US" altLang="ja-JP" dirty="0" smtClean="0"/>
              <a:t>2009</a:t>
            </a:r>
            <a:r>
              <a:rPr lang="ja-JP" altLang="en-US" dirty="0" smtClean="0"/>
              <a:t> </a:t>
            </a:r>
            <a:r>
              <a:rPr lang="en-US" altLang="ja-JP" dirty="0" smtClean="0"/>
              <a:t>2Q</a:t>
            </a:r>
            <a:r>
              <a:rPr lang="ja-JP" altLang="en-US" dirty="0" smtClean="0"/>
              <a:t> より </a:t>
            </a:r>
            <a:r>
              <a:rPr lang="en-US" altLang="ja-JP" dirty="0" smtClean="0"/>
              <a:t>Linux</a:t>
            </a:r>
            <a:r>
              <a:rPr lang="ja-JP" altLang="en-US" dirty="0" smtClean="0"/>
              <a:t> 向け </a:t>
            </a:r>
            <a:r>
              <a:rPr lang="en-US" altLang="ja-JP" dirty="0" smtClean="0"/>
              <a:t>GNU</a:t>
            </a:r>
            <a:r>
              <a:rPr lang="ja-JP" altLang="en-US" dirty="0" smtClean="0"/>
              <a:t> </a:t>
            </a:r>
            <a:r>
              <a:rPr lang="en-US" altLang="ja-JP" dirty="0" smtClean="0"/>
              <a:t>Toolchain</a:t>
            </a:r>
            <a:r>
              <a:rPr lang="ja-JP" altLang="en-US" dirty="0" smtClean="0"/>
              <a:t>（</a:t>
            </a:r>
            <a:r>
              <a:rPr lang="en-US" altLang="ja-JP" dirty="0" smtClean="0"/>
              <a:t>G++</a:t>
            </a:r>
            <a:r>
              <a:rPr lang="ja-JP" altLang="en-US" dirty="0" smtClean="0"/>
              <a:t> </a:t>
            </a:r>
            <a:r>
              <a:rPr lang="en-US" altLang="ja-JP" dirty="0" err="1" smtClean="0"/>
              <a:t>Lite</a:t>
            </a:r>
            <a:r>
              <a:rPr lang="en-US" altLang="ja-JP" dirty="0" smtClean="0"/>
              <a:t>)</a:t>
            </a:r>
            <a:r>
              <a:rPr lang="ja-JP" altLang="en-US" dirty="0" smtClean="0"/>
              <a:t> を提供開始 </a:t>
            </a:r>
            <a:endParaRPr lang="en-US" altLang="ja-JP" dirty="0" smtClean="0"/>
          </a:p>
          <a:p>
            <a:r>
              <a:rPr lang="ja-JP" altLang="en-US" dirty="0" smtClean="0"/>
              <a:t>現在 </a:t>
            </a:r>
            <a:r>
              <a:rPr lang="en-US" altLang="ja-JP" dirty="0" smtClean="0"/>
              <a:t>Pilot</a:t>
            </a:r>
            <a:r>
              <a:rPr lang="ja-JP" altLang="en-US" dirty="0" smtClean="0"/>
              <a:t> </a:t>
            </a:r>
            <a:r>
              <a:rPr lang="en-US" altLang="ja-JP" dirty="0" smtClean="0"/>
              <a:t>project</a:t>
            </a:r>
            <a:r>
              <a:rPr lang="ja-JP" altLang="en-US" dirty="0" smtClean="0"/>
              <a:t> </a:t>
            </a:r>
            <a:r>
              <a:rPr lang="en-US" altLang="ja-JP" dirty="0" smtClean="0"/>
              <a:t>(=</a:t>
            </a:r>
            <a:r>
              <a:rPr lang="ja-JP" altLang="en-US" dirty="0" smtClean="0"/>
              <a:t> </a:t>
            </a:r>
            <a:r>
              <a:rPr lang="en-US" altLang="ja-JP" dirty="0" smtClean="0"/>
              <a:t>SH</a:t>
            </a:r>
            <a:r>
              <a:rPr lang="ja-JP" altLang="en-US" dirty="0" smtClean="0"/>
              <a:t> </a:t>
            </a:r>
            <a:r>
              <a:rPr lang="en-US" altLang="ja-JP" dirty="0" smtClean="0"/>
              <a:t>QEMU)</a:t>
            </a:r>
            <a:r>
              <a:rPr lang="ja-JP" altLang="en-US" dirty="0" smtClean="0"/>
              <a:t> で</a:t>
            </a:r>
            <a:r>
              <a:rPr lang="ja-JP" altLang="en-US" u="sng" dirty="0" smtClean="0"/>
              <a:t>付き合い方を双方で学習中</a:t>
            </a:r>
            <a:endParaRPr kumimoji="1" lang="en-US" altLang="ja-JP" u="sng" dirty="0" smtClean="0"/>
          </a:p>
          <a:p>
            <a:r>
              <a:rPr lang="ja-JP" altLang="en-US" dirty="0" smtClean="0">
                <a:solidFill>
                  <a:srgbClr val="FF0000"/>
                </a:solidFill>
              </a:rPr>
              <a:t>出荷認定条件</a:t>
            </a:r>
            <a:r>
              <a:rPr lang="en-US" altLang="ja-JP" dirty="0" smtClean="0">
                <a:solidFill>
                  <a:srgbClr val="FF0000"/>
                </a:solidFill>
              </a:rPr>
              <a:t>/</a:t>
            </a:r>
            <a:r>
              <a:rPr lang="ja-JP" altLang="en-US" dirty="0" smtClean="0">
                <a:solidFill>
                  <a:srgbClr val="FF0000"/>
                </a:solidFill>
              </a:rPr>
              <a:t>検収条件の明確化、</a:t>
            </a:r>
            <a:r>
              <a:rPr lang="en-US" altLang="ja-JP" dirty="0" smtClean="0">
                <a:solidFill>
                  <a:srgbClr val="FF0000"/>
                </a:solidFill>
              </a:rPr>
              <a:t>Upstream</a:t>
            </a:r>
            <a:r>
              <a:rPr lang="ja-JP" altLang="en-US" dirty="0" smtClean="0">
                <a:solidFill>
                  <a:srgbClr val="FF0000"/>
                </a:solidFill>
              </a:rPr>
              <a:t> 還元の加速が課題</a:t>
            </a:r>
            <a:endParaRPr lang="en-US" altLang="ja-JP" dirty="0" smtClean="0">
              <a:solidFill>
                <a:srgbClr val="FF0000"/>
              </a:solidFill>
            </a:endParaRPr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47EAB2D-548D-4693-9BA9-0B2677D6182F}" type="slidenum">
              <a:rPr lang="en-US" altLang="ja-JP" smtClean="0"/>
              <a:pPr>
                <a:defRPr/>
              </a:pPr>
              <a:t>5</a:t>
            </a:fld>
            <a:endParaRPr lang="en-US" altLang="ja-JP"/>
          </a:p>
        </p:txBody>
      </p:sp>
      <p:pic>
        <p:nvPicPr>
          <p:cNvPr id="5" name="図 4" descr="c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1926932"/>
            <a:ext cx="5634045" cy="4216712"/>
          </a:xfrm>
          <a:prstGeom prst="rect">
            <a:avLst/>
          </a:prstGeom>
          <a:ln>
            <a:solidFill>
              <a:schemeClr val="accent2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6" name="角丸四角形 5"/>
          <p:cNvSpPr/>
          <p:nvPr/>
        </p:nvSpPr>
        <p:spPr>
          <a:xfrm>
            <a:off x="6215074" y="1928802"/>
            <a:ext cx="2714644" cy="2928958"/>
          </a:xfrm>
          <a:prstGeom prst="roundRect">
            <a:avLst>
              <a:gd name="adj" fmla="val 1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dist">
              <a:lnSpc>
                <a:spcPts val="1700"/>
              </a:lnSpc>
            </a:pPr>
            <a:r>
              <a:rPr lang="en-US" sz="1600" dirty="0" smtClean="0">
                <a:solidFill>
                  <a:schemeClr val="accent2">
                    <a:lumMod val="75000"/>
                  </a:schemeClr>
                </a:solidFill>
              </a:rPr>
              <a:t>I'm disappointed to hear that you're finding quality problems with our work and certainly disappointed that you found the latest release worse than the one before. Nathan and I will discuss this and we will do our best to find ways to improve the results. </a:t>
            </a:r>
            <a:r>
              <a:rPr lang="en-US" sz="1600" dirty="0" smtClean="0">
                <a:solidFill>
                  <a:srgbClr val="FF0000"/>
                </a:solidFill>
              </a:rPr>
              <a:t>We certainly don't expect your engineers to act as our QA team</a:t>
            </a:r>
            <a:r>
              <a:rPr lang="en-US" sz="1600" dirty="0" smtClean="0">
                <a:solidFill>
                  <a:schemeClr val="accent2">
                    <a:lumMod val="75000"/>
                  </a:schemeClr>
                </a:solidFill>
              </a:rPr>
              <a:t>.</a:t>
            </a:r>
            <a:endParaRPr kumimoji="1" lang="ja-JP" altLang="en-US" sz="16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9" name="上矢印吹き出し 8"/>
          <p:cNvSpPr/>
          <p:nvPr/>
        </p:nvSpPr>
        <p:spPr>
          <a:xfrm>
            <a:off x="5929322" y="4857760"/>
            <a:ext cx="3071802" cy="1285884"/>
          </a:xfrm>
          <a:prstGeom prst="upArrowCallout">
            <a:avLst>
              <a:gd name="adj1" fmla="val 25000"/>
              <a:gd name="adj2" fmla="val 25000"/>
              <a:gd name="adj3" fmla="val 25000"/>
              <a:gd name="adj4" fmla="val 5916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800"/>
              </a:lnSpc>
            </a:pPr>
            <a:r>
              <a:rPr kumimoji="1" lang="ja-JP" altLang="en-US" sz="1600" dirty="0" smtClean="0">
                <a:latin typeface="+mj-lt"/>
              </a:rPr>
              <a:t>テスト不十分な納品物を</a:t>
            </a:r>
            <a:r>
              <a:rPr lang="ja-JP" altLang="en-US" sz="1600" dirty="0" smtClean="0">
                <a:latin typeface="+mj-lt"/>
              </a:rPr>
              <a:t>受領しそれを</a:t>
            </a:r>
            <a:r>
              <a:rPr kumimoji="1" lang="ja-JP" altLang="en-US" sz="1600" dirty="0" smtClean="0">
                <a:latin typeface="+mj-lt"/>
              </a:rPr>
              <a:t>我々が検証して</a:t>
            </a:r>
            <a:r>
              <a:rPr lang="ja-JP" altLang="en-US" sz="1600" dirty="0" smtClean="0">
                <a:latin typeface="+mj-lt"/>
              </a:rPr>
              <a:t>改善</a:t>
            </a:r>
            <a:r>
              <a:rPr kumimoji="1" lang="ja-JP" altLang="en-US" sz="1600" dirty="0" smtClean="0">
                <a:latin typeface="+mj-lt"/>
              </a:rPr>
              <a:t>するという </a:t>
            </a:r>
            <a:r>
              <a:rPr kumimoji="1" lang="en-US" altLang="ja-JP" sz="1600" dirty="0" smtClean="0">
                <a:latin typeface="+mj-lt"/>
              </a:rPr>
              <a:t>KPIT</a:t>
            </a:r>
            <a:r>
              <a:rPr kumimoji="1" lang="ja-JP" altLang="en-US" sz="1600" dirty="0" smtClean="0">
                <a:latin typeface="+mj-lt"/>
              </a:rPr>
              <a:t> パターンから脱却</a:t>
            </a:r>
            <a:endParaRPr kumimoji="1" lang="ja-JP" altLang="en-US" sz="1600" dirty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err="1" smtClean="0"/>
              <a:t>OpenMAX</a:t>
            </a:r>
            <a:r>
              <a:rPr kumimoji="1" lang="en-US" altLang="ja-JP" dirty="0" smtClean="0"/>
              <a:t>/IL</a:t>
            </a:r>
            <a:r>
              <a:rPr kumimoji="1" lang="ja-JP" altLang="en-US" dirty="0" smtClean="0"/>
              <a:t>   ＝ マルチメディア世界標準 </a:t>
            </a:r>
            <a:r>
              <a:rPr kumimoji="1" lang="en-US" altLang="ja-JP" dirty="0" smtClean="0"/>
              <a:t>API</a:t>
            </a:r>
            <a:r>
              <a:rPr kumimoji="1" lang="ja-JP" altLang="en-US" dirty="0" smtClean="0"/>
              <a:t> 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 </a:t>
            </a:r>
            <a:r>
              <a:rPr kumimoji="1" lang="en-US" altLang="ja-JP" dirty="0" smtClean="0">
                <a:solidFill>
                  <a:schemeClr val="accent6">
                    <a:lumMod val="75000"/>
                  </a:schemeClr>
                </a:solidFill>
              </a:rPr>
              <a:t>Codec</a:t>
            </a:r>
            <a:r>
              <a:rPr kumimoji="1" lang="ja-JP" altLang="en-US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kumimoji="1" lang="en-US" altLang="ja-JP" dirty="0" smtClean="0">
                <a:solidFill>
                  <a:schemeClr val="accent6">
                    <a:lumMod val="75000"/>
                  </a:schemeClr>
                </a:solidFill>
              </a:rPr>
              <a:t>API</a:t>
            </a:r>
            <a:r>
              <a:rPr kumimoji="1" lang="ja-JP" altLang="en-US" dirty="0" smtClean="0">
                <a:solidFill>
                  <a:schemeClr val="accent6">
                    <a:lumMod val="75000"/>
                  </a:schemeClr>
                </a:solidFill>
              </a:rPr>
              <a:t> 世界標準 ＝ </a:t>
            </a:r>
            <a:r>
              <a:rPr kumimoji="1" lang="en-US" altLang="ja-JP" dirty="0" err="1" smtClean="0">
                <a:solidFill>
                  <a:schemeClr val="accent6">
                    <a:lumMod val="75000"/>
                  </a:schemeClr>
                </a:solidFill>
              </a:rPr>
              <a:t>LiMO</a:t>
            </a:r>
            <a:r>
              <a:rPr kumimoji="1" lang="ja-JP" altLang="en-US" dirty="0" err="1" smtClean="0">
                <a:solidFill>
                  <a:schemeClr val="accent6">
                    <a:lumMod val="75000"/>
                  </a:schemeClr>
                </a:solidFill>
              </a:rPr>
              <a:t>、</a:t>
            </a:r>
            <a:r>
              <a:rPr kumimoji="1" lang="en-US" altLang="ja-JP" dirty="0" smtClean="0">
                <a:solidFill>
                  <a:schemeClr val="accent6">
                    <a:lumMod val="75000"/>
                  </a:schemeClr>
                </a:solidFill>
              </a:rPr>
              <a:t>Android</a:t>
            </a:r>
            <a:r>
              <a:rPr kumimoji="1" lang="ja-JP" altLang="en-US" dirty="0" err="1" smtClean="0">
                <a:solidFill>
                  <a:schemeClr val="accent6">
                    <a:lumMod val="75000"/>
                  </a:schemeClr>
                </a:solidFill>
              </a:rPr>
              <a:t>、</a:t>
            </a:r>
            <a:r>
              <a:rPr kumimoji="1" lang="en-US" altLang="ja-JP" dirty="0" smtClean="0">
                <a:solidFill>
                  <a:schemeClr val="accent6">
                    <a:lumMod val="75000"/>
                  </a:schemeClr>
                </a:solidFill>
              </a:rPr>
              <a:t>Skype</a:t>
            </a:r>
            <a:r>
              <a:rPr kumimoji="1" lang="ja-JP" altLang="en-US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kumimoji="1" lang="ja-JP" altLang="en-US" dirty="0" smtClean="0">
                <a:solidFill>
                  <a:schemeClr val="accent6">
                    <a:lumMod val="75000"/>
                  </a:schemeClr>
                </a:solidFill>
              </a:rPr>
              <a:t>等で</a:t>
            </a:r>
            <a:r>
              <a:rPr kumimoji="1" lang="ja-JP" altLang="en-US" dirty="0" smtClean="0">
                <a:solidFill>
                  <a:schemeClr val="accent6">
                    <a:lumMod val="75000"/>
                  </a:schemeClr>
                </a:solidFill>
              </a:rPr>
              <a:t>対応必須</a:t>
            </a:r>
            <a:endParaRPr kumimoji="1" lang="en-US" altLang="ja-JP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ja-JP" altLang="en-US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altLang="ja-JP" dirty="0" smtClean="0">
                <a:solidFill>
                  <a:schemeClr val="accent6">
                    <a:lumMod val="75000"/>
                  </a:schemeClr>
                </a:solidFill>
              </a:rPr>
              <a:t>S</a:t>
            </a:r>
            <a:r>
              <a:rPr lang="ja-JP" altLang="en-US" dirty="0" smtClean="0">
                <a:solidFill>
                  <a:schemeClr val="accent6">
                    <a:lumMod val="75000"/>
                  </a:schemeClr>
                </a:solidFill>
              </a:rPr>
              <a:t>シ括コアミドル上の </a:t>
            </a:r>
            <a:r>
              <a:rPr lang="en-US" altLang="ja-JP" dirty="0" smtClean="0">
                <a:solidFill>
                  <a:schemeClr val="accent6">
                    <a:lumMod val="75000"/>
                  </a:schemeClr>
                </a:solidFill>
              </a:rPr>
              <a:t>Linux</a:t>
            </a:r>
            <a:r>
              <a:rPr lang="ja-JP" altLang="en-US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altLang="ja-JP" dirty="0" smtClean="0">
                <a:solidFill>
                  <a:schemeClr val="accent6">
                    <a:lumMod val="75000"/>
                  </a:schemeClr>
                </a:solidFill>
              </a:rPr>
              <a:t>wrapper</a:t>
            </a:r>
            <a:r>
              <a:rPr lang="ja-JP" altLang="en-US" dirty="0" smtClean="0">
                <a:solidFill>
                  <a:schemeClr val="accent6">
                    <a:lumMod val="75000"/>
                  </a:schemeClr>
                </a:solidFill>
              </a:rPr>
              <a:t> を </a:t>
            </a:r>
            <a:r>
              <a:rPr lang="en-US" altLang="ja-JP" dirty="0" smtClean="0">
                <a:solidFill>
                  <a:schemeClr val="accent6">
                    <a:lumMod val="75000"/>
                  </a:schemeClr>
                </a:solidFill>
              </a:rPr>
              <a:t>RSO/SB</a:t>
            </a:r>
            <a:r>
              <a:rPr lang="ja-JP" altLang="en-US" dirty="0" smtClean="0">
                <a:solidFill>
                  <a:schemeClr val="accent6">
                    <a:lumMod val="75000"/>
                  </a:schemeClr>
                </a:solidFill>
              </a:rPr>
              <a:t> で開発した</a:t>
            </a:r>
            <a:r>
              <a:rPr kumimoji="1" lang="ja-JP" altLang="en-US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endParaRPr kumimoji="1" lang="ja-JP" altLang="en-US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47EAB2D-548D-4693-9BA9-0B2677D6182F}" type="slidenum">
              <a:rPr lang="en-US" altLang="ja-JP" smtClean="0"/>
              <a:pPr>
                <a:defRPr/>
              </a:pPr>
              <a:t>6</a:t>
            </a:fld>
            <a:endParaRPr lang="en-US" altLang="ja-JP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9142" y="1617975"/>
            <a:ext cx="5924560" cy="4097041"/>
          </a:xfrm>
          <a:prstGeom prst="rect">
            <a:avLst/>
          </a:prstGeom>
          <a:noFill/>
          <a:ln w="19050">
            <a:solidFill>
              <a:schemeClr val="accent3">
                <a:lumMod val="65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6" name="右矢印 5"/>
          <p:cNvSpPr/>
          <p:nvPr/>
        </p:nvSpPr>
        <p:spPr>
          <a:xfrm>
            <a:off x="123794" y="2970535"/>
            <a:ext cx="642942" cy="357190"/>
          </a:xfrm>
          <a:prstGeom prst="rightArrow">
            <a:avLst/>
          </a:prstGeom>
          <a:solidFill>
            <a:srgbClr val="FFC0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" name="左矢印吹き出し 6"/>
          <p:cNvSpPr/>
          <p:nvPr/>
        </p:nvSpPr>
        <p:spPr>
          <a:xfrm>
            <a:off x="6215074" y="1643050"/>
            <a:ext cx="2643206" cy="3214710"/>
          </a:xfrm>
          <a:prstGeom prst="leftArrowCallout">
            <a:avLst>
              <a:gd name="adj1" fmla="val 19955"/>
              <a:gd name="adj2" fmla="val 25000"/>
              <a:gd name="adj3" fmla="val 13469"/>
              <a:gd name="adj4" fmla="val 72905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ルネサス独自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en-US" altLang="ja-JP" dirty="0" smtClean="0"/>
              <a:t>Video</a:t>
            </a:r>
            <a:r>
              <a:rPr lang="ja-JP" altLang="en-US" dirty="0" smtClean="0"/>
              <a:t> </a:t>
            </a:r>
            <a:r>
              <a:rPr lang="en-US" altLang="ja-JP" dirty="0" smtClean="0"/>
              <a:t>Codec</a:t>
            </a:r>
            <a:br>
              <a:rPr lang="en-US" altLang="ja-JP" dirty="0" smtClean="0"/>
            </a:br>
            <a:r>
              <a:rPr lang="ja-JP" altLang="en-US" dirty="0" smtClean="0"/>
              <a:t>（</a:t>
            </a:r>
            <a:r>
              <a:rPr lang="en-US" altLang="ja-JP" dirty="0" smtClean="0"/>
              <a:t>VPU4</a:t>
            </a:r>
            <a:r>
              <a:rPr lang="ja-JP" altLang="en-US" dirty="0" err="1" smtClean="0"/>
              <a:t>、</a:t>
            </a:r>
            <a:r>
              <a:rPr lang="en-US" altLang="ja-JP" dirty="0" smtClean="0"/>
              <a:t>5F</a:t>
            </a:r>
            <a:r>
              <a:rPr lang="ja-JP" altLang="en-US" dirty="0" smtClean="0"/>
              <a:t>）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に対して世界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標準 </a:t>
            </a:r>
            <a:r>
              <a:rPr lang="en-US" altLang="ja-JP" dirty="0" smtClean="0"/>
              <a:t>API</a:t>
            </a:r>
            <a:r>
              <a:rPr lang="ja-JP" altLang="en-US" dirty="0" smtClean="0"/>
              <a:t> 対応</a:t>
            </a:r>
            <a:endParaRPr lang="en-US" altLang="ja-JP" dirty="0" smtClean="0"/>
          </a:p>
          <a:p>
            <a:pPr algn="ctr"/>
            <a:endParaRPr lang="en-US" altLang="ja-JP" dirty="0" smtClean="0"/>
          </a:p>
          <a:p>
            <a:pPr algn="ctr"/>
            <a:r>
              <a:rPr lang="ja-JP" altLang="en-US" dirty="0" smtClean="0"/>
              <a:t>顧客ソフト移植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工数が実質ゼロ</a:t>
            </a:r>
            <a:endParaRPr lang="en-US" altLang="ja-JP" dirty="0" smtClean="0"/>
          </a:p>
          <a:p>
            <a:pPr algn="ctr"/>
            <a:endParaRPr lang="en-US" altLang="ja-JP" dirty="0" smtClean="0"/>
          </a:p>
          <a:p>
            <a:r>
              <a:rPr lang="ja-JP" altLang="en-US" dirty="0" smtClean="0">
                <a:solidFill>
                  <a:srgbClr val="FFFF00"/>
                </a:solidFill>
              </a:rPr>
              <a:t>現在ロゴ認定</a:t>
            </a:r>
            <a:r>
              <a:rPr lang="en-US" altLang="ja-JP" dirty="0" smtClean="0">
                <a:solidFill>
                  <a:srgbClr val="FFFF00"/>
                </a:solidFill>
              </a:rPr>
              <a:t/>
            </a:r>
            <a:br>
              <a:rPr lang="en-US" altLang="ja-JP" dirty="0" smtClean="0">
                <a:solidFill>
                  <a:srgbClr val="FFFF00"/>
                </a:solidFill>
              </a:rPr>
            </a:br>
            <a:r>
              <a:rPr lang="ja-JP" altLang="en-US" dirty="0" smtClean="0">
                <a:solidFill>
                  <a:srgbClr val="FFFF00"/>
                </a:solidFill>
              </a:rPr>
              <a:t>取得の準備中 </a:t>
            </a:r>
            <a:endParaRPr kumimoji="1" lang="ja-JP" altLang="en-US" dirty="0">
              <a:solidFill>
                <a:srgbClr val="FFFF00"/>
              </a:solidFill>
            </a:endParaRPr>
          </a:p>
        </p:txBody>
      </p:sp>
      <p:pic>
        <p:nvPicPr>
          <p:cNvPr id="9" name="図 8" descr="openmax_70px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870" y="180952"/>
            <a:ext cx="2286000" cy="600075"/>
          </a:xfrm>
          <a:prstGeom prst="rect">
            <a:avLst/>
          </a:prstGeom>
          <a:solidFill>
            <a:srgbClr val="66FFFF"/>
          </a:solidFill>
          <a:ln w="12700">
            <a:solidFill>
              <a:schemeClr val="accent2">
                <a:lumMod val="60000"/>
                <a:lumOff val="40000"/>
              </a:schemeClr>
            </a:solidFill>
          </a:ln>
        </p:spPr>
      </p:pic>
      <p:sp>
        <p:nvSpPr>
          <p:cNvPr id="10" name="テキスト ボックス 9"/>
          <p:cNvSpPr txBox="1"/>
          <p:nvPr/>
        </p:nvSpPr>
        <p:spPr>
          <a:xfrm>
            <a:off x="285720" y="5805805"/>
            <a:ext cx="8643998" cy="461665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kumimoji="1" lang="en-US" altLang="ja-JP" sz="2400" dirty="0" smtClean="0">
                <a:solidFill>
                  <a:schemeClr val="bg1"/>
                </a:solidFill>
              </a:rPr>
              <a:t>Linux</a:t>
            </a:r>
            <a:r>
              <a:rPr kumimoji="1" lang="ja-JP" altLang="en-US" sz="2400" dirty="0" smtClean="0">
                <a:solidFill>
                  <a:schemeClr val="bg1"/>
                </a:solidFill>
              </a:rPr>
              <a:t> </a:t>
            </a:r>
            <a:r>
              <a:rPr kumimoji="1" lang="en-US" altLang="ja-JP" sz="2400" dirty="0" smtClean="0">
                <a:solidFill>
                  <a:schemeClr val="bg1"/>
                </a:solidFill>
              </a:rPr>
              <a:t>+</a:t>
            </a:r>
            <a:r>
              <a:rPr kumimoji="1" lang="ja-JP" altLang="en-US" sz="2400" dirty="0" smtClean="0">
                <a:solidFill>
                  <a:schemeClr val="bg1"/>
                </a:solidFill>
              </a:rPr>
              <a:t> </a:t>
            </a:r>
            <a:r>
              <a:rPr kumimoji="1" lang="en-US" altLang="ja-JP" sz="2400" dirty="0" err="1" smtClean="0">
                <a:solidFill>
                  <a:schemeClr val="bg1"/>
                </a:solidFill>
              </a:rPr>
              <a:t>OpenMAX</a:t>
            </a:r>
            <a:r>
              <a:rPr kumimoji="1" lang="en-US" altLang="ja-JP" sz="2400" dirty="0" smtClean="0">
                <a:solidFill>
                  <a:schemeClr val="bg1"/>
                </a:solidFill>
              </a:rPr>
              <a:t>/IL</a:t>
            </a:r>
            <a:r>
              <a:rPr lang="ja-JP" altLang="en-US" sz="2400" dirty="0" smtClean="0">
                <a:solidFill>
                  <a:schemeClr val="bg1"/>
                </a:solidFill>
              </a:rPr>
              <a:t> を</a:t>
            </a:r>
            <a:r>
              <a:rPr lang="ja-JP" altLang="en-US" sz="2400" dirty="0" smtClean="0">
                <a:solidFill>
                  <a:schemeClr val="bg1"/>
                </a:solidFill>
              </a:rPr>
              <a:t>武器に </a:t>
            </a:r>
            <a:r>
              <a:rPr lang="en-US" altLang="ja-JP" sz="2400" dirty="0" smtClean="0">
                <a:solidFill>
                  <a:schemeClr val="bg1"/>
                </a:solidFill>
              </a:rPr>
              <a:t>SH-Mobile</a:t>
            </a:r>
            <a:r>
              <a:rPr lang="ja-JP" altLang="en-US" sz="2400" dirty="0" smtClean="0">
                <a:solidFill>
                  <a:schemeClr val="bg1"/>
                </a:solidFill>
              </a:rPr>
              <a:t> の</a:t>
            </a:r>
            <a:r>
              <a:rPr lang="ja-JP" altLang="en-US" sz="2400" dirty="0" smtClean="0">
                <a:solidFill>
                  <a:schemeClr val="bg1"/>
                </a:solidFill>
              </a:rPr>
              <a:t>世界</a:t>
            </a:r>
            <a:r>
              <a:rPr lang="ja-JP" altLang="en-US" sz="2400" dirty="0" smtClean="0">
                <a:solidFill>
                  <a:schemeClr val="bg1"/>
                </a:solidFill>
              </a:rPr>
              <a:t>展開</a:t>
            </a:r>
            <a:r>
              <a:rPr lang="ja-JP" altLang="en-US" sz="2400" dirty="0" smtClean="0">
                <a:solidFill>
                  <a:schemeClr val="bg1"/>
                </a:solidFill>
              </a:rPr>
              <a:t>を加速</a:t>
            </a:r>
            <a:endParaRPr kumimoji="1" lang="en-US" altLang="ja-JP" sz="2400" dirty="0" smtClean="0">
              <a:solidFill>
                <a:schemeClr val="bg1"/>
              </a:solidFill>
            </a:endParaRPr>
          </a:p>
        </p:txBody>
      </p:sp>
      <p:pic>
        <p:nvPicPr>
          <p:cNvPr id="8194" name="Picture 2" descr="Skypeロゴ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00892" y="5286388"/>
            <a:ext cx="1000125" cy="447675"/>
          </a:xfrm>
          <a:prstGeom prst="rect">
            <a:avLst/>
          </a:prstGeom>
          <a:noFill/>
        </p:spPr>
      </p:pic>
      <p:cxnSp>
        <p:nvCxnSpPr>
          <p:cNvPr id="12" name="直線矢印コネクタ 11"/>
          <p:cNvCxnSpPr/>
          <p:nvPr/>
        </p:nvCxnSpPr>
        <p:spPr>
          <a:xfrm rot="5400000">
            <a:off x="7394595" y="5054611"/>
            <a:ext cx="357190" cy="1588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テキスト ボックス 12"/>
          <p:cNvSpPr txBox="1"/>
          <p:nvPr/>
        </p:nvSpPr>
        <p:spPr>
          <a:xfrm>
            <a:off x="7739084" y="5400688"/>
            <a:ext cx="135732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ja-JP" altLang="en-US" sz="1600" dirty="0" smtClean="0"/>
              <a:t>も実行可能</a:t>
            </a:r>
            <a:endParaRPr kumimoji="1" lang="ja-JP" altLang="en-US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正方形/長方形 23"/>
          <p:cNvSpPr/>
          <p:nvPr/>
        </p:nvSpPr>
        <p:spPr>
          <a:xfrm>
            <a:off x="642910" y="2681282"/>
            <a:ext cx="7786742" cy="3033734"/>
          </a:xfrm>
          <a:prstGeom prst="rect">
            <a:avLst/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SH-</a:t>
            </a:r>
            <a:r>
              <a:rPr kumimoji="1" lang="en-US" altLang="ja-JP" dirty="0" err="1" smtClean="0"/>
              <a:t>MobileG</a:t>
            </a:r>
            <a:r>
              <a:rPr kumimoji="1" lang="ja-JP" altLang="en-US" dirty="0" smtClean="0"/>
              <a:t> </a:t>
            </a:r>
            <a:r>
              <a:rPr kumimoji="1" lang="ja-JP" altLang="en-US" dirty="0" smtClean="0"/>
              <a:t>系</a:t>
            </a:r>
            <a:r>
              <a:rPr lang="ja-JP" altLang="en-US" dirty="0" smtClean="0"/>
              <a:t> </a:t>
            </a:r>
            <a:r>
              <a:rPr lang="en-US" altLang="ja-JP" dirty="0" smtClean="0"/>
              <a:t>Linux</a:t>
            </a:r>
            <a:r>
              <a:rPr lang="ja-JP" altLang="en-US" dirty="0" smtClean="0"/>
              <a:t> 環境へのメディア処理の実装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285720" y="782638"/>
            <a:ext cx="8715436" cy="5383212"/>
          </a:xfrm>
        </p:spPr>
        <p:txBody>
          <a:bodyPr/>
          <a:lstStyle/>
          <a:p>
            <a:pPr>
              <a:buNone/>
            </a:pPr>
            <a:r>
              <a:rPr kumimoji="1" lang="ja-JP" altLang="en-US" dirty="0" smtClean="0"/>
              <a:t>① 直近解（</a:t>
            </a:r>
            <a:r>
              <a:rPr kumimoji="1" lang="en-US" altLang="ja-JP" dirty="0" smtClean="0"/>
              <a:t>2009</a:t>
            </a:r>
            <a:r>
              <a:rPr kumimoji="1" lang="ja-JP" altLang="en-US" dirty="0" smtClean="0"/>
              <a:t> </a:t>
            </a:r>
            <a:r>
              <a:rPr kumimoji="1" lang="en-US" altLang="ja-JP" dirty="0" smtClean="0"/>
              <a:t>3GSM</a:t>
            </a:r>
            <a:r>
              <a:rPr kumimoji="1" lang="ja-JP" altLang="en-US" dirty="0" smtClean="0"/>
              <a:t> </a:t>
            </a:r>
            <a:r>
              <a:rPr kumimoji="1" lang="en-US" altLang="ja-JP" dirty="0" smtClean="0"/>
              <a:t>target)</a:t>
            </a:r>
            <a:r>
              <a:rPr kumimoji="1" lang="ja-JP" altLang="en-US" dirty="0" smtClean="0"/>
              <a:t> ： </a:t>
            </a:r>
            <a:r>
              <a:rPr kumimoji="1" lang="en-US" altLang="ja-JP" dirty="0" smtClean="0"/>
              <a:t>ARM</a:t>
            </a:r>
            <a:r>
              <a:rPr lang="en-US" altLang="ja-JP" dirty="0" smtClean="0"/>
              <a:t>11</a:t>
            </a:r>
            <a:r>
              <a:rPr lang="ja-JP" altLang="en-US" dirty="0" smtClean="0"/>
              <a:t> で </a:t>
            </a:r>
            <a:r>
              <a:rPr lang="en-US" altLang="ja-JP" dirty="0" smtClean="0"/>
              <a:t>VPU</a:t>
            </a:r>
            <a:r>
              <a:rPr lang="ja-JP" altLang="en-US" dirty="0" smtClean="0"/>
              <a:t> を直接制御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 → </a:t>
            </a:r>
            <a:r>
              <a:rPr lang="ja-JP" altLang="en-US" sz="2000" dirty="0" smtClean="0"/>
              <a:t> </a:t>
            </a:r>
            <a:r>
              <a:rPr lang="en-US" altLang="ja-JP" sz="2000" dirty="0" smtClean="0">
                <a:solidFill>
                  <a:srgbClr val="FF0000"/>
                </a:solidFill>
              </a:rPr>
              <a:t>SH-</a:t>
            </a:r>
            <a:r>
              <a:rPr lang="en-US" altLang="ja-JP" sz="2000" dirty="0" err="1" smtClean="0">
                <a:solidFill>
                  <a:srgbClr val="FF0000"/>
                </a:solidFill>
              </a:rPr>
              <a:t>MobileR</a:t>
            </a:r>
            <a:r>
              <a:rPr lang="ja-JP" altLang="en-US" sz="2000" dirty="0" smtClean="0">
                <a:solidFill>
                  <a:srgbClr val="FF0000"/>
                </a:solidFill>
              </a:rPr>
              <a:t> 系で開発している資産をその</a:t>
            </a:r>
            <a:r>
              <a:rPr lang="ja-JP" altLang="en-US" sz="2000" dirty="0" smtClean="0">
                <a:solidFill>
                  <a:srgbClr val="FF0000"/>
                </a:solidFill>
              </a:rPr>
              <a:t>まま </a:t>
            </a:r>
            <a:r>
              <a:rPr lang="en-US" altLang="ja-JP" sz="2000" dirty="0" smtClean="0">
                <a:solidFill>
                  <a:srgbClr val="FF0000"/>
                </a:solidFill>
              </a:rPr>
              <a:t>ARM11</a:t>
            </a:r>
            <a:r>
              <a:rPr lang="ja-JP" altLang="en-US" sz="2000" dirty="0" smtClean="0">
                <a:solidFill>
                  <a:srgbClr val="FF0000"/>
                </a:solidFill>
              </a:rPr>
              <a:t>に移植</a:t>
            </a:r>
            <a:r>
              <a:rPr lang="en-US" altLang="ja-JP" sz="2000" dirty="0" smtClean="0">
                <a:solidFill>
                  <a:srgbClr val="FF0000"/>
                </a:solidFill>
              </a:rPr>
              <a:t/>
            </a:r>
            <a:br>
              <a:rPr lang="en-US" altLang="ja-JP" sz="2000" dirty="0" smtClean="0">
                <a:solidFill>
                  <a:srgbClr val="FF0000"/>
                </a:solidFill>
              </a:rPr>
            </a:br>
            <a:r>
              <a:rPr lang="ja-JP" altLang="en-US" sz="2000" dirty="0" smtClean="0">
                <a:solidFill>
                  <a:srgbClr val="FF0000"/>
                </a:solidFill>
              </a:rPr>
              <a:t>　</a:t>
            </a:r>
            <a:r>
              <a:rPr lang="ja-JP" altLang="en-US" sz="2000" dirty="0" smtClean="0"/>
              <a:t>　（ この状態では </a:t>
            </a:r>
            <a:r>
              <a:rPr lang="en-US" altLang="ja-JP" sz="2000" dirty="0" smtClean="0"/>
              <a:t>SH</a:t>
            </a:r>
            <a:r>
              <a:rPr lang="ja-JP" altLang="en-US" sz="2000" dirty="0" smtClean="0"/>
              <a:t> </a:t>
            </a:r>
            <a:r>
              <a:rPr lang="en-US" altLang="ja-JP" sz="2000" dirty="0" smtClean="0"/>
              <a:t>CPU</a:t>
            </a:r>
            <a:r>
              <a:rPr lang="ja-JP" altLang="en-US" sz="2000" dirty="0" smtClean="0"/>
              <a:t> は何も利用されていない。</a:t>
            </a:r>
            <a:r>
              <a:rPr lang="ja-JP" altLang="en-US" sz="2000" dirty="0" smtClean="0"/>
              <a:t>）</a:t>
            </a:r>
            <a:endParaRPr lang="en-US" altLang="ja-JP" dirty="0" smtClean="0"/>
          </a:p>
          <a:p>
            <a:pPr>
              <a:buNone/>
            </a:pPr>
            <a:r>
              <a:rPr lang="ja-JP" altLang="en-US" dirty="0" smtClean="0"/>
              <a:t>② </a:t>
            </a:r>
            <a:r>
              <a:rPr lang="ja-JP" altLang="en-US" dirty="0" smtClean="0"/>
              <a:t>現実</a:t>
            </a:r>
            <a:r>
              <a:rPr lang="ja-JP" altLang="en-US" dirty="0" smtClean="0"/>
              <a:t>解</a:t>
            </a:r>
            <a:r>
              <a:rPr lang="ja-JP" altLang="en-US" dirty="0" smtClean="0"/>
              <a:t>（製品適用）： </a:t>
            </a:r>
            <a:r>
              <a:rPr lang="en-US" altLang="ja-JP" dirty="0" smtClean="0"/>
              <a:t>RTIF</a:t>
            </a:r>
            <a:r>
              <a:rPr lang="ja-JP" altLang="en-US" dirty="0" smtClean="0"/>
              <a:t> 経由で </a:t>
            </a:r>
            <a:r>
              <a:rPr lang="en-US" altLang="ja-JP" dirty="0" smtClean="0"/>
              <a:t>SH</a:t>
            </a:r>
            <a:r>
              <a:rPr lang="ja-JP" altLang="en-US" dirty="0" smtClean="0"/>
              <a:t> を </a:t>
            </a:r>
            <a:r>
              <a:rPr lang="en-US" altLang="ja-JP" dirty="0" smtClean="0"/>
              <a:t>offload</a:t>
            </a:r>
            <a:r>
              <a:rPr lang="ja-JP" altLang="en-US" dirty="0" smtClean="0"/>
              <a:t> </a:t>
            </a:r>
            <a:r>
              <a:rPr lang="en-US" altLang="ja-JP" dirty="0" smtClean="0"/>
              <a:t>engine</a:t>
            </a:r>
            <a:r>
              <a:rPr lang="ja-JP" altLang="en-US" dirty="0" smtClean="0"/>
              <a:t> 化 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 → </a:t>
            </a:r>
            <a:r>
              <a:rPr lang="en-US" altLang="ja-JP" sz="2000" dirty="0" smtClean="0">
                <a:solidFill>
                  <a:srgbClr val="FF0000"/>
                </a:solidFill>
              </a:rPr>
              <a:t>SH-Mobile</a:t>
            </a:r>
            <a:r>
              <a:rPr lang="ja-JP" altLang="en-US" sz="2000" dirty="0" smtClean="0">
                <a:solidFill>
                  <a:srgbClr val="FF0000"/>
                </a:solidFill>
              </a:rPr>
              <a:t> 優位性と</a:t>
            </a:r>
            <a:r>
              <a:rPr lang="ja-JP" altLang="en-US" sz="2000" dirty="0" smtClean="0">
                <a:solidFill>
                  <a:srgbClr val="FF0000"/>
                </a:solidFill>
              </a:rPr>
              <a:t>してメディア処理を</a:t>
            </a:r>
            <a:r>
              <a:rPr lang="en-US" altLang="ja-JP" sz="2000" dirty="0" smtClean="0">
                <a:solidFill>
                  <a:srgbClr val="FF0000"/>
                </a:solidFill>
              </a:rPr>
              <a:t>SH</a:t>
            </a:r>
            <a:r>
              <a:rPr lang="ja-JP" altLang="en-US" sz="2000" dirty="0" smtClean="0">
                <a:solidFill>
                  <a:srgbClr val="FF0000"/>
                </a:solidFill>
              </a:rPr>
              <a:t> にオフロードさせて</a:t>
            </a:r>
            <a:r>
              <a:rPr lang="en-US" altLang="ja-JP" sz="2000" dirty="0" smtClean="0">
                <a:solidFill>
                  <a:srgbClr val="FF0000"/>
                </a:solidFill>
              </a:rPr>
              <a:t/>
            </a:r>
            <a:br>
              <a:rPr lang="en-US" altLang="ja-JP" sz="2000" dirty="0" smtClean="0">
                <a:solidFill>
                  <a:srgbClr val="FF0000"/>
                </a:solidFill>
              </a:rPr>
            </a:br>
            <a:r>
              <a:rPr lang="ja-JP" altLang="en-US" sz="2000" dirty="0" smtClean="0">
                <a:solidFill>
                  <a:srgbClr val="FF0000"/>
                </a:solidFill>
              </a:rPr>
              <a:t>　  </a:t>
            </a:r>
            <a:r>
              <a:rPr lang="en-US" altLang="ja-JP" sz="2000" dirty="0" smtClean="0">
                <a:solidFill>
                  <a:srgbClr val="FF0000"/>
                </a:solidFill>
              </a:rPr>
              <a:t>CPU</a:t>
            </a:r>
            <a:r>
              <a:rPr lang="ja-JP" altLang="en-US" sz="2000" dirty="0" smtClean="0">
                <a:solidFill>
                  <a:srgbClr val="FF0000"/>
                </a:solidFill>
              </a:rPr>
              <a:t>負荷分散</a:t>
            </a:r>
            <a:r>
              <a:rPr lang="ja-JP" altLang="en-US" sz="2000" dirty="0" smtClean="0">
                <a:solidFill>
                  <a:srgbClr val="FF0000"/>
                </a:solidFill>
              </a:rPr>
              <a:t>を実現、</a:t>
            </a:r>
            <a:r>
              <a:rPr lang="ja-JP" altLang="en-US" sz="2000" dirty="0" smtClean="0">
                <a:solidFill>
                  <a:srgbClr val="FF0000"/>
                </a:solidFill>
              </a:rPr>
              <a:t>アプリには 汎用 </a:t>
            </a:r>
            <a:r>
              <a:rPr lang="en-US" altLang="ja-JP" sz="2000" dirty="0" smtClean="0">
                <a:solidFill>
                  <a:srgbClr val="FF0000"/>
                </a:solidFill>
              </a:rPr>
              <a:t>API</a:t>
            </a:r>
            <a:r>
              <a:rPr lang="ja-JP" altLang="en-US" sz="2000" dirty="0" smtClean="0">
                <a:solidFill>
                  <a:srgbClr val="FF0000"/>
                </a:solidFill>
              </a:rPr>
              <a:t> </a:t>
            </a:r>
            <a:r>
              <a:rPr lang="en-US" altLang="ja-JP" sz="2000" dirty="0" smtClean="0">
                <a:solidFill>
                  <a:srgbClr val="FF0000"/>
                </a:solidFill>
              </a:rPr>
              <a:t>(=</a:t>
            </a:r>
            <a:r>
              <a:rPr lang="en-US" altLang="ja-JP" sz="2000" dirty="0" err="1" smtClean="0">
                <a:solidFill>
                  <a:srgbClr val="FF0000"/>
                </a:solidFill>
              </a:rPr>
              <a:t>OpenMAX</a:t>
            </a:r>
            <a:r>
              <a:rPr lang="en-US" altLang="ja-JP" sz="2000" dirty="0" smtClean="0">
                <a:solidFill>
                  <a:srgbClr val="FF0000"/>
                </a:solidFill>
              </a:rPr>
              <a:t>/IL</a:t>
            </a:r>
            <a:r>
              <a:rPr lang="en-US" altLang="ja-JP" sz="2000" dirty="0" smtClean="0">
                <a:solidFill>
                  <a:srgbClr val="FF0000"/>
                </a:solidFill>
              </a:rPr>
              <a:t>)</a:t>
            </a:r>
            <a:r>
              <a:rPr lang="ja-JP" altLang="en-US" sz="2000" dirty="0" smtClean="0">
                <a:solidFill>
                  <a:srgbClr val="FF0000"/>
                </a:solidFill>
              </a:rPr>
              <a:t> で見せる </a:t>
            </a:r>
            <a:endParaRPr lang="en-US" altLang="ja-JP" sz="2000" dirty="0" smtClean="0">
              <a:solidFill>
                <a:srgbClr val="FF0000"/>
              </a:solidFill>
            </a:endParaRPr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47EAB2D-548D-4693-9BA9-0B2677D6182F}" type="slidenum">
              <a:rPr lang="en-US" altLang="ja-JP" smtClean="0"/>
              <a:pPr>
                <a:defRPr/>
              </a:pPr>
              <a:t>7</a:t>
            </a:fld>
            <a:endParaRPr lang="en-US" altLang="ja-JP"/>
          </a:p>
        </p:txBody>
      </p:sp>
      <p:grpSp>
        <p:nvGrpSpPr>
          <p:cNvPr id="23" name="グループ化 22"/>
          <p:cNvGrpSpPr/>
          <p:nvPr/>
        </p:nvGrpSpPr>
        <p:grpSpPr>
          <a:xfrm>
            <a:off x="571472" y="2738432"/>
            <a:ext cx="7786742" cy="2905146"/>
            <a:chOff x="-204634" y="2881308"/>
            <a:chExt cx="7338876" cy="2905146"/>
          </a:xfrm>
        </p:grpSpPr>
        <p:sp>
          <p:nvSpPr>
            <p:cNvPr id="20" name="角丸四角形 19"/>
            <p:cNvSpPr/>
            <p:nvPr/>
          </p:nvSpPr>
          <p:spPr>
            <a:xfrm>
              <a:off x="4714876" y="3500438"/>
              <a:ext cx="1714512" cy="2286016"/>
            </a:xfrm>
            <a:prstGeom prst="roundRect">
              <a:avLst>
                <a:gd name="adj" fmla="val 8334"/>
              </a:avLst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ts val="1800"/>
                </a:lnSpc>
              </a:pPr>
              <a:r>
                <a:rPr lang="en-US" altLang="ja-JP" dirty="0" smtClean="0"/>
                <a:t>o</a:t>
              </a:r>
              <a:r>
                <a:rPr kumimoji="1" lang="en-US" altLang="ja-JP" dirty="0" smtClean="0"/>
                <a:t>ffload</a:t>
              </a:r>
              <a:br>
                <a:rPr kumimoji="1" lang="en-US" altLang="ja-JP" dirty="0" smtClean="0"/>
              </a:br>
              <a:r>
                <a:rPr kumimoji="1" lang="en-US" altLang="ja-JP" dirty="0" smtClean="0"/>
                <a:t>engine</a:t>
              </a:r>
              <a:endParaRPr kumimoji="1" lang="ja-JP" altLang="en-US" dirty="0"/>
            </a:p>
          </p:txBody>
        </p:sp>
        <p:sp>
          <p:nvSpPr>
            <p:cNvPr id="7" name="角丸四角形 6"/>
            <p:cNvSpPr/>
            <p:nvPr/>
          </p:nvSpPr>
          <p:spPr>
            <a:xfrm>
              <a:off x="1928794" y="3571876"/>
              <a:ext cx="1500198" cy="71438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ja-JP" dirty="0" smtClean="0">
                  <a:solidFill>
                    <a:schemeClr val="bg2">
                      <a:lumMod val="75000"/>
                    </a:schemeClr>
                  </a:solidFill>
                </a:rPr>
                <a:t>ARM11</a:t>
              </a:r>
              <a:br>
                <a:rPr lang="en-US" altLang="ja-JP" dirty="0" smtClean="0">
                  <a:solidFill>
                    <a:schemeClr val="bg2">
                      <a:lumMod val="75000"/>
                    </a:schemeClr>
                  </a:solidFill>
                </a:rPr>
              </a:br>
              <a:r>
                <a:rPr lang="en-US" altLang="ja-JP" dirty="0" smtClean="0">
                  <a:solidFill>
                    <a:schemeClr val="bg2">
                      <a:lumMod val="75000"/>
                    </a:schemeClr>
                  </a:solidFill>
                </a:rPr>
                <a:t>core-middle</a:t>
              </a:r>
              <a:endParaRPr kumimoji="1" lang="ja-JP" altLang="en-US" dirty="0">
                <a:solidFill>
                  <a:schemeClr val="bg2">
                    <a:lumMod val="75000"/>
                  </a:schemeClr>
                </a:solidFill>
              </a:endParaRPr>
            </a:p>
          </p:txBody>
        </p:sp>
        <p:sp>
          <p:nvSpPr>
            <p:cNvPr id="9" name="角丸四角形 8"/>
            <p:cNvSpPr/>
            <p:nvPr/>
          </p:nvSpPr>
          <p:spPr>
            <a:xfrm>
              <a:off x="4810127" y="4929198"/>
              <a:ext cx="1500198" cy="71438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dirty="0" smtClean="0">
                  <a:solidFill>
                    <a:schemeClr val="bg2">
                      <a:lumMod val="75000"/>
                    </a:schemeClr>
                  </a:solidFill>
                </a:rPr>
                <a:t>VPU</a:t>
              </a:r>
              <a:endParaRPr kumimoji="1" lang="ja-JP" altLang="en-US" dirty="0">
                <a:solidFill>
                  <a:schemeClr val="bg2">
                    <a:lumMod val="75000"/>
                  </a:schemeClr>
                </a:solidFill>
              </a:endParaRPr>
            </a:p>
          </p:txBody>
        </p:sp>
        <p:sp>
          <p:nvSpPr>
            <p:cNvPr id="10" name="角丸四角形 9"/>
            <p:cNvSpPr/>
            <p:nvPr/>
          </p:nvSpPr>
          <p:spPr>
            <a:xfrm>
              <a:off x="4819651" y="3600451"/>
              <a:ext cx="1500198" cy="71438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ja-JP" dirty="0" smtClean="0">
                  <a:solidFill>
                    <a:schemeClr val="bg2">
                      <a:lumMod val="75000"/>
                    </a:schemeClr>
                  </a:solidFill>
                </a:rPr>
                <a:t>SH</a:t>
              </a:r>
            </a:p>
            <a:p>
              <a:pPr algn="ctr"/>
              <a:r>
                <a:rPr lang="en-US" altLang="ja-JP" dirty="0" smtClean="0">
                  <a:solidFill>
                    <a:schemeClr val="bg2">
                      <a:lumMod val="75000"/>
                    </a:schemeClr>
                  </a:solidFill>
                </a:rPr>
                <a:t>c</a:t>
              </a:r>
              <a:r>
                <a:rPr kumimoji="1" lang="en-US" altLang="ja-JP" dirty="0" smtClean="0">
                  <a:solidFill>
                    <a:schemeClr val="bg2">
                      <a:lumMod val="75000"/>
                    </a:schemeClr>
                  </a:solidFill>
                </a:rPr>
                <a:t>ore-middle</a:t>
              </a:r>
              <a:endParaRPr kumimoji="1" lang="ja-JP" altLang="en-US" dirty="0">
                <a:solidFill>
                  <a:schemeClr val="bg2">
                    <a:lumMod val="75000"/>
                  </a:schemeClr>
                </a:solidFill>
              </a:endParaRPr>
            </a:p>
          </p:txBody>
        </p:sp>
        <p:sp>
          <p:nvSpPr>
            <p:cNvPr id="13" name="テキスト ボックス 12"/>
            <p:cNvSpPr txBox="1"/>
            <p:nvPr/>
          </p:nvSpPr>
          <p:spPr>
            <a:xfrm>
              <a:off x="3633127" y="2881308"/>
              <a:ext cx="350111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ja-JP" altLang="en-US" dirty="0" smtClean="0">
                  <a:solidFill>
                    <a:schemeClr val="accent2">
                      <a:lumMod val="75000"/>
                    </a:schemeClr>
                  </a:solidFill>
                </a:rPr>
                <a:t>　　　　　　</a:t>
              </a:r>
              <a:r>
                <a:rPr kumimoji="1" lang="en-US" altLang="ja-JP" dirty="0" err="1" smtClean="0">
                  <a:solidFill>
                    <a:schemeClr val="accent2">
                      <a:lumMod val="75000"/>
                    </a:schemeClr>
                  </a:solidFill>
                </a:rPr>
                <a:t>Symbian</a:t>
              </a:r>
              <a:r>
                <a:rPr kumimoji="1" lang="ja-JP" altLang="en-US" dirty="0" smtClean="0">
                  <a:solidFill>
                    <a:schemeClr val="accent2">
                      <a:lumMod val="75000"/>
                    </a:schemeClr>
                  </a:solidFill>
                </a:rPr>
                <a:t> </a:t>
              </a:r>
              <a:r>
                <a:rPr kumimoji="1" lang="en-US" altLang="ja-JP" dirty="0" smtClean="0">
                  <a:solidFill>
                    <a:schemeClr val="accent2">
                      <a:lumMod val="75000"/>
                    </a:schemeClr>
                  </a:solidFill>
                </a:rPr>
                <a:t>Solution</a:t>
              </a:r>
              <a:r>
                <a:rPr kumimoji="1" lang="ja-JP" altLang="en-US" dirty="0" smtClean="0">
                  <a:solidFill>
                    <a:schemeClr val="accent2">
                      <a:lumMod val="75000"/>
                    </a:schemeClr>
                  </a:solidFill>
                </a:rPr>
                <a:t> 互換  </a:t>
              </a:r>
              <a:r>
                <a:rPr lang="en-US" altLang="ja-JP" dirty="0" smtClean="0">
                  <a:solidFill>
                    <a:schemeClr val="accent2">
                      <a:lumMod val="75000"/>
                    </a:schemeClr>
                  </a:solidFill>
                </a:rPr>
                <a:t/>
              </a:r>
              <a:br>
                <a:rPr lang="en-US" altLang="ja-JP" dirty="0" smtClean="0">
                  <a:solidFill>
                    <a:schemeClr val="accent2">
                      <a:lumMod val="75000"/>
                    </a:schemeClr>
                  </a:solidFill>
                </a:rPr>
              </a:br>
              <a:r>
                <a:rPr lang="ja-JP" altLang="en-US" dirty="0" smtClean="0">
                  <a:solidFill>
                    <a:srgbClr val="FF0000"/>
                  </a:solidFill>
                </a:rPr>
                <a:t>　　　　　 ［ </a:t>
              </a:r>
              <a:r>
                <a:rPr lang="en-US" altLang="ja-JP" dirty="0" smtClean="0">
                  <a:solidFill>
                    <a:srgbClr val="FF0000"/>
                  </a:solidFill>
                </a:rPr>
                <a:t>SH</a:t>
              </a:r>
              <a:r>
                <a:rPr lang="ja-JP" altLang="en-US" dirty="0" smtClean="0">
                  <a:solidFill>
                    <a:srgbClr val="FF0000"/>
                  </a:solidFill>
                </a:rPr>
                <a:t> 資産 </a:t>
              </a:r>
              <a:r>
                <a:rPr lang="en-US" altLang="ja-JP" dirty="0" smtClean="0">
                  <a:solidFill>
                    <a:srgbClr val="FF0000"/>
                  </a:solidFill>
                </a:rPr>
                <a:t>100%</a:t>
              </a:r>
              <a:r>
                <a:rPr lang="ja-JP" altLang="en-US" dirty="0" smtClean="0">
                  <a:solidFill>
                    <a:srgbClr val="FF0000"/>
                  </a:solidFill>
                </a:rPr>
                <a:t> 流用可］</a:t>
              </a:r>
              <a:endParaRPr kumimoji="1" lang="ja-JP" altLang="en-US" dirty="0">
                <a:solidFill>
                  <a:srgbClr val="FF0000"/>
                </a:solidFill>
              </a:endParaRPr>
            </a:p>
          </p:txBody>
        </p:sp>
        <p:sp>
          <p:nvSpPr>
            <p:cNvPr id="14" name="右矢印 13"/>
            <p:cNvSpPr/>
            <p:nvPr/>
          </p:nvSpPr>
          <p:spPr>
            <a:xfrm>
              <a:off x="3519480" y="3748090"/>
              <a:ext cx="1143008" cy="357190"/>
            </a:xfrm>
            <a:prstGeom prst="rightArrow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5" name="屈折矢印 14"/>
            <p:cNvSpPr/>
            <p:nvPr/>
          </p:nvSpPr>
          <p:spPr>
            <a:xfrm rot="5400000">
              <a:off x="3036083" y="3893347"/>
              <a:ext cx="1143008" cy="2071702"/>
            </a:xfrm>
            <a:prstGeom prst="bentUpArrow">
              <a:avLst>
                <a:gd name="adj1" fmla="val 13691"/>
                <a:gd name="adj2" fmla="val 18750"/>
                <a:gd name="adj3" fmla="val 20119"/>
              </a:avLst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6" name="テキスト ボックス 15"/>
            <p:cNvSpPr txBox="1"/>
            <p:nvPr/>
          </p:nvSpPr>
          <p:spPr>
            <a:xfrm>
              <a:off x="2466960" y="5326634"/>
              <a:ext cx="87716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ja-JP" altLang="en-US" dirty="0" smtClean="0">
                  <a:solidFill>
                    <a:schemeClr val="accent6">
                      <a:lumMod val="60000"/>
                      <a:lumOff val="40000"/>
                    </a:schemeClr>
                  </a:solidFill>
                </a:rPr>
                <a:t>直近解</a:t>
              </a:r>
              <a:endParaRPr kumimoji="1" lang="ja-JP" altLang="en-US" dirty="0">
                <a:solidFill>
                  <a:schemeClr val="accent6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17" name="テキスト ボックス 16"/>
            <p:cNvSpPr txBox="1"/>
            <p:nvPr/>
          </p:nvSpPr>
          <p:spPr>
            <a:xfrm>
              <a:off x="3566247" y="3959787"/>
              <a:ext cx="82671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ja-JP" altLang="en-US" dirty="0" smtClean="0">
                  <a:solidFill>
                    <a:srgbClr val="00B050"/>
                  </a:solidFill>
                </a:rPr>
                <a:t>現実</a:t>
              </a:r>
              <a:r>
                <a:rPr kumimoji="1" lang="ja-JP" altLang="en-US" dirty="0" smtClean="0">
                  <a:solidFill>
                    <a:srgbClr val="00B050"/>
                  </a:solidFill>
                </a:rPr>
                <a:t>解</a:t>
              </a:r>
              <a:endParaRPr kumimoji="1" lang="ja-JP" altLang="en-US" dirty="0">
                <a:solidFill>
                  <a:srgbClr val="00B050"/>
                </a:solidFill>
              </a:endParaRPr>
            </a:p>
          </p:txBody>
        </p:sp>
        <p:sp>
          <p:nvSpPr>
            <p:cNvPr id="22" name="右矢印吹き出し 21"/>
            <p:cNvSpPr/>
            <p:nvPr/>
          </p:nvSpPr>
          <p:spPr>
            <a:xfrm>
              <a:off x="-204634" y="2928934"/>
              <a:ext cx="1975610" cy="1771663"/>
            </a:xfrm>
            <a:prstGeom prst="rightArrowCallout">
              <a:avLst>
                <a:gd name="adj1" fmla="val 27678"/>
                <a:gd name="adj2" fmla="val 25000"/>
                <a:gd name="adj3" fmla="val 17727"/>
                <a:gd name="adj4" fmla="val 64977"/>
              </a:avLst>
            </a:prstGeom>
            <a:solidFill>
              <a:srgbClr val="CCFF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dirty="0" smtClean="0">
                  <a:solidFill>
                    <a:schemeClr val="accent2">
                      <a:lumMod val="75000"/>
                    </a:schemeClr>
                  </a:solidFill>
                </a:rPr>
                <a:t>Linux</a:t>
              </a:r>
              <a:r>
                <a:rPr kumimoji="1" lang="ja-JP" altLang="en-US" dirty="0" smtClean="0">
                  <a:solidFill>
                    <a:schemeClr val="accent2">
                      <a:lumMod val="75000"/>
                    </a:schemeClr>
                  </a:solidFill>
                </a:rPr>
                <a:t>携帯</a:t>
              </a:r>
              <a:r>
                <a:rPr kumimoji="1" lang="en-US" altLang="ja-JP" dirty="0" smtClean="0">
                  <a:solidFill>
                    <a:schemeClr val="accent2">
                      <a:lumMod val="75000"/>
                    </a:schemeClr>
                  </a:solidFill>
                </a:rPr>
                <a:t/>
              </a:r>
              <a:br>
                <a:rPr kumimoji="1" lang="en-US" altLang="ja-JP" dirty="0" smtClean="0">
                  <a:solidFill>
                    <a:schemeClr val="accent2">
                      <a:lumMod val="75000"/>
                    </a:schemeClr>
                  </a:solidFill>
                </a:rPr>
              </a:br>
              <a:r>
                <a:rPr kumimoji="1" lang="ja-JP" altLang="en-US" dirty="0" smtClean="0">
                  <a:solidFill>
                    <a:schemeClr val="accent2">
                      <a:lumMod val="75000"/>
                    </a:schemeClr>
                  </a:solidFill>
                </a:rPr>
                <a:t>ﾌﾟﾗｯﾄﾌｫｰﾑ</a:t>
              </a:r>
              <a:endParaRPr kumimoji="1" lang="en-US" altLang="ja-JP" dirty="0" smtClean="0">
                <a:solidFill>
                  <a:schemeClr val="accent2">
                    <a:lumMod val="75000"/>
                  </a:schemeClr>
                </a:solidFill>
              </a:endParaRPr>
            </a:p>
            <a:p>
              <a:pPr algn="ctr"/>
              <a:endParaRPr lang="en-US" altLang="ja-JP" dirty="0" smtClean="0">
                <a:solidFill>
                  <a:schemeClr val="accent2">
                    <a:lumMod val="75000"/>
                  </a:schemeClr>
                </a:solidFill>
              </a:endParaRPr>
            </a:p>
            <a:p>
              <a:pPr algn="ctr"/>
              <a:endParaRPr lang="en-US" altLang="ja-JP" dirty="0" smtClean="0">
                <a:solidFill>
                  <a:schemeClr val="accent2">
                    <a:lumMod val="75000"/>
                  </a:schemeClr>
                </a:solidFill>
              </a:endParaRPr>
            </a:p>
            <a:p>
              <a:pPr algn="ctr"/>
              <a:r>
                <a:rPr kumimoji="1" lang="en-US" altLang="ja-JP" dirty="0" smtClean="0">
                  <a:solidFill>
                    <a:schemeClr val="accent2">
                      <a:lumMod val="75000"/>
                    </a:schemeClr>
                  </a:solidFill>
                </a:rPr>
                <a:t>Android</a:t>
              </a:r>
            </a:p>
            <a:p>
              <a:pPr algn="ctr"/>
              <a:r>
                <a:rPr lang="en-US" altLang="ja-JP" dirty="0" err="1" smtClean="0">
                  <a:solidFill>
                    <a:schemeClr val="accent2">
                      <a:lumMod val="75000"/>
                    </a:schemeClr>
                  </a:solidFill>
                </a:rPr>
                <a:t>LiMO</a:t>
              </a:r>
              <a:endParaRPr kumimoji="1" lang="ja-JP" altLang="en-US" dirty="0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pic>
          <p:nvPicPr>
            <p:cNvPr id="21" name="図 20" descr="openmax_70px.png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97502" y="3643314"/>
              <a:ext cx="1181092" cy="344485"/>
            </a:xfrm>
            <a:prstGeom prst="rect">
              <a:avLst/>
            </a:prstGeom>
            <a:solidFill>
              <a:srgbClr val="66FFFF"/>
            </a:solidFill>
            <a:ln w="12700">
              <a:noFill/>
            </a:ln>
          </p:spPr>
        </p:pic>
      </p:grpSp>
      <p:sp>
        <p:nvSpPr>
          <p:cNvPr id="25" name="テキスト ボックス 24"/>
          <p:cNvSpPr txBox="1"/>
          <p:nvPr/>
        </p:nvSpPr>
        <p:spPr>
          <a:xfrm>
            <a:off x="285720" y="5805805"/>
            <a:ext cx="8643998" cy="461665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ja-JP" sz="2400" dirty="0" smtClean="0">
                <a:solidFill>
                  <a:schemeClr val="bg1"/>
                </a:solidFill>
              </a:rPr>
              <a:t>S</a:t>
            </a:r>
            <a:r>
              <a:rPr lang="ja-JP" altLang="en-US" sz="2400" dirty="0" smtClean="0">
                <a:solidFill>
                  <a:schemeClr val="bg1"/>
                </a:solidFill>
              </a:rPr>
              <a:t>シ括</a:t>
            </a:r>
            <a:r>
              <a:rPr lang="ja-JP" altLang="en-US" sz="2400" dirty="0" smtClean="0">
                <a:solidFill>
                  <a:schemeClr val="bg1"/>
                </a:solidFill>
              </a:rPr>
              <a:t>と連携して </a:t>
            </a:r>
            <a:r>
              <a:rPr lang="en-US" altLang="ja-JP" sz="2400" dirty="0" smtClean="0">
                <a:solidFill>
                  <a:schemeClr val="bg1"/>
                </a:solidFill>
              </a:rPr>
              <a:t>SH-</a:t>
            </a:r>
            <a:r>
              <a:rPr lang="en-US" altLang="ja-JP" sz="2400" dirty="0" err="1" smtClean="0">
                <a:solidFill>
                  <a:schemeClr val="bg1"/>
                </a:solidFill>
              </a:rPr>
              <a:t>MobileG</a:t>
            </a:r>
            <a:r>
              <a:rPr lang="ja-JP" altLang="en-US" sz="2400" dirty="0" smtClean="0">
                <a:solidFill>
                  <a:schemeClr val="bg1"/>
                </a:solidFill>
              </a:rPr>
              <a:t> 系 </a:t>
            </a:r>
            <a:r>
              <a:rPr lang="en-US" altLang="ja-JP" sz="2400" dirty="0" smtClean="0">
                <a:solidFill>
                  <a:schemeClr val="bg1"/>
                </a:solidFill>
              </a:rPr>
              <a:t>Linux</a:t>
            </a:r>
            <a:r>
              <a:rPr lang="ja-JP" altLang="en-US" sz="2400" dirty="0" smtClean="0">
                <a:solidFill>
                  <a:schemeClr val="bg1"/>
                </a:solidFill>
              </a:rPr>
              <a:t> </a:t>
            </a:r>
            <a:r>
              <a:rPr lang="en-US" altLang="ja-JP" sz="2400" dirty="0" smtClean="0">
                <a:solidFill>
                  <a:schemeClr val="bg1"/>
                </a:solidFill>
              </a:rPr>
              <a:t>MMF</a:t>
            </a:r>
            <a:r>
              <a:rPr lang="ja-JP" altLang="en-US" sz="2400" dirty="0" smtClean="0">
                <a:solidFill>
                  <a:schemeClr val="bg1"/>
                </a:solidFill>
              </a:rPr>
              <a:t> 対応を推進中</a:t>
            </a:r>
            <a:endParaRPr kumimoji="1" lang="ja-JP" altLang="en-US" sz="2400" dirty="0">
              <a:solidFill>
                <a:schemeClr val="bg1"/>
              </a:solidFill>
            </a:endParaRPr>
          </a:p>
        </p:txBody>
      </p:sp>
      <p:cxnSp>
        <p:nvCxnSpPr>
          <p:cNvPr id="27" name="直線矢印コネクタ 26"/>
          <p:cNvCxnSpPr/>
          <p:nvPr/>
        </p:nvCxnSpPr>
        <p:spPr>
          <a:xfrm rot="5400000">
            <a:off x="214282" y="1428736"/>
            <a:ext cx="571504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角丸四角形 27"/>
          <p:cNvSpPr/>
          <p:nvPr/>
        </p:nvSpPr>
        <p:spPr>
          <a:xfrm>
            <a:off x="428596" y="4786322"/>
            <a:ext cx="2357454" cy="785818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 smtClean="0">
                <a:solidFill>
                  <a:schemeClr val="bg1"/>
                </a:solidFill>
              </a:rPr>
              <a:t>SH-</a:t>
            </a:r>
            <a:r>
              <a:rPr kumimoji="1" lang="en-US" altLang="ja-JP" dirty="0" err="1" smtClean="0">
                <a:solidFill>
                  <a:schemeClr val="bg1"/>
                </a:solidFill>
              </a:rPr>
              <a:t>MobileR</a:t>
            </a:r>
            <a:r>
              <a:rPr kumimoji="1" lang="en-US" altLang="ja-JP" dirty="0" smtClean="0">
                <a:solidFill>
                  <a:schemeClr val="bg1"/>
                </a:solidFill>
              </a:rPr>
              <a:t>/R2</a:t>
            </a:r>
            <a:r>
              <a:rPr kumimoji="1" lang="ja-JP" altLang="en-US" dirty="0" smtClean="0">
                <a:solidFill>
                  <a:schemeClr val="bg1"/>
                </a:solidFill>
              </a:rPr>
              <a:t> </a:t>
            </a:r>
            <a:r>
              <a:rPr kumimoji="1" lang="ja-JP" altLang="en-US" dirty="0" err="1" smtClean="0">
                <a:solidFill>
                  <a:schemeClr val="bg1"/>
                </a:solidFill>
              </a:rPr>
              <a:t>での</a:t>
            </a:r>
            <a:r>
              <a:rPr kumimoji="1" lang="en-US" altLang="ja-JP" dirty="0" smtClean="0">
                <a:solidFill>
                  <a:schemeClr val="bg1"/>
                </a:solidFill>
              </a:rPr>
              <a:t/>
            </a:r>
            <a:br>
              <a:rPr kumimoji="1" lang="en-US" altLang="ja-JP" dirty="0" smtClean="0">
                <a:solidFill>
                  <a:schemeClr val="bg1"/>
                </a:solidFill>
              </a:rPr>
            </a:br>
            <a:r>
              <a:rPr kumimoji="1" lang="en-US" altLang="ja-JP" dirty="0" smtClean="0">
                <a:solidFill>
                  <a:schemeClr val="bg1"/>
                </a:solidFill>
              </a:rPr>
              <a:t>Linux</a:t>
            </a:r>
            <a:r>
              <a:rPr kumimoji="1" lang="ja-JP" altLang="en-US" dirty="0" smtClean="0">
                <a:solidFill>
                  <a:schemeClr val="bg1"/>
                </a:solidFill>
              </a:rPr>
              <a:t> </a:t>
            </a:r>
            <a:r>
              <a:rPr kumimoji="1" lang="en-US" altLang="ja-JP" dirty="0" smtClean="0">
                <a:solidFill>
                  <a:schemeClr val="bg1"/>
                </a:solidFill>
              </a:rPr>
              <a:t>MMF</a:t>
            </a:r>
            <a:r>
              <a:rPr kumimoji="1" lang="ja-JP" altLang="en-US" dirty="0" smtClean="0">
                <a:solidFill>
                  <a:schemeClr val="bg1"/>
                </a:solidFill>
              </a:rPr>
              <a:t> </a:t>
            </a:r>
            <a:r>
              <a:rPr kumimoji="1" lang="ja-JP" altLang="en-US" dirty="0" smtClean="0">
                <a:solidFill>
                  <a:schemeClr val="bg1"/>
                </a:solidFill>
              </a:rPr>
              <a:t>実装資産</a:t>
            </a:r>
            <a:r>
              <a:rPr kumimoji="1" lang="en-US" altLang="ja-JP" dirty="0" smtClean="0">
                <a:solidFill>
                  <a:schemeClr val="bg1"/>
                </a:solidFill>
              </a:rPr>
              <a:t/>
            </a:r>
            <a:br>
              <a:rPr kumimoji="1" lang="en-US" altLang="ja-JP" dirty="0" smtClean="0">
                <a:solidFill>
                  <a:schemeClr val="bg1"/>
                </a:solidFill>
              </a:rPr>
            </a:br>
            <a:r>
              <a:rPr kumimoji="1" lang="en-US" altLang="ja-JP" sz="1400" dirty="0" err="1" smtClean="0">
                <a:solidFill>
                  <a:schemeClr val="bg1"/>
                </a:solidFill>
              </a:rPr>
              <a:t>OpenMAX</a:t>
            </a:r>
            <a:r>
              <a:rPr kumimoji="1" lang="en-US" altLang="ja-JP" sz="1400" dirty="0" smtClean="0">
                <a:solidFill>
                  <a:schemeClr val="bg1"/>
                </a:solidFill>
              </a:rPr>
              <a:t>/IL</a:t>
            </a:r>
            <a:r>
              <a:rPr kumimoji="1" lang="ja-JP" altLang="en-US" sz="1400" dirty="0" smtClean="0">
                <a:solidFill>
                  <a:schemeClr val="bg1"/>
                </a:solidFill>
              </a:rPr>
              <a:t> 対応</a:t>
            </a:r>
            <a:r>
              <a:rPr kumimoji="1" lang="en-US" altLang="ja-JP" sz="1400" dirty="0" smtClean="0">
                <a:solidFill>
                  <a:schemeClr val="bg1"/>
                </a:solidFill>
              </a:rPr>
              <a:t>wrapper</a:t>
            </a:r>
            <a:r>
              <a:rPr kumimoji="1" lang="ja-JP" altLang="en-US" sz="1400" dirty="0" smtClean="0">
                <a:solidFill>
                  <a:schemeClr val="bg1"/>
                </a:solidFill>
              </a:rPr>
              <a:t> </a:t>
            </a:r>
            <a:endParaRPr kumimoji="1" lang="ja-JP" altLang="en-US" dirty="0">
              <a:solidFill>
                <a:schemeClr val="bg1"/>
              </a:solidFill>
            </a:endParaRPr>
          </a:p>
        </p:txBody>
      </p:sp>
      <p:cxnSp>
        <p:nvCxnSpPr>
          <p:cNvPr id="30" name="直線矢印コネクタ 29"/>
          <p:cNvCxnSpPr/>
          <p:nvPr/>
        </p:nvCxnSpPr>
        <p:spPr>
          <a:xfrm rot="5400000" flipH="1" flipV="1">
            <a:off x="2750331" y="4250537"/>
            <a:ext cx="500066" cy="42862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線矢印コネクタ 31"/>
          <p:cNvCxnSpPr/>
          <p:nvPr/>
        </p:nvCxnSpPr>
        <p:spPr>
          <a:xfrm flipV="1">
            <a:off x="2857488" y="4214818"/>
            <a:ext cx="2857520" cy="928694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テキスト ボックス 34"/>
          <p:cNvSpPr txBox="1"/>
          <p:nvPr/>
        </p:nvSpPr>
        <p:spPr>
          <a:xfrm>
            <a:off x="2571736" y="4214818"/>
            <a:ext cx="4286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dirty="0" smtClean="0">
                <a:solidFill>
                  <a:srgbClr val="FF0000"/>
                </a:solidFill>
              </a:rPr>
              <a:t>①</a:t>
            </a:r>
            <a:endParaRPr kumimoji="1" lang="ja-JP" altLang="en-US" dirty="0">
              <a:solidFill>
                <a:srgbClr val="FF0000"/>
              </a:solidFill>
            </a:endParaRPr>
          </a:p>
        </p:txBody>
      </p:sp>
      <p:sp>
        <p:nvSpPr>
          <p:cNvPr id="36" name="テキスト ボックス 35"/>
          <p:cNvSpPr txBox="1"/>
          <p:nvPr/>
        </p:nvSpPr>
        <p:spPr>
          <a:xfrm>
            <a:off x="4124323" y="4324356"/>
            <a:ext cx="4286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dirty="0" smtClean="0">
                <a:solidFill>
                  <a:srgbClr val="FF0000"/>
                </a:solidFill>
              </a:rPr>
              <a:t>②</a:t>
            </a:r>
            <a:endParaRPr kumimoji="1" lang="ja-JP" altLang="en-US" dirty="0">
              <a:solidFill>
                <a:srgbClr val="FF0000"/>
              </a:solidFill>
            </a:endParaRPr>
          </a:p>
        </p:txBody>
      </p:sp>
      <p:sp>
        <p:nvSpPr>
          <p:cNvPr id="38" name="テキスト ボックス 37"/>
          <p:cNvSpPr txBox="1"/>
          <p:nvPr/>
        </p:nvSpPr>
        <p:spPr>
          <a:xfrm>
            <a:off x="4543425" y="3388283"/>
            <a:ext cx="10001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dirty="0" smtClean="0">
                <a:solidFill>
                  <a:srgbClr val="00B050"/>
                </a:solidFill>
              </a:rPr>
              <a:t>RTIF</a:t>
            </a:r>
            <a:endParaRPr kumimoji="1" lang="ja-JP" altLang="en-US" dirty="0">
              <a:solidFill>
                <a:srgbClr val="00B050"/>
              </a:solidFill>
            </a:endParaRPr>
          </a:p>
        </p:txBody>
      </p:sp>
      <p:sp>
        <p:nvSpPr>
          <p:cNvPr id="39" name="テキスト ボックス 38"/>
          <p:cNvSpPr txBox="1"/>
          <p:nvPr/>
        </p:nvSpPr>
        <p:spPr>
          <a:xfrm>
            <a:off x="3749004" y="4776797"/>
            <a:ext cx="16802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dirty="0" err="1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memorry</a:t>
            </a:r>
            <a:r>
              <a:rPr lang="en-US" altLang="ja-JP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 map</a:t>
            </a:r>
            <a:endParaRPr kumimoji="1" lang="ja-JP" altLang="en-US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角丸四角形 42"/>
          <p:cNvSpPr/>
          <p:nvPr/>
        </p:nvSpPr>
        <p:spPr>
          <a:xfrm>
            <a:off x="6986604" y="3133722"/>
            <a:ext cx="1928826" cy="581030"/>
          </a:xfrm>
          <a:prstGeom prst="roundRect">
            <a:avLst/>
          </a:prstGeom>
          <a:noFill/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Android</a:t>
            </a:r>
            <a:r>
              <a:rPr kumimoji="1" lang="ja-JP" altLang="en-US" dirty="0" smtClean="0"/>
              <a:t> </a:t>
            </a:r>
            <a:r>
              <a:rPr kumimoji="1" lang="en-US" altLang="ja-JP" dirty="0" smtClean="0"/>
              <a:t>on</a:t>
            </a:r>
            <a:r>
              <a:rPr kumimoji="1" lang="ja-JP" altLang="en-US" dirty="0" smtClean="0"/>
              <a:t> </a:t>
            </a:r>
            <a:r>
              <a:rPr kumimoji="1" lang="en-US" altLang="ja-JP" dirty="0" smtClean="0"/>
              <a:t>SH-</a:t>
            </a:r>
            <a:r>
              <a:rPr kumimoji="1" lang="en-US" altLang="ja-JP" dirty="0" err="1" smtClean="0"/>
              <a:t>MobileG</a:t>
            </a:r>
            <a:r>
              <a:rPr kumimoji="1" lang="en-US" altLang="ja-JP" dirty="0" smtClean="0"/>
              <a:t/>
            </a:r>
            <a:br>
              <a:rPr kumimoji="1" lang="en-US" altLang="ja-JP" dirty="0" smtClean="0"/>
            </a:br>
            <a:r>
              <a:rPr lang="en-US" altLang="ja-JP" dirty="0" smtClean="0"/>
              <a:t/>
            </a:r>
            <a:br>
              <a:rPr lang="en-US" altLang="ja-JP" dirty="0" smtClean="0"/>
            </a:b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174656" y="782638"/>
            <a:ext cx="8826500" cy="5383212"/>
          </a:xfrm>
        </p:spPr>
        <p:txBody>
          <a:bodyPr/>
          <a:lstStyle/>
          <a:p>
            <a:r>
              <a:rPr kumimoji="1" lang="ja-JP" altLang="en-US" dirty="0" smtClean="0"/>
              <a:t> </a:t>
            </a:r>
            <a:r>
              <a:rPr kumimoji="1" lang="en-US" altLang="ja-JP" dirty="0" smtClean="0">
                <a:solidFill>
                  <a:srgbClr val="FF0000"/>
                </a:solidFill>
              </a:rPr>
              <a:t>RDF</a:t>
            </a:r>
            <a:r>
              <a:rPr kumimoji="1" lang="ja-JP" altLang="en-US" dirty="0" smtClean="0">
                <a:solidFill>
                  <a:srgbClr val="FF0000"/>
                </a:solidFill>
              </a:rPr>
              <a:t> との共同開発で </a:t>
            </a:r>
            <a:r>
              <a:rPr kumimoji="1" lang="en-US" altLang="ja-JP" dirty="0" smtClean="0">
                <a:solidFill>
                  <a:srgbClr val="FF0000"/>
                </a:solidFill>
              </a:rPr>
              <a:t>3GSM</a:t>
            </a:r>
            <a:r>
              <a:rPr kumimoji="1" lang="ja-JP" altLang="en-US" dirty="0" smtClean="0">
                <a:solidFill>
                  <a:srgbClr val="FF0000"/>
                </a:solidFill>
              </a:rPr>
              <a:t> に向け </a:t>
            </a:r>
            <a:r>
              <a:rPr kumimoji="1" lang="en-US" altLang="ja-JP" dirty="0" smtClean="0">
                <a:solidFill>
                  <a:srgbClr val="FF0000"/>
                </a:solidFill>
              </a:rPr>
              <a:t>Android</a:t>
            </a:r>
            <a:r>
              <a:rPr lang="ja-JP" altLang="en-US" dirty="0" smtClean="0">
                <a:solidFill>
                  <a:srgbClr val="FF0000"/>
                </a:solidFill>
              </a:rPr>
              <a:t> の </a:t>
            </a:r>
            <a:r>
              <a:rPr lang="en-US" altLang="ja-JP" dirty="0" smtClean="0">
                <a:solidFill>
                  <a:srgbClr val="FF0000"/>
                </a:solidFill>
              </a:rPr>
              <a:t>G3</a:t>
            </a:r>
            <a:r>
              <a:rPr lang="ja-JP" altLang="en-US" dirty="0" smtClean="0">
                <a:solidFill>
                  <a:srgbClr val="FF0000"/>
                </a:solidFill>
              </a:rPr>
              <a:t> </a:t>
            </a:r>
            <a:r>
              <a:rPr lang="ja-JP" altLang="en-US" dirty="0" smtClean="0">
                <a:solidFill>
                  <a:srgbClr val="FF0000"/>
                </a:solidFill>
              </a:rPr>
              <a:t>実装推進中</a:t>
            </a:r>
            <a:endParaRPr lang="en-US" altLang="ja-JP" dirty="0" smtClean="0">
              <a:solidFill>
                <a:srgbClr val="FF0000"/>
              </a:solidFill>
            </a:endParaRPr>
          </a:p>
          <a:p>
            <a:pPr lvl="1"/>
            <a:r>
              <a:rPr lang="en-US" altLang="ja-JP" dirty="0" smtClean="0"/>
              <a:t>RSO</a:t>
            </a:r>
            <a:r>
              <a:rPr lang="ja-JP" altLang="en-US" dirty="0" smtClean="0"/>
              <a:t> </a:t>
            </a:r>
            <a:r>
              <a:rPr lang="en-US" altLang="ja-JP" dirty="0" smtClean="0"/>
              <a:t>=</a:t>
            </a:r>
            <a:r>
              <a:rPr lang="ja-JP" altLang="en-US" dirty="0" smtClean="0"/>
              <a:t> </a:t>
            </a:r>
            <a:r>
              <a:rPr lang="en-US" altLang="ja-JP" dirty="0" smtClean="0"/>
              <a:t>Android</a:t>
            </a:r>
            <a:r>
              <a:rPr lang="ja-JP" altLang="en-US" dirty="0" smtClean="0"/>
              <a:t> 専用 </a:t>
            </a:r>
            <a:r>
              <a:rPr lang="en-US" altLang="ja-JP" dirty="0" smtClean="0"/>
              <a:t>kernel</a:t>
            </a:r>
            <a:r>
              <a:rPr lang="ja-JP" altLang="en-US" dirty="0" err="1" smtClean="0"/>
              <a:t>、</a:t>
            </a:r>
            <a:r>
              <a:rPr lang="ja-JP" altLang="en-US" dirty="0" smtClean="0"/>
              <a:t>デバイスドライバ（</a:t>
            </a:r>
            <a:r>
              <a:rPr lang="en-US" altLang="ja-JP" dirty="0" smtClean="0"/>
              <a:t>LCD,USB,MTD</a:t>
            </a:r>
            <a:r>
              <a:rPr lang="ja-JP" altLang="en-US" dirty="0" smtClean="0"/>
              <a:t> 等）</a:t>
            </a:r>
            <a:endParaRPr lang="en-US" altLang="ja-JP" dirty="0" smtClean="0"/>
          </a:p>
          <a:p>
            <a:pPr lvl="1"/>
            <a:r>
              <a:rPr lang="en-US" altLang="ja-JP" dirty="0" smtClean="0"/>
              <a:t>RSO</a:t>
            </a:r>
            <a:r>
              <a:rPr lang="ja-JP" altLang="en-US" dirty="0" smtClean="0"/>
              <a:t> </a:t>
            </a:r>
            <a:r>
              <a:rPr lang="en-US" altLang="ja-JP" dirty="0" smtClean="0"/>
              <a:t>(Option)</a:t>
            </a:r>
            <a:r>
              <a:rPr lang="ja-JP" altLang="en-US" dirty="0" smtClean="0"/>
              <a:t> </a:t>
            </a:r>
            <a:r>
              <a:rPr lang="en-US" altLang="ja-JP" dirty="0" smtClean="0"/>
              <a:t>=</a:t>
            </a:r>
            <a:r>
              <a:rPr lang="ja-JP" altLang="en-US" dirty="0" smtClean="0"/>
              <a:t> </a:t>
            </a:r>
            <a:r>
              <a:rPr lang="en-US" altLang="ja-JP" dirty="0" err="1" smtClean="0"/>
              <a:t>OepnMAX</a:t>
            </a:r>
            <a:r>
              <a:rPr lang="en-US" altLang="ja-JP" dirty="0" smtClean="0"/>
              <a:t>/IL</a:t>
            </a:r>
            <a:r>
              <a:rPr lang="ja-JP" altLang="en-US" dirty="0" smtClean="0"/>
              <a:t> </a:t>
            </a:r>
            <a:r>
              <a:rPr lang="en-US" altLang="ja-JP" dirty="0" smtClean="0"/>
              <a:t>+</a:t>
            </a:r>
            <a:r>
              <a:rPr lang="ja-JP" altLang="en-US" dirty="0" smtClean="0"/>
              <a:t> </a:t>
            </a:r>
            <a:r>
              <a:rPr lang="en-US" altLang="ja-JP" dirty="0" err="1" smtClean="0"/>
              <a:t>opencore</a:t>
            </a:r>
            <a:r>
              <a:rPr lang="ja-JP" altLang="en-US" dirty="0" smtClean="0"/>
              <a:t> による </a:t>
            </a:r>
            <a:r>
              <a:rPr lang="en-US" altLang="ja-JP" dirty="0" smtClean="0"/>
              <a:t>multi-media</a:t>
            </a:r>
            <a:r>
              <a:rPr lang="ja-JP" altLang="en-US" dirty="0" smtClean="0"/>
              <a:t> 対応</a:t>
            </a:r>
            <a:endParaRPr lang="en-US" altLang="ja-JP" dirty="0" smtClean="0"/>
          </a:p>
          <a:p>
            <a:pPr lvl="1"/>
            <a:r>
              <a:rPr lang="en-US" altLang="ja-JP" dirty="0" smtClean="0"/>
              <a:t>RDF</a:t>
            </a:r>
            <a:r>
              <a:rPr lang="ja-JP" altLang="en-US" dirty="0" smtClean="0"/>
              <a:t> </a:t>
            </a:r>
            <a:r>
              <a:rPr lang="en-US" altLang="ja-JP" dirty="0" smtClean="0"/>
              <a:t>=</a:t>
            </a:r>
            <a:r>
              <a:rPr lang="ja-JP" altLang="en-US" dirty="0" smtClean="0"/>
              <a:t> </a:t>
            </a:r>
            <a:r>
              <a:rPr lang="en-US" altLang="ja-JP" dirty="0" smtClean="0"/>
              <a:t>BB</a:t>
            </a:r>
            <a:r>
              <a:rPr lang="ja-JP" altLang="en-US" dirty="0" smtClean="0"/>
              <a:t>部 （</a:t>
            </a:r>
            <a:r>
              <a:rPr lang="en-US" altLang="ja-JP" dirty="0" smtClean="0"/>
              <a:t>RDF</a:t>
            </a:r>
            <a:r>
              <a:rPr lang="ja-JP" altLang="en-US" dirty="0" smtClean="0"/>
              <a:t> 独自 </a:t>
            </a:r>
            <a:r>
              <a:rPr lang="en-US" altLang="ja-JP" dirty="0" smtClean="0"/>
              <a:t>Codec</a:t>
            </a:r>
            <a:r>
              <a:rPr lang="ja-JP" altLang="en-US" dirty="0" smtClean="0"/>
              <a:t> による </a:t>
            </a:r>
            <a:r>
              <a:rPr lang="en-US" altLang="ja-JP" dirty="0" smtClean="0"/>
              <a:t>3G</a:t>
            </a:r>
            <a:r>
              <a:rPr lang="ja-JP" altLang="en-US" dirty="0" smtClean="0"/>
              <a:t> 網接続）</a:t>
            </a:r>
            <a:endParaRPr lang="en-US" altLang="ja-JP" dirty="0" smtClean="0"/>
          </a:p>
          <a:p>
            <a:endParaRPr lang="en-US" altLang="ja-JP" dirty="0" smtClean="0"/>
          </a:p>
          <a:p>
            <a:r>
              <a:rPr kumimoji="1" lang="ja-JP" altLang="en-US" dirty="0" smtClean="0"/>
              <a:t> 富士通に </a:t>
            </a:r>
            <a:r>
              <a:rPr kumimoji="1" lang="en-US" altLang="ja-JP" dirty="0" smtClean="0"/>
              <a:t>3GSM</a:t>
            </a:r>
            <a:r>
              <a:rPr kumimoji="1" lang="ja-JP" altLang="en-US" dirty="0" smtClean="0"/>
              <a:t> 版を提供予定 </a:t>
            </a:r>
            <a:endParaRPr kumimoji="1" lang="en-US" altLang="ja-JP" dirty="0" smtClean="0"/>
          </a:p>
          <a:p>
            <a:pPr lvl="1"/>
            <a:r>
              <a:rPr lang="ja-JP" altLang="en-US" dirty="0" smtClean="0"/>
              <a:t>富士通とは </a:t>
            </a:r>
            <a:r>
              <a:rPr lang="en-US" altLang="ja-JP" dirty="0" smtClean="0"/>
              <a:t>RDF</a:t>
            </a:r>
            <a:r>
              <a:rPr lang="ja-JP" altLang="en-US" dirty="0" smtClean="0"/>
              <a:t> が会話</a:t>
            </a:r>
            <a:endParaRPr lang="en-US" altLang="ja-JP" dirty="0" smtClean="0"/>
          </a:p>
          <a:p>
            <a:pPr lvl="1"/>
            <a:r>
              <a:rPr kumimoji="1" lang="ja-JP" altLang="en-US" dirty="0" smtClean="0"/>
              <a:t>非常に限定的機能を無償供給</a:t>
            </a:r>
            <a:endParaRPr kumimoji="1" lang="en-US" altLang="ja-JP" dirty="0" smtClean="0"/>
          </a:p>
          <a:p>
            <a:pPr lvl="1"/>
            <a:r>
              <a:rPr lang="ja-JP" altLang="en-US" dirty="0" smtClean="0"/>
              <a:t>製品化に向けた開発課題は別途審議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>
                <a:solidFill>
                  <a:srgbClr val="FF0000"/>
                </a:solidFill>
              </a:rPr>
              <a:t>製品化決定時には </a:t>
            </a:r>
            <a:r>
              <a:rPr lang="en-US" altLang="ja-JP" dirty="0" smtClean="0">
                <a:solidFill>
                  <a:srgbClr val="FF0000"/>
                </a:solidFill>
              </a:rPr>
              <a:t>RDF/RSO</a:t>
            </a:r>
            <a:r>
              <a:rPr lang="ja-JP" altLang="en-US" dirty="0" smtClean="0">
                <a:solidFill>
                  <a:srgbClr val="FF0000"/>
                </a:solidFill>
              </a:rPr>
              <a:t> 共同での有償開発を前提として提案</a:t>
            </a:r>
            <a:endParaRPr lang="en-US" altLang="ja-JP" dirty="0" smtClean="0">
              <a:solidFill>
                <a:srgbClr val="FF0000"/>
              </a:solidFill>
            </a:endParaRPr>
          </a:p>
          <a:p>
            <a:pPr lvl="2"/>
            <a:r>
              <a:rPr lang="ja-JP" altLang="en-US" dirty="0" smtClean="0"/>
              <a:t> マルチメディア対応 （ </a:t>
            </a:r>
            <a:r>
              <a:rPr lang="en-US" altLang="ja-JP" dirty="0" smtClean="0"/>
              <a:t>Audio</a:t>
            </a:r>
            <a:r>
              <a:rPr lang="ja-JP" altLang="en-US" dirty="0" err="1" smtClean="0"/>
              <a:t>、</a:t>
            </a:r>
            <a:r>
              <a:rPr lang="en-US" altLang="ja-JP" dirty="0" smtClean="0"/>
              <a:t>Video</a:t>
            </a:r>
            <a:r>
              <a:rPr lang="ja-JP" altLang="en-US" dirty="0" err="1" smtClean="0"/>
              <a:t>、</a:t>
            </a:r>
            <a:r>
              <a:rPr lang="ja-JP" altLang="en-US" dirty="0" smtClean="0"/>
              <a:t>音源シンセサイザ など）</a:t>
            </a:r>
            <a:endParaRPr lang="en-US" altLang="ja-JP" dirty="0" smtClean="0"/>
          </a:p>
          <a:p>
            <a:pPr lvl="2"/>
            <a:r>
              <a:rPr lang="ja-JP" altLang="en-US" dirty="0" smtClean="0"/>
              <a:t> </a:t>
            </a:r>
            <a:r>
              <a:rPr lang="en-US" altLang="ja-JP" dirty="0" smtClean="0"/>
              <a:t>SH</a:t>
            </a:r>
            <a:r>
              <a:rPr lang="ja-JP" altLang="en-US" dirty="0" smtClean="0"/>
              <a:t> </a:t>
            </a:r>
            <a:r>
              <a:rPr lang="en-US" altLang="ja-JP" dirty="0" smtClean="0"/>
              <a:t>MMF</a:t>
            </a:r>
            <a:r>
              <a:rPr lang="ja-JP" altLang="en-US" dirty="0" smtClean="0"/>
              <a:t> オフロードエンジン（前頁）の </a:t>
            </a:r>
            <a:r>
              <a:rPr lang="en-US" altLang="ja-JP" dirty="0" smtClean="0"/>
              <a:t>Android</a:t>
            </a:r>
            <a:r>
              <a:rPr lang="ja-JP" altLang="en-US" dirty="0" smtClean="0"/>
              <a:t> </a:t>
            </a:r>
            <a:r>
              <a:rPr lang="ja-JP" altLang="en-US" dirty="0" err="1" smtClean="0"/>
              <a:t>への</a:t>
            </a:r>
            <a:r>
              <a:rPr lang="ja-JP" altLang="en-US" dirty="0" smtClean="0"/>
              <a:t>適用</a:t>
            </a:r>
            <a:endParaRPr lang="en-US" altLang="ja-JP" dirty="0" smtClean="0"/>
          </a:p>
          <a:p>
            <a:pPr lvl="2"/>
            <a:r>
              <a:rPr kumimoji="1" lang="ja-JP" altLang="en-US" dirty="0" smtClean="0"/>
              <a:t> </a:t>
            </a:r>
            <a:r>
              <a:rPr lang="ja-JP" altLang="en-US" dirty="0" smtClean="0">
                <a:solidFill>
                  <a:srgbClr val="FF3300"/>
                </a:solidFill>
              </a:rPr>
              <a:t>電池駆動 </a:t>
            </a:r>
            <a:r>
              <a:rPr lang="en-US" altLang="ja-JP" dirty="0" err="1" smtClean="0">
                <a:solidFill>
                  <a:srgbClr val="FF3300"/>
                </a:solidFill>
              </a:rPr>
              <a:t>PowerManagement</a:t>
            </a:r>
            <a:r>
              <a:rPr lang="ja-JP" altLang="en-US" dirty="0" smtClean="0">
                <a:solidFill>
                  <a:srgbClr val="FF3300"/>
                </a:solidFill>
              </a:rPr>
              <a:t> 実装 ← 重課題（戦略開発テーマ）</a:t>
            </a:r>
            <a:endParaRPr kumimoji="1" lang="ja-JP" altLang="en-US" dirty="0">
              <a:solidFill>
                <a:srgbClr val="FF3300"/>
              </a:solidFill>
            </a:endParaRPr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47EAB2D-548D-4693-9BA9-0B2677D6182F}" type="slidenum">
              <a:rPr lang="en-US" altLang="ja-JP" smtClean="0"/>
              <a:pPr>
                <a:defRPr/>
              </a:pPr>
              <a:t>8</a:t>
            </a:fld>
            <a:endParaRPr lang="en-US" altLang="ja-JP"/>
          </a:p>
        </p:txBody>
      </p:sp>
      <p:sp>
        <p:nvSpPr>
          <p:cNvPr id="5" name="テキスト ボックス 4"/>
          <p:cNvSpPr txBox="1"/>
          <p:nvPr/>
        </p:nvSpPr>
        <p:spPr>
          <a:xfrm>
            <a:off x="285720" y="5681979"/>
            <a:ext cx="8643998" cy="461665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ja-JP" altLang="en-US" sz="2400" dirty="0" smtClean="0">
                <a:solidFill>
                  <a:schemeClr val="bg1"/>
                </a:solidFill>
              </a:rPr>
              <a:t>キャリア、端末メーカ で具体的に </a:t>
            </a:r>
            <a:r>
              <a:rPr lang="en-US" altLang="ja-JP" sz="2400" dirty="0" smtClean="0">
                <a:solidFill>
                  <a:schemeClr val="bg1"/>
                </a:solidFill>
              </a:rPr>
              <a:t>Android</a:t>
            </a:r>
            <a:r>
              <a:rPr lang="ja-JP" altLang="en-US" sz="2400" dirty="0" smtClean="0">
                <a:solidFill>
                  <a:schemeClr val="bg1"/>
                </a:solidFill>
              </a:rPr>
              <a:t> 対応を検討開始</a:t>
            </a:r>
            <a:endParaRPr kumimoji="1" lang="ja-JP" altLang="en-US" sz="2400" dirty="0">
              <a:solidFill>
                <a:schemeClr val="bg1"/>
              </a:solidFill>
            </a:endParaRPr>
          </a:p>
        </p:txBody>
      </p:sp>
      <p:sp>
        <p:nvSpPr>
          <p:cNvPr id="6" name="正方形/長方形 5"/>
          <p:cNvSpPr/>
          <p:nvPr/>
        </p:nvSpPr>
        <p:spPr>
          <a:xfrm>
            <a:off x="6000760" y="2595557"/>
            <a:ext cx="714380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 smtClean="0">
                <a:solidFill>
                  <a:schemeClr val="accent2">
                    <a:lumMod val="75000"/>
                  </a:schemeClr>
                </a:solidFill>
              </a:rPr>
              <a:t>RSO</a:t>
            </a:r>
            <a:endParaRPr kumimoji="1" lang="ja-JP" altLang="en-US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8" name="正方形/長方形 7"/>
          <p:cNvSpPr/>
          <p:nvPr/>
        </p:nvSpPr>
        <p:spPr>
          <a:xfrm>
            <a:off x="5572132" y="3357562"/>
            <a:ext cx="785818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dirty="0" smtClean="0">
                <a:solidFill>
                  <a:schemeClr val="accent2">
                    <a:lumMod val="75000"/>
                  </a:schemeClr>
                </a:solidFill>
              </a:rPr>
              <a:t>S</a:t>
            </a:r>
            <a:r>
              <a:rPr lang="ja-JP" altLang="en-US" dirty="0" smtClean="0">
                <a:solidFill>
                  <a:schemeClr val="accent2">
                    <a:lumMod val="75000"/>
                  </a:schemeClr>
                </a:solidFill>
              </a:rPr>
              <a:t>シ括</a:t>
            </a:r>
            <a:endParaRPr kumimoji="1" lang="ja-JP" altLang="en-US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072461" y="3209410"/>
            <a:ext cx="705855" cy="3624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51" name="Picture 7" descr="NTT DOCOMO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72462" y="2457443"/>
            <a:ext cx="857224" cy="359482"/>
          </a:xfrm>
          <a:prstGeom prst="rect">
            <a:avLst/>
          </a:prstGeom>
          <a:noFill/>
        </p:spPr>
      </p:pic>
      <p:cxnSp>
        <p:nvCxnSpPr>
          <p:cNvPr id="23" name="直線矢印コネクタ 22"/>
          <p:cNvCxnSpPr/>
          <p:nvPr/>
        </p:nvCxnSpPr>
        <p:spPr>
          <a:xfrm rot="5400000" flipH="1" flipV="1">
            <a:off x="6000760" y="3143248"/>
            <a:ext cx="285752" cy="142876"/>
          </a:xfrm>
          <a:prstGeom prst="straightConnector1">
            <a:avLst/>
          </a:prstGeom>
          <a:ln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線矢印コネクタ 24"/>
          <p:cNvCxnSpPr/>
          <p:nvPr/>
        </p:nvCxnSpPr>
        <p:spPr>
          <a:xfrm rot="16200000" flipH="1">
            <a:off x="6786578" y="2857496"/>
            <a:ext cx="214314" cy="214314"/>
          </a:xfrm>
          <a:prstGeom prst="straightConnector1">
            <a:avLst/>
          </a:prstGeom>
          <a:ln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線矢印コネクタ 28"/>
          <p:cNvCxnSpPr/>
          <p:nvPr/>
        </p:nvCxnSpPr>
        <p:spPr>
          <a:xfrm rot="5400000" flipH="1" flipV="1">
            <a:off x="8358214" y="3071810"/>
            <a:ext cx="428628" cy="1588"/>
          </a:xfrm>
          <a:prstGeom prst="straightConnector1">
            <a:avLst/>
          </a:prstGeom>
          <a:ln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線矢印コネクタ 31"/>
          <p:cNvCxnSpPr/>
          <p:nvPr/>
        </p:nvCxnSpPr>
        <p:spPr>
          <a:xfrm rot="10800000" flipV="1">
            <a:off x="6786578" y="2428868"/>
            <a:ext cx="428628" cy="285752"/>
          </a:xfrm>
          <a:prstGeom prst="straightConnector1">
            <a:avLst/>
          </a:prstGeom>
          <a:ln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線矢印コネクタ 33"/>
          <p:cNvCxnSpPr/>
          <p:nvPr/>
        </p:nvCxnSpPr>
        <p:spPr>
          <a:xfrm>
            <a:off x="7786710" y="2357430"/>
            <a:ext cx="428628" cy="142876"/>
          </a:xfrm>
          <a:prstGeom prst="straightConnector1">
            <a:avLst/>
          </a:prstGeom>
          <a:ln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テキスト ボックス 36"/>
          <p:cNvSpPr txBox="1"/>
          <p:nvPr/>
        </p:nvSpPr>
        <p:spPr>
          <a:xfrm>
            <a:off x="4572000" y="2500306"/>
            <a:ext cx="857256" cy="4514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400"/>
              </a:lnSpc>
            </a:pPr>
            <a:r>
              <a:rPr kumimoji="1" lang="en-US" altLang="ja-JP" sz="1400" dirty="0" smtClean="0"/>
              <a:t>ARM</a:t>
            </a:r>
          </a:p>
          <a:p>
            <a:pPr>
              <a:lnSpc>
                <a:spcPts val="1400"/>
              </a:lnSpc>
            </a:pPr>
            <a:r>
              <a:rPr lang="ja-JP" altLang="en-US" sz="1400" dirty="0" smtClean="0"/>
              <a:t> </a:t>
            </a:r>
            <a:r>
              <a:rPr kumimoji="1" lang="en-US" altLang="ja-JP" sz="1400" dirty="0" smtClean="0"/>
              <a:t>Linux</a:t>
            </a:r>
            <a:endParaRPr kumimoji="1" lang="ja-JP" altLang="en-US" dirty="0"/>
          </a:p>
        </p:txBody>
      </p:sp>
      <p:cxnSp>
        <p:nvCxnSpPr>
          <p:cNvPr id="39" name="直線矢印コネクタ 38"/>
          <p:cNvCxnSpPr/>
          <p:nvPr/>
        </p:nvCxnSpPr>
        <p:spPr>
          <a:xfrm>
            <a:off x="5372106" y="2697434"/>
            <a:ext cx="500066" cy="60049"/>
          </a:xfrm>
          <a:prstGeom prst="straightConnector1">
            <a:avLst/>
          </a:prstGeom>
          <a:ln>
            <a:solidFill>
              <a:schemeClr val="accent2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直線矢印コネクタ 41"/>
          <p:cNvCxnSpPr/>
          <p:nvPr/>
        </p:nvCxnSpPr>
        <p:spPr>
          <a:xfrm>
            <a:off x="7710509" y="3408362"/>
            <a:ext cx="357190" cy="1588"/>
          </a:xfrm>
          <a:prstGeom prst="straightConnector1">
            <a:avLst/>
          </a:prstGeom>
          <a:ln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正方形/長方形 6"/>
          <p:cNvSpPr/>
          <p:nvPr/>
        </p:nvSpPr>
        <p:spPr>
          <a:xfrm>
            <a:off x="7072330" y="3214686"/>
            <a:ext cx="714380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 smtClean="0">
                <a:solidFill>
                  <a:schemeClr val="accent2">
                    <a:lumMod val="75000"/>
                  </a:schemeClr>
                </a:solidFill>
              </a:rPr>
              <a:t>RDF</a:t>
            </a:r>
            <a:endParaRPr kumimoji="1" lang="ja-JP" altLang="en-US" dirty="0">
              <a:solidFill>
                <a:schemeClr val="accent2">
                  <a:lumMod val="75000"/>
                </a:schemeClr>
              </a:solidFill>
            </a:endParaRPr>
          </a:p>
        </p:txBody>
      </p:sp>
      <p:cxnSp>
        <p:nvCxnSpPr>
          <p:cNvPr id="28" name="直線矢印コネクタ 27"/>
          <p:cNvCxnSpPr/>
          <p:nvPr/>
        </p:nvCxnSpPr>
        <p:spPr>
          <a:xfrm rot="5400000">
            <a:off x="7286644" y="2881309"/>
            <a:ext cx="428628" cy="1588"/>
          </a:xfrm>
          <a:prstGeom prst="straightConnector1">
            <a:avLst/>
          </a:prstGeom>
          <a:ln>
            <a:solidFill>
              <a:srgbClr val="00006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146" name="Picture 2" descr="Android デベロッパー チャレンジ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926293" y="2057393"/>
            <a:ext cx="1289045" cy="3714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Android</a:t>
            </a:r>
            <a:r>
              <a:rPr kumimoji="1" lang="ja-JP" altLang="en-US" dirty="0" smtClean="0"/>
              <a:t> </a:t>
            </a:r>
            <a:r>
              <a:rPr kumimoji="1" lang="en-US" altLang="ja-JP" dirty="0" smtClean="0"/>
              <a:t>on</a:t>
            </a:r>
            <a:r>
              <a:rPr kumimoji="1" lang="ja-JP" altLang="en-US" dirty="0" smtClean="0"/>
              <a:t> </a:t>
            </a:r>
            <a:r>
              <a:rPr kumimoji="1" lang="en-US" altLang="ja-JP" dirty="0" smtClean="0"/>
              <a:t>SH-</a:t>
            </a:r>
            <a:r>
              <a:rPr kumimoji="1" lang="en-US" altLang="ja-JP" dirty="0" err="1" smtClean="0"/>
              <a:t>MobileR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71406" y="760432"/>
            <a:ext cx="4897442" cy="5383212"/>
          </a:xfrm>
        </p:spPr>
        <p:txBody>
          <a:bodyPr/>
          <a:lstStyle/>
          <a:p>
            <a:r>
              <a:rPr kumimoji="1" lang="ja-JP" altLang="en-US" dirty="0" smtClean="0"/>
              <a:t> </a:t>
            </a:r>
            <a:r>
              <a:rPr kumimoji="1" lang="en-US" altLang="ja-JP" dirty="0" smtClean="0"/>
              <a:t>2008.10.22</a:t>
            </a:r>
            <a:r>
              <a:rPr kumimoji="1" lang="ja-JP" altLang="en-US" dirty="0" smtClean="0"/>
              <a:t> 全ソースコード公開</a:t>
            </a:r>
            <a:endParaRPr kumimoji="1" lang="en-US" altLang="ja-JP" dirty="0" smtClean="0"/>
          </a:p>
          <a:p>
            <a:pPr lvl="1"/>
            <a:r>
              <a:rPr lang="en-US" altLang="ja-JP" dirty="0" smtClean="0"/>
              <a:t>Android</a:t>
            </a:r>
            <a:r>
              <a:rPr lang="ja-JP" altLang="en-US" dirty="0" smtClean="0"/>
              <a:t> </a:t>
            </a:r>
            <a:r>
              <a:rPr lang="en-US" altLang="ja-JP" dirty="0" smtClean="0"/>
              <a:t>SDK</a:t>
            </a:r>
            <a:r>
              <a:rPr lang="ja-JP" altLang="en-US" dirty="0" smtClean="0"/>
              <a:t> の適用制限（実機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err="1" smtClean="0"/>
              <a:t>への</a:t>
            </a:r>
            <a:r>
              <a:rPr lang="ja-JP" altLang="en-US" dirty="0" smtClean="0"/>
              <a:t>移植禁止）は適用されない</a:t>
            </a:r>
            <a:endParaRPr lang="en-US" altLang="ja-JP" dirty="0" smtClean="0"/>
          </a:p>
          <a:p>
            <a:pPr lvl="1"/>
            <a:r>
              <a:rPr kumimoji="1" lang="en-US" altLang="ja-JP" dirty="0" smtClean="0"/>
              <a:t>Google</a:t>
            </a:r>
            <a:r>
              <a:rPr kumimoji="1" lang="ja-JP" altLang="en-US" dirty="0" smtClean="0"/>
              <a:t> </a:t>
            </a:r>
            <a:r>
              <a:rPr kumimoji="1" lang="en-US" altLang="ja-JP" dirty="0" smtClean="0"/>
              <a:t>ma</a:t>
            </a:r>
            <a:r>
              <a:rPr lang="en-US" altLang="ja-JP" dirty="0" smtClean="0"/>
              <a:t>p</a:t>
            </a:r>
            <a:r>
              <a:rPr lang="ja-JP" altLang="en-US" dirty="0" smtClean="0"/>
              <a:t> 等は含まれない</a:t>
            </a:r>
            <a:endParaRPr lang="en-US" altLang="ja-JP" dirty="0" smtClean="0"/>
          </a:p>
          <a:p>
            <a:pPr lvl="1"/>
            <a:r>
              <a:rPr kumimoji="1" lang="ja-JP" altLang="en-US" dirty="0" smtClean="0"/>
              <a:t>適用用途制限、ライセンス費用などは一切しないことを確認</a:t>
            </a:r>
            <a:endParaRPr kumimoji="1" lang="en-US" altLang="ja-JP" dirty="0" smtClean="0"/>
          </a:p>
          <a:p>
            <a:pPr lvl="1">
              <a:lnSpc>
                <a:spcPts val="2100"/>
              </a:lnSpc>
            </a:pPr>
            <a:r>
              <a:rPr lang="ja-JP" altLang="en-US" dirty="0" smtClean="0"/>
              <a:t>従来の </a:t>
            </a:r>
            <a:r>
              <a:rPr lang="en-US" altLang="ja-JP" dirty="0" smtClean="0"/>
              <a:t>Linux</a:t>
            </a:r>
            <a:r>
              <a:rPr lang="ja-JP" altLang="en-US" dirty="0" smtClean="0"/>
              <a:t> ソフトウエアとは絶対に相容れないと明言しており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オープンソース界で </a:t>
            </a:r>
            <a:r>
              <a:rPr lang="en-US" altLang="ja-JP" dirty="0" smtClean="0"/>
              <a:t>Android</a:t>
            </a:r>
            <a:r>
              <a:rPr lang="ja-JP" altLang="en-US" dirty="0" smtClean="0"/>
              <a:t> が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どこに着地できるかは未知数</a:t>
            </a:r>
            <a:endParaRPr kumimoji="1" lang="ja-JP" altLang="en-US" dirty="0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47EAB2D-548D-4693-9BA9-0B2677D6182F}" type="slidenum">
              <a:rPr lang="en-US" altLang="ja-JP" smtClean="0"/>
              <a:pPr>
                <a:defRPr/>
              </a:pPr>
              <a:t>9</a:t>
            </a:fld>
            <a:endParaRPr lang="en-US" altLang="ja-JP"/>
          </a:p>
        </p:txBody>
      </p:sp>
      <p:sp>
        <p:nvSpPr>
          <p:cNvPr id="5" name="テキスト ボックス 4"/>
          <p:cNvSpPr txBox="1"/>
          <p:nvPr/>
        </p:nvSpPr>
        <p:spPr>
          <a:xfrm>
            <a:off x="285720" y="5824855"/>
            <a:ext cx="8643998" cy="461665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kumimoji="1" lang="en-US" altLang="ja-JP" sz="2400" dirty="0" smtClean="0">
                <a:solidFill>
                  <a:schemeClr val="bg1"/>
                </a:solidFill>
              </a:rPr>
              <a:t>ARM</a:t>
            </a:r>
            <a:r>
              <a:rPr kumimoji="1" lang="ja-JP" altLang="en-US" sz="2400" dirty="0" smtClean="0">
                <a:solidFill>
                  <a:schemeClr val="bg1"/>
                </a:solidFill>
              </a:rPr>
              <a:t> 以外はハンデあるが </a:t>
            </a:r>
            <a:r>
              <a:rPr kumimoji="1" lang="en-US" altLang="ja-JP" sz="2400" dirty="0" smtClean="0">
                <a:solidFill>
                  <a:schemeClr val="bg1"/>
                </a:solidFill>
              </a:rPr>
              <a:t>SH-MobileR2</a:t>
            </a:r>
            <a:r>
              <a:rPr kumimoji="1" lang="ja-JP" altLang="en-US" sz="2400" dirty="0" smtClean="0">
                <a:solidFill>
                  <a:schemeClr val="bg1"/>
                </a:solidFill>
              </a:rPr>
              <a:t> </a:t>
            </a:r>
            <a:r>
              <a:rPr kumimoji="1" lang="ja-JP" altLang="en-US" sz="2400" dirty="0" err="1" smtClean="0">
                <a:solidFill>
                  <a:schemeClr val="bg1"/>
                </a:solidFill>
              </a:rPr>
              <a:t>への</a:t>
            </a:r>
            <a:r>
              <a:rPr kumimoji="1" lang="ja-JP" altLang="en-US" sz="2400" dirty="0" smtClean="0">
                <a:solidFill>
                  <a:schemeClr val="bg1"/>
                </a:solidFill>
              </a:rPr>
              <a:t>移植も同時推進中</a:t>
            </a:r>
            <a:endParaRPr kumimoji="1" lang="ja-JP" altLang="en-US" sz="2400" dirty="0">
              <a:solidFill>
                <a:schemeClr val="bg1"/>
              </a:solidFill>
            </a:endParaRPr>
          </a:p>
        </p:txBody>
      </p:sp>
      <p:sp>
        <p:nvSpPr>
          <p:cNvPr id="6" name="正方形/長方形 5"/>
          <p:cNvSpPr/>
          <p:nvPr/>
        </p:nvSpPr>
        <p:spPr>
          <a:xfrm>
            <a:off x="500034" y="4071942"/>
            <a:ext cx="4071966" cy="1357322"/>
          </a:xfrm>
          <a:prstGeom prst="rect">
            <a:avLst/>
          </a:prstGeom>
          <a:solidFill>
            <a:srgbClr val="FFFFCC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>
              <a:buFontTx/>
              <a:buChar char="-"/>
            </a:pPr>
            <a:r>
              <a:rPr lang="ja-JP" altLang="en-US" sz="1400" dirty="0" smtClean="0">
                <a:solidFill>
                  <a:srgbClr val="00B0F0"/>
                </a:solidFill>
              </a:rPr>
              <a:t> </a:t>
            </a:r>
            <a:r>
              <a:rPr lang="en-US" altLang="ja-JP" sz="1400" dirty="0" smtClean="0">
                <a:solidFill>
                  <a:srgbClr val="00B0F0"/>
                </a:solidFill>
              </a:rPr>
              <a:t>David Turner : Google Group </a:t>
            </a:r>
            <a:r>
              <a:rPr lang="en-US" altLang="ja-JP" sz="1400" dirty="0" err="1" smtClean="0">
                <a:solidFill>
                  <a:srgbClr val="00B0F0"/>
                </a:solidFill>
              </a:rPr>
              <a:t>andoird</a:t>
            </a:r>
            <a:r>
              <a:rPr lang="en-US" altLang="ja-JP" sz="1400" dirty="0" smtClean="0">
                <a:solidFill>
                  <a:srgbClr val="00B0F0"/>
                </a:solidFill>
              </a:rPr>
              <a:t>-porting : 2008/11/14 </a:t>
            </a:r>
          </a:p>
          <a:p>
            <a:pPr algn="l">
              <a:buFontTx/>
              <a:buChar char="-"/>
            </a:pPr>
            <a:r>
              <a:rPr lang="ja-JP" altLang="en-US" sz="1400" dirty="0" smtClean="0">
                <a:solidFill>
                  <a:srgbClr val="00B0F0"/>
                </a:solidFill>
              </a:rPr>
              <a:t> </a:t>
            </a:r>
            <a:r>
              <a:rPr lang="en-US" altLang="ja-JP" sz="1400" dirty="0" smtClean="0">
                <a:solidFill>
                  <a:srgbClr val="FF6600"/>
                </a:solidFill>
              </a:rPr>
              <a:t>There is absolutely zero chance that </a:t>
            </a:r>
            <a:r>
              <a:rPr lang="en-US" altLang="ja-JP" sz="1400" dirty="0" err="1" smtClean="0">
                <a:solidFill>
                  <a:srgbClr val="FF6600"/>
                </a:solidFill>
              </a:rPr>
              <a:t>GLibc</a:t>
            </a:r>
            <a:r>
              <a:rPr lang="en-US" altLang="ja-JP" sz="1400" dirty="0" smtClean="0">
                <a:solidFill>
                  <a:srgbClr val="FF6600"/>
                </a:solidFill>
              </a:rPr>
              <a:t> becomes part of the Android  open-source platform for licensing reasons.  (same for </a:t>
            </a:r>
            <a:r>
              <a:rPr lang="en-US" altLang="ja-JP" sz="1400" dirty="0" err="1" smtClean="0">
                <a:solidFill>
                  <a:srgbClr val="FF6600"/>
                </a:solidFill>
              </a:rPr>
              <a:t>uCLibc</a:t>
            </a:r>
            <a:r>
              <a:rPr lang="en-US" altLang="ja-JP" sz="1400" dirty="0" smtClean="0">
                <a:solidFill>
                  <a:srgbClr val="FF6600"/>
                </a:solidFill>
              </a:rPr>
              <a:t>, </a:t>
            </a:r>
            <a:r>
              <a:rPr lang="en-US" altLang="ja-JP" sz="1400" dirty="0" err="1" smtClean="0">
                <a:solidFill>
                  <a:srgbClr val="FF6600"/>
                </a:solidFill>
              </a:rPr>
              <a:t>KLibc</a:t>
            </a:r>
            <a:r>
              <a:rPr lang="en-US" altLang="ja-JP" sz="1400" dirty="0" smtClean="0">
                <a:solidFill>
                  <a:srgbClr val="FF6600"/>
                </a:solidFill>
              </a:rPr>
              <a:t>, </a:t>
            </a:r>
            <a:r>
              <a:rPr lang="en-US" altLang="ja-JP" sz="1400" dirty="0" err="1" smtClean="0">
                <a:solidFill>
                  <a:srgbClr val="FF6600"/>
                </a:solidFill>
              </a:rPr>
              <a:t>DietLibc</a:t>
            </a:r>
            <a:r>
              <a:rPr lang="en-US" altLang="ja-JP" sz="1400" dirty="0" smtClean="0">
                <a:solidFill>
                  <a:srgbClr val="FF6600"/>
                </a:solidFill>
              </a:rPr>
              <a:t> and </a:t>
            </a:r>
            <a:r>
              <a:rPr lang="en-US" altLang="ja-JP" sz="1400" dirty="0" err="1" smtClean="0">
                <a:solidFill>
                  <a:srgbClr val="FF6600"/>
                </a:solidFill>
              </a:rPr>
              <a:t>EGlibc</a:t>
            </a:r>
            <a:r>
              <a:rPr lang="en-US" altLang="ja-JP" sz="1400" dirty="0" smtClean="0">
                <a:solidFill>
                  <a:srgbClr val="FF6600"/>
                </a:solidFill>
              </a:rPr>
              <a:t> by the way)</a:t>
            </a:r>
            <a:endParaRPr kumimoji="1" lang="ja-JP" altLang="en-US" sz="1400" dirty="0">
              <a:solidFill>
                <a:srgbClr val="FF6600"/>
              </a:solidFill>
            </a:endParaRPr>
          </a:p>
        </p:txBody>
      </p:sp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29222" y="500042"/>
            <a:ext cx="4143372" cy="4000528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  <a:headEnd/>
            <a:tailEnd/>
          </a:ln>
          <a:effectLst/>
        </p:spPr>
      </p:pic>
      <p:cxnSp>
        <p:nvCxnSpPr>
          <p:cNvPr id="9" name="直線矢印コネクタ 8"/>
          <p:cNvCxnSpPr/>
          <p:nvPr/>
        </p:nvCxnSpPr>
        <p:spPr>
          <a:xfrm rot="5400000">
            <a:off x="6053148" y="4071148"/>
            <a:ext cx="1428760" cy="1588"/>
          </a:xfrm>
          <a:prstGeom prst="straightConnector1">
            <a:avLst/>
          </a:prstGeom>
          <a:ln w="19050">
            <a:solidFill>
              <a:srgbClr val="FF0000"/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テキスト ボックス 9"/>
          <p:cNvSpPr txBox="1"/>
          <p:nvPr/>
        </p:nvSpPr>
        <p:spPr>
          <a:xfrm>
            <a:off x="5286380" y="4714884"/>
            <a:ext cx="364333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kumimoji="1" lang="en-US" altLang="ja-JP" dirty="0" smtClean="0">
                <a:latin typeface="+mj-lt"/>
              </a:rPr>
              <a:t>Android</a:t>
            </a:r>
            <a:r>
              <a:rPr kumimoji="1" lang="ja-JP" altLang="en-US" dirty="0" smtClean="0">
                <a:latin typeface="+mj-lt"/>
              </a:rPr>
              <a:t> </a:t>
            </a:r>
            <a:r>
              <a:rPr kumimoji="1" lang="ja-JP" altLang="en-US" dirty="0" err="1" smtClean="0">
                <a:latin typeface="+mj-lt"/>
              </a:rPr>
              <a:t>には</a:t>
            </a:r>
            <a:r>
              <a:rPr kumimoji="1" lang="ja-JP" altLang="en-US" dirty="0" smtClean="0">
                <a:latin typeface="+mj-lt"/>
              </a:rPr>
              <a:t> </a:t>
            </a:r>
            <a:r>
              <a:rPr kumimoji="1" lang="en-US" altLang="ja-JP" dirty="0" err="1" smtClean="0">
                <a:latin typeface="+mj-lt"/>
              </a:rPr>
              <a:t>NetBSD</a:t>
            </a:r>
            <a:r>
              <a:rPr kumimoji="1" lang="ja-JP" altLang="en-US" dirty="0" smtClean="0">
                <a:latin typeface="+mj-lt"/>
              </a:rPr>
              <a:t> 用ライブラリ</a:t>
            </a:r>
            <a:r>
              <a:rPr kumimoji="1" lang="en-US" altLang="ja-JP" dirty="0" smtClean="0">
                <a:latin typeface="+mj-lt"/>
              </a:rPr>
              <a:t/>
            </a:r>
            <a:br>
              <a:rPr kumimoji="1" lang="en-US" altLang="ja-JP" dirty="0" smtClean="0">
                <a:latin typeface="+mj-lt"/>
              </a:rPr>
            </a:br>
            <a:r>
              <a:rPr kumimoji="1" lang="ja-JP" altLang="en-US" dirty="0" smtClean="0">
                <a:latin typeface="+mj-lt"/>
              </a:rPr>
              <a:t>（</a:t>
            </a:r>
            <a:r>
              <a:rPr kumimoji="1" lang="en-US" altLang="ja-JP" dirty="0" smtClean="0">
                <a:latin typeface="+mj-lt"/>
              </a:rPr>
              <a:t>glibc)</a:t>
            </a:r>
            <a:r>
              <a:rPr kumimoji="1" lang="ja-JP" altLang="en-US" dirty="0" smtClean="0">
                <a:latin typeface="+mj-lt"/>
              </a:rPr>
              <a:t> が必要。 </a:t>
            </a:r>
            <a:r>
              <a:rPr kumimoji="1" lang="en-US" altLang="ja-JP" dirty="0" smtClean="0">
                <a:latin typeface="+mj-lt"/>
              </a:rPr>
              <a:t>SH</a:t>
            </a:r>
            <a:r>
              <a:rPr kumimoji="1" lang="ja-JP" altLang="en-US" dirty="0" smtClean="0">
                <a:latin typeface="+mj-lt"/>
              </a:rPr>
              <a:t>版 </a:t>
            </a:r>
            <a:r>
              <a:rPr kumimoji="1" lang="en-US" altLang="ja-JP" dirty="0" err="1" smtClean="0">
                <a:latin typeface="+mj-lt"/>
              </a:rPr>
              <a:t>libc</a:t>
            </a:r>
            <a:r>
              <a:rPr kumimoji="1" lang="ja-JP" altLang="en-US" dirty="0" smtClean="0">
                <a:latin typeface="+mj-lt"/>
              </a:rPr>
              <a:t> は放置</a:t>
            </a:r>
            <a:r>
              <a:rPr kumimoji="1" lang="en-US" altLang="ja-JP" dirty="0" smtClean="0">
                <a:latin typeface="+mj-lt"/>
              </a:rPr>
              <a:t/>
            </a:r>
            <a:br>
              <a:rPr kumimoji="1" lang="en-US" altLang="ja-JP" dirty="0" smtClean="0">
                <a:latin typeface="+mj-lt"/>
              </a:rPr>
            </a:br>
            <a:r>
              <a:rPr kumimoji="1" lang="ja-JP" altLang="en-US" dirty="0" smtClean="0">
                <a:latin typeface="+mj-lt"/>
              </a:rPr>
              <a:t>されており、ここの対応が課題</a:t>
            </a:r>
            <a:endParaRPr kumimoji="1" lang="ja-JP" altLang="en-US" dirty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次世代差別化</a:t>
            </a:r>
            <a:r>
              <a:rPr lang="ja-JP" altLang="en-US" dirty="0" smtClean="0"/>
              <a:t>技術 ： </a:t>
            </a:r>
            <a:r>
              <a:rPr kumimoji="1" lang="en-US" altLang="ja-JP" dirty="0" smtClean="0"/>
              <a:t>RIA</a:t>
            </a:r>
            <a:r>
              <a:rPr kumimoji="1" lang="ja-JP" altLang="en-US" dirty="0" smtClean="0"/>
              <a:t> </a:t>
            </a:r>
            <a:r>
              <a:rPr kumimoji="1" lang="ja-JP" altLang="en-US" dirty="0" smtClean="0"/>
              <a:t>アクセラレータ</a:t>
            </a:r>
            <a:r>
              <a:rPr kumimoji="1" lang="ja-JP" altLang="en-US" dirty="0" smtClean="0"/>
              <a:t>検討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214282" y="782638"/>
            <a:ext cx="8715436" cy="5383212"/>
          </a:xfrm>
        </p:spPr>
        <p:txBody>
          <a:bodyPr/>
          <a:lstStyle/>
          <a:p>
            <a:r>
              <a:rPr kumimoji="1" lang="ja-JP" altLang="en-US" dirty="0" smtClean="0"/>
              <a:t>これ</a:t>
            </a:r>
            <a:r>
              <a:rPr kumimoji="1" lang="ja-JP" altLang="en-US" dirty="0" smtClean="0"/>
              <a:t>までは </a:t>
            </a:r>
            <a:r>
              <a:rPr kumimoji="1" lang="en-US" altLang="ja-JP" dirty="0" smtClean="0"/>
              <a:t>Video</a:t>
            </a:r>
            <a:r>
              <a:rPr kumimoji="1" lang="ja-JP" altLang="en-US" dirty="0" smtClean="0"/>
              <a:t> </a:t>
            </a:r>
            <a:r>
              <a:rPr kumimoji="1" lang="en-US" altLang="ja-JP" dirty="0" smtClean="0"/>
              <a:t>Codec</a:t>
            </a:r>
            <a:r>
              <a:rPr kumimoji="1" lang="ja-JP" altLang="en-US" dirty="0" smtClean="0"/>
              <a:t> などマルチメディア対応に注力</a:t>
            </a:r>
            <a:endParaRPr kumimoji="1" lang="en-US" altLang="ja-JP" dirty="0" smtClean="0"/>
          </a:p>
          <a:p>
            <a:r>
              <a:rPr lang="ja-JP" altLang="en-US" dirty="0" smtClean="0"/>
              <a:t> </a:t>
            </a:r>
            <a:r>
              <a:rPr lang="en-US" altLang="ja-JP" sz="1800" dirty="0" smtClean="0"/>
              <a:t>SH-Mobile</a:t>
            </a:r>
            <a:r>
              <a:rPr lang="ja-JP" altLang="en-US" sz="1800" dirty="0" smtClean="0"/>
              <a:t> の次の差別化</a:t>
            </a:r>
            <a:r>
              <a:rPr lang="ja-JP" altLang="en-US" sz="1800" dirty="0" smtClean="0"/>
              <a:t>技術として</a:t>
            </a:r>
            <a:r>
              <a:rPr lang="ja-JP" altLang="en-US" sz="1800" dirty="0" smtClean="0"/>
              <a:t>ブラウザー高速化技術を </a:t>
            </a:r>
            <a:r>
              <a:rPr lang="en-US" altLang="ja-JP" sz="1800" dirty="0" smtClean="0"/>
              <a:t>RSO/</a:t>
            </a:r>
            <a:r>
              <a:rPr lang="ja-JP" altLang="en-US" sz="1800" dirty="0" smtClean="0"/>
              <a:t>シ研で検討中</a:t>
            </a:r>
            <a:r>
              <a:rPr lang="en-US" altLang="ja-JP" sz="1800" dirty="0" smtClean="0"/>
              <a:t/>
            </a:r>
            <a:br>
              <a:rPr lang="en-US" altLang="ja-JP" sz="1800" dirty="0" smtClean="0"/>
            </a:br>
            <a:r>
              <a:rPr lang="ja-JP" altLang="en-US" sz="1600" dirty="0" smtClean="0"/>
              <a:t>（</a:t>
            </a:r>
            <a:r>
              <a:rPr lang="en-US" altLang="ja-JP" sz="1600" dirty="0" smtClean="0"/>
              <a:t>XML/</a:t>
            </a:r>
            <a:r>
              <a:rPr lang="ja-JP" altLang="en-US" sz="1600" dirty="0" smtClean="0"/>
              <a:t>スクリプト処理の一部ハード化による構造化</a:t>
            </a:r>
            <a:r>
              <a:rPr lang="ja-JP" altLang="en-US" sz="1600" dirty="0" smtClean="0"/>
              <a:t>テキスト</a:t>
            </a:r>
            <a:r>
              <a:rPr lang="ja-JP" altLang="en-US" sz="1600" dirty="0" smtClean="0"/>
              <a:t>の高速処理技術を検討 </a:t>
            </a:r>
            <a:r>
              <a:rPr lang="ja-JP" altLang="en-US" sz="1600" dirty="0" smtClean="0"/>
              <a:t>）</a:t>
            </a:r>
            <a:endParaRPr kumimoji="1" lang="ja-JP" altLang="en-US" dirty="0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47EAB2D-548D-4693-9BA9-0B2677D6182F}" type="slidenum">
              <a:rPr lang="en-US" altLang="ja-JP" smtClean="0"/>
              <a:pPr>
                <a:defRPr/>
              </a:pPr>
              <a:t>10</a:t>
            </a:fld>
            <a:endParaRPr lang="en-US" altLang="ja-JP"/>
          </a:p>
        </p:txBody>
      </p:sp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8138" y="1857364"/>
            <a:ext cx="6781448" cy="3643338"/>
          </a:xfrm>
          <a:prstGeom prst="rect">
            <a:avLst/>
          </a:prstGeom>
          <a:noFill/>
          <a:ln w="9525">
            <a:solidFill>
              <a:srgbClr val="0070C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6" name="テキスト ボックス 5"/>
          <p:cNvSpPr txBox="1"/>
          <p:nvPr/>
        </p:nvSpPr>
        <p:spPr>
          <a:xfrm>
            <a:off x="285720" y="5681979"/>
            <a:ext cx="8643998" cy="461665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kumimoji="1" lang="en-US" altLang="ja-JP" sz="2400" dirty="0" err="1" smtClean="0">
                <a:solidFill>
                  <a:schemeClr val="bg1"/>
                </a:solidFill>
              </a:rPr>
              <a:t>Webkit</a:t>
            </a:r>
            <a:r>
              <a:rPr kumimoji="1" lang="ja-JP" altLang="en-US" sz="2400" dirty="0" smtClean="0">
                <a:solidFill>
                  <a:schemeClr val="bg1"/>
                </a:solidFill>
              </a:rPr>
              <a:t> などを活用した </a:t>
            </a:r>
            <a:r>
              <a:rPr kumimoji="1" lang="en-US" altLang="ja-JP" sz="2400" dirty="0" smtClean="0">
                <a:solidFill>
                  <a:schemeClr val="bg1"/>
                </a:solidFill>
              </a:rPr>
              <a:t>RIA</a:t>
            </a:r>
            <a:r>
              <a:rPr kumimoji="1" lang="ja-JP" altLang="en-US" sz="2400" dirty="0" smtClean="0">
                <a:solidFill>
                  <a:schemeClr val="bg1"/>
                </a:solidFill>
              </a:rPr>
              <a:t> は今後の技術開発の目玉のひとつ</a:t>
            </a:r>
            <a:endParaRPr kumimoji="1" lang="ja-JP" altLang="en-U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ドーナツ 15"/>
          <p:cNvSpPr/>
          <p:nvPr/>
        </p:nvSpPr>
        <p:spPr>
          <a:xfrm>
            <a:off x="995337" y="1766876"/>
            <a:ext cx="2428892" cy="2500330"/>
          </a:xfrm>
          <a:prstGeom prst="donut">
            <a:avLst>
              <a:gd name="adj" fmla="val 12447"/>
            </a:avLst>
          </a:prstGeom>
          <a:solidFill>
            <a:srgbClr val="CC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Center of Linux Excellence,…</a:t>
            </a:r>
            <a:r>
              <a:rPr kumimoji="1" lang="ja-JP" altLang="en-US" dirty="0" smtClean="0"/>
              <a:t>　</a:t>
            </a:r>
            <a:r>
              <a:rPr kumimoji="1" lang="en-US" altLang="ja-JP" dirty="0" smtClean="0"/>
              <a:t>but</a:t>
            </a:r>
            <a:endParaRPr kumimoji="1" lang="ja-JP" altLang="en-US" dirty="0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47EAB2D-548D-4693-9BA9-0B2677D6182F}" type="slidenum">
              <a:rPr lang="en-US" altLang="ja-JP" smtClean="0"/>
              <a:pPr>
                <a:defRPr/>
              </a:pPr>
              <a:t>11</a:t>
            </a:fld>
            <a:endParaRPr lang="en-US" altLang="ja-JP"/>
          </a:p>
        </p:txBody>
      </p:sp>
      <p:sp>
        <p:nvSpPr>
          <p:cNvPr id="5" name="台形 4"/>
          <p:cNvSpPr/>
          <p:nvPr/>
        </p:nvSpPr>
        <p:spPr>
          <a:xfrm>
            <a:off x="1852593" y="1624000"/>
            <a:ext cx="714380" cy="714380"/>
          </a:xfrm>
          <a:prstGeom prst="trapezoi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" name="円/楕円 5"/>
          <p:cNvSpPr/>
          <p:nvPr/>
        </p:nvSpPr>
        <p:spPr>
          <a:xfrm>
            <a:off x="1890693" y="1214422"/>
            <a:ext cx="642942" cy="57150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" name="台形 6"/>
          <p:cNvSpPr/>
          <p:nvPr/>
        </p:nvSpPr>
        <p:spPr>
          <a:xfrm>
            <a:off x="642910" y="2476493"/>
            <a:ext cx="714380" cy="714380"/>
          </a:xfrm>
          <a:prstGeom prst="trapezoi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" name="円/楕円 7"/>
          <p:cNvSpPr/>
          <p:nvPr/>
        </p:nvSpPr>
        <p:spPr>
          <a:xfrm>
            <a:off x="681010" y="2066915"/>
            <a:ext cx="642942" cy="57150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" name="台形 8"/>
          <p:cNvSpPr/>
          <p:nvPr/>
        </p:nvSpPr>
        <p:spPr>
          <a:xfrm>
            <a:off x="3138477" y="2528881"/>
            <a:ext cx="714380" cy="714380"/>
          </a:xfrm>
          <a:prstGeom prst="trapezoi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円/楕円 9"/>
          <p:cNvSpPr/>
          <p:nvPr/>
        </p:nvSpPr>
        <p:spPr>
          <a:xfrm>
            <a:off x="3176577" y="2119303"/>
            <a:ext cx="642942" cy="57150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台形 10"/>
          <p:cNvSpPr/>
          <p:nvPr/>
        </p:nvSpPr>
        <p:spPr>
          <a:xfrm>
            <a:off x="2538397" y="3962404"/>
            <a:ext cx="714380" cy="714380"/>
          </a:xfrm>
          <a:prstGeom prst="trapezoi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円/楕円 11"/>
          <p:cNvSpPr/>
          <p:nvPr/>
        </p:nvSpPr>
        <p:spPr>
          <a:xfrm>
            <a:off x="2576497" y="3552826"/>
            <a:ext cx="642942" cy="57150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台形 12"/>
          <p:cNvSpPr/>
          <p:nvPr/>
        </p:nvSpPr>
        <p:spPr>
          <a:xfrm>
            <a:off x="1209651" y="3962404"/>
            <a:ext cx="714380" cy="714380"/>
          </a:xfrm>
          <a:prstGeom prst="trapezoi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" name="円/楕円 13"/>
          <p:cNvSpPr/>
          <p:nvPr/>
        </p:nvSpPr>
        <p:spPr>
          <a:xfrm>
            <a:off x="1247751" y="3552826"/>
            <a:ext cx="642942" cy="57150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7" name="上矢印吹き出し 16"/>
          <p:cNvSpPr/>
          <p:nvPr/>
        </p:nvSpPr>
        <p:spPr>
          <a:xfrm>
            <a:off x="457171" y="4572008"/>
            <a:ext cx="3571900" cy="1643074"/>
          </a:xfrm>
          <a:prstGeom prst="upArrowCallout">
            <a:avLst>
              <a:gd name="adj1" fmla="val 16884"/>
              <a:gd name="adj2" fmla="val 25000"/>
              <a:gd name="adj3" fmla="val 18044"/>
              <a:gd name="adj4" fmla="val 6497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>
              <a:buFont typeface="Arial" pitchFamily="34" charset="0"/>
              <a:buChar char="•"/>
            </a:pPr>
            <a:r>
              <a:rPr kumimoji="1" lang="ja-JP" altLang="en-US" dirty="0" smtClean="0">
                <a:solidFill>
                  <a:schemeClr val="accent2">
                    <a:lumMod val="75000"/>
                  </a:schemeClr>
                </a:solidFill>
              </a:rPr>
              <a:t> 高品質 </a:t>
            </a:r>
            <a:r>
              <a:rPr kumimoji="1" lang="en-US" altLang="ja-JP" dirty="0" smtClean="0">
                <a:solidFill>
                  <a:schemeClr val="accent2">
                    <a:lumMod val="75000"/>
                  </a:schemeClr>
                </a:solidFill>
              </a:rPr>
              <a:t>BSP</a:t>
            </a:r>
            <a:r>
              <a:rPr kumimoji="1" lang="ja-JP" altLang="en-US" dirty="0" smtClean="0">
                <a:solidFill>
                  <a:schemeClr val="accent2">
                    <a:lumMod val="75000"/>
                  </a:schemeClr>
                </a:solidFill>
              </a:rPr>
              <a:t> の独自開発</a:t>
            </a:r>
            <a:endParaRPr kumimoji="1" lang="en-US" altLang="ja-JP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algn="l">
              <a:buFont typeface="Arial" pitchFamily="34" charset="0"/>
              <a:buChar char="•"/>
            </a:pPr>
            <a:r>
              <a:rPr lang="ja-JP" altLang="en-US" dirty="0" smtClean="0">
                <a:solidFill>
                  <a:schemeClr val="accent2">
                    <a:lumMod val="75000"/>
                  </a:schemeClr>
                </a:solidFill>
              </a:rPr>
              <a:t> 開発成果のメインライニング</a:t>
            </a:r>
            <a:endParaRPr lang="en-US" altLang="ja-JP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algn="l">
              <a:buFont typeface="Arial" pitchFamily="34" charset="0"/>
              <a:buChar char="•"/>
            </a:pPr>
            <a:r>
              <a:rPr lang="ja-JP" altLang="en-US" dirty="0" smtClean="0">
                <a:solidFill>
                  <a:schemeClr val="accent2">
                    <a:lumMod val="75000"/>
                  </a:schemeClr>
                </a:solidFill>
              </a:rPr>
              <a:t> 先端コア技術開発</a:t>
            </a:r>
            <a:endParaRPr lang="en-US" altLang="ja-JP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algn="l">
              <a:buFont typeface="Arial" pitchFamily="34" charset="0"/>
              <a:buChar char="•"/>
            </a:pPr>
            <a:r>
              <a:rPr kumimoji="1" lang="ja-JP" altLang="en-US" dirty="0" smtClean="0">
                <a:solidFill>
                  <a:schemeClr val="accent2">
                    <a:lumMod val="75000"/>
                  </a:schemeClr>
                </a:solidFill>
              </a:rPr>
              <a:t> 標準化活動、成果還元</a:t>
            </a:r>
            <a:endParaRPr kumimoji="1" lang="ja-JP" altLang="en-US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8" name="テキスト ボックス 17"/>
          <p:cNvSpPr txBox="1"/>
          <p:nvPr/>
        </p:nvSpPr>
        <p:spPr>
          <a:xfrm>
            <a:off x="1490641" y="2543170"/>
            <a:ext cx="14287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000" dirty="0" smtClean="0">
                <a:solidFill>
                  <a:srgbClr val="00B050"/>
                </a:solidFill>
                <a:latin typeface="+mj-lt"/>
              </a:rPr>
              <a:t>RSO</a:t>
            </a:r>
            <a:br>
              <a:rPr kumimoji="1" lang="en-US" altLang="ja-JP" sz="2000" dirty="0" smtClean="0">
                <a:solidFill>
                  <a:srgbClr val="00B050"/>
                </a:solidFill>
                <a:latin typeface="+mj-lt"/>
              </a:rPr>
            </a:br>
            <a:r>
              <a:rPr kumimoji="1" lang="en-US" altLang="ja-JP" sz="2000" dirty="0" smtClean="0">
                <a:solidFill>
                  <a:srgbClr val="00B050"/>
                </a:solidFill>
                <a:latin typeface="+mj-lt"/>
              </a:rPr>
              <a:t>Linux Core</a:t>
            </a:r>
          </a:p>
          <a:p>
            <a:r>
              <a:rPr kumimoji="1" lang="en-US" altLang="ja-JP" sz="2000" dirty="0" smtClean="0">
                <a:solidFill>
                  <a:srgbClr val="00B050"/>
                </a:solidFill>
                <a:latin typeface="+mj-lt"/>
              </a:rPr>
              <a:t>Team</a:t>
            </a:r>
            <a:endParaRPr kumimoji="1" lang="ja-JP" altLang="en-US" sz="2000" dirty="0">
              <a:solidFill>
                <a:srgbClr val="00B050"/>
              </a:solidFill>
              <a:latin typeface="+mj-lt"/>
            </a:endParaRPr>
          </a:p>
        </p:txBody>
      </p:sp>
      <p:sp>
        <p:nvSpPr>
          <p:cNvPr id="20" name="テキスト ボックス 19"/>
          <p:cNvSpPr txBox="1"/>
          <p:nvPr/>
        </p:nvSpPr>
        <p:spPr>
          <a:xfrm>
            <a:off x="2357422" y="2374936"/>
            <a:ext cx="214314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800"/>
              </a:lnSpc>
            </a:pPr>
            <a:r>
              <a:rPr lang="en-US" altLang="ja-JP" dirty="0" smtClean="0">
                <a:solidFill>
                  <a:schemeClr val="accent2">
                    <a:lumMod val="75000"/>
                  </a:schemeClr>
                </a:solidFill>
                <a:latin typeface="+mj-lt"/>
              </a:rPr>
              <a:t>d</a:t>
            </a:r>
            <a:r>
              <a:rPr lang="en-US" altLang="ja-JP" dirty="0" smtClean="0">
                <a:solidFill>
                  <a:schemeClr val="accent2">
                    <a:lumMod val="75000"/>
                  </a:schemeClr>
                </a:solidFill>
                <a:latin typeface="+mj-lt"/>
              </a:rPr>
              <a:t>river</a:t>
            </a:r>
            <a:br>
              <a:rPr lang="en-US" altLang="ja-JP" dirty="0" smtClean="0">
                <a:solidFill>
                  <a:schemeClr val="accent2">
                    <a:lumMod val="75000"/>
                  </a:schemeClr>
                </a:solidFill>
                <a:latin typeface="+mj-lt"/>
              </a:rPr>
            </a:br>
            <a:r>
              <a:rPr kumimoji="1" lang="ja-JP" altLang="en-US" dirty="0" smtClean="0">
                <a:solidFill>
                  <a:schemeClr val="accent2">
                    <a:lumMod val="75000"/>
                  </a:schemeClr>
                </a:solidFill>
                <a:latin typeface="+mj-lt"/>
              </a:rPr>
              <a:t> </a:t>
            </a:r>
            <a:r>
              <a:rPr kumimoji="1" lang="en-US" altLang="ja-JP" dirty="0" smtClean="0">
                <a:solidFill>
                  <a:schemeClr val="accent2">
                    <a:lumMod val="75000"/>
                  </a:schemeClr>
                </a:solidFill>
                <a:latin typeface="+mj-lt"/>
              </a:rPr>
              <a:t>specialist</a:t>
            </a:r>
            <a:endParaRPr kumimoji="1" lang="ja-JP" altLang="en-US" dirty="0">
              <a:solidFill>
                <a:schemeClr val="accent2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21" name="テキスト ボックス 20"/>
          <p:cNvSpPr txBox="1"/>
          <p:nvPr/>
        </p:nvSpPr>
        <p:spPr>
          <a:xfrm>
            <a:off x="1142976" y="1500174"/>
            <a:ext cx="214314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800"/>
              </a:lnSpc>
            </a:pPr>
            <a:r>
              <a:rPr lang="en-US" altLang="ja-JP" dirty="0" smtClean="0">
                <a:solidFill>
                  <a:schemeClr val="accent2">
                    <a:lumMod val="75000"/>
                  </a:schemeClr>
                </a:solidFill>
                <a:latin typeface="+mj-lt"/>
              </a:rPr>
              <a:t>kernel</a:t>
            </a:r>
            <a:br>
              <a:rPr lang="en-US" altLang="ja-JP" dirty="0" smtClean="0">
                <a:solidFill>
                  <a:schemeClr val="accent2">
                    <a:lumMod val="75000"/>
                  </a:schemeClr>
                </a:solidFill>
                <a:latin typeface="+mj-lt"/>
              </a:rPr>
            </a:br>
            <a:r>
              <a:rPr kumimoji="1" lang="ja-JP" altLang="en-US" dirty="0" smtClean="0">
                <a:solidFill>
                  <a:schemeClr val="accent2">
                    <a:lumMod val="75000"/>
                  </a:schemeClr>
                </a:solidFill>
                <a:latin typeface="+mj-lt"/>
              </a:rPr>
              <a:t> </a:t>
            </a:r>
            <a:r>
              <a:rPr kumimoji="1" lang="en-US" altLang="ja-JP" dirty="0" smtClean="0">
                <a:solidFill>
                  <a:schemeClr val="accent2">
                    <a:lumMod val="75000"/>
                  </a:schemeClr>
                </a:solidFill>
                <a:latin typeface="+mj-lt"/>
              </a:rPr>
              <a:t>specialist</a:t>
            </a:r>
            <a:endParaRPr kumimoji="1" lang="ja-JP" altLang="en-US" dirty="0">
              <a:solidFill>
                <a:schemeClr val="accent2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22" name="テキスト ボックス 21"/>
          <p:cNvSpPr txBox="1"/>
          <p:nvPr/>
        </p:nvSpPr>
        <p:spPr>
          <a:xfrm>
            <a:off x="-142908" y="2381243"/>
            <a:ext cx="214314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800"/>
              </a:lnSpc>
            </a:pPr>
            <a:r>
              <a:rPr lang="en-US" altLang="ja-JP" dirty="0" smtClean="0">
                <a:solidFill>
                  <a:schemeClr val="accent2">
                    <a:lumMod val="75000"/>
                  </a:schemeClr>
                </a:solidFill>
                <a:latin typeface="+mj-lt"/>
              </a:rPr>
              <a:t>toolchain</a:t>
            </a:r>
            <a:r>
              <a:rPr lang="en-US" altLang="ja-JP" dirty="0" smtClean="0">
                <a:solidFill>
                  <a:schemeClr val="accent2">
                    <a:lumMod val="75000"/>
                  </a:schemeClr>
                </a:solidFill>
                <a:latin typeface="+mj-lt"/>
              </a:rPr>
              <a:t/>
            </a:r>
            <a:br>
              <a:rPr lang="en-US" altLang="ja-JP" dirty="0" smtClean="0">
                <a:solidFill>
                  <a:schemeClr val="accent2">
                    <a:lumMod val="75000"/>
                  </a:schemeClr>
                </a:solidFill>
                <a:latin typeface="+mj-lt"/>
              </a:rPr>
            </a:br>
            <a:r>
              <a:rPr kumimoji="1" lang="ja-JP" altLang="en-US" dirty="0" smtClean="0">
                <a:solidFill>
                  <a:schemeClr val="accent2">
                    <a:lumMod val="75000"/>
                  </a:schemeClr>
                </a:solidFill>
                <a:latin typeface="+mj-lt"/>
              </a:rPr>
              <a:t> </a:t>
            </a:r>
            <a:r>
              <a:rPr kumimoji="1" lang="en-US" altLang="ja-JP" dirty="0" smtClean="0">
                <a:solidFill>
                  <a:schemeClr val="accent2">
                    <a:lumMod val="75000"/>
                  </a:schemeClr>
                </a:solidFill>
                <a:latin typeface="+mj-lt"/>
              </a:rPr>
              <a:t>specialist</a:t>
            </a:r>
            <a:endParaRPr kumimoji="1" lang="ja-JP" altLang="en-US" dirty="0">
              <a:solidFill>
                <a:schemeClr val="accent2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23" name="テキスト ボックス 22"/>
          <p:cNvSpPr txBox="1"/>
          <p:nvPr/>
        </p:nvSpPr>
        <p:spPr>
          <a:xfrm>
            <a:off x="1814493" y="3803696"/>
            <a:ext cx="214314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800"/>
              </a:lnSpc>
            </a:pPr>
            <a:r>
              <a:rPr lang="en-US" altLang="ja-JP" dirty="0" smtClean="0">
                <a:solidFill>
                  <a:schemeClr val="accent2">
                    <a:lumMod val="75000"/>
                  </a:schemeClr>
                </a:solidFill>
                <a:latin typeface="+mj-lt"/>
              </a:rPr>
              <a:t>multimedia</a:t>
            </a:r>
            <a:br>
              <a:rPr lang="en-US" altLang="ja-JP" dirty="0" smtClean="0">
                <a:solidFill>
                  <a:schemeClr val="accent2">
                    <a:lumMod val="75000"/>
                  </a:schemeClr>
                </a:solidFill>
                <a:latin typeface="+mj-lt"/>
              </a:rPr>
            </a:br>
            <a:r>
              <a:rPr kumimoji="1" lang="ja-JP" altLang="en-US" dirty="0" smtClean="0">
                <a:solidFill>
                  <a:schemeClr val="accent2">
                    <a:lumMod val="75000"/>
                  </a:schemeClr>
                </a:solidFill>
                <a:latin typeface="+mj-lt"/>
              </a:rPr>
              <a:t> </a:t>
            </a:r>
            <a:r>
              <a:rPr kumimoji="1" lang="en-US" altLang="ja-JP" dirty="0" smtClean="0">
                <a:solidFill>
                  <a:schemeClr val="accent2">
                    <a:lumMod val="75000"/>
                  </a:schemeClr>
                </a:solidFill>
                <a:latin typeface="+mj-lt"/>
              </a:rPr>
              <a:t>specialist</a:t>
            </a:r>
            <a:endParaRPr kumimoji="1" lang="ja-JP" altLang="en-US" dirty="0">
              <a:solidFill>
                <a:schemeClr val="accent2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24" name="テキスト ボックス 23"/>
          <p:cNvSpPr txBox="1"/>
          <p:nvPr/>
        </p:nvSpPr>
        <p:spPr>
          <a:xfrm>
            <a:off x="428596" y="3803696"/>
            <a:ext cx="214314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800"/>
              </a:lnSpc>
            </a:pPr>
            <a:r>
              <a:rPr lang="en-US" altLang="ja-JP" dirty="0" smtClean="0">
                <a:solidFill>
                  <a:schemeClr val="accent2">
                    <a:lumMod val="75000"/>
                  </a:schemeClr>
                </a:solidFill>
                <a:latin typeface="+mj-lt"/>
              </a:rPr>
              <a:t>packaging</a:t>
            </a:r>
            <a:r>
              <a:rPr lang="en-US" altLang="ja-JP" dirty="0" smtClean="0">
                <a:solidFill>
                  <a:schemeClr val="accent2">
                    <a:lumMod val="75000"/>
                  </a:schemeClr>
                </a:solidFill>
                <a:latin typeface="+mj-lt"/>
              </a:rPr>
              <a:t/>
            </a:r>
            <a:br>
              <a:rPr lang="en-US" altLang="ja-JP" dirty="0" smtClean="0">
                <a:solidFill>
                  <a:schemeClr val="accent2">
                    <a:lumMod val="75000"/>
                  </a:schemeClr>
                </a:solidFill>
                <a:latin typeface="+mj-lt"/>
              </a:rPr>
            </a:br>
            <a:r>
              <a:rPr kumimoji="1" lang="ja-JP" altLang="en-US" dirty="0" smtClean="0">
                <a:solidFill>
                  <a:schemeClr val="accent2">
                    <a:lumMod val="75000"/>
                  </a:schemeClr>
                </a:solidFill>
                <a:latin typeface="+mj-lt"/>
              </a:rPr>
              <a:t> </a:t>
            </a:r>
            <a:r>
              <a:rPr kumimoji="1" lang="en-US" altLang="ja-JP" dirty="0" smtClean="0">
                <a:solidFill>
                  <a:schemeClr val="accent2">
                    <a:lumMod val="75000"/>
                  </a:schemeClr>
                </a:solidFill>
                <a:latin typeface="+mj-lt"/>
              </a:rPr>
              <a:t>specialist</a:t>
            </a:r>
            <a:endParaRPr kumimoji="1" lang="ja-JP" altLang="en-US" dirty="0">
              <a:solidFill>
                <a:schemeClr val="accent2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31" name="角丸四角形 30"/>
          <p:cNvSpPr/>
          <p:nvPr/>
        </p:nvSpPr>
        <p:spPr>
          <a:xfrm>
            <a:off x="4357686" y="857232"/>
            <a:ext cx="4429156" cy="5143536"/>
          </a:xfrm>
          <a:prstGeom prst="roundRect">
            <a:avLst>
              <a:gd name="adj" fmla="val 4624"/>
            </a:avLst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1600" dirty="0" smtClean="0">
                <a:solidFill>
                  <a:schemeClr val="accent6">
                    <a:lumMod val="75000"/>
                  </a:schemeClr>
                </a:solidFill>
                <a:latin typeface="+mj-lt"/>
              </a:rPr>
              <a:t>ルネサスの </a:t>
            </a:r>
            <a:r>
              <a:rPr lang="en-US" altLang="ja-JP" sz="1600" dirty="0" smtClean="0">
                <a:solidFill>
                  <a:schemeClr val="accent6">
                    <a:lumMod val="75000"/>
                  </a:schemeClr>
                </a:solidFill>
                <a:latin typeface="+mj-lt"/>
              </a:rPr>
              <a:t>Linux</a:t>
            </a:r>
            <a:r>
              <a:rPr lang="ja-JP" altLang="en-US" sz="1600" dirty="0" smtClean="0">
                <a:solidFill>
                  <a:schemeClr val="accent6">
                    <a:lumMod val="75000"/>
                  </a:schemeClr>
                </a:solidFill>
                <a:latin typeface="+mj-lt"/>
              </a:rPr>
              <a:t> コア開発力は同業他社</a:t>
            </a:r>
            <a:r>
              <a:rPr lang="en-US" altLang="ja-JP" sz="1600" dirty="0" smtClean="0">
                <a:solidFill>
                  <a:schemeClr val="accent6">
                    <a:lumMod val="75000"/>
                  </a:schemeClr>
                </a:solidFill>
                <a:latin typeface="+mj-lt"/>
              </a:rPr>
              <a:t/>
            </a:r>
            <a:br>
              <a:rPr lang="en-US" altLang="ja-JP" sz="1600" dirty="0" smtClean="0">
                <a:solidFill>
                  <a:schemeClr val="accent6">
                    <a:lumMod val="75000"/>
                  </a:schemeClr>
                </a:solidFill>
                <a:latin typeface="+mj-lt"/>
              </a:rPr>
            </a:br>
            <a:r>
              <a:rPr lang="ja-JP" altLang="en-US" sz="1600" dirty="0" smtClean="0">
                <a:solidFill>
                  <a:schemeClr val="accent6">
                    <a:lumMod val="75000"/>
                  </a:schemeClr>
                </a:solidFill>
                <a:latin typeface="+mj-lt"/>
              </a:rPr>
              <a:t>比でもトップレベルの水準に到達した。</a:t>
            </a:r>
            <a:r>
              <a:rPr lang="en-US" altLang="ja-JP" sz="1600" dirty="0" smtClean="0">
                <a:solidFill>
                  <a:schemeClr val="accent6">
                    <a:lumMod val="75000"/>
                  </a:schemeClr>
                </a:solidFill>
                <a:latin typeface="+mj-lt"/>
              </a:rPr>
              <a:t/>
            </a:r>
            <a:br>
              <a:rPr lang="en-US" altLang="ja-JP" sz="1600" dirty="0" smtClean="0">
                <a:solidFill>
                  <a:schemeClr val="accent6">
                    <a:lumMod val="75000"/>
                  </a:schemeClr>
                </a:solidFill>
                <a:latin typeface="+mj-lt"/>
              </a:rPr>
            </a:br>
            <a:r>
              <a:rPr lang="ja-JP" altLang="en-US" sz="1600" dirty="0" smtClean="0">
                <a:solidFill>
                  <a:schemeClr val="accent6">
                    <a:lumMod val="75000"/>
                  </a:schemeClr>
                </a:solidFill>
                <a:latin typeface="+mj-lt"/>
              </a:rPr>
              <a:t>（ コア開発は </a:t>
            </a:r>
            <a:r>
              <a:rPr lang="en-US" altLang="ja-JP" sz="1600" dirty="0" smtClean="0">
                <a:solidFill>
                  <a:schemeClr val="accent6">
                    <a:lumMod val="75000"/>
                  </a:schemeClr>
                </a:solidFill>
                <a:latin typeface="+mj-lt"/>
              </a:rPr>
              <a:t>100%</a:t>
            </a:r>
            <a:r>
              <a:rPr lang="ja-JP" altLang="en-US" sz="1600" dirty="0" smtClean="0">
                <a:solidFill>
                  <a:schemeClr val="accent6">
                    <a:lumMod val="75000"/>
                  </a:schemeClr>
                </a:solidFill>
                <a:latin typeface="+mj-lt"/>
              </a:rPr>
              <a:t> 社内で対応可能 ）</a:t>
            </a:r>
            <a:endParaRPr lang="en-US" altLang="ja-JP" sz="1600" dirty="0" smtClean="0">
              <a:solidFill>
                <a:schemeClr val="accent6">
                  <a:lumMod val="75000"/>
                </a:schemeClr>
              </a:solidFill>
              <a:latin typeface="+mj-lt"/>
            </a:endParaRPr>
          </a:p>
          <a:p>
            <a:pPr algn="ctr"/>
            <a:endParaRPr kumimoji="1" lang="en-US" altLang="ja-JP" sz="1600" dirty="0" smtClean="0">
              <a:solidFill>
                <a:schemeClr val="accent6">
                  <a:lumMod val="75000"/>
                </a:schemeClr>
              </a:solidFill>
              <a:latin typeface="+mj-lt"/>
            </a:endParaRPr>
          </a:p>
          <a:p>
            <a:pPr algn="ctr"/>
            <a:r>
              <a:rPr lang="ja-JP" altLang="en-US" sz="1600" dirty="0" smtClean="0">
                <a:solidFill>
                  <a:schemeClr val="accent6">
                    <a:lumMod val="75000"/>
                  </a:schemeClr>
                </a:solidFill>
                <a:latin typeface="+mj-lt"/>
              </a:rPr>
              <a:t>しかし、実際の個別案件開発で </a:t>
            </a:r>
            <a:r>
              <a:rPr lang="en-US" altLang="ja-JP" sz="1600" dirty="0" smtClean="0">
                <a:solidFill>
                  <a:schemeClr val="accent6">
                    <a:lumMod val="75000"/>
                  </a:schemeClr>
                </a:solidFill>
                <a:latin typeface="+mj-lt"/>
              </a:rPr>
              <a:t>3</a:t>
            </a:r>
            <a:r>
              <a:rPr lang="en-US" altLang="ja-JP" sz="1600" baseline="30000" dirty="0" smtClean="0">
                <a:solidFill>
                  <a:schemeClr val="accent6">
                    <a:lumMod val="75000"/>
                  </a:schemeClr>
                </a:solidFill>
                <a:latin typeface="+mj-lt"/>
              </a:rPr>
              <a:t>rd</a:t>
            </a:r>
            <a:r>
              <a:rPr lang="ja-JP" altLang="en-US" sz="1600" dirty="0" smtClean="0">
                <a:solidFill>
                  <a:schemeClr val="accent6">
                    <a:lumMod val="75000"/>
                  </a:schemeClr>
                </a:solidFill>
                <a:latin typeface="+mj-lt"/>
              </a:rPr>
              <a:t> </a:t>
            </a:r>
            <a:r>
              <a:rPr lang="en-US" altLang="ja-JP" sz="1600" dirty="0" smtClean="0">
                <a:solidFill>
                  <a:schemeClr val="accent6">
                    <a:lumMod val="75000"/>
                  </a:schemeClr>
                </a:solidFill>
                <a:latin typeface="+mj-lt"/>
              </a:rPr>
              <a:t>party</a:t>
            </a:r>
            <a:r>
              <a:rPr lang="en-US" altLang="ja-JP" sz="1600" dirty="0" smtClean="0">
                <a:solidFill>
                  <a:schemeClr val="accent6">
                    <a:lumMod val="75000"/>
                  </a:schemeClr>
                </a:solidFill>
                <a:latin typeface="+mj-lt"/>
              </a:rPr>
              <a:t/>
            </a:r>
            <a:br>
              <a:rPr lang="en-US" altLang="ja-JP" sz="1600" dirty="0" smtClean="0">
                <a:solidFill>
                  <a:schemeClr val="accent6">
                    <a:lumMod val="75000"/>
                  </a:schemeClr>
                </a:solidFill>
                <a:latin typeface="+mj-lt"/>
              </a:rPr>
            </a:br>
            <a:r>
              <a:rPr lang="ja-JP" altLang="en-US" sz="1600" dirty="0" smtClean="0">
                <a:solidFill>
                  <a:schemeClr val="accent6">
                    <a:lumMod val="75000"/>
                  </a:schemeClr>
                </a:solidFill>
                <a:latin typeface="+mj-lt"/>
              </a:rPr>
              <a:t>を利用した場合、顧客が独自に開発する</a:t>
            </a:r>
            <a:r>
              <a:rPr lang="en-US" altLang="ja-JP" sz="1600" dirty="0" smtClean="0">
                <a:solidFill>
                  <a:schemeClr val="accent6">
                    <a:lumMod val="75000"/>
                  </a:schemeClr>
                </a:solidFill>
                <a:latin typeface="+mj-lt"/>
              </a:rPr>
              <a:t/>
            </a:r>
            <a:br>
              <a:rPr lang="en-US" altLang="ja-JP" sz="1600" dirty="0" smtClean="0">
                <a:solidFill>
                  <a:schemeClr val="accent6">
                    <a:lumMod val="75000"/>
                  </a:schemeClr>
                </a:solidFill>
                <a:latin typeface="+mj-lt"/>
              </a:rPr>
            </a:br>
            <a:r>
              <a:rPr lang="ja-JP" altLang="en-US" sz="1600" dirty="0" smtClean="0">
                <a:solidFill>
                  <a:schemeClr val="accent6">
                    <a:lumMod val="75000"/>
                  </a:schemeClr>
                </a:solidFill>
                <a:latin typeface="+mj-lt"/>
              </a:rPr>
              <a:t>場合には、依然として課題山積である。</a:t>
            </a:r>
            <a:endParaRPr lang="en-US" altLang="ja-JP" sz="1600" dirty="0" smtClean="0">
              <a:solidFill>
                <a:schemeClr val="accent6">
                  <a:lumMod val="75000"/>
                </a:schemeClr>
              </a:solidFill>
              <a:latin typeface="+mj-lt"/>
            </a:endParaRPr>
          </a:p>
          <a:p>
            <a:pPr algn="ctr"/>
            <a:endParaRPr kumimoji="1" lang="en-US" altLang="ja-JP" sz="1600" dirty="0" smtClean="0">
              <a:solidFill>
                <a:schemeClr val="accent6">
                  <a:lumMod val="75000"/>
                </a:schemeClr>
              </a:solidFill>
              <a:latin typeface="+mj-lt"/>
            </a:endParaRPr>
          </a:p>
          <a:p>
            <a:pPr algn="ctr"/>
            <a:r>
              <a:rPr lang="ja-JP" altLang="en-US" sz="1600" dirty="0" smtClean="0">
                <a:solidFill>
                  <a:schemeClr val="accent6">
                    <a:lumMod val="75000"/>
                  </a:schemeClr>
                </a:solidFill>
                <a:latin typeface="+mj-lt"/>
              </a:rPr>
              <a:t>以前は </a:t>
            </a:r>
            <a:r>
              <a:rPr lang="en-US" altLang="ja-JP" sz="1600" dirty="0" smtClean="0">
                <a:solidFill>
                  <a:schemeClr val="accent6">
                    <a:lumMod val="75000"/>
                  </a:schemeClr>
                </a:solidFill>
                <a:latin typeface="+mj-lt"/>
              </a:rPr>
              <a:t>ARM/MIPS</a:t>
            </a:r>
            <a:r>
              <a:rPr lang="ja-JP" altLang="en-US" sz="1600" dirty="0" smtClean="0">
                <a:solidFill>
                  <a:schemeClr val="accent6">
                    <a:lumMod val="75000"/>
                  </a:schemeClr>
                </a:solidFill>
                <a:latin typeface="+mj-lt"/>
              </a:rPr>
              <a:t> に比べて </a:t>
            </a:r>
            <a:r>
              <a:rPr lang="en-US" altLang="ja-JP" sz="1600" dirty="0" smtClean="0">
                <a:solidFill>
                  <a:schemeClr val="accent6">
                    <a:lumMod val="75000"/>
                  </a:schemeClr>
                </a:solidFill>
                <a:latin typeface="+mj-lt"/>
              </a:rPr>
              <a:t>SH</a:t>
            </a:r>
            <a:r>
              <a:rPr lang="ja-JP" altLang="en-US" sz="1600" dirty="0" smtClean="0">
                <a:solidFill>
                  <a:schemeClr val="accent6">
                    <a:lumMod val="75000"/>
                  </a:schemeClr>
                </a:solidFill>
                <a:latin typeface="+mj-lt"/>
              </a:rPr>
              <a:t> が遅れて</a:t>
            </a:r>
            <a:r>
              <a:rPr lang="en-US" altLang="ja-JP" sz="1600" dirty="0" smtClean="0">
                <a:solidFill>
                  <a:schemeClr val="accent6">
                    <a:lumMod val="75000"/>
                  </a:schemeClr>
                </a:solidFill>
                <a:latin typeface="+mj-lt"/>
              </a:rPr>
              <a:t/>
            </a:r>
            <a:br>
              <a:rPr lang="en-US" altLang="ja-JP" sz="1600" dirty="0" smtClean="0">
                <a:solidFill>
                  <a:schemeClr val="accent6">
                    <a:lumMod val="75000"/>
                  </a:schemeClr>
                </a:solidFill>
                <a:latin typeface="+mj-lt"/>
              </a:rPr>
            </a:br>
            <a:r>
              <a:rPr lang="ja-JP" altLang="en-US" sz="1600" dirty="0" smtClean="0">
                <a:solidFill>
                  <a:schemeClr val="accent6">
                    <a:lumMod val="75000"/>
                  </a:schemeClr>
                </a:solidFill>
                <a:latin typeface="+mj-lt"/>
              </a:rPr>
              <a:t>いたことが主な隘路だったが、現在では</a:t>
            </a:r>
            <a:r>
              <a:rPr lang="en-US" altLang="ja-JP" sz="1600" dirty="0" smtClean="0">
                <a:solidFill>
                  <a:schemeClr val="accent6">
                    <a:lumMod val="75000"/>
                  </a:schemeClr>
                </a:solidFill>
                <a:latin typeface="+mj-lt"/>
              </a:rPr>
              <a:t/>
            </a:r>
            <a:br>
              <a:rPr lang="en-US" altLang="ja-JP" sz="1600" dirty="0" smtClean="0">
                <a:solidFill>
                  <a:schemeClr val="accent6">
                    <a:lumMod val="75000"/>
                  </a:schemeClr>
                </a:solidFill>
                <a:latin typeface="+mj-lt"/>
              </a:rPr>
            </a:br>
            <a:r>
              <a:rPr lang="ja-JP" altLang="en-US" sz="1600" dirty="0" smtClean="0">
                <a:solidFill>
                  <a:schemeClr val="accent6">
                    <a:lumMod val="75000"/>
                  </a:schemeClr>
                </a:solidFill>
                <a:latin typeface="+mj-lt"/>
              </a:rPr>
              <a:t>それよりも組込み機器向けの </a:t>
            </a:r>
            <a:r>
              <a:rPr lang="en-US" altLang="ja-JP" sz="1600" dirty="0" smtClean="0">
                <a:solidFill>
                  <a:schemeClr val="accent6">
                    <a:lumMod val="75000"/>
                  </a:schemeClr>
                </a:solidFill>
                <a:latin typeface="+mj-lt"/>
              </a:rPr>
              <a:t>Linux</a:t>
            </a:r>
            <a:r>
              <a:rPr lang="ja-JP" altLang="en-US" sz="1600" dirty="0" smtClean="0">
                <a:solidFill>
                  <a:schemeClr val="accent6">
                    <a:lumMod val="75000"/>
                  </a:schemeClr>
                </a:solidFill>
                <a:latin typeface="+mj-lt"/>
              </a:rPr>
              <a:t> 実装</a:t>
            </a:r>
            <a:endParaRPr lang="en-US" altLang="ja-JP" sz="1600" dirty="0" smtClean="0">
              <a:solidFill>
                <a:schemeClr val="accent6">
                  <a:lumMod val="75000"/>
                </a:schemeClr>
              </a:solidFill>
              <a:latin typeface="+mj-lt"/>
            </a:endParaRPr>
          </a:p>
          <a:p>
            <a:pPr algn="ctr"/>
            <a:r>
              <a:rPr kumimoji="1" lang="ja-JP" altLang="en-US" sz="1600" dirty="0" smtClean="0">
                <a:solidFill>
                  <a:schemeClr val="accent6">
                    <a:lumMod val="75000"/>
                  </a:schemeClr>
                </a:solidFill>
                <a:latin typeface="+mj-lt"/>
              </a:rPr>
              <a:t>の困難さが他の </a:t>
            </a:r>
            <a:r>
              <a:rPr kumimoji="1" lang="en-US" altLang="ja-JP" sz="1600" dirty="0" smtClean="0">
                <a:solidFill>
                  <a:schemeClr val="accent6">
                    <a:lumMod val="75000"/>
                  </a:schemeClr>
                </a:solidFill>
                <a:latin typeface="+mj-lt"/>
              </a:rPr>
              <a:t>OS</a:t>
            </a:r>
            <a:r>
              <a:rPr kumimoji="1" lang="ja-JP" altLang="en-US" sz="1600" dirty="0" smtClean="0">
                <a:solidFill>
                  <a:schemeClr val="accent6">
                    <a:lumMod val="75000"/>
                  </a:schemeClr>
                </a:solidFill>
                <a:latin typeface="+mj-lt"/>
              </a:rPr>
              <a:t>（</a:t>
            </a:r>
            <a:r>
              <a:rPr lang="en-US" altLang="ja-JP" sz="1600" dirty="0" smtClean="0">
                <a:solidFill>
                  <a:schemeClr val="accent6">
                    <a:lumMod val="75000"/>
                  </a:schemeClr>
                </a:solidFill>
                <a:latin typeface="+mj-lt"/>
              </a:rPr>
              <a:t>WinCE</a:t>
            </a:r>
            <a:r>
              <a:rPr lang="ja-JP" altLang="en-US" sz="1600" dirty="0" err="1" smtClean="0">
                <a:solidFill>
                  <a:schemeClr val="accent6">
                    <a:lumMod val="75000"/>
                  </a:schemeClr>
                </a:solidFill>
                <a:latin typeface="+mj-lt"/>
              </a:rPr>
              <a:t>、</a:t>
            </a:r>
            <a:r>
              <a:rPr lang="en-US" altLang="ja-JP" sz="1600" dirty="0" err="1" smtClean="0">
                <a:solidFill>
                  <a:schemeClr val="accent6">
                    <a:lumMod val="75000"/>
                  </a:schemeClr>
                </a:solidFill>
                <a:latin typeface="+mj-lt"/>
              </a:rPr>
              <a:t>Symbian</a:t>
            </a:r>
            <a:r>
              <a:rPr lang="en-US" altLang="ja-JP" sz="1600" dirty="0" smtClean="0">
                <a:solidFill>
                  <a:schemeClr val="accent6">
                    <a:lumMod val="75000"/>
                  </a:schemeClr>
                </a:solidFill>
                <a:latin typeface="+mj-lt"/>
              </a:rPr>
              <a:t/>
            </a:r>
            <a:br>
              <a:rPr lang="en-US" altLang="ja-JP" sz="1600" dirty="0" smtClean="0">
                <a:solidFill>
                  <a:schemeClr val="accent6">
                    <a:lumMod val="75000"/>
                  </a:schemeClr>
                </a:solidFill>
                <a:latin typeface="+mj-lt"/>
              </a:rPr>
            </a:br>
            <a:r>
              <a:rPr lang="en-US" altLang="ja-JP" sz="1600" dirty="0" smtClean="0">
                <a:solidFill>
                  <a:schemeClr val="accent6">
                    <a:lumMod val="75000"/>
                  </a:schemeClr>
                </a:solidFill>
                <a:latin typeface="+mj-lt"/>
              </a:rPr>
              <a:t>QNX</a:t>
            </a:r>
            <a:r>
              <a:rPr lang="ja-JP" altLang="en-US" sz="1600" dirty="0" smtClean="0">
                <a:solidFill>
                  <a:schemeClr val="accent6">
                    <a:lumMod val="75000"/>
                  </a:schemeClr>
                </a:solidFill>
                <a:latin typeface="+mj-lt"/>
              </a:rPr>
              <a:t> 等）や汎用</a:t>
            </a:r>
            <a:r>
              <a:rPr lang="en-US" altLang="ja-JP" sz="1600" dirty="0" smtClean="0">
                <a:solidFill>
                  <a:schemeClr val="accent6">
                    <a:lumMod val="75000"/>
                  </a:schemeClr>
                </a:solidFill>
                <a:latin typeface="+mj-lt"/>
              </a:rPr>
              <a:t>CPU</a:t>
            </a:r>
            <a:r>
              <a:rPr lang="ja-JP" altLang="en-US" sz="1600" dirty="0" smtClean="0">
                <a:solidFill>
                  <a:schemeClr val="accent6">
                    <a:lumMod val="75000"/>
                  </a:schemeClr>
                </a:solidFill>
                <a:latin typeface="+mj-lt"/>
              </a:rPr>
              <a:t> </a:t>
            </a:r>
            <a:r>
              <a:rPr lang="en-US" altLang="ja-JP" sz="1600" dirty="0" smtClean="0">
                <a:solidFill>
                  <a:schemeClr val="accent6">
                    <a:lumMod val="75000"/>
                  </a:schemeClr>
                </a:solidFill>
                <a:latin typeface="+mj-lt"/>
              </a:rPr>
              <a:t>(Atom</a:t>
            </a:r>
            <a:r>
              <a:rPr lang="ja-JP" altLang="en-US" sz="1600" dirty="0" smtClean="0">
                <a:solidFill>
                  <a:schemeClr val="accent6">
                    <a:lumMod val="75000"/>
                  </a:schemeClr>
                </a:solidFill>
                <a:latin typeface="+mj-lt"/>
              </a:rPr>
              <a:t> 等</a:t>
            </a:r>
            <a:r>
              <a:rPr lang="en-US" altLang="ja-JP" sz="1600" dirty="0" smtClean="0">
                <a:solidFill>
                  <a:schemeClr val="accent6">
                    <a:lumMod val="75000"/>
                  </a:schemeClr>
                </a:solidFill>
                <a:latin typeface="+mj-lt"/>
              </a:rPr>
              <a:t>)</a:t>
            </a:r>
            <a:r>
              <a:rPr lang="ja-JP" altLang="en-US" sz="1600" dirty="0" smtClean="0">
                <a:solidFill>
                  <a:schemeClr val="accent6">
                    <a:lumMod val="75000"/>
                  </a:schemeClr>
                </a:solidFill>
                <a:latin typeface="+mj-lt"/>
              </a:rPr>
              <a:t>との競合</a:t>
            </a:r>
            <a:endParaRPr lang="en-US" altLang="ja-JP" sz="1600" dirty="0" smtClean="0">
              <a:solidFill>
                <a:schemeClr val="accent6">
                  <a:lumMod val="75000"/>
                </a:schemeClr>
              </a:solidFill>
              <a:latin typeface="+mj-lt"/>
            </a:endParaRPr>
          </a:p>
          <a:p>
            <a:pPr algn="ctr"/>
            <a:r>
              <a:rPr kumimoji="1" lang="ja-JP" altLang="en-US" sz="1600" dirty="0" smtClean="0">
                <a:solidFill>
                  <a:schemeClr val="accent6">
                    <a:lumMod val="75000"/>
                  </a:schemeClr>
                </a:solidFill>
                <a:latin typeface="+mj-lt"/>
              </a:rPr>
              <a:t>要因になってきている。</a:t>
            </a:r>
            <a:endParaRPr kumimoji="1" lang="en-US" altLang="ja-JP" sz="1600" dirty="0" smtClean="0">
              <a:solidFill>
                <a:schemeClr val="accent6">
                  <a:lumMod val="75000"/>
                </a:schemeClr>
              </a:solidFill>
              <a:latin typeface="+mj-lt"/>
            </a:endParaRPr>
          </a:p>
          <a:p>
            <a:pPr algn="ctr"/>
            <a:endParaRPr lang="en-US" altLang="ja-JP" sz="1600" dirty="0" smtClean="0">
              <a:solidFill>
                <a:schemeClr val="accent6">
                  <a:lumMod val="75000"/>
                </a:schemeClr>
              </a:solidFill>
              <a:latin typeface="+mj-lt"/>
            </a:endParaRPr>
          </a:p>
          <a:p>
            <a:pPr algn="ctr"/>
            <a:r>
              <a:rPr kumimoji="1" lang="ja-JP" altLang="en-US" sz="1600" dirty="0" smtClean="0">
                <a:solidFill>
                  <a:srgbClr val="FF0000"/>
                </a:solidFill>
                <a:latin typeface="+mj-lt"/>
              </a:rPr>
              <a:t>今後 </a:t>
            </a:r>
            <a:r>
              <a:rPr kumimoji="1" lang="en-US" altLang="ja-JP" sz="1600" dirty="0" smtClean="0">
                <a:solidFill>
                  <a:srgbClr val="FF0000"/>
                </a:solidFill>
                <a:latin typeface="+mj-lt"/>
              </a:rPr>
              <a:t>Linux</a:t>
            </a:r>
            <a:r>
              <a:rPr kumimoji="1" lang="ja-JP" altLang="en-US" sz="1600" dirty="0" smtClean="0">
                <a:solidFill>
                  <a:srgbClr val="FF0000"/>
                </a:solidFill>
                <a:latin typeface="+mj-lt"/>
              </a:rPr>
              <a:t> 適用案件拡大が確実視される</a:t>
            </a:r>
            <a:r>
              <a:rPr kumimoji="1" lang="en-US" altLang="ja-JP" sz="1600" dirty="0" smtClean="0">
                <a:solidFill>
                  <a:srgbClr val="FF0000"/>
                </a:solidFill>
                <a:latin typeface="+mj-lt"/>
              </a:rPr>
              <a:t/>
            </a:r>
            <a:br>
              <a:rPr kumimoji="1" lang="en-US" altLang="ja-JP" sz="1600" dirty="0" smtClean="0">
                <a:solidFill>
                  <a:srgbClr val="FF0000"/>
                </a:solidFill>
                <a:latin typeface="+mj-lt"/>
              </a:rPr>
            </a:br>
            <a:r>
              <a:rPr kumimoji="1" lang="ja-JP" altLang="en-US" sz="1600" dirty="0" smtClean="0">
                <a:solidFill>
                  <a:srgbClr val="FF0000"/>
                </a:solidFill>
                <a:latin typeface="+mj-lt"/>
              </a:rPr>
              <a:t>中で、システムインテグレーションや</a:t>
            </a:r>
            <a:r>
              <a:rPr kumimoji="1" lang="en-US" altLang="ja-JP" sz="1600" dirty="0" smtClean="0">
                <a:solidFill>
                  <a:srgbClr val="FF0000"/>
                </a:solidFill>
                <a:latin typeface="+mj-lt"/>
              </a:rPr>
              <a:t/>
            </a:r>
            <a:br>
              <a:rPr kumimoji="1" lang="en-US" altLang="ja-JP" sz="1600" dirty="0" smtClean="0">
                <a:solidFill>
                  <a:srgbClr val="FF0000"/>
                </a:solidFill>
                <a:latin typeface="+mj-lt"/>
              </a:rPr>
            </a:br>
            <a:r>
              <a:rPr kumimoji="1" lang="ja-JP" altLang="en-US" sz="1600" dirty="0" smtClean="0">
                <a:solidFill>
                  <a:srgbClr val="FF0000"/>
                </a:solidFill>
                <a:latin typeface="+mj-lt"/>
              </a:rPr>
              <a:t>カスタマー開発支援体制の構築が急務</a:t>
            </a:r>
            <a:r>
              <a:rPr kumimoji="1" lang="en-US" altLang="ja-JP" sz="1600" dirty="0" smtClean="0">
                <a:solidFill>
                  <a:srgbClr val="FF0000"/>
                </a:solidFill>
                <a:latin typeface="+mj-lt"/>
              </a:rPr>
              <a:t/>
            </a:r>
            <a:br>
              <a:rPr kumimoji="1" lang="en-US" altLang="ja-JP" sz="1600" dirty="0" smtClean="0">
                <a:solidFill>
                  <a:srgbClr val="FF0000"/>
                </a:solidFill>
                <a:latin typeface="+mj-lt"/>
              </a:rPr>
            </a:br>
            <a:r>
              <a:rPr kumimoji="1" lang="ja-JP" altLang="en-US" sz="1600" dirty="0" smtClean="0">
                <a:solidFill>
                  <a:schemeClr val="accent6">
                    <a:lumMod val="75000"/>
                  </a:schemeClr>
                </a:solidFill>
                <a:latin typeface="+mj-lt"/>
              </a:rPr>
              <a:t>⇒ エンタープライズ系など</a:t>
            </a:r>
            <a:r>
              <a:rPr lang="ja-JP" altLang="en-US" sz="1600" dirty="0" smtClean="0">
                <a:solidFill>
                  <a:schemeClr val="accent6">
                    <a:lumMod val="75000"/>
                  </a:schemeClr>
                </a:solidFill>
                <a:latin typeface="+mj-lt"/>
              </a:rPr>
              <a:t>異人種人材</a:t>
            </a:r>
            <a:r>
              <a:rPr lang="en-US" altLang="ja-JP" sz="1600" dirty="0" smtClean="0">
                <a:solidFill>
                  <a:schemeClr val="accent6">
                    <a:lumMod val="75000"/>
                  </a:schemeClr>
                </a:solidFill>
                <a:latin typeface="+mj-lt"/>
              </a:rPr>
              <a:t/>
            </a:r>
            <a:br>
              <a:rPr lang="en-US" altLang="ja-JP" sz="1600" dirty="0" smtClean="0">
                <a:solidFill>
                  <a:schemeClr val="accent6">
                    <a:lumMod val="75000"/>
                  </a:schemeClr>
                </a:solidFill>
                <a:latin typeface="+mj-lt"/>
              </a:rPr>
            </a:br>
            <a:r>
              <a:rPr lang="ja-JP" altLang="en-US" sz="1600" dirty="0" smtClean="0">
                <a:solidFill>
                  <a:schemeClr val="accent6">
                    <a:lumMod val="75000"/>
                  </a:schemeClr>
                </a:solidFill>
                <a:latin typeface="+mj-lt"/>
              </a:rPr>
              <a:t>の戦力化などの検討が必要かもしれない</a:t>
            </a:r>
            <a:endParaRPr kumimoji="1" lang="en-US" altLang="ja-JP" dirty="0" smtClean="0">
              <a:solidFill>
                <a:schemeClr val="accent6">
                  <a:lumMod val="75000"/>
                </a:schemeClr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（相談）</a:t>
            </a:r>
            <a:r>
              <a:rPr kumimoji="1" lang="en-US" altLang="ja-JP" dirty="0" smtClean="0"/>
              <a:t>kernel</a:t>
            </a:r>
            <a:r>
              <a:rPr kumimoji="1" lang="ja-JP" altLang="en-US" dirty="0" smtClean="0"/>
              <a:t> </a:t>
            </a:r>
            <a:r>
              <a:rPr kumimoji="1" lang="en-US" altLang="ja-JP" dirty="0" smtClean="0"/>
              <a:t>Summit</a:t>
            </a:r>
            <a:r>
              <a:rPr kumimoji="1" lang="ja-JP" altLang="en-US" dirty="0" smtClean="0"/>
              <a:t> </a:t>
            </a:r>
            <a:r>
              <a:rPr kumimoji="1" lang="en-US" altLang="ja-JP" dirty="0" smtClean="0"/>
              <a:t>2009</a:t>
            </a:r>
            <a:r>
              <a:rPr kumimoji="1" lang="ja-JP" altLang="en-US" dirty="0" smtClean="0"/>
              <a:t> </a:t>
            </a:r>
            <a:r>
              <a:rPr kumimoji="1" lang="en-US" altLang="ja-JP" dirty="0" smtClean="0"/>
              <a:t>@</a:t>
            </a:r>
            <a:r>
              <a:rPr kumimoji="1" lang="ja-JP" altLang="en-US" dirty="0" smtClean="0"/>
              <a:t>東京 </a:t>
            </a:r>
            <a:r>
              <a:rPr lang="ja-JP" altLang="en-US" dirty="0" smtClean="0"/>
              <a:t>スポンサリング</a:t>
            </a:r>
            <a:endParaRPr kumimoji="1" lang="ja-JP" altLang="en-US" dirty="0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47EAB2D-548D-4693-9BA9-0B2677D6182F}" type="slidenum">
              <a:rPr lang="en-US" altLang="ja-JP" smtClean="0"/>
              <a:pPr>
                <a:defRPr/>
              </a:pPr>
              <a:t>12</a:t>
            </a:fld>
            <a:endParaRPr lang="en-US" altLang="ja-JP"/>
          </a:p>
        </p:txBody>
      </p:sp>
      <p:pic>
        <p:nvPicPr>
          <p:cNvPr id="5" name="図 4" descr="LF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9652" y="933460"/>
            <a:ext cx="7620000" cy="39243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角丸四角形 5"/>
          <p:cNvSpPr/>
          <p:nvPr/>
        </p:nvSpPr>
        <p:spPr>
          <a:xfrm>
            <a:off x="500034" y="5143512"/>
            <a:ext cx="8072494" cy="92869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 smtClean="0">
                <a:solidFill>
                  <a:schemeClr val="accent1">
                    <a:lumMod val="25000"/>
                  </a:schemeClr>
                </a:solidFill>
              </a:rPr>
              <a:t>Linux</a:t>
            </a:r>
            <a:r>
              <a:rPr kumimoji="1" lang="ja-JP" altLang="en-US" dirty="0" smtClean="0">
                <a:solidFill>
                  <a:schemeClr val="accent1">
                    <a:lumMod val="25000"/>
                  </a:schemeClr>
                </a:solidFill>
              </a:rPr>
              <a:t> </a:t>
            </a:r>
            <a:r>
              <a:rPr kumimoji="1" lang="en-US" altLang="ja-JP" dirty="0" smtClean="0">
                <a:solidFill>
                  <a:schemeClr val="accent1">
                    <a:lumMod val="25000"/>
                  </a:schemeClr>
                </a:solidFill>
              </a:rPr>
              <a:t>Symposium</a:t>
            </a:r>
            <a:r>
              <a:rPr kumimoji="1" lang="ja-JP" altLang="en-US" dirty="0" smtClean="0">
                <a:solidFill>
                  <a:schemeClr val="accent1">
                    <a:lumMod val="25000"/>
                  </a:schemeClr>
                </a:solidFill>
              </a:rPr>
              <a:t> はリーナス招待者だけが参加できる最高レベルの開発者</a:t>
            </a:r>
            <a:r>
              <a:rPr kumimoji="1" lang="en-US" altLang="ja-JP" dirty="0" smtClean="0">
                <a:solidFill>
                  <a:schemeClr val="accent1">
                    <a:lumMod val="25000"/>
                  </a:schemeClr>
                </a:solidFill>
              </a:rPr>
              <a:t/>
            </a:r>
            <a:br>
              <a:rPr kumimoji="1" lang="en-US" altLang="ja-JP" dirty="0" smtClean="0">
                <a:solidFill>
                  <a:schemeClr val="accent1">
                    <a:lumMod val="25000"/>
                  </a:schemeClr>
                </a:solidFill>
              </a:rPr>
            </a:br>
            <a:r>
              <a:rPr kumimoji="1" lang="ja-JP" altLang="en-US" dirty="0" smtClean="0">
                <a:solidFill>
                  <a:schemeClr val="accent1">
                    <a:lumMod val="25000"/>
                  </a:schemeClr>
                </a:solidFill>
              </a:rPr>
              <a:t>会議であり今回初めて日本で開催されるもの。ルネサスの </a:t>
            </a:r>
            <a:r>
              <a:rPr kumimoji="1" lang="en-US" altLang="ja-JP" dirty="0" smtClean="0">
                <a:solidFill>
                  <a:schemeClr val="accent1">
                    <a:lumMod val="25000"/>
                  </a:schemeClr>
                </a:solidFill>
              </a:rPr>
              <a:t>Linux</a:t>
            </a:r>
            <a:r>
              <a:rPr kumimoji="1" lang="ja-JP" altLang="en-US" dirty="0" smtClean="0">
                <a:solidFill>
                  <a:schemeClr val="accent1">
                    <a:lumMod val="25000"/>
                  </a:schemeClr>
                </a:solidFill>
              </a:rPr>
              <a:t> 取り組み</a:t>
            </a:r>
            <a:r>
              <a:rPr kumimoji="1" lang="en-US" altLang="ja-JP" dirty="0" smtClean="0">
                <a:solidFill>
                  <a:schemeClr val="accent1">
                    <a:lumMod val="25000"/>
                  </a:schemeClr>
                </a:solidFill>
              </a:rPr>
              <a:t/>
            </a:r>
            <a:br>
              <a:rPr kumimoji="1" lang="en-US" altLang="ja-JP" dirty="0" smtClean="0">
                <a:solidFill>
                  <a:schemeClr val="accent1">
                    <a:lumMod val="25000"/>
                  </a:schemeClr>
                </a:solidFill>
              </a:rPr>
            </a:br>
            <a:r>
              <a:rPr kumimoji="1" lang="ja-JP" altLang="en-US" dirty="0" smtClean="0">
                <a:solidFill>
                  <a:schemeClr val="accent1">
                    <a:lumMod val="25000"/>
                  </a:schemeClr>
                </a:solidFill>
              </a:rPr>
              <a:t>のアピールとして是非スポンサーシップを検討して頂きたい。</a:t>
            </a:r>
            <a:endParaRPr kumimoji="1" lang="ja-JP" altLang="en-US" dirty="0">
              <a:solidFill>
                <a:schemeClr val="accent1">
                  <a:lumMod val="25000"/>
                </a:schemeClr>
              </a:solidFill>
            </a:endParaRPr>
          </a:p>
        </p:txBody>
      </p:sp>
      <p:sp>
        <p:nvSpPr>
          <p:cNvPr id="7" name="テキスト ボックス 6"/>
          <p:cNvSpPr txBox="1"/>
          <p:nvPr/>
        </p:nvSpPr>
        <p:spPr>
          <a:xfrm>
            <a:off x="533372" y="6031489"/>
            <a:ext cx="55007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kumimoji="1" lang="ja-JP" altLang="en-US" dirty="0" smtClean="0">
                <a:solidFill>
                  <a:schemeClr val="bg1">
                    <a:lumMod val="50000"/>
                  </a:schemeClr>
                </a:solidFill>
              </a:rPr>
              <a:t>費用 ： </a:t>
            </a:r>
            <a:r>
              <a:rPr kumimoji="1" lang="en-US" altLang="ja-JP" dirty="0" smtClean="0">
                <a:solidFill>
                  <a:schemeClr val="bg1">
                    <a:lumMod val="50000"/>
                  </a:schemeClr>
                </a:solidFill>
              </a:rPr>
              <a:t>Silver</a:t>
            </a:r>
            <a:r>
              <a:rPr kumimoji="1" lang="ja-JP" altLang="en-US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kumimoji="1" lang="en-US" altLang="ja-JP" dirty="0" smtClean="0">
                <a:solidFill>
                  <a:schemeClr val="bg1">
                    <a:lumMod val="50000"/>
                  </a:schemeClr>
                </a:solidFill>
              </a:rPr>
              <a:t>=</a:t>
            </a:r>
            <a:r>
              <a:rPr kumimoji="1" lang="ja-JP" altLang="en-US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kumimoji="1" lang="en-US" altLang="ja-JP" dirty="0" smtClean="0">
                <a:solidFill>
                  <a:schemeClr val="bg1">
                    <a:lumMod val="50000"/>
                  </a:schemeClr>
                </a:solidFill>
              </a:rPr>
              <a:t>$15,000</a:t>
            </a:r>
            <a:r>
              <a:rPr kumimoji="1" lang="ja-JP" altLang="en-US" dirty="0" err="1" smtClean="0">
                <a:solidFill>
                  <a:schemeClr val="bg1">
                    <a:lumMod val="50000"/>
                  </a:schemeClr>
                </a:solidFill>
              </a:rPr>
              <a:t>、</a:t>
            </a:r>
            <a:r>
              <a:rPr kumimoji="1" lang="ja-JP" altLang="en-US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kumimoji="1" lang="en-US" altLang="ja-JP" dirty="0" smtClean="0">
                <a:solidFill>
                  <a:schemeClr val="bg1">
                    <a:lumMod val="50000"/>
                  </a:schemeClr>
                </a:solidFill>
              </a:rPr>
              <a:t>Bronze</a:t>
            </a:r>
            <a:r>
              <a:rPr kumimoji="1" lang="ja-JP" altLang="en-US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kumimoji="1" lang="en-US" altLang="ja-JP" dirty="0" smtClean="0">
                <a:solidFill>
                  <a:schemeClr val="bg1">
                    <a:lumMod val="50000"/>
                  </a:schemeClr>
                </a:solidFill>
              </a:rPr>
              <a:t>=</a:t>
            </a:r>
            <a:r>
              <a:rPr kumimoji="1" lang="ja-JP" altLang="en-US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kumimoji="1" lang="en-US" altLang="ja-JP" dirty="0" smtClean="0">
                <a:solidFill>
                  <a:schemeClr val="bg1">
                    <a:lumMod val="50000"/>
                  </a:schemeClr>
                </a:solidFill>
              </a:rPr>
              <a:t>$5,000</a:t>
            </a:r>
            <a:endParaRPr kumimoji="1" lang="ja-JP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una_2008">
  <a:themeElements>
    <a:clrScheme name="muna_2008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una_2008">
      <a:majorFont>
        <a:latin typeface="Tahoma"/>
        <a:ea typeface="HGSｺﾞｼｯｸM"/>
        <a:cs typeface=""/>
      </a:majorFont>
      <a:minorFont>
        <a:latin typeface="Tahoma"/>
        <a:ea typeface="HGSｺﾞｼｯｸM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una_2008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una_2008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una_2008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una_2008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una_2008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una_2008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una_2008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una_2008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una_2008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una_2008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una_2008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una_2008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デザインの設定">
  <a:themeElements>
    <a:clrScheme name="デザインの設定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デザインの設定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デザインの設定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デザインの設定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デザインの設定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デザインの設定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デザインの設定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デザインの設定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デザインの設定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デザインの設定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デザインの設定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デザインの設定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デザインの設定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デザインの設定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muna_2008</Template>
  <TotalTime>1386</TotalTime>
  <Words>908</Words>
  <Application>Microsoft PowerPoint</Application>
  <PresentationFormat>画面に合わせる (4:3)</PresentationFormat>
  <Paragraphs>181</Paragraphs>
  <Slides>12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2</vt:i4>
      </vt:variant>
      <vt:variant>
        <vt:lpstr>スライド タイトル</vt:lpstr>
      </vt:variant>
      <vt:variant>
        <vt:i4>12</vt:i4>
      </vt:variant>
    </vt:vector>
  </HeadingPairs>
  <TitlesOfParts>
    <vt:vector size="14" baseType="lpstr">
      <vt:lpstr>muna_2008</vt:lpstr>
      <vt:lpstr>デザインの設定</vt:lpstr>
      <vt:lpstr>Linux サポート戦略 Update (2008-11)</vt:lpstr>
      <vt:lpstr>Linux Solution ＝ Turnkey BSP (board support package)</vt:lpstr>
      <vt:lpstr>Linux BSP 整備状況 及び 現時点でのパイロット案件</vt:lpstr>
      <vt:lpstr>戦略転換 ： 投資抑制のため Distribution 対応を断念</vt:lpstr>
      <vt:lpstr>Code Sourcery （ 関係強化のため開発スキーム改善推進中 ） </vt:lpstr>
      <vt:lpstr>OpenMAX/IL   ＝ マルチメディア世界標準 API </vt:lpstr>
      <vt:lpstr>SH-MobileG 系 Linux 環境へのメディア処理の実装</vt:lpstr>
      <vt:lpstr>Android on SH-MobileG  </vt:lpstr>
      <vt:lpstr>Android on SH-MobileR</vt:lpstr>
      <vt:lpstr>次世代差別化技術 ： RIA アクセラレータ検討</vt:lpstr>
      <vt:lpstr>Center of Linux Excellence,…　but</vt:lpstr>
      <vt:lpstr>（相談）kernel Summit 2009 @東京 スポンサリング</vt:lpstr>
    </vt:vector>
  </TitlesOfParts>
  <Company>Renesas Solutions corp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Linux customer support problem</dc:title>
  <dc:creator>hisao munakata</dc:creator>
  <cp:lastModifiedBy>munakata</cp:lastModifiedBy>
  <cp:revision>253</cp:revision>
  <dcterms:created xsi:type="dcterms:W3CDTF">2008-07-22T10:38:25Z</dcterms:created>
  <dcterms:modified xsi:type="dcterms:W3CDTF">2008-11-26T02:54:10Z</dcterms:modified>
</cp:coreProperties>
</file>