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71" r:id="rId6"/>
    <p:sldId id="270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2" y="18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88A01A-04C5-4BFB-AACD-2D8F1C2E57F9}" type="datetimeFigureOut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253E3-4A5F-4069-ABBC-EB49CC33421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0852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54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2000" b="0" cap="all" baseline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3B37-6019-4102-A3DA-6C47E92DBA87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515446"/>
            <a:ext cx="9603275" cy="874444"/>
          </a:xfrm>
        </p:spPr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498670"/>
            <a:ext cx="9603275" cy="4531193"/>
          </a:xfrm>
        </p:spPr>
        <p:txBody>
          <a:bodyPr anchor="t"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>
              <a:defRPr sz="2000">
                <a:latin typeface="Meiryo UI" panose="020B0604030504040204" pitchFamily="50" charset="-128"/>
                <a:ea typeface="Meiryo UI" panose="020B0604030504040204" pitchFamily="50" charset="-128"/>
              </a:defRPr>
            </a:lvl2pPr>
            <a:lvl3pPr>
              <a:defRPr sz="1800">
                <a:latin typeface="Meiryo UI" panose="020B0604030504040204" pitchFamily="50" charset="-128"/>
                <a:ea typeface="Meiryo UI" panose="020B0604030504040204" pitchFamily="50" charset="-128"/>
              </a:defRPr>
            </a:lvl3pPr>
            <a:lvl4pPr>
              <a:defRPr sz="1800">
                <a:latin typeface="Meiryo UI" panose="020B0604030504040204" pitchFamily="50" charset="-128"/>
                <a:ea typeface="Meiryo UI" panose="020B0604030504040204" pitchFamily="50" charset="-128"/>
              </a:defRPr>
            </a:lvl4pPr>
            <a:lvl5pPr>
              <a:defRPr sz="1600">
                <a:latin typeface="Meiryo UI" panose="020B0604030504040204" pitchFamily="50" charset="-128"/>
                <a:ea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>
            <a:lvl1pPr>
              <a:defRPr sz="16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43440B6B-BF63-4D9A-9271-34C052FFBBEF}" type="datetime1">
              <a:rPr lang="en-US" altLang="ja-JP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>
            <a:lvl1pPr>
              <a:defRPr sz="14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00184" y="6261982"/>
            <a:ext cx="811019" cy="503578"/>
          </a:xfrm>
        </p:spPr>
        <p:txBody>
          <a:bodyPr/>
          <a:lstStyle>
            <a:lvl1pPr>
              <a:defRPr sz="24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1579" y="1389889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223C2-7944-4397-A728-EAA244657EB1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3990-CDB7-43A1-833D-8C8BACF1EB11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AFF9A-27F2-44C3-97E7-4D968FCD5E67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A3BD-C77B-49E3-BB42-59F841D1A3FD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5786-FB71-441A-9660-17D33CDBA43C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2F41-D2E4-4A98-B285-14E2AAEFC08C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168BD4B-7D31-4775-9B09-D311016BE1DB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DF504-71EE-4C89-AFED-9915F89F69C1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9972-7DBF-4EAC-8B93-1707D39E0948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2417-1B31-4ABC-8035-F7597904B3DA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7059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472732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895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79362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90E4-7DF9-44E2-9E59-591BF534EACE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193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79C1-1B8C-482F-8588-6B43E5C6CA18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2953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4E3DB-3C3C-4FCD-90B2-AFA821E468A6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1548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90A6-A003-47B0-880B-4CF0A683EFFB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2718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0584-7BFC-431D-998A-DDA600317765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365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BF3F2-CCAF-4617-883F-76A12DB7FB2D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64422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383A-1260-4685-B77A-E9C9DB7A9803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49405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407DB-7B56-48B8-B4FB-5E6FF8646B22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2456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62ABD-2654-4EA9-B179-BD5AF230155B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0025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24A7C-FA4D-4DB1-AE3F-B88848B51DC1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CC401-168B-478A-843F-94D991BA89AD}" type="datetime1">
              <a:rPr kumimoji="1" lang="ja-JP" altLang="en-US" smtClean="0"/>
              <a:t>2017/1/28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1036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iotbzh/afb-radio_deprecated" TargetMode="External"/><Relationship Id="rId2" Type="http://schemas.openxmlformats.org/officeDocument/2006/relationships/hyperlink" Target="https://archive.fosdem.org/2016/schedule/event/securehtml5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iot.bzh/download/public/2016/genivi/CyberSecurity-Genivi-Q42016-Fulup-IoTbzh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ot.bzh/download/public/2016/appfw/03-AGL-AppFW-Privileges-Management.pd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ihyo.jp/admin/clip/01/linux_dt/201611/24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hyperlink" Target="https://arstechnica.com/gadgets/2016/12/fedora-25-review-the-best-linux-distro-of-2016-arrived-at-the-last-moment/" TargetMode="Externa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s.linuxfoundation.org/sites/events/files/slides/Browser%20for%20the%20automotive_LCJAPAN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s://blogs.igalia.com/tonikitoo/2016/11/14/chromium-ozone-wayland-and-beyond/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01.org/ozone-wayland" TargetMode="Externa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ja-JP" altLang="en-US" sz="3600" dirty="0"/>
              <a:t>「車載機における</a:t>
            </a:r>
            <a:r>
              <a:rPr lang="en-US" altLang="ja-JP" sz="3600" dirty="0"/>
              <a:t>Web</a:t>
            </a:r>
            <a:r>
              <a:rPr lang="ja-JP" altLang="en-US" sz="3600" dirty="0"/>
              <a:t>アプリの可能性」</a:t>
            </a:r>
            <a:endParaRPr kumimoji="1"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/>
              <a:t>GPU Accelerated Chromium on Wayland </a:t>
            </a:r>
            <a:r>
              <a:rPr lang="ja-JP" altLang="en-US" sz="2400" dirty="0"/>
              <a:t>の紹介</a:t>
            </a:r>
            <a:endParaRPr kumimoji="1" lang="ja-JP" altLang="en-US" sz="2400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8356" y="4865298"/>
            <a:ext cx="111194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  </a:t>
            </a:r>
            <a:r>
              <a:rPr kumimoji="1" lang="en-US" altLang="ja-JP" sz="2400" dirty="0"/>
              <a:t>Automotive Grade Linux, Advisory Board : Hisao Munakata</a:t>
            </a:r>
            <a:r>
              <a:rPr kumimoji="1" lang="ja-JP" altLang="en-US" sz="2000" dirty="0"/>
              <a:t>（宗像尚郎）</a:t>
            </a:r>
            <a:br>
              <a:rPr kumimoji="1" lang="en-US" altLang="ja-JP" sz="1600" dirty="0"/>
            </a:br>
            <a:r>
              <a:rPr kumimoji="1" lang="ja-JP" altLang="en-US" dirty="0"/>
              <a:t>（ルネサスエレクトロニクス株式会社 第一ソリューション事業本部　車載情報ソリューション事業部）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8759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本日の話題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18162" y="1588005"/>
            <a:ext cx="10192788" cy="4250820"/>
          </a:xfrm>
        </p:spPr>
        <p:txBody>
          <a:bodyPr>
            <a:normAutofit fontScale="92500" lnSpcReduction="10000"/>
          </a:bodyPr>
          <a:lstStyle/>
          <a:p>
            <a:r>
              <a:rPr kumimoji="1" lang="ja-JP" altLang="en-US" sz="1800" dirty="0"/>
              <a:t>サイバーセキュリティを考慮した</a:t>
            </a:r>
            <a:r>
              <a:rPr kumimoji="1" lang="en-US" altLang="ja-JP" sz="1800" dirty="0"/>
              <a:t>AGL Application Framework </a:t>
            </a:r>
            <a:r>
              <a:rPr kumimoji="1" lang="ja-JP" altLang="en-US" sz="1800" dirty="0"/>
              <a:t>のご紹介</a:t>
            </a:r>
            <a:endParaRPr kumimoji="1" lang="en-US" altLang="ja-JP" sz="1800" dirty="0"/>
          </a:p>
          <a:p>
            <a:pPr lvl="1"/>
            <a:r>
              <a:rPr kumimoji="1" lang="en-US" altLang="ja-JP" sz="1800" dirty="0"/>
              <a:t>AGL Update </a:t>
            </a:r>
          </a:p>
          <a:p>
            <a:pPr lvl="1"/>
            <a:r>
              <a:rPr kumimoji="1" lang="en-US" altLang="ja-JP" sz="1800" dirty="0"/>
              <a:t>AGL App FW </a:t>
            </a:r>
            <a:r>
              <a:rPr kumimoji="1" lang="ja-JP" altLang="en-US" sz="1800" dirty="0"/>
              <a:t>の考え方</a:t>
            </a:r>
            <a:endParaRPr kumimoji="1" lang="en-US" altLang="ja-JP" sz="1800" dirty="0"/>
          </a:p>
          <a:p>
            <a:pPr lvl="1"/>
            <a:r>
              <a:rPr kumimoji="1" lang="ja-JP" altLang="en-US" sz="1800" dirty="0"/>
              <a:t>アプリケーション開発環境（</a:t>
            </a:r>
            <a:r>
              <a:rPr kumimoji="1" lang="en-US" altLang="ja-JP" sz="1800" dirty="0"/>
              <a:t>Native vs. html5</a:t>
            </a:r>
            <a:r>
              <a:rPr kumimoji="1" lang="ja-JP" altLang="en-US" sz="1800" dirty="0"/>
              <a:t>）</a:t>
            </a:r>
            <a:endParaRPr kumimoji="1" lang="en-US" altLang="ja-JP" sz="1800" dirty="0"/>
          </a:p>
          <a:p>
            <a:r>
              <a:rPr lang="ja-JP" altLang="en-US" sz="1800" dirty="0"/>
              <a:t>車載ソフトウエア要件</a:t>
            </a:r>
            <a:endParaRPr lang="en-US" altLang="ja-JP" sz="1800" dirty="0"/>
          </a:p>
          <a:p>
            <a:pPr lvl="1"/>
            <a:r>
              <a:rPr kumimoji="1" lang="en-US" altLang="ja-JP" sz="1800" dirty="0"/>
              <a:t>Window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System</a:t>
            </a:r>
          </a:p>
          <a:p>
            <a:pPr lvl="1"/>
            <a:r>
              <a:rPr kumimoji="1" lang="en-US" altLang="ja-JP" sz="1800" dirty="0"/>
              <a:t>Audio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Framework</a:t>
            </a:r>
          </a:p>
          <a:p>
            <a:pPr lvl="1"/>
            <a:r>
              <a:rPr kumimoji="1" lang="en-US" altLang="ja-JP" sz="1800" dirty="0"/>
              <a:t>Connectivity</a:t>
            </a:r>
          </a:p>
          <a:p>
            <a:r>
              <a:rPr kumimoji="1" lang="en-US" altLang="ja-JP" sz="1800" dirty="0"/>
              <a:t>Wayland </a:t>
            </a:r>
            <a:r>
              <a:rPr kumimoji="1" lang="ja-JP" altLang="en-US" sz="1800" dirty="0"/>
              <a:t>環境上で動作する</a:t>
            </a:r>
            <a:r>
              <a:rPr kumimoji="1" lang="en-US" altLang="ja-JP" sz="1800" dirty="0"/>
              <a:t>Chromium </a:t>
            </a:r>
            <a:r>
              <a:rPr kumimoji="1" lang="ja-JP" altLang="en-US" sz="1800" dirty="0"/>
              <a:t>のご紹介</a:t>
            </a:r>
            <a:endParaRPr kumimoji="1" lang="en-US" altLang="ja-JP" sz="1800" dirty="0"/>
          </a:p>
          <a:p>
            <a:pPr lvl="1"/>
            <a:r>
              <a:rPr kumimoji="1" lang="en-US" altLang="ja-JP" sz="1800" dirty="0"/>
              <a:t>WRT</a:t>
            </a:r>
            <a:r>
              <a:rPr lang="ja-JP" altLang="en-US" sz="1800" dirty="0"/>
              <a:t> </a:t>
            </a:r>
            <a:r>
              <a:rPr lang="en-US" altLang="ja-JP" sz="1800" dirty="0"/>
              <a:t>(</a:t>
            </a:r>
            <a:r>
              <a:rPr kumimoji="1" lang="en-US" altLang="ja-JP" sz="1800" dirty="0"/>
              <a:t>Web Runtime Engine) </a:t>
            </a:r>
            <a:r>
              <a:rPr kumimoji="1" lang="ja-JP" altLang="en-US" sz="1800" dirty="0"/>
              <a:t>の変遷</a:t>
            </a:r>
            <a:endParaRPr kumimoji="1" lang="en-US" altLang="ja-JP" sz="1800" dirty="0"/>
          </a:p>
          <a:p>
            <a:pPr lvl="1"/>
            <a:r>
              <a:rPr kumimoji="1" lang="ja-JP" altLang="en-US" sz="1800" dirty="0"/>
              <a:t>車載標準 </a:t>
            </a:r>
            <a:r>
              <a:rPr kumimoji="1" lang="en-US" altLang="ja-JP" sz="1800" dirty="0"/>
              <a:t>Wayland </a:t>
            </a:r>
            <a:r>
              <a:rPr kumimoji="1" lang="ja-JP" altLang="en-US" sz="1800" dirty="0"/>
              <a:t>上で </a:t>
            </a:r>
            <a:r>
              <a:rPr kumimoji="1" lang="en-US" altLang="ja-JP" sz="1800" dirty="0"/>
              <a:t>Chromium</a:t>
            </a:r>
            <a:r>
              <a:rPr lang="ja-JP" altLang="en-US" sz="1800" dirty="0"/>
              <a:t> が動作するようになった</a:t>
            </a:r>
            <a:r>
              <a:rPr kumimoji="1" lang="en-US" altLang="ja-JP" sz="1800" dirty="0"/>
              <a:t>  </a:t>
            </a:r>
            <a:endParaRPr kumimoji="1" lang="ja-JP" altLang="en-US" sz="1800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17B49-5364-42CD-AC78-059E83FE6DBD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133" y="1699821"/>
            <a:ext cx="1830957" cy="1138626"/>
          </a:xfrm>
          <a:prstGeom prst="rect">
            <a:avLst/>
          </a:prstGeom>
        </p:spPr>
      </p:pic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875" y="4321136"/>
            <a:ext cx="1517689" cy="1517689"/>
          </a:xfrm>
          <a:prstGeom prst="rect">
            <a:avLst/>
          </a:prstGeom>
        </p:spPr>
      </p:pic>
      <p:pic>
        <p:nvPicPr>
          <p:cNvPr id="10" name="Picture 4" descr="「chromium logo」の画像検索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660" y="4425836"/>
            <a:ext cx="1412989" cy="141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「pulse audio logo」の画像検索結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521" y="3818394"/>
            <a:ext cx="2552700" cy="61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「wayland logo」の画像検索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173" y="2820729"/>
            <a:ext cx="1077040" cy="107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677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82567" y="517923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AGL</a:t>
            </a:r>
            <a:r>
              <a:rPr kumimoji="1" lang="ja-JP" altLang="en-US" cap="none" dirty="0"/>
              <a:t>（</a:t>
            </a:r>
            <a:r>
              <a:rPr kumimoji="1" lang="en-US" altLang="ja-JP" cap="none" dirty="0"/>
              <a:t>Automotive Grade Linux)</a:t>
            </a:r>
            <a:br>
              <a:rPr kumimoji="1" lang="en-US" altLang="ja-JP" cap="none" dirty="0"/>
            </a:br>
            <a:r>
              <a:rPr kumimoji="1" lang="ja-JP" altLang="en-US" sz="2700" cap="none" dirty="0"/>
              <a:t>車載機向けリナックス整備を推進する国際コンソーシアム活動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316" y="1567158"/>
            <a:ext cx="9077325" cy="4494961"/>
          </a:xfrm>
          <a:prstGeom prst="rect">
            <a:avLst/>
          </a:prstGeom>
        </p:spPr>
      </p:pic>
      <p:sp>
        <p:nvSpPr>
          <p:cNvPr id="10" name="吹き出し: 円形 9"/>
          <p:cNvSpPr/>
          <p:nvPr/>
        </p:nvSpPr>
        <p:spPr>
          <a:xfrm>
            <a:off x="8522191" y="2616393"/>
            <a:ext cx="1009650" cy="590550"/>
          </a:xfrm>
          <a:prstGeom prst="wedgeEllipseCallout">
            <a:avLst>
              <a:gd name="adj1" fmla="val -34503"/>
              <a:gd name="adj2" fmla="val 5665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アイシン</a:t>
            </a:r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AW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1" name="吹き出し: 円形 10"/>
          <p:cNvSpPr/>
          <p:nvPr/>
        </p:nvSpPr>
        <p:spPr>
          <a:xfrm>
            <a:off x="6312391" y="3367621"/>
            <a:ext cx="1009650" cy="590550"/>
          </a:xfrm>
          <a:prstGeom prst="wedgeEllipseCallout">
            <a:avLst>
              <a:gd name="adj1" fmla="val -34503"/>
              <a:gd name="adj2" fmla="val 5665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Intel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2" name="吹き出し: 円形 11"/>
          <p:cNvSpPr/>
          <p:nvPr/>
        </p:nvSpPr>
        <p:spPr>
          <a:xfrm>
            <a:off x="3873525" y="2025843"/>
            <a:ext cx="1009650" cy="590550"/>
          </a:xfrm>
          <a:prstGeom prst="wedgeEllipseCallout">
            <a:avLst>
              <a:gd name="adj1" fmla="val -34503"/>
              <a:gd name="adj2" fmla="val 5665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Qt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3" name="吹き出し: 円形 12"/>
          <p:cNvSpPr/>
          <p:nvPr/>
        </p:nvSpPr>
        <p:spPr>
          <a:xfrm>
            <a:off x="2569246" y="1864210"/>
            <a:ext cx="1134903" cy="590550"/>
          </a:xfrm>
          <a:prstGeom prst="wedgeEllipseCallout">
            <a:avLst>
              <a:gd name="adj1" fmla="val 7006"/>
              <a:gd name="adj2" fmla="val 72786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パナソニック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4" name="吹き出し: 円形 13"/>
          <p:cNvSpPr/>
          <p:nvPr/>
        </p:nvSpPr>
        <p:spPr>
          <a:xfrm>
            <a:off x="7388716" y="2244918"/>
            <a:ext cx="1009650" cy="590550"/>
          </a:xfrm>
          <a:prstGeom prst="wedgeEllipseCallout">
            <a:avLst>
              <a:gd name="adj1" fmla="val -34503"/>
              <a:gd name="adj2" fmla="val 5665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デンソー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吹き出し: 円形 14"/>
          <p:cNvSpPr/>
          <p:nvPr/>
        </p:nvSpPr>
        <p:spPr>
          <a:xfrm>
            <a:off x="6096000" y="2163828"/>
            <a:ext cx="1009650" cy="590550"/>
          </a:xfrm>
          <a:prstGeom prst="wedgeEllipseCallout">
            <a:avLst>
              <a:gd name="adj1" fmla="val -39220"/>
              <a:gd name="adj2" fmla="val 9698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ルネサス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6" name="吹き出し: 円形 15"/>
          <p:cNvSpPr/>
          <p:nvPr/>
        </p:nvSpPr>
        <p:spPr>
          <a:xfrm>
            <a:off x="1045247" y="1851703"/>
            <a:ext cx="1411128" cy="590550"/>
          </a:xfrm>
          <a:prstGeom prst="wedgeEllipseCallout">
            <a:avLst>
              <a:gd name="adj1" fmla="val 14560"/>
              <a:gd name="adj2" fmla="val 76012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7200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Linux</a:t>
            </a:r>
          </a:p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Foundation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7" name="吹き出し: 円形 16"/>
          <p:cNvSpPr/>
          <p:nvPr/>
        </p:nvSpPr>
        <p:spPr>
          <a:xfrm>
            <a:off x="3769036" y="3791112"/>
            <a:ext cx="1171755" cy="590550"/>
          </a:xfrm>
          <a:prstGeom prst="wedgeEllipseCallout">
            <a:avLst>
              <a:gd name="adj1" fmla="val 16630"/>
              <a:gd name="adj2" fmla="val -73989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Microchip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8" name="吹き出し: 円形 17"/>
          <p:cNvSpPr/>
          <p:nvPr/>
        </p:nvSpPr>
        <p:spPr>
          <a:xfrm>
            <a:off x="4951829" y="2244918"/>
            <a:ext cx="1009650" cy="590550"/>
          </a:xfrm>
          <a:prstGeom prst="wedgeEllipseCallout">
            <a:avLst>
              <a:gd name="adj1" fmla="val -53371"/>
              <a:gd name="adj2" fmla="val 66335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トヨタ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9" name="四角形: 角を丸くする 18"/>
          <p:cNvSpPr/>
          <p:nvPr/>
        </p:nvSpPr>
        <p:spPr>
          <a:xfrm>
            <a:off x="7798471" y="4905375"/>
            <a:ext cx="3920628" cy="866775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rgbClr val="FFFF00"/>
                </a:solidFill>
              </a:rPr>
              <a:t>AGL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r>
              <a:rPr kumimoji="1" lang="en-US" altLang="ja-JP" sz="2000" dirty="0">
                <a:solidFill>
                  <a:srgbClr val="FFFF00"/>
                </a:solidFill>
              </a:rPr>
              <a:t>CES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r>
              <a:rPr kumimoji="1" lang="en-US" altLang="ja-JP" sz="2000" dirty="0">
                <a:solidFill>
                  <a:srgbClr val="FFFF00"/>
                </a:solidFill>
              </a:rPr>
              <a:t>demo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r>
              <a:rPr kumimoji="1" lang="en-US" altLang="ja-JP" sz="2000" dirty="0">
                <a:solidFill>
                  <a:srgbClr val="FFFF00"/>
                </a:solidFill>
              </a:rPr>
              <a:t>integration WS</a:t>
            </a:r>
            <a:br>
              <a:rPr kumimoji="1" lang="en-US" altLang="ja-JP" sz="2000" dirty="0">
                <a:solidFill>
                  <a:srgbClr val="FFFF00"/>
                </a:solidFill>
              </a:rPr>
            </a:br>
            <a:r>
              <a:rPr kumimoji="1" lang="en-US" altLang="ja-JP" sz="2000" dirty="0">
                <a:solidFill>
                  <a:srgbClr val="FFFF00"/>
                </a:solidFill>
              </a:rPr>
              <a:t>2016.11.18-19 @ Yokohama</a:t>
            </a:r>
            <a:endParaRPr kumimoji="1" lang="ja-JP" altLang="en-US" sz="2000" dirty="0">
              <a:solidFill>
                <a:srgbClr val="FFFF00"/>
              </a:solidFill>
            </a:endParaRPr>
          </a:p>
        </p:txBody>
      </p:sp>
      <p:sp>
        <p:nvSpPr>
          <p:cNvPr id="20" name="楕円 19"/>
          <p:cNvSpPr/>
          <p:nvPr/>
        </p:nvSpPr>
        <p:spPr>
          <a:xfrm>
            <a:off x="197521" y="3372012"/>
            <a:ext cx="1133475" cy="590550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ALPS</a:t>
            </a:r>
            <a:endParaRPr kumimoji="1" lang="ja-JP" altLang="en-US" dirty="0"/>
          </a:p>
        </p:txBody>
      </p:sp>
      <p:sp>
        <p:nvSpPr>
          <p:cNvPr id="21" name="楕円 20"/>
          <p:cNvSpPr/>
          <p:nvPr/>
        </p:nvSpPr>
        <p:spPr>
          <a:xfrm>
            <a:off x="197520" y="4000662"/>
            <a:ext cx="1133475" cy="590550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富士通テン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2" name="楕円 21"/>
          <p:cNvSpPr/>
          <p:nvPr/>
        </p:nvSpPr>
        <p:spPr>
          <a:xfrm>
            <a:off x="197519" y="4656042"/>
            <a:ext cx="1133475" cy="590550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IoT.bzh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013" y="1471002"/>
            <a:ext cx="2199264" cy="28573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24" name="楕円 23"/>
          <p:cNvSpPr/>
          <p:nvPr/>
        </p:nvSpPr>
        <p:spPr>
          <a:xfrm>
            <a:off x="203273" y="5309000"/>
            <a:ext cx="1133475" cy="590550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パイオニア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5" name="吹き出し: 円形 24"/>
          <p:cNvSpPr/>
          <p:nvPr/>
        </p:nvSpPr>
        <p:spPr>
          <a:xfrm>
            <a:off x="4956691" y="4295937"/>
            <a:ext cx="1009650" cy="590550"/>
          </a:xfrm>
          <a:prstGeom prst="wedgeEllipseCallout">
            <a:avLst>
              <a:gd name="adj1" fmla="val -36390"/>
              <a:gd name="adj2" fmla="val -135278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Mentor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6" name="吹き出し: 円形 25"/>
          <p:cNvSpPr/>
          <p:nvPr/>
        </p:nvSpPr>
        <p:spPr>
          <a:xfrm>
            <a:off x="2456376" y="3362167"/>
            <a:ext cx="1284446" cy="590550"/>
          </a:xfrm>
          <a:prstGeom prst="wedgeEllipseCallout">
            <a:avLst>
              <a:gd name="adj1" fmla="val 115826"/>
              <a:gd name="adj2" fmla="val -6269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NTT</a:t>
            </a:r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Data</a:t>
            </a:r>
            <a:b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MSE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7" name="楕円 26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28" name="図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14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243388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Construction of Linux based software  (AGL example)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3955" y="133518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729F0-15D6-455A-9EC1-D8998104B78D}" type="slidenum">
              <a:rPr kumimoji="1" lang="ja-JP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游ゴシック" panose="020B0400000000000000" pitchFamily="50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95545" y="5476553"/>
            <a:ext cx="10341069" cy="11227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95546" y="3539953"/>
            <a:ext cx="10341068" cy="17587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495546" y="2466917"/>
            <a:ext cx="10341068" cy="101061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495546" y="1377590"/>
            <a:ext cx="10341068" cy="10364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2" name="角丸四角形 21"/>
          <p:cNvSpPr/>
          <p:nvPr/>
        </p:nvSpPr>
        <p:spPr>
          <a:xfrm>
            <a:off x="1130185" y="1064090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6275627" y="5539928"/>
            <a:ext cx="3965510" cy="1008618"/>
          </a:xfrm>
          <a:prstGeom prst="roundRect">
            <a:avLst>
              <a:gd name="adj" fmla="val 1013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8" name="角丸四角形 27"/>
          <p:cNvSpPr/>
          <p:nvPr/>
        </p:nvSpPr>
        <p:spPr>
          <a:xfrm>
            <a:off x="233523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9" name="角丸四角形 28"/>
          <p:cNvSpPr/>
          <p:nvPr/>
        </p:nvSpPr>
        <p:spPr>
          <a:xfrm>
            <a:off x="2767936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0" name="角丸四角形 29"/>
          <p:cNvSpPr/>
          <p:nvPr/>
        </p:nvSpPr>
        <p:spPr>
          <a:xfrm>
            <a:off x="3197079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1" name="角丸四角形 30"/>
          <p:cNvSpPr/>
          <p:nvPr/>
        </p:nvSpPr>
        <p:spPr>
          <a:xfrm>
            <a:off x="362622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4039037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69107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4" name="角丸四角形 33"/>
          <p:cNvSpPr/>
          <p:nvPr/>
        </p:nvSpPr>
        <p:spPr>
          <a:xfrm>
            <a:off x="7688697" y="5616786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5" name="角丸四角形 34"/>
          <p:cNvSpPr/>
          <p:nvPr/>
        </p:nvSpPr>
        <p:spPr>
          <a:xfrm>
            <a:off x="831793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6" name="角丸四角形 35"/>
          <p:cNvSpPr/>
          <p:nvPr/>
        </p:nvSpPr>
        <p:spPr>
          <a:xfrm>
            <a:off x="893752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7" name="角丸四角形 36"/>
          <p:cNvSpPr/>
          <p:nvPr/>
        </p:nvSpPr>
        <p:spPr>
          <a:xfrm>
            <a:off x="955711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44747" y="1464013"/>
            <a:ext cx="758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AGL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App.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495546" y="2523826"/>
            <a:ext cx="965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motive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71128" y="3764999"/>
            <a:ext cx="965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Platform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521331" y="5505463"/>
            <a:ext cx="9655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Linux kernel</a:t>
            </a:r>
          </a:p>
        </p:txBody>
      </p:sp>
      <p:sp>
        <p:nvSpPr>
          <p:cNvPr id="42" name="角丸四角形 41"/>
          <p:cNvSpPr/>
          <p:nvPr/>
        </p:nvSpPr>
        <p:spPr>
          <a:xfrm>
            <a:off x="1158830" y="250353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Vehicle Bus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3" name="角丸四角形 42"/>
          <p:cNvSpPr/>
          <p:nvPr/>
        </p:nvSpPr>
        <p:spPr>
          <a:xfrm>
            <a:off x="1153717" y="275029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Diagnostics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4" name="角丸四角形 43"/>
          <p:cNvSpPr/>
          <p:nvPr/>
        </p:nvSpPr>
        <p:spPr>
          <a:xfrm>
            <a:off x="1149046" y="299842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configuration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6" name="角丸四角形 45"/>
          <p:cNvSpPr/>
          <p:nvPr/>
        </p:nvSpPr>
        <p:spPr>
          <a:xfrm>
            <a:off x="2188792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7" name="角丸四角形 46"/>
          <p:cNvSpPr/>
          <p:nvPr/>
        </p:nvSpPr>
        <p:spPr>
          <a:xfrm>
            <a:off x="3240020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8" name="角丸四角形 47"/>
          <p:cNvSpPr/>
          <p:nvPr/>
        </p:nvSpPr>
        <p:spPr>
          <a:xfrm>
            <a:off x="4288899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9" name="角丸四角形 48"/>
          <p:cNvSpPr/>
          <p:nvPr/>
        </p:nvSpPr>
        <p:spPr>
          <a:xfrm>
            <a:off x="5337778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0" name="角丸四角形 49"/>
          <p:cNvSpPr/>
          <p:nvPr/>
        </p:nvSpPr>
        <p:spPr>
          <a:xfrm>
            <a:off x="6399629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1" name="角丸四角形 50"/>
          <p:cNvSpPr/>
          <p:nvPr/>
        </p:nvSpPr>
        <p:spPr>
          <a:xfrm>
            <a:off x="7450183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2" name="角丸四角形 51"/>
          <p:cNvSpPr/>
          <p:nvPr/>
        </p:nvSpPr>
        <p:spPr>
          <a:xfrm>
            <a:off x="8500737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3" name="角丸四角形 52"/>
          <p:cNvSpPr/>
          <p:nvPr/>
        </p:nvSpPr>
        <p:spPr>
          <a:xfrm>
            <a:off x="9551291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4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31403" y="6607079"/>
            <a:ext cx="4114800" cy="209386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https://wiki.automotivelinux.org/agl-distro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5" name="角丸四角形 54"/>
          <p:cNvSpPr/>
          <p:nvPr/>
        </p:nvSpPr>
        <p:spPr>
          <a:xfrm>
            <a:off x="2217627" y="250180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PIM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6" name="角丸四角形 55"/>
          <p:cNvSpPr/>
          <p:nvPr/>
        </p:nvSpPr>
        <p:spPr>
          <a:xfrm>
            <a:off x="3274262" y="250929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smartphone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7" name="角丸四角形 56"/>
          <p:cNvSpPr/>
          <p:nvPr/>
        </p:nvSpPr>
        <p:spPr>
          <a:xfrm>
            <a:off x="3269149" y="275605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telematics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8" name="角丸四角形 57"/>
          <p:cNvSpPr/>
          <p:nvPr/>
        </p:nvSpPr>
        <p:spPr>
          <a:xfrm>
            <a:off x="5371701" y="2525500"/>
            <a:ext cx="942054" cy="33994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navigation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9" name="角丸四角形 58"/>
          <p:cNvSpPr/>
          <p:nvPr/>
        </p:nvSpPr>
        <p:spPr>
          <a:xfrm>
            <a:off x="6431531" y="250583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multimedia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0" name="角丸四角形 59"/>
          <p:cNvSpPr/>
          <p:nvPr/>
        </p:nvSpPr>
        <p:spPr>
          <a:xfrm>
            <a:off x="6426418" y="275259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audio 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1" name="角丸四角形 60"/>
          <p:cNvSpPr/>
          <p:nvPr/>
        </p:nvSpPr>
        <p:spPr>
          <a:xfrm>
            <a:off x="6431531" y="299279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tuner 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2" name="角丸四角形 61"/>
          <p:cNvSpPr/>
          <p:nvPr/>
        </p:nvSpPr>
        <p:spPr>
          <a:xfrm>
            <a:off x="6426418" y="323955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Camera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3" name="角丸四角形 62"/>
          <p:cNvSpPr/>
          <p:nvPr/>
        </p:nvSpPr>
        <p:spPr>
          <a:xfrm>
            <a:off x="4328955" y="140729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Window </a:t>
            </a: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mgr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5" name="角丸四角形 64"/>
          <p:cNvSpPr/>
          <p:nvPr/>
        </p:nvSpPr>
        <p:spPr>
          <a:xfrm>
            <a:off x="7461480" y="1754179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 runtime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6" name="角丸四角形 65"/>
          <p:cNvSpPr/>
          <p:nvPr/>
        </p:nvSpPr>
        <p:spPr>
          <a:xfrm>
            <a:off x="6426418" y="142876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sound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7" name="角丸四角形 66"/>
          <p:cNvSpPr/>
          <p:nvPr/>
        </p:nvSpPr>
        <p:spPr>
          <a:xfrm>
            <a:off x="8537216" y="140278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App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8" name="角丸四角形 67"/>
          <p:cNvSpPr/>
          <p:nvPr/>
        </p:nvSpPr>
        <p:spPr>
          <a:xfrm>
            <a:off x="8532103" y="164955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Policy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9" name="角丸四角形 68"/>
          <p:cNvSpPr/>
          <p:nvPr/>
        </p:nvSpPr>
        <p:spPr>
          <a:xfrm>
            <a:off x="8537216" y="188975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Input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0" name="角丸四角形 69"/>
          <p:cNvSpPr/>
          <p:nvPr/>
        </p:nvSpPr>
        <p:spPr>
          <a:xfrm>
            <a:off x="8532103" y="213651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user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1" name="角丸四角形 70"/>
          <p:cNvSpPr/>
          <p:nvPr/>
        </p:nvSpPr>
        <p:spPr>
          <a:xfrm>
            <a:off x="9582934" y="141087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API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2" name="角丸四角形 71"/>
          <p:cNvSpPr/>
          <p:nvPr/>
        </p:nvSpPr>
        <p:spPr>
          <a:xfrm>
            <a:off x="9577821" y="165763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runtime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3" name="角丸四角形 72"/>
          <p:cNvSpPr/>
          <p:nvPr/>
        </p:nvSpPr>
        <p:spPr>
          <a:xfrm>
            <a:off x="3269149" y="356571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bluetooth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4" name="角丸四角形 73"/>
          <p:cNvSpPr/>
          <p:nvPr/>
        </p:nvSpPr>
        <p:spPr>
          <a:xfrm>
            <a:off x="3264036" y="381247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WiFi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5" name="角丸四角形 74"/>
          <p:cNvSpPr/>
          <p:nvPr/>
        </p:nvSpPr>
        <p:spPr>
          <a:xfrm>
            <a:off x="3259365" y="406060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telephony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6" name="角丸四角形 75"/>
          <p:cNvSpPr/>
          <p:nvPr/>
        </p:nvSpPr>
        <p:spPr>
          <a:xfrm>
            <a:off x="2217879" y="358090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Lifecycle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7" name="角丸四角形 76"/>
          <p:cNvSpPr/>
          <p:nvPr/>
        </p:nvSpPr>
        <p:spPr>
          <a:xfrm>
            <a:off x="2212766" y="382766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network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8" name="角丸四角形 77"/>
          <p:cNvSpPr/>
          <p:nvPr/>
        </p:nvSpPr>
        <p:spPr>
          <a:xfrm>
            <a:off x="2208095" y="407579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error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9" name="角丸四角形 78"/>
          <p:cNvSpPr/>
          <p:nvPr/>
        </p:nvSpPr>
        <p:spPr>
          <a:xfrm>
            <a:off x="2225202" y="433083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power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0" name="角丸四角形 79"/>
          <p:cNvSpPr/>
          <p:nvPr/>
        </p:nvSpPr>
        <p:spPr>
          <a:xfrm>
            <a:off x="2220089" y="457760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resource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1" name="角丸四角形 80"/>
          <p:cNvSpPr/>
          <p:nvPr/>
        </p:nvSpPr>
        <p:spPr>
          <a:xfrm>
            <a:off x="2215418" y="4825729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IPC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2" name="角丸四角形 81"/>
          <p:cNvSpPr/>
          <p:nvPr/>
        </p:nvSpPr>
        <p:spPr>
          <a:xfrm>
            <a:off x="4322396" y="357759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3" name="角丸四角形 82"/>
          <p:cNvSpPr/>
          <p:nvPr/>
        </p:nvSpPr>
        <p:spPr>
          <a:xfrm>
            <a:off x="4317283" y="382436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window system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8" name="角丸四角形 87"/>
          <p:cNvSpPr/>
          <p:nvPr/>
        </p:nvSpPr>
        <p:spPr>
          <a:xfrm>
            <a:off x="5371701" y="3567113"/>
            <a:ext cx="942054" cy="34241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location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9" name="テキスト ボックス 88"/>
          <p:cNvSpPr txBox="1"/>
          <p:nvPr/>
        </p:nvSpPr>
        <p:spPr>
          <a:xfrm>
            <a:off x="1203570" y="1080280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automotive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0" name="テキスト ボックス 89"/>
          <p:cNvSpPr txBox="1"/>
          <p:nvPr/>
        </p:nvSpPr>
        <p:spPr>
          <a:xfrm>
            <a:off x="2207989" y="1077143"/>
            <a:ext cx="9953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OS / common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3312169" y="108633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connectivity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2" name="テキスト ボックス 91"/>
          <p:cNvSpPr txBox="1"/>
          <p:nvPr/>
        </p:nvSpPr>
        <p:spPr>
          <a:xfrm>
            <a:off x="4379668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3" name="テキスト ボックス 92"/>
          <p:cNvSpPr txBox="1"/>
          <p:nvPr/>
        </p:nvSpPr>
        <p:spPr>
          <a:xfrm>
            <a:off x="5415408" y="1077143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Navi</a:t>
            </a: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 / LBS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6482907" y="107400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multimedia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5" name="テキスト ボックス 94"/>
          <p:cNvSpPr txBox="1"/>
          <p:nvPr/>
        </p:nvSpPr>
        <p:spPr>
          <a:xfrm>
            <a:off x="7524007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app.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8591506" y="1080062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AGL app </a:t>
            </a: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9601406" y="108682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app </a:t>
            </a: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.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4" name="角丸四角形 83"/>
          <p:cNvSpPr/>
          <p:nvPr/>
        </p:nvSpPr>
        <p:spPr>
          <a:xfrm>
            <a:off x="2216816" y="508718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Health mon.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5" name="角丸四角形 84"/>
          <p:cNvSpPr/>
          <p:nvPr/>
        </p:nvSpPr>
        <p:spPr>
          <a:xfrm>
            <a:off x="7475048" y="1400795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framework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409244" y="5611700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kernel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6" name="テキスト ボックス 85"/>
          <p:cNvSpPr txBox="1"/>
          <p:nvPr/>
        </p:nvSpPr>
        <p:spPr>
          <a:xfrm>
            <a:off x="2837550" y="562331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Hypervisor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3284478" y="5611812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boot loader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3712784" y="560059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resource ctrl 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9" name="テキスト ボックス 98"/>
          <p:cNvSpPr txBox="1"/>
          <p:nvPr/>
        </p:nvSpPr>
        <p:spPr>
          <a:xfrm>
            <a:off x="3899228" y="5612792"/>
            <a:ext cx="553998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startup / shutdown ctrl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0" name="角丸四角形 99"/>
          <p:cNvSpPr/>
          <p:nvPr/>
        </p:nvSpPr>
        <p:spPr>
          <a:xfrm>
            <a:off x="4499952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4527523" y="560849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system </a:t>
            </a:r>
            <a:b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updates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12293" y="5779944"/>
            <a:ext cx="821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device</a:t>
            </a:r>
            <a:b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drivers</a:t>
            </a:r>
            <a:endParaRPr kumimoji="1" lang="ja-JP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7263206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peripherals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7882796" y="560164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4" name="テキスト ボックス 103"/>
          <p:cNvSpPr txBox="1"/>
          <p:nvPr/>
        </p:nvSpPr>
        <p:spPr>
          <a:xfrm>
            <a:off x="8507209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video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5" name="テキスト ボックス 104"/>
          <p:cNvSpPr txBox="1"/>
          <p:nvPr/>
        </p:nvSpPr>
        <p:spPr>
          <a:xfrm>
            <a:off x="9132391" y="5613931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audio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6" name="テキスト ボックス 105"/>
          <p:cNvSpPr txBox="1"/>
          <p:nvPr/>
        </p:nvSpPr>
        <p:spPr>
          <a:xfrm>
            <a:off x="9674631" y="561830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automotive</a:t>
            </a:r>
            <a:b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devices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7" name="角丸四角形 106"/>
          <p:cNvSpPr/>
          <p:nvPr/>
        </p:nvSpPr>
        <p:spPr>
          <a:xfrm>
            <a:off x="1091463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8" name="角丸四角形 107"/>
          <p:cNvSpPr/>
          <p:nvPr/>
        </p:nvSpPr>
        <p:spPr>
          <a:xfrm>
            <a:off x="1144317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918634" y="1711866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Speech service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9" name="テキスト ボックス 108"/>
          <p:cNvSpPr txBox="1"/>
          <p:nvPr/>
        </p:nvSpPr>
        <p:spPr>
          <a:xfrm>
            <a:off x="11414719" y="1727698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Security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" name="楕円 7"/>
          <p:cNvSpPr/>
          <p:nvPr/>
        </p:nvSpPr>
        <p:spPr>
          <a:xfrm>
            <a:off x="7201574" y="3371903"/>
            <a:ext cx="3163043" cy="1623989"/>
          </a:xfrm>
          <a:prstGeom prst="ellipse">
            <a:avLst/>
          </a:prstGeom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0" tIns="0" rIns="0" bIns="108000" rtlCol="0" anchor="ctr"/>
          <a:lstStyle/>
          <a:p>
            <a:pPr algn="ctr"/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AGL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 のメインは</a:t>
            </a:r>
            <a:b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車載アプリ実行に</a:t>
            </a:r>
            <a:endParaRPr kumimoji="1" lang="en-US" altLang="ja-JP" sz="2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必要なミドルウエア</a:t>
            </a:r>
          </a:p>
        </p:txBody>
      </p:sp>
      <p:sp>
        <p:nvSpPr>
          <p:cNvPr id="9" name="四角形: 角を丸くする 8"/>
          <p:cNvSpPr/>
          <p:nvPr/>
        </p:nvSpPr>
        <p:spPr>
          <a:xfrm>
            <a:off x="7524007" y="2645571"/>
            <a:ext cx="3171818" cy="36763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現在は 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Native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API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（</a:t>
            </a:r>
            <a:r>
              <a:rPr kumimoji="1" lang="en-US" altLang="ja-JP" sz="16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Qt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)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 利用</a:t>
            </a:r>
          </a:p>
        </p:txBody>
      </p:sp>
      <p:cxnSp>
        <p:nvCxnSpPr>
          <p:cNvPr id="11" name="直線矢印コネクタ 10"/>
          <p:cNvCxnSpPr/>
          <p:nvPr/>
        </p:nvCxnSpPr>
        <p:spPr>
          <a:xfrm flipV="1">
            <a:off x="9791700" y="1965950"/>
            <a:ext cx="219075" cy="634076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矢印コネクタ 109"/>
          <p:cNvCxnSpPr>
            <a:cxnSpLocks/>
          </p:cNvCxnSpPr>
          <p:nvPr/>
        </p:nvCxnSpPr>
        <p:spPr>
          <a:xfrm flipH="1" flipV="1">
            <a:off x="7997182" y="2125306"/>
            <a:ext cx="375249" cy="484597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043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18822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Platform APIs as HTTP REST</a:t>
            </a:r>
            <a:br>
              <a:rPr kumimoji="1" lang="en-US" altLang="ja-JP" cap="none" dirty="0"/>
            </a:br>
            <a:r>
              <a:rPr kumimoji="1" lang="en-US" altLang="ja-JP" sz="2400" cap="none" dirty="0"/>
              <a:t>html5</a:t>
            </a:r>
            <a:r>
              <a:rPr kumimoji="1" lang="ja-JP" altLang="en-US" sz="2400" cap="none" dirty="0"/>
              <a:t> タグを利用して車載制御用アプリケーションを記述できる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362575" y="1383391"/>
            <a:ext cx="638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2"/>
              </a:rPr>
              <a:t>https://archive.fosdem.org/2016/schedule/event/securehtml5/</a:t>
            </a:r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08610" y="1853053"/>
            <a:ext cx="1097280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Template : http://&lt;board&gt;/api/ plugin/method/(?value=)</a:t>
            </a:r>
            <a:endParaRPr lang="en-US" altLang="ja-JP" sz="2400" dirty="0">
              <a:solidFill>
                <a:srgbClr val="FF0000"/>
              </a:solidFill>
              <a:latin typeface="Calibri Light" panose="020F0302020204030204" pitchFamily="34" charset="0"/>
              <a:ea typeface="Meiryo UI" panose="020B0604030504040204" pitchFamily="50" charset="-128"/>
              <a:cs typeface="Calibri Light" panose="020F0302020204030204" pitchFamily="34" charset="0"/>
            </a:endParaRPr>
          </a:p>
          <a:p>
            <a:endParaRPr lang="en-US" altLang="ja-JP" sz="1050" dirty="0">
              <a:latin typeface="Calibri Light" panose="020F0302020204030204" pitchFamily="34" charset="0"/>
              <a:ea typeface="Meiryo UI" panose="020B0604030504040204" pitchFamily="50" charset="-128"/>
              <a:cs typeface="Calibri Light" panose="020F03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http://&lt;board&gt;/plugin/api/radio/mode?value=FM 	: select FM mode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http://&lt;board&gt;/plugin/api/radio/freq?value=110.2 	: select 110.2 Hz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platform glue is provided in plugins, written in C/C++, JavaScript ;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developers should be able to write and provide their own plugins... </a:t>
            </a:r>
          </a:p>
        </p:txBody>
      </p:sp>
      <p:sp>
        <p:nvSpPr>
          <p:cNvPr id="10" name="楕円 9"/>
          <p:cNvSpPr/>
          <p:nvPr/>
        </p:nvSpPr>
        <p:spPr>
          <a:xfrm>
            <a:off x="628650" y="4095442"/>
            <a:ext cx="4638727" cy="1796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html5 Web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アプリ 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の </a:t>
            </a:r>
            <a:r>
              <a:rPr kumimoji="1" lang="ja-JP" altLang="en-US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ライフサイクル管理 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が必要</a:t>
            </a:r>
          </a:p>
          <a:p>
            <a:pPr algn="ctr"/>
            <a:br>
              <a:rPr kumimoji="1" lang="en-US" altLang="ja-JP" sz="8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（インストール、起動、一時停止、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終了、レジューム、アンインストール）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1" name="矢印: 左 10"/>
          <p:cNvSpPr/>
          <p:nvPr/>
        </p:nvSpPr>
        <p:spPr>
          <a:xfrm>
            <a:off x="9677400" y="2323153"/>
            <a:ext cx="2158503" cy="8953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ラジオアプリ 例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681072" y="3214006"/>
            <a:ext cx="2510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3"/>
              </a:rPr>
              <a:t>https://github.com/iotbzh/afb-radio_deprecated</a:t>
            </a:r>
            <a:endParaRPr kumimoji="1" lang="ja-JP" altLang="en-US" dirty="0"/>
          </a:p>
        </p:txBody>
      </p:sp>
      <p:sp>
        <p:nvSpPr>
          <p:cNvPr id="13" name="楕円 12"/>
          <p:cNvSpPr/>
          <p:nvPr/>
        </p:nvSpPr>
        <p:spPr>
          <a:xfrm>
            <a:off x="6629453" y="4090987"/>
            <a:ext cx="4200524" cy="1796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web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アプリケーション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の</a:t>
            </a:r>
            <a:r>
              <a:rPr kumimoji="1" lang="ja-JP" altLang="en-US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セキュリティ管理メカニズム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を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どう実現するかが喫緊の課題 </a:t>
            </a:r>
          </a:p>
        </p:txBody>
      </p:sp>
      <p:sp>
        <p:nvSpPr>
          <p:cNvPr id="14" name="矢印: 右 13"/>
          <p:cNvSpPr/>
          <p:nvPr/>
        </p:nvSpPr>
        <p:spPr>
          <a:xfrm>
            <a:off x="5574532" y="4619418"/>
            <a:ext cx="747765" cy="7400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377124" y="5840579"/>
            <a:ext cx="5787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ja-JP" dirty="0">
                <a:latin typeface="Calibri Light" panose="020F0302020204030204" pitchFamily="34" charset="0"/>
                <a:cs typeface="Calibri Light" panose="020F0302020204030204" pitchFamily="34" charset="0"/>
              </a:rPr>
              <a:t>REST=Representational State Transfer</a:t>
            </a:r>
            <a:endParaRPr kumimoji="1" lang="ja-JP" alt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楕円 15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84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65314" y="482739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AGL Layered Architecture</a:t>
            </a:r>
            <a:br>
              <a:rPr kumimoji="1" lang="en-US" altLang="ja-JP" cap="none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アプリケーションから </a:t>
            </a:r>
            <a:r>
              <a:rPr lang="en-US" altLang="ja-JP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OS</a:t>
            </a:r>
            <a:r>
              <a:rPr lang="ja-JP" altLang="en-US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の管理資源 を直接触らせない構造</a:t>
            </a:r>
            <a:endParaRPr kumimoji="1" lang="ja-JP" altLang="en-US" cap="none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80060" y="1688444"/>
            <a:ext cx="967883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Client/UI (untrusted)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Risk of code injection (HTML5/QML)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UI on external devices (Mobiles, Tablets)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Access to secure service APIs [REST/WS]</a:t>
            </a:r>
          </a:p>
          <a:p>
            <a:pPr lvl="1"/>
            <a:r>
              <a:rPr lang="en-US" altLang="ja-JP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Applications &amp; Services (semi-trusted)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Unknown developers &amp; Multi-source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High-grain protection by Linux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UserIDs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&amp; SMACK labels.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Run under control of Application Framework: need to provide a security manifest </a:t>
            </a:r>
          </a:p>
          <a:p>
            <a:pPr lvl="1"/>
            <a:endParaRPr lang="en-US" altLang="ja-JP" sz="1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Platform &amp; System services (trusted)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D-Bus Services started by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systemd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Fine grain privilege protection by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Cynara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Part of baseline distribution and certified services only 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070272" y="1393475"/>
            <a:ext cx="7451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latin typeface="Meiryo UI" panose="020B0604030504040204" pitchFamily="50" charset="-128"/>
                <a:ea typeface="Meiryo UI" panose="020B0604030504040204" pitchFamily="50" charset="-128"/>
                <a:hlinkClick r:id="rId2"/>
              </a:rPr>
              <a:t>http://iot.bzh/download/public/2016/genivi/CyberSecurity-Genivi-Q42016-Fulup-IoTbzh.pdf</a:t>
            </a:r>
            <a:endParaRPr kumimoji="1" lang="ja-JP" altLang="en-US" sz="12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7343775" y="1958196"/>
            <a:ext cx="4517546" cy="18978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楕円 10"/>
          <p:cNvSpPr/>
          <p:nvPr/>
        </p:nvSpPr>
        <p:spPr>
          <a:xfrm>
            <a:off x="8305800" y="2214010"/>
            <a:ext cx="3517996" cy="140610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楕円 11"/>
          <p:cNvSpPr/>
          <p:nvPr/>
        </p:nvSpPr>
        <p:spPr>
          <a:xfrm>
            <a:off x="9394166" y="2462019"/>
            <a:ext cx="2409358" cy="910087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endParaRPr kumimoji="1" lang="ja-JP" altLang="en-US" dirty="0"/>
          </a:p>
        </p:txBody>
      </p:sp>
      <p:sp>
        <p:nvSpPr>
          <p:cNvPr id="13" name="楕円 12"/>
          <p:cNvSpPr/>
          <p:nvPr/>
        </p:nvSpPr>
        <p:spPr>
          <a:xfrm>
            <a:off x="10455215" y="2633346"/>
            <a:ext cx="1300966" cy="56743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system</a:t>
            </a:r>
            <a:endParaRPr kumimoji="1" lang="ja-JP" altLang="en-US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9525000" y="2763173"/>
            <a:ext cx="930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platform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382000" y="2753213"/>
            <a:ext cx="1042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protected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463381" y="2771183"/>
            <a:ext cx="1042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public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026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483" y="2241300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031" y="2234224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024" y="2232415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楕円 19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609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42051" y="528897"/>
            <a:ext cx="9603275" cy="918904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SMACK </a:t>
            </a:r>
            <a:r>
              <a:rPr kumimoji="1" lang="en-US" altLang="ja-JP" sz="2400" cap="none" dirty="0"/>
              <a:t>(</a:t>
            </a:r>
            <a:r>
              <a:rPr lang="en-US" altLang="ja-JP" sz="2400" cap="none" dirty="0"/>
              <a:t>Simplified Mandatory Access Control Kernel</a:t>
            </a:r>
            <a:r>
              <a:rPr lang="ja-JP" altLang="en-US" sz="2400" cap="none" dirty="0"/>
              <a:t>）</a:t>
            </a:r>
            <a:br>
              <a:rPr kumimoji="1" lang="en-US" altLang="ja-JP" cap="none" dirty="0"/>
            </a:br>
            <a:r>
              <a:rPr lang="ja-JP" altLang="en-US" sz="2800" cap="none" dirty="0"/>
              <a:t>権限データベースを組み合わせてアクセス権限を管理する</a:t>
            </a:r>
            <a:endParaRPr kumimoji="1" lang="ja-JP" altLang="en-US" sz="2800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151" y="1711481"/>
            <a:ext cx="8825720" cy="4336894"/>
          </a:xfrm>
          <a:prstGeom prst="rect">
            <a:avLst/>
          </a:prstGeom>
        </p:spPr>
      </p:pic>
      <p:sp>
        <p:nvSpPr>
          <p:cNvPr id="9" name="テキスト ボックス 8">
            <a:hlinkClick r:id="rId3"/>
          </p:cNvPr>
          <p:cNvSpPr txBox="1"/>
          <p:nvPr/>
        </p:nvSpPr>
        <p:spPr>
          <a:xfrm>
            <a:off x="3295668" y="1369091"/>
            <a:ext cx="8020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  <a:hlinkClick r:id="rId3"/>
              </a:rPr>
              <a:t>http://iot.bzh/download/public/2016/appfw/03-AGL-AppFW-Privileges-Management.pdf</a:t>
            </a:r>
            <a:endParaRPr kumimoji="1" lang="ja-JP" altLang="en-US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9248775" y="1987664"/>
            <a:ext cx="1304925" cy="733425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OEM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</a:t>
            </a:r>
          </a:p>
        </p:txBody>
      </p:sp>
      <p:sp>
        <p:nvSpPr>
          <p:cNvPr id="11" name="楕円 10"/>
          <p:cNvSpPr/>
          <p:nvPr/>
        </p:nvSpPr>
        <p:spPr>
          <a:xfrm>
            <a:off x="2077878" y="1987664"/>
            <a:ext cx="1598772" cy="733425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Download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</a:t>
            </a:r>
          </a:p>
        </p:txBody>
      </p:sp>
      <p:sp>
        <p:nvSpPr>
          <p:cNvPr id="12" name="楕円 11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80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9" y="537872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Wayland</a:t>
            </a:r>
            <a:r>
              <a:rPr kumimoji="1" lang="ja-JP" altLang="en-US" cap="none" dirty="0"/>
              <a:t> </a:t>
            </a:r>
            <a:r>
              <a:rPr lang="en-US" altLang="ja-JP" cap="none" dirty="0"/>
              <a:t>/</a:t>
            </a:r>
            <a:r>
              <a:rPr lang="ja-JP" altLang="en-US" cap="none" dirty="0"/>
              <a:t> </a:t>
            </a:r>
            <a:r>
              <a:rPr lang="en-US" altLang="ja-JP" cap="none" dirty="0"/>
              <a:t>Weston</a:t>
            </a:r>
            <a:br>
              <a:rPr kumimoji="1" lang="en-US" altLang="ja-JP" cap="none" dirty="0"/>
            </a:br>
            <a:r>
              <a:rPr kumimoji="1" lang="ja-JP" altLang="en-US" sz="2400" cap="none" dirty="0"/>
              <a:t>車載では標準だが サーバー系ではまだマイノリティの </a:t>
            </a:r>
            <a:r>
              <a:rPr kumimoji="1" lang="en-US" altLang="ja-JP" sz="2400" cap="none" dirty="0"/>
              <a:t>display server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244" y="1549007"/>
            <a:ext cx="4813247" cy="1052513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7032994" y="2563420"/>
            <a:ext cx="4813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3"/>
              </a:rPr>
              <a:t>http://gihyo.jp/admin/clip/01/linux_dt/201611/24</a:t>
            </a: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812" y="3135090"/>
            <a:ext cx="6341360" cy="2732310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1609725" y="5846820"/>
            <a:ext cx="105822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  <a:hlinkClick r:id="rId5"/>
              </a:rPr>
              <a:t>https://arstechnica.com/gadgets/2016/12/fedora-25-review-the-best-linux-distro-of-2016-arrived-at-the-last-moment/</a:t>
            </a:r>
            <a:endParaRPr kumimoji="1" lang="ja-JP" altLang="en-US" sz="1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468538" y="4000500"/>
            <a:ext cx="2828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cxnSpLocks/>
          </p:cNvCxnSpPr>
          <p:nvPr/>
        </p:nvCxnSpPr>
        <p:spPr>
          <a:xfrm>
            <a:off x="5763438" y="4191000"/>
            <a:ext cx="617805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cxnSpLocks/>
          </p:cNvCxnSpPr>
          <p:nvPr/>
        </p:nvCxnSpPr>
        <p:spPr>
          <a:xfrm>
            <a:off x="5772963" y="4400550"/>
            <a:ext cx="255188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グループ化 25"/>
          <p:cNvGrpSpPr/>
          <p:nvPr/>
        </p:nvGrpSpPr>
        <p:grpSpPr>
          <a:xfrm>
            <a:off x="112393" y="1760904"/>
            <a:ext cx="5348152" cy="2375040"/>
            <a:chOff x="45718" y="2115915"/>
            <a:chExt cx="5348152" cy="2375040"/>
          </a:xfrm>
        </p:grpSpPr>
        <p:sp>
          <p:nvSpPr>
            <p:cNvPr id="19" name="テキスト ボックス 18"/>
            <p:cNvSpPr txBox="1"/>
            <p:nvPr/>
          </p:nvSpPr>
          <p:spPr>
            <a:xfrm>
              <a:off x="45718" y="4121623"/>
              <a:ext cx="4629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/>
                <a:t>Typical car navigation layered display image</a:t>
              </a:r>
              <a:endParaRPr kumimoji="1" lang="ja-JP" altLang="en-US" dirty="0"/>
            </a:p>
          </p:txBody>
        </p:sp>
        <p:pic>
          <p:nvPicPr>
            <p:cNvPr id="20" name="図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2399" y="2115915"/>
              <a:ext cx="5241471" cy="2038350"/>
            </a:xfrm>
            <a:prstGeom prst="rect">
              <a:avLst/>
            </a:prstGeom>
          </p:spPr>
        </p:pic>
        <p:sp>
          <p:nvSpPr>
            <p:cNvPr id="21" name="四角形: 角を丸くする 20"/>
            <p:cNvSpPr/>
            <p:nvPr/>
          </p:nvSpPr>
          <p:spPr>
            <a:xfrm>
              <a:off x="3562350" y="2257426"/>
              <a:ext cx="1831520" cy="1896840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四角形: 角を丸くする 21"/>
            <p:cNvSpPr/>
            <p:nvPr/>
          </p:nvSpPr>
          <p:spPr>
            <a:xfrm>
              <a:off x="489585" y="2206115"/>
              <a:ext cx="2929890" cy="260860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四角形: 角を丸くする 22"/>
            <p:cNvSpPr/>
            <p:nvPr/>
          </p:nvSpPr>
          <p:spPr>
            <a:xfrm>
              <a:off x="499110" y="2549014"/>
              <a:ext cx="2929890" cy="1572607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5" name="直線矢印コネクタ 24"/>
            <p:cNvCxnSpPr/>
            <p:nvPr/>
          </p:nvCxnSpPr>
          <p:spPr>
            <a:xfrm flipV="1">
              <a:off x="2219325" y="3305175"/>
              <a:ext cx="247650" cy="228600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楕円 26"/>
          <p:cNvSpPr/>
          <p:nvPr/>
        </p:nvSpPr>
        <p:spPr>
          <a:xfrm>
            <a:off x="599732" y="4202962"/>
            <a:ext cx="4480154" cy="15726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ナビ表示では別アプリが描画した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複数レイヤーの描画面を合成して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画面が構成されるので、ハード描画に対応した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Compositor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が必要</a:t>
            </a:r>
          </a:p>
        </p:txBody>
      </p:sp>
      <p:sp>
        <p:nvSpPr>
          <p:cNvPr id="28" name="楕円 27"/>
          <p:cNvSpPr/>
          <p:nvPr/>
        </p:nvSpPr>
        <p:spPr>
          <a:xfrm>
            <a:off x="219074" y="190500"/>
            <a:ext cx="1114425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</a:t>
            </a:r>
          </a:p>
        </p:txBody>
      </p:sp>
      <p:pic>
        <p:nvPicPr>
          <p:cNvPr id="4098" name="Picture 2" descr="「wayland logo」の画像検索結果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7065" y="188999"/>
            <a:ext cx="1082188" cy="108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239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9" y="514350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Audio routing</a:t>
            </a:r>
            <a:br>
              <a:rPr kumimoji="1" lang="en-US" altLang="ja-JP" cap="none" dirty="0"/>
            </a:br>
            <a:r>
              <a:rPr kumimoji="1" lang="ja-JP" altLang="en-US" sz="2700" cap="none" dirty="0"/>
              <a:t>複数音源の調停、画面遷移と音が一致しないケース</a:t>
            </a:r>
            <a:endParaRPr kumimoji="1" lang="ja-JP" altLang="en-US" cap="none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8148" y="1715985"/>
            <a:ext cx="9603275" cy="4303815"/>
          </a:xfrm>
        </p:spPr>
        <p:txBody>
          <a:bodyPr>
            <a:normAutofit lnSpcReduction="10000"/>
          </a:bodyPr>
          <a:lstStyle/>
          <a:p>
            <a:r>
              <a:rPr kumimoji="1" lang="ja-JP" altLang="en-US" dirty="0"/>
              <a:t>オーディ</a:t>
            </a:r>
            <a:r>
              <a:rPr lang="ja-JP" altLang="en-US" dirty="0"/>
              <a:t>オ ルーティング 管理　（ポリシー管理が必要）</a:t>
            </a:r>
            <a:endParaRPr lang="en-US" altLang="ja-JP" dirty="0"/>
          </a:p>
          <a:p>
            <a:pPr lvl="1"/>
            <a:r>
              <a:rPr kumimoji="1" lang="ja-JP" altLang="en-US" dirty="0"/>
              <a:t>音楽再生中のナビガイド音声</a:t>
            </a:r>
            <a:endParaRPr kumimoji="1" lang="en-US" altLang="ja-JP" dirty="0"/>
          </a:p>
          <a:p>
            <a:pPr lvl="1"/>
            <a:r>
              <a:rPr lang="ja-JP" altLang="en-US" dirty="0"/>
              <a:t>ナビガイド中の電話着信</a:t>
            </a:r>
            <a:endParaRPr lang="en-US" altLang="ja-JP" dirty="0"/>
          </a:p>
          <a:p>
            <a:pPr lvl="1"/>
            <a:r>
              <a:rPr lang="ja-JP" altLang="en-US" dirty="0"/>
              <a:t>電話通話中の衝突警告音の割り込み</a:t>
            </a:r>
            <a:endParaRPr lang="en-US" altLang="ja-JP" dirty="0"/>
          </a:p>
          <a:p>
            <a:pPr lvl="1"/>
            <a:endParaRPr lang="en-US" altLang="ja-JP" dirty="0"/>
          </a:p>
          <a:p>
            <a:pPr lvl="1"/>
            <a:endParaRPr lang="en-US" altLang="ja-JP" dirty="0"/>
          </a:p>
          <a:p>
            <a:r>
              <a:rPr lang="ja-JP" altLang="en-US" dirty="0"/>
              <a:t>画面遷移と音が一致しないケース</a:t>
            </a:r>
            <a:endParaRPr lang="en-US" altLang="ja-JP" dirty="0"/>
          </a:p>
          <a:p>
            <a:pPr lvl="1"/>
            <a:r>
              <a:rPr lang="ja-JP" altLang="en-US" dirty="0"/>
              <a:t>メディア再生中の音声のみの割り込みガイド音声を流す</a:t>
            </a:r>
            <a:endParaRPr lang="en-US" altLang="ja-JP" dirty="0"/>
          </a:p>
          <a:p>
            <a:pPr lvl="1"/>
            <a:r>
              <a:rPr lang="ja-JP" altLang="en-US" dirty="0"/>
              <a:t>メディア再生中にオーバーレイ画面を出して、合わせてガイド音声を出す場合</a:t>
            </a:r>
            <a:endParaRPr lang="en-US" altLang="ja-JP" dirty="0"/>
          </a:p>
          <a:p>
            <a:pPr lvl="1"/>
            <a:r>
              <a:rPr lang="ja-JP" altLang="en-US" dirty="0"/>
              <a:t>画面だけ先に出して、後から必要に応じてガイド音声を出す場合</a:t>
            </a:r>
            <a:endParaRPr lang="en-US" altLang="ja-JP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9" name="楕円 8"/>
          <p:cNvSpPr/>
          <p:nvPr/>
        </p:nvSpPr>
        <p:spPr>
          <a:xfrm>
            <a:off x="219074" y="190500"/>
            <a:ext cx="1114425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</a:t>
            </a:r>
          </a:p>
        </p:txBody>
      </p:sp>
      <p:grpSp>
        <p:nvGrpSpPr>
          <p:cNvPr id="19" name="グループ化 18"/>
          <p:cNvGrpSpPr/>
          <p:nvPr/>
        </p:nvGrpSpPr>
        <p:grpSpPr>
          <a:xfrm>
            <a:off x="5058575" y="1992210"/>
            <a:ext cx="6594227" cy="2047833"/>
            <a:chOff x="5281697" y="1573110"/>
            <a:chExt cx="6594227" cy="2047833"/>
          </a:xfrm>
        </p:grpSpPr>
        <p:grpSp>
          <p:nvGrpSpPr>
            <p:cNvPr id="15" name="グループ化 14"/>
            <p:cNvGrpSpPr/>
            <p:nvPr/>
          </p:nvGrpSpPr>
          <p:grpSpPr>
            <a:xfrm>
              <a:off x="5281697" y="1573110"/>
              <a:ext cx="5781675" cy="1940370"/>
              <a:chOff x="5695950" y="1647825"/>
              <a:chExt cx="5781675" cy="1940370"/>
            </a:xfrm>
          </p:grpSpPr>
          <p:cxnSp>
            <p:nvCxnSpPr>
              <p:cNvPr id="14" name="直線矢印コネクタ 13"/>
              <p:cNvCxnSpPr/>
              <p:nvPr/>
            </p:nvCxnSpPr>
            <p:spPr>
              <a:xfrm flipV="1">
                <a:off x="5695950" y="1647825"/>
                <a:ext cx="5781675" cy="1940370"/>
              </a:xfrm>
              <a:prstGeom prst="straightConnector1">
                <a:avLst/>
              </a:prstGeom>
              <a:ln w="76200">
                <a:solidFill>
                  <a:schemeClr val="accent1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" name="楕円 3"/>
              <p:cNvSpPr/>
              <p:nvPr/>
            </p:nvSpPr>
            <p:spPr>
              <a:xfrm>
                <a:off x="6009321" y="2797620"/>
                <a:ext cx="1047750" cy="79057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>
                    <a:latin typeface="Meiryo UI" panose="020B0604030504040204" pitchFamily="50" charset="-128"/>
                    <a:ea typeface="Meiryo UI" panose="020B0604030504040204" pitchFamily="50" charset="-128"/>
                  </a:rPr>
                  <a:t>音楽再生</a:t>
                </a:r>
              </a:p>
            </p:txBody>
          </p:sp>
          <p:sp>
            <p:nvSpPr>
              <p:cNvPr id="10" name="楕円 9"/>
              <p:cNvSpPr/>
              <p:nvPr/>
            </p:nvSpPr>
            <p:spPr>
              <a:xfrm>
                <a:off x="7250498" y="2473770"/>
                <a:ext cx="1047750" cy="79057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>
                    <a:latin typeface="Meiryo UI" panose="020B0604030504040204" pitchFamily="50" charset="-128"/>
                    <a:ea typeface="Meiryo UI" panose="020B0604030504040204" pitchFamily="50" charset="-128"/>
                  </a:rPr>
                  <a:t>ガイド音声</a:t>
                </a:r>
              </a:p>
            </p:txBody>
          </p:sp>
          <p:sp>
            <p:nvSpPr>
              <p:cNvPr id="11" name="楕円 10"/>
              <p:cNvSpPr/>
              <p:nvPr/>
            </p:nvSpPr>
            <p:spPr>
              <a:xfrm>
                <a:off x="8491675" y="2073944"/>
                <a:ext cx="1047750" cy="79057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>
                    <a:latin typeface="Meiryo UI" panose="020B0604030504040204" pitchFamily="50" charset="-128"/>
                    <a:ea typeface="Meiryo UI" panose="020B0604030504040204" pitchFamily="50" charset="-128"/>
                  </a:rPr>
                  <a:t>電話着信</a:t>
                </a:r>
              </a:p>
            </p:txBody>
          </p:sp>
          <p:sp>
            <p:nvSpPr>
              <p:cNvPr id="12" name="楕円 11"/>
              <p:cNvSpPr/>
              <p:nvPr/>
            </p:nvSpPr>
            <p:spPr>
              <a:xfrm>
                <a:off x="9733911" y="1709488"/>
                <a:ext cx="1047750" cy="79057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>
                    <a:latin typeface="Meiryo UI" panose="020B0604030504040204" pitchFamily="50" charset="-128"/>
                    <a:ea typeface="Meiryo UI" panose="020B0604030504040204" pitchFamily="50" charset="-128"/>
                  </a:rPr>
                  <a:t>衝突警告</a:t>
                </a:r>
              </a:p>
            </p:txBody>
          </p:sp>
        </p:grpSp>
        <p:sp>
          <p:nvSpPr>
            <p:cNvPr id="16" name="テキスト ボックス 15"/>
            <p:cNvSpPr txBox="1"/>
            <p:nvPr/>
          </p:nvSpPr>
          <p:spPr>
            <a:xfrm>
              <a:off x="10637674" y="1814563"/>
              <a:ext cx="1238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dirty="0">
                  <a:latin typeface="Meiryo UI" panose="020B0604030504040204" pitchFamily="50" charset="-128"/>
                  <a:ea typeface="Meiryo UI" panose="020B0604030504040204" pitchFamily="50" charset="-128"/>
                </a:rPr>
                <a:t>優先度 高</a:t>
              </a:r>
            </a:p>
          </p:txBody>
        </p:sp>
        <p:sp>
          <p:nvSpPr>
            <p:cNvPr id="17" name="矢印: 上向き折線 16"/>
            <p:cNvSpPr/>
            <p:nvPr/>
          </p:nvSpPr>
          <p:spPr>
            <a:xfrm rot="16200000" flipH="1">
              <a:off x="8607634" y="2013082"/>
              <a:ext cx="815780" cy="1876203"/>
            </a:xfrm>
            <a:prstGeom prst="bentUpArrow">
              <a:avLst>
                <a:gd name="adj1" fmla="val 21969"/>
                <a:gd name="adj2" fmla="val 25000"/>
                <a:gd name="adj3" fmla="val 25000"/>
              </a:avLst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テキスト ボックス 17"/>
            <p:cNvSpPr txBox="1"/>
            <p:nvPr/>
          </p:nvSpPr>
          <p:spPr>
            <a:xfrm>
              <a:off x="8373152" y="3251611"/>
              <a:ext cx="27869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dirty="0">
                  <a:latin typeface="Meiryo UI" panose="020B0604030504040204" pitchFamily="50" charset="-128"/>
                  <a:ea typeface="Meiryo UI" panose="020B0604030504040204" pitchFamily="50" charset="-128"/>
                </a:rPr>
                <a:t>終了時の戻り先は？</a:t>
              </a:r>
            </a:p>
          </p:txBody>
        </p:sp>
      </p:grpSp>
      <p:pic>
        <p:nvPicPr>
          <p:cNvPr id="8194" name="Picture 2" descr="「pulse audio logo」の画像検索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25" y="37312"/>
            <a:ext cx="3486150" cy="83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276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14350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Connected</a:t>
            </a:r>
            <a:r>
              <a:rPr lang="ja-JP" altLang="en-US" cap="none" dirty="0"/>
              <a:t> </a:t>
            </a:r>
            <a:r>
              <a:rPr lang="en-US" altLang="ja-JP" cap="none" dirty="0"/>
              <a:t>infrastructure</a:t>
            </a:r>
            <a:br>
              <a:rPr kumimoji="1" lang="en-US" altLang="ja-JP" cap="none" dirty="0"/>
            </a:br>
            <a:r>
              <a:rPr lang="ja-JP" altLang="en-US" sz="2700" cap="none" dirty="0"/>
              <a:t>常時接続が前提のアプリであっても、断続的に回線は切れる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9" name="楕円 8"/>
          <p:cNvSpPr/>
          <p:nvPr/>
        </p:nvSpPr>
        <p:spPr>
          <a:xfrm>
            <a:off x="219074" y="190500"/>
            <a:ext cx="1114425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</a:t>
            </a:r>
          </a:p>
        </p:txBody>
      </p:sp>
      <p:sp>
        <p:nvSpPr>
          <p:cNvPr id="11" name="AutoShape 10" descr="「html5 logo」の画像検索結果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721" y="1613126"/>
            <a:ext cx="1955555" cy="2031746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9666" y="2680958"/>
            <a:ext cx="8953500" cy="3424714"/>
          </a:xfrm>
          <a:prstGeom prst="rect">
            <a:avLst/>
          </a:prstGeom>
        </p:spPr>
      </p:pic>
      <p:cxnSp>
        <p:nvCxnSpPr>
          <p:cNvPr id="15" name="直線矢印コネクタ 14"/>
          <p:cNvCxnSpPr>
            <a:cxnSpLocks/>
          </p:cNvCxnSpPr>
          <p:nvPr/>
        </p:nvCxnSpPr>
        <p:spPr>
          <a:xfrm>
            <a:off x="2072892" y="2818912"/>
            <a:ext cx="3518024" cy="1617713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2949194" y="2818912"/>
            <a:ext cx="2381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Connectivity</a:t>
            </a:r>
            <a:r>
              <a:rPr kumimoji="1" lang="ja-JP" altLang="en-US" sz="2000" dirty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br>
              <a:rPr kumimoji="1" lang="en-US" altLang="ja-JP" sz="2000" dirty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kumimoji="1" lang="en-US" altLang="ja-JP" sz="2000" dirty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        (LTE, V2X)</a:t>
            </a:r>
            <a:endParaRPr kumimoji="1" lang="ja-JP" altLang="en-US" sz="2000" dirty="0">
              <a:solidFill>
                <a:schemeClr val="accent1">
                  <a:lumMod val="7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24" name="グループ化 23"/>
          <p:cNvGrpSpPr/>
          <p:nvPr/>
        </p:nvGrpSpPr>
        <p:grpSpPr>
          <a:xfrm>
            <a:off x="5629536" y="3966207"/>
            <a:ext cx="409054" cy="1240346"/>
            <a:chOff x="5677161" y="3966207"/>
            <a:chExt cx="409054" cy="1240346"/>
          </a:xfrm>
        </p:grpSpPr>
        <p:sp>
          <p:nvSpPr>
            <p:cNvPr id="18" name="四角形: 角を丸くする 17"/>
            <p:cNvSpPr/>
            <p:nvPr/>
          </p:nvSpPr>
          <p:spPr>
            <a:xfrm>
              <a:off x="5677161" y="3966207"/>
              <a:ext cx="380480" cy="124034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テキスト ボックス 18"/>
            <p:cNvSpPr txBox="1"/>
            <p:nvPr/>
          </p:nvSpPr>
          <p:spPr>
            <a:xfrm>
              <a:off x="5705735" y="4156393"/>
              <a:ext cx="380480" cy="950744"/>
            </a:xfrm>
            <a:prstGeom prst="rect">
              <a:avLst/>
            </a:prstGeom>
            <a:noFill/>
          </p:spPr>
          <p:txBody>
            <a:bodyPr vert="eaVert" wrap="square" lIns="36000" tIns="0" rIns="36000" rtlCol="0">
              <a:spAutoFit/>
            </a:bodyPr>
            <a:lstStyle/>
            <a:p>
              <a:r>
                <a:rPr kumimoji="1" lang="en-US" altLang="ja-JP" sz="20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Gateway</a:t>
              </a:r>
              <a:endParaRPr kumimoji="1" lang="ja-JP" altLang="en-US" sz="20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20" name="テキスト ボックス 19"/>
          <p:cNvSpPr txBox="1"/>
          <p:nvPr/>
        </p:nvSpPr>
        <p:spPr>
          <a:xfrm>
            <a:off x="173311" y="3662372"/>
            <a:ext cx="3341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 on cloud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Application on cloud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on cloud</a:t>
            </a:r>
            <a:endParaRPr kumimoji="1" lang="ja-JP" alt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楕円 21"/>
          <p:cNvSpPr/>
          <p:nvPr/>
        </p:nvSpPr>
        <p:spPr>
          <a:xfrm>
            <a:off x="7005897" y="3687106"/>
            <a:ext cx="3629025" cy="144699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四角形: 角を丸くする 20"/>
          <p:cNvSpPr/>
          <p:nvPr/>
        </p:nvSpPr>
        <p:spPr>
          <a:xfrm>
            <a:off x="8475387" y="3498041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25" name="四角形: 角を丸くする 24"/>
          <p:cNvSpPr/>
          <p:nvPr/>
        </p:nvSpPr>
        <p:spPr>
          <a:xfrm>
            <a:off x="7367591" y="3646612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27" name="四角形: 角を丸くする 26"/>
          <p:cNvSpPr/>
          <p:nvPr/>
        </p:nvSpPr>
        <p:spPr>
          <a:xfrm>
            <a:off x="9635316" y="3666440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28" name="四角形: 角を丸くする 27"/>
          <p:cNvSpPr/>
          <p:nvPr/>
        </p:nvSpPr>
        <p:spPr>
          <a:xfrm>
            <a:off x="6696333" y="4325623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29" name="四角形: 角を丸くする 28"/>
          <p:cNvSpPr/>
          <p:nvPr/>
        </p:nvSpPr>
        <p:spPr>
          <a:xfrm>
            <a:off x="7992371" y="4947133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30" name="四角形: 角を丸くする 29"/>
          <p:cNvSpPr/>
          <p:nvPr/>
        </p:nvSpPr>
        <p:spPr>
          <a:xfrm>
            <a:off x="9297178" y="4862829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31" name="四角形: 角を丸くする 30"/>
          <p:cNvSpPr/>
          <p:nvPr/>
        </p:nvSpPr>
        <p:spPr>
          <a:xfrm>
            <a:off x="10296784" y="4279442"/>
            <a:ext cx="676275" cy="354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ECU</a:t>
            </a:r>
            <a:endParaRPr kumimoji="1" lang="ja-JP" altLang="en-US" dirty="0"/>
          </a:p>
        </p:txBody>
      </p:sp>
      <p:sp>
        <p:nvSpPr>
          <p:cNvPr id="23" name="矢印: 左右 22"/>
          <p:cNvSpPr/>
          <p:nvPr/>
        </p:nvSpPr>
        <p:spPr>
          <a:xfrm>
            <a:off x="6038703" y="4304582"/>
            <a:ext cx="636591" cy="396093"/>
          </a:xfrm>
          <a:prstGeom prst="leftRigh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8579725" y="4098481"/>
            <a:ext cx="1763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solidFill>
                  <a:schemeClr val="accent3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in-car </a:t>
            </a:r>
            <a:br>
              <a:rPr kumimoji="1" lang="en-US" altLang="ja-JP" dirty="0">
                <a:solidFill>
                  <a:schemeClr val="accent3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dirty="0">
                <a:solidFill>
                  <a:schemeClr val="accent3">
                    <a:lumMod val="7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local network</a:t>
            </a:r>
            <a:endParaRPr kumimoji="1" lang="ja-JP" altLang="en-US" dirty="0">
              <a:solidFill>
                <a:schemeClr val="accent3">
                  <a:lumMod val="7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048" name="フローチャート: 磁気ディスク 2047"/>
          <p:cNvSpPr/>
          <p:nvPr/>
        </p:nvSpPr>
        <p:spPr>
          <a:xfrm>
            <a:off x="7782624" y="4118868"/>
            <a:ext cx="798710" cy="767171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>
              <a:lnSpc>
                <a:spcPts val="1800"/>
              </a:lnSpc>
            </a:pPr>
            <a:r>
              <a:rPr kumimoji="1" lang="en-US" altLang="ja-JP" dirty="0">
                <a:latin typeface="Calibri" panose="020F0502020204030204" pitchFamily="34" charset="0"/>
                <a:cs typeface="Calibri" panose="020F0502020204030204" pitchFamily="34" charset="0"/>
              </a:rPr>
              <a:t>smart</a:t>
            </a:r>
            <a:br>
              <a:rPr kumimoji="1" lang="en-US" altLang="ja-JP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1" lang="en-US" altLang="ja-JP" dirty="0">
                <a:latin typeface="Calibri" panose="020F0502020204030204" pitchFamily="34" charset="0"/>
                <a:cs typeface="Calibri" panose="020F0502020204030204" pitchFamily="34" charset="0"/>
              </a:rPr>
              <a:t>cache</a:t>
            </a:r>
            <a:endParaRPr kumimoji="1" lang="ja-JP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051" name="直線矢印コネクタ 2050"/>
          <p:cNvCxnSpPr/>
          <p:nvPr/>
        </p:nvCxnSpPr>
        <p:spPr>
          <a:xfrm>
            <a:off x="7381875" y="4502628"/>
            <a:ext cx="3429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楕円 2052"/>
          <p:cNvSpPr/>
          <p:nvPr/>
        </p:nvSpPr>
        <p:spPr>
          <a:xfrm>
            <a:off x="5120384" y="1624678"/>
            <a:ext cx="3004442" cy="13326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Web Application 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回線条件が悪い時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の挙動も考慮必要</a:t>
            </a:r>
          </a:p>
        </p:txBody>
      </p:sp>
    </p:spTree>
    <p:extLst>
      <p:ext uri="{BB962C8B-B14F-4D97-AF65-F5344CB8AC3E}">
        <p14:creationId xmlns:p14="http://schemas.microsoft.com/office/powerpoint/2010/main" val="3513831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4794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Web</a:t>
            </a:r>
            <a:r>
              <a:rPr lang="ja-JP" altLang="en-US" cap="none" dirty="0"/>
              <a:t> </a:t>
            </a:r>
            <a:r>
              <a:rPr lang="en-US" altLang="ja-JP" cap="none" dirty="0"/>
              <a:t>runtime</a:t>
            </a:r>
            <a:r>
              <a:rPr lang="ja-JP" altLang="en-US" cap="none" dirty="0"/>
              <a:t> </a:t>
            </a:r>
            <a:r>
              <a:rPr lang="en-US" altLang="ja-JP" cap="none" dirty="0"/>
              <a:t>trends</a:t>
            </a:r>
            <a:br>
              <a:rPr kumimoji="1" lang="en-US" altLang="ja-JP" cap="none" dirty="0"/>
            </a:br>
            <a:r>
              <a:rPr lang="en-US" altLang="ja-JP" sz="2700" cap="none" dirty="0"/>
              <a:t>webkit2</a:t>
            </a:r>
            <a:r>
              <a:rPr lang="ja-JP" altLang="en-US" sz="2700" cap="none" dirty="0" err="1"/>
              <a:t>、</a:t>
            </a:r>
            <a:r>
              <a:rPr lang="en-US" altLang="ja-JP" sz="2700" cap="none" dirty="0"/>
              <a:t>chromium </a:t>
            </a:r>
            <a:r>
              <a:rPr lang="ja-JP" altLang="en-US" sz="2700" cap="none" dirty="0"/>
              <a:t>分裂後 </a:t>
            </a:r>
            <a:r>
              <a:rPr lang="en-US" altLang="ja-JP" sz="2700" cap="none" dirty="0" err="1"/>
              <a:t>Walyand</a:t>
            </a:r>
            <a:r>
              <a:rPr lang="ja-JP" altLang="en-US" sz="2700" cap="none" dirty="0"/>
              <a:t> 対応で明暗が分かれた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10" name="AutoShape 4" descr="「html5 logo」の画像検索結果"/>
          <p:cNvSpPr>
            <a:spLocks noChangeAspect="1" noChangeArrowheads="1"/>
          </p:cNvSpPr>
          <p:nvPr/>
        </p:nvSpPr>
        <p:spPr bwMode="auto">
          <a:xfrm>
            <a:off x="5943599" y="3276599"/>
            <a:ext cx="18573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14" name="コンテンツ プレースホルダー 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9450" y="181972"/>
            <a:ext cx="1229137" cy="1229137"/>
          </a:xfrm>
        </p:spPr>
      </p:pic>
      <p:sp>
        <p:nvSpPr>
          <p:cNvPr id="15" name="テキスト ボックス 14"/>
          <p:cNvSpPr txBox="1"/>
          <p:nvPr/>
        </p:nvSpPr>
        <p:spPr>
          <a:xfrm>
            <a:off x="2348628" y="1411109"/>
            <a:ext cx="8740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400" dirty="0">
                <a:latin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http://events.linuxfoundation.org/sites/events/files/slides/Browser%20for%20the%20automotive_LCJAPAN.pdf</a:t>
            </a:r>
            <a:endParaRPr kumimoji="1" lang="ja-JP" altLang="en-US" sz="1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837827"/>
            <a:ext cx="9029700" cy="4058646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9640" y="2002232"/>
            <a:ext cx="2516464" cy="1864918"/>
          </a:xfrm>
          <a:prstGeom prst="rect">
            <a:avLst/>
          </a:prstGeom>
        </p:spPr>
      </p:pic>
      <p:sp>
        <p:nvSpPr>
          <p:cNvPr id="18" name="楕円 17"/>
          <p:cNvSpPr/>
          <p:nvPr/>
        </p:nvSpPr>
        <p:spPr>
          <a:xfrm>
            <a:off x="9267826" y="4079216"/>
            <a:ext cx="2800762" cy="18929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Google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がリードする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Chrome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PC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では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普及しているが、車載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要件の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Wayland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対応に課題があり</a:t>
            </a:r>
          </a:p>
        </p:txBody>
      </p:sp>
    </p:spTree>
    <p:extLst>
      <p:ext uri="{BB962C8B-B14F-4D97-AF65-F5344CB8AC3E}">
        <p14:creationId xmlns:p14="http://schemas.microsoft.com/office/powerpoint/2010/main" val="3832825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75378" y="521535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Ozone-Wayland</a:t>
            </a:r>
            <a:r>
              <a:rPr lang="ja-JP" altLang="en-US" cap="none" dirty="0"/>
              <a:t> </a:t>
            </a:r>
            <a:r>
              <a:rPr lang="en-US" altLang="ja-JP" cap="none" dirty="0"/>
              <a:t>project suspended @2015</a:t>
            </a:r>
            <a:br>
              <a:rPr kumimoji="1" lang="en-US" altLang="ja-JP" cap="none" dirty="0"/>
            </a:br>
            <a:r>
              <a:rPr lang="en-US" altLang="ja-JP" sz="2700" cap="none" dirty="0"/>
              <a:t>Wayland</a:t>
            </a:r>
            <a:r>
              <a:rPr lang="ja-JP" altLang="en-US" sz="2700" cap="none" dirty="0"/>
              <a:t> 環境で</a:t>
            </a:r>
            <a:r>
              <a:rPr lang="en-US" altLang="ja-JP" sz="2700" cap="none" dirty="0"/>
              <a:t> native chromium </a:t>
            </a:r>
            <a:r>
              <a:rPr lang="ja-JP" altLang="en-US" sz="2700" cap="none" dirty="0"/>
              <a:t>を動かす方法が無くなった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9450" y="181972"/>
            <a:ext cx="1229137" cy="1229137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2642509" y="1360362"/>
            <a:ext cx="851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>
                <a:hlinkClick r:id="rId3"/>
              </a:rPr>
              <a:t>https://blogs.igalia.com/tonikitoo/2016/11/14/chromium-ozone-wayland-and-beyond/</a:t>
            </a: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4" y="2865152"/>
            <a:ext cx="4324351" cy="2871998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85724" y="5640555"/>
            <a:ext cx="5257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5"/>
              </a:rPr>
              <a:t>https://01.org/ozone-wayland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3884" y="1723143"/>
            <a:ext cx="8848725" cy="108585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5861" y="2901120"/>
            <a:ext cx="4683392" cy="3048521"/>
          </a:xfrm>
          <a:prstGeom prst="rect">
            <a:avLst/>
          </a:prstGeom>
        </p:spPr>
      </p:pic>
      <p:sp>
        <p:nvSpPr>
          <p:cNvPr id="15" name="矢印: 右 14"/>
          <p:cNvSpPr/>
          <p:nvPr/>
        </p:nvSpPr>
        <p:spPr>
          <a:xfrm>
            <a:off x="4681155" y="3347323"/>
            <a:ext cx="2409825" cy="11334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project restart</a:t>
            </a:r>
            <a:endParaRPr kumimoji="1" lang="ja-JP" altLang="en-US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0699" y="4680989"/>
            <a:ext cx="2090737" cy="1220563"/>
          </a:xfrm>
          <a:prstGeom prst="rect">
            <a:avLst/>
          </a:prstGeom>
        </p:spPr>
      </p:pic>
      <p:sp>
        <p:nvSpPr>
          <p:cNvPr id="17" name="楕円 16"/>
          <p:cNvSpPr/>
          <p:nvPr/>
        </p:nvSpPr>
        <p:spPr>
          <a:xfrm>
            <a:off x="7285860" y="4653954"/>
            <a:ext cx="2096264" cy="1451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Chrome 58</a:t>
            </a:r>
          </a:p>
          <a:p>
            <a:pPr algn="ctr"/>
            <a:r>
              <a:rPr kumimoji="1" lang="en-US" altLang="ja-JP" dirty="0"/>
              <a:t>Wayland</a:t>
            </a:r>
          </a:p>
          <a:p>
            <a:pPr algn="ctr"/>
            <a:r>
              <a:rPr kumimoji="1" lang="en-US" altLang="ja-JP" dirty="0"/>
              <a:t>Weston</a:t>
            </a:r>
          </a:p>
          <a:p>
            <a:pPr algn="ctr"/>
            <a:r>
              <a:rPr kumimoji="1" lang="en-US" altLang="ja-JP" dirty="0">
                <a:solidFill>
                  <a:srgbClr val="FFFF00"/>
                </a:solidFill>
              </a:rPr>
              <a:t>XDG shell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18" name="吹き出し: 角を丸めた四角形 17"/>
          <p:cNvSpPr/>
          <p:nvPr/>
        </p:nvSpPr>
        <p:spPr>
          <a:xfrm>
            <a:off x="8333992" y="6261982"/>
            <a:ext cx="2210183" cy="503578"/>
          </a:xfrm>
          <a:prstGeom prst="wedgeRoundRectCallout">
            <a:avLst>
              <a:gd name="adj1" fmla="val -38933"/>
              <a:gd name="adj2" fmla="val -117714"/>
              <a:gd name="adj3" fmla="val 16667"/>
            </a:avLst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shell in not compatible</a:t>
            </a:r>
            <a:b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with automotive use.</a:t>
            </a:r>
            <a:endParaRPr kumimoji="1" lang="ja-JP" altLang="en-US" sz="1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楕円 2"/>
          <p:cNvSpPr/>
          <p:nvPr/>
        </p:nvSpPr>
        <p:spPr>
          <a:xfrm>
            <a:off x="357188" y="2128838"/>
            <a:ext cx="1843087" cy="1028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Ozone-Wayland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96897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21535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AGL</a:t>
            </a:r>
            <a:r>
              <a:rPr kumimoji="1" lang="ja-JP" altLang="en-US" cap="none" dirty="0"/>
              <a:t>（</a:t>
            </a:r>
            <a:r>
              <a:rPr kumimoji="1" lang="en-US" altLang="ja-JP" cap="none" dirty="0"/>
              <a:t>Automotive Grade Linux)</a:t>
            </a:r>
            <a:br>
              <a:rPr kumimoji="1" lang="en-US" altLang="ja-JP" cap="none" dirty="0"/>
            </a:br>
            <a:r>
              <a:rPr kumimoji="1" lang="ja-JP" altLang="en-US" sz="2700" cap="none" dirty="0"/>
              <a:t>車載機向けリナックス整備を推進する国際コンソーシアム活動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77" y="181971"/>
            <a:ext cx="9983393" cy="5158087"/>
          </a:xfrm>
          <a:prstGeom prst="rect">
            <a:avLst/>
          </a:prstGeom>
        </p:spPr>
      </p:pic>
      <p:pic>
        <p:nvPicPr>
          <p:cNvPr id="8" name="コンテンツ プレースホルダ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9450" y="181972"/>
            <a:ext cx="1229137" cy="1229137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790" y="5376242"/>
            <a:ext cx="10477500" cy="1428750"/>
          </a:xfrm>
          <a:prstGeom prst="rect">
            <a:avLst/>
          </a:prstGeom>
        </p:spPr>
      </p:pic>
      <p:sp>
        <p:nvSpPr>
          <p:cNvPr id="9" name="楕円 8"/>
          <p:cNvSpPr/>
          <p:nvPr/>
        </p:nvSpPr>
        <p:spPr>
          <a:xfrm>
            <a:off x="8729106" y="3379707"/>
            <a:ext cx="2979577" cy="1623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ja-JP" sz="2800" dirty="0">
                <a:latin typeface="Calibri Light" panose="020F0302020204030204" pitchFamily="34" charset="0"/>
              </a:rPr>
              <a:t>html5test</a:t>
            </a:r>
          </a:p>
          <a:p>
            <a:pPr algn="ctr"/>
            <a:r>
              <a:rPr kumimoji="1" lang="en-US" altLang="ja-JP" sz="2400" dirty="0">
                <a:latin typeface="Calibri Light" panose="020F0302020204030204" pitchFamily="34" charset="0"/>
              </a:rPr>
              <a:t>(W3C coverage)</a:t>
            </a:r>
          </a:p>
          <a:p>
            <a:pPr algn="ctr"/>
            <a:r>
              <a:rPr kumimoji="1" lang="ja-JP" altLang="en-US" sz="2400" dirty="0">
                <a:latin typeface="Calibri Light" panose="020F0302020204030204" pitchFamily="34" charset="0"/>
              </a:rPr>
              <a:t>で高いスコア</a:t>
            </a:r>
            <a:r>
              <a:rPr kumimoji="1" lang="en-US" altLang="ja-JP" sz="2400" dirty="0">
                <a:latin typeface="Calibri Light" panose="020F0302020204030204" pitchFamily="34" charset="0"/>
              </a:rPr>
              <a:t> </a:t>
            </a:r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cxnSp>
        <p:nvCxnSpPr>
          <p:cNvPr id="11" name="直線矢印コネクタ 10"/>
          <p:cNvCxnSpPr/>
          <p:nvPr/>
        </p:nvCxnSpPr>
        <p:spPr>
          <a:xfrm flipH="1">
            <a:off x="7986713" y="4572000"/>
            <a:ext cx="742393" cy="2143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 flipH="1">
            <a:off x="8843963" y="5003029"/>
            <a:ext cx="614362" cy="4833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536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4794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Chromium</a:t>
            </a:r>
            <a:r>
              <a:rPr lang="ja-JP" altLang="en-US" cap="none" dirty="0"/>
              <a:t> </a:t>
            </a:r>
            <a:r>
              <a:rPr lang="en-US" altLang="ja-JP" cap="none" dirty="0"/>
              <a:t>runs on</a:t>
            </a:r>
            <a:r>
              <a:rPr lang="ja-JP" altLang="en-US" cap="none" dirty="0"/>
              <a:t> </a:t>
            </a:r>
            <a:r>
              <a:rPr lang="en-US" altLang="ja-JP" cap="none" dirty="0"/>
              <a:t>AGL</a:t>
            </a:r>
            <a:r>
              <a:rPr lang="ja-JP" altLang="en-US" cap="none" dirty="0"/>
              <a:t> </a:t>
            </a:r>
            <a:r>
              <a:rPr lang="en-US" altLang="ja-JP" cap="none" dirty="0"/>
              <a:t>v3.0 “CC”</a:t>
            </a:r>
            <a:br>
              <a:rPr kumimoji="1" lang="en-US" altLang="ja-JP" cap="none" dirty="0"/>
            </a:br>
            <a:r>
              <a:rPr lang="en-US" altLang="ja-JP" sz="2700" cap="none" dirty="0"/>
              <a:t>AGL</a:t>
            </a:r>
            <a:r>
              <a:rPr lang="ja-JP" altLang="en-US" sz="2700" cap="none" dirty="0"/>
              <a:t> </a:t>
            </a:r>
            <a:r>
              <a:rPr lang="en-US" altLang="ja-JP" sz="2700" cap="none" dirty="0"/>
              <a:t>App</a:t>
            </a:r>
            <a:r>
              <a:rPr lang="ja-JP" altLang="en-US" sz="2700" cap="none" dirty="0"/>
              <a:t> </a:t>
            </a:r>
            <a:r>
              <a:rPr lang="en-US" altLang="ja-JP" sz="2700" cap="none" dirty="0"/>
              <a:t>FW</a:t>
            </a:r>
            <a:r>
              <a:rPr lang="ja-JP" altLang="en-US" sz="2700" cap="none" dirty="0"/>
              <a:t> </a:t>
            </a:r>
            <a:r>
              <a:rPr lang="en-US" altLang="ja-JP" sz="2700" cap="none" dirty="0"/>
              <a:t>+</a:t>
            </a:r>
            <a:r>
              <a:rPr lang="ja-JP" altLang="en-US" sz="2700" cap="none" dirty="0"/>
              <a:t> </a:t>
            </a:r>
            <a:r>
              <a:rPr lang="en-US" altLang="ja-JP" sz="2700" cap="none" dirty="0"/>
              <a:t>Wayland</a:t>
            </a:r>
            <a:r>
              <a:rPr lang="ja-JP" altLang="en-US" sz="2700" cap="none" dirty="0"/>
              <a:t> 環境上で試験動作している様子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1477" y="1498670"/>
            <a:ext cx="3003323" cy="4547103"/>
          </a:xfrm>
          <a:prstGeom prst="rect">
            <a:avLst/>
          </a:prstGeom>
        </p:spPr>
      </p:pic>
      <p:sp>
        <p:nvSpPr>
          <p:cNvPr id="8" name="四角形: 角を丸くする 7"/>
          <p:cNvSpPr/>
          <p:nvPr/>
        </p:nvSpPr>
        <p:spPr>
          <a:xfrm>
            <a:off x="585787" y="1828800"/>
            <a:ext cx="3871913" cy="81438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Calibri Light" panose="020F0302020204030204" pitchFamily="34" charset="0"/>
              </a:rPr>
              <a:t>Chromium 58</a:t>
            </a:r>
            <a:br>
              <a:rPr kumimoji="1" lang="en-US" altLang="ja-JP" sz="2400" dirty="0">
                <a:latin typeface="Calibri Light" panose="020F0302020204030204" pitchFamily="34" charset="0"/>
              </a:rPr>
            </a:br>
            <a:r>
              <a:rPr kumimoji="1" lang="en-US" altLang="ja-JP" sz="2400" dirty="0">
                <a:latin typeface="Calibri Light" panose="020F0302020204030204" pitchFamily="34" charset="0"/>
              </a:rPr>
              <a:t>Wayland</a:t>
            </a:r>
            <a:endParaRPr kumimoji="1" lang="ja-JP" altLang="en-US" sz="2400" dirty="0">
              <a:latin typeface="Calibri Light" panose="020F0302020204030204" pitchFamily="34" charset="0"/>
            </a:endParaRPr>
          </a:p>
        </p:txBody>
      </p:sp>
      <p:sp>
        <p:nvSpPr>
          <p:cNvPr id="10" name="四角形: 角を丸くする 9"/>
          <p:cNvSpPr/>
          <p:nvPr/>
        </p:nvSpPr>
        <p:spPr>
          <a:xfrm>
            <a:off x="1243013" y="2874807"/>
            <a:ext cx="3871912" cy="768846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Calibri Light" panose="020F0302020204030204" pitchFamily="34" charset="0"/>
              </a:rPr>
              <a:t>Weston XDG-shell</a:t>
            </a:r>
          </a:p>
          <a:p>
            <a:pPr algn="ctr"/>
            <a:r>
              <a:rPr kumimoji="1" lang="en-US" altLang="ja-JP" sz="2400" dirty="0">
                <a:latin typeface="Calibri Light" panose="020F0302020204030204" pitchFamily="34" charset="0"/>
              </a:rPr>
              <a:t>Emulator on IVI-shell</a:t>
            </a:r>
            <a:endParaRPr kumimoji="1" lang="ja-JP" altLang="en-US" sz="2400" dirty="0">
              <a:latin typeface="Calibri Light" panose="020F0302020204030204" pitchFamily="34" charset="0"/>
            </a:endParaRPr>
          </a:p>
        </p:txBody>
      </p:sp>
      <p:sp>
        <p:nvSpPr>
          <p:cNvPr id="11" name="四角形: 角を丸くする 10"/>
          <p:cNvSpPr/>
          <p:nvPr/>
        </p:nvSpPr>
        <p:spPr>
          <a:xfrm>
            <a:off x="2000250" y="3866339"/>
            <a:ext cx="3871912" cy="766167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dirty="0" err="1">
                <a:latin typeface="Calibri Light" panose="020F0302020204030204" pitchFamily="34" charset="0"/>
              </a:rPr>
              <a:t>chrome.wgt</a:t>
            </a:r>
            <a:br>
              <a:rPr lang="en-US" altLang="ja-JP" sz="2400" dirty="0">
                <a:latin typeface="Calibri Light" panose="020F0302020204030204" pitchFamily="34" charset="0"/>
              </a:rPr>
            </a:br>
            <a:r>
              <a:rPr lang="en-US" altLang="ja-JP" sz="2400" dirty="0">
                <a:latin typeface="Calibri Light" panose="020F0302020204030204" pitchFamily="34" charset="0"/>
              </a:rPr>
              <a:t>(W3C package)</a:t>
            </a:r>
            <a:r>
              <a:rPr lang="en-US" altLang="ja-JP" dirty="0"/>
              <a:t> </a:t>
            </a:r>
            <a:r>
              <a:rPr kumimoji="1" lang="en-US" altLang="ja-JP" dirty="0"/>
              <a:t> </a:t>
            </a:r>
          </a:p>
        </p:txBody>
      </p:sp>
      <p:sp>
        <p:nvSpPr>
          <p:cNvPr id="12" name="矢印: 右 11"/>
          <p:cNvSpPr/>
          <p:nvPr/>
        </p:nvSpPr>
        <p:spPr>
          <a:xfrm>
            <a:off x="4100513" y="5117219"/>
            <a:ext cx="814388" cy="852743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3600450" y="4718235"/>
            <a:ext cx="500063" cy="99676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四角形: 角を丸くする 13"/>
          <p:cNvSpPr/>
          <p:nvPr/>
        </p:nvSpPr>
        <p:spPr>
          <a:xfrm>
            <a:off x="5229225" y="5000625"/>
            <a:ext cx="3239313" cy="969337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latin typeface="Calibri Light" panose="020F0302020204030204" pitchFamily="34" charset="0"/>
              </a:rPr>
              <a:t>AGL v3.0 “CC”</a:t>
            </a:r>
            <a:br>
              <a:rPr kumimoji="1" lang="en-US" altLang="ja-JP" sz="2800" dirty="0">
                <a:latin typeface="Calibri Light" panose="020F0302020204030204" pitchFamily="34" charset="0"/>
              </a:rPr>
            </a:br>
            <a:r>
              <a:rPr kumimoji="1" lang="en-US" altLang="ja-JP" sz="2800" dirty="0">
                <a:latin typeface="Calibri Light" panose="020F0302020204030204" pitchFamily="34" charset="0"/>
              </a:rPr>
              <a:t>Application FW</a:t>
            </a:r>
            <a:endParaRPr kumimoji="1" lang="ja-JP" altLang="en-US" dirty="0">
              <a:latin typeface="Calibri Light" panose="020F0302020204030204" pitchFamily="34" charset="0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16" name="楕円 15"/>
          <p:cNvSpPr/>
          <p:nvPr/>
        </p:nvSpPr>
        <p:spPr>
          <a:xfrm>
            <a:off x="6056426" y="2158621"/>
            <a:ext cx="2017826" cy="1165225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AppFW</a:t>
            </a:r>
          </a:p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Binder</a:t>
            </a:r>
          </a:p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Chromium</a:t>
            </a:r>
            <a:endParaRPr kumimoji="1" lang="ja-JP" altLang="en-US" sz="2000" dirty="0">
              <a:latin typeface="Calibri Light" panose="020F0302020204030204" pitchFamily="34" charset="0"/>
            </a:endParaRPr>
          </a:p>
        </p:txBody>
      </p:sp>
      <p:cxnSp>
        <p:nvCxnSpPr>
          <p:cNvPr id="18" name="直線矢印コネクタ 17"/>
          <p:cNvCxnSpPr/>
          <p:nvPr/>
        </p:nvCxnSpPr>
        <p:spPr>
          <a:xfrm>
            <a:off x="7043738" y="3465513"/>
            <a:ext cx="0" cy="13922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838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4794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Secure web application execution</a:t>
            </a:r>
            <a:br>
              <a:rPr lang="en-US" altLang="ja-JP" cap="none" dirty="0"/>
            </a:br>
            <a:r>
              <a:rPr lang="en-US" altLang="ja-JP" sz="2400" cap="none" dirty="0"/>
              <a:t>AGL App FW + Chrome </a:t>
            </a:r>
            <a:r>
              <a:rPr lang="ja-JP" altLang="en-US" sz="2400" cap="none" dirty="0"/>
              <a:t>で安全に最新クラウドアプリを実行可能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1/28/2017</a:t>
            </a:fld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楕円 7"/>
          <p:cNvSpPr/>
          <p:nvPr/>
        </p:nvSpPr>
        <p:spPr>
          <a:xfrm>
            <a:off x="1759825" y="1963155"/>
            <a:ext cx="3693973" cy="1630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>
                <a:latin typeface="Meiryo UI" panose="020B0604030504040204" pitchFamily="50" charset="-128"/>
                <a:ea typeface="Meiryo UI" panose="020B0604030504040204" pitchFamily="50" charset="-128"/>
              </a:rPr>
              <a:t>AGL</a:t>
            </a:r>
          </a:p>
          <a:p>
            <a:pPr algn="ctr"/>
            <a:r>
              <a:rPr kumimoji="1" lang="en-US" altLang="ja-JP" sz="3200" dirty="0">
                <a:latin typeface="Meiryo UI" panose="020B0604030504040204" pitchFamily="50" charset="-128"/>
                <a:ea typeface="Meiryo UI" panose="020B0604030504040204" pitchFamily="50" charset="-128"/>
              </a:rPr>
              <a:t>App FW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6997603" y="1963155"/>
            <a:ext cx="3777928" cy="1630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  <a:t>Latest</a:t>
            </a:r>
            <a:b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  <a:t>native chrome</a:t>
            </a:r>
            <a:endParaRPr kumimoji="1" lang="ja-JP" altLang="en-US" sz="28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0384" y="1527848"/>
            <a:ext cx="1517689" cy="1517689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38" y="1618358"/>
            <a:ext cx="2294962" cy="1427179"/>
          </a:xfrm>
          <a:prstGeom prst="rect">
            <a:avLst/>
          </a:prstGeom>
        </p:spPr>
      </p:pic>
      <p:cxnSp>
        <p:nvCxnSpPr>
          <p:cNvPr id="13" name="直線矢印コネクタ 12"/>
          <p:cNvCxnSpPr/>
          <p:nvPr/>
        </p:nvCxnSpPr>
        <p:spPr>
          <a:xfrm>
            <a:off x="5129213" y="3445630"/>
            <a:ext cx="985848" cy="754895"/>
          </a:xfrm>
          <a:prstGeom prst="straightConnector1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 flipH="1">
            <a:off x="6672263" y="3465513"/>
            <a:ext cx="757237" cy="735012"/>
          </a:xfrm>
          <a:prstGeom prst="straightConnector1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961" y="4151112"/>
            <a:ext cx="5490903" cy="2100271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4660116" y="505000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dirty="0">
                <a:latin typeface="Calibri Light" panose="020F0302020204030204" pitchFamily="34" charset="0"/>
                <a:ea typeface="Meiryo UI" panose="020B0604030504040204" pitchFamily="50" charset="-128"/>
              </a:rPr>
              <a:t>Secure connected car</a:t>
            </a:r>
            <a:endParaRPr kumimoji="1" lang="ja-JP" altLang="en-US" dirty="0">
              <a:latin typeface="Calibri Light" panose="020F0302020204030204" pitchFamily="34" charset="0"/>
              <a:ea typeface="Meiryo UI" panose="020B0604030504040204" pitchFamily="50" charset="-128"/>
            </a:endParaRPr>
          </a:p>
        </p:txBody>
      </p:sp>
      <p:pic>
        <p:nvPicPr>
          <p:cNvPr id="1026" name="Picture 2" descr="関連画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19" y="3664344"/>
            <a:ext cx="1891215" cy="189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直線矢印コネクタ 20"/>
          <p:cNvCxnSpPr/>
          <p:nvPr/>
        </p:nvCxnSpPr>
        <p:spPr>
          <a:xfrm>
            <a:off x="2868240" y="4786313"/>
            <a:ext cx="1560896" cy="55607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966076" y="5201247"/>
            <a:ext cx="190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Service on Cloud</a:t>
            </a:r>
            <a:endParaRPr kumimoji="1" lang="ja-JP" altLang="en-US" dirty="0"/>
          </a:p>
        </p:txBody>
      </p:sp>
      <p:pic>
        <p:nvPicPr>
          <p:cNvPr id="1028" name="Picture 4" descr="「chromium logo」の画像検索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690" y="3173423"/>
            <a:ext cx="1412989" cy="141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466547"/>
      </p:ext>
    </p:extLst>
  </p:cSld>
  <p:clrMapOvr>
    <a:masterClrMapping/>
  </p:clrMapOvr>
</p:sld>
</file>

<file path=ppt/theme/theme1.xml><?xml version="1.0" encoding="utf-8"?>
<a:theme xmlns:a="http://schemas.openxmlformats.org/drawingml/2006/main" name="ギャラリー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シック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1021</TotalTime>
  <Words>854</Words>
  <Application>Microsoft Office PowerPoint</Application>
  <PresentationFormat>ワイド画面</PresentationFormat>
  <Paragraphs>261</Paragraphs>
  <Slides>15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2</vt:i4>
      </vt:variant>
      <vt:variant>
        <vt:lpstr>スライド タイトル</vt:lpstr>
      </vt:variant>
      <vt:variant>
        <vt:i4>15</vt:i4>
      </vt:variant>
    </vt:vector>
  </HeadingPairs>
  <TitlesOfParts>
    <vt:vector size="25" baseType="lpstr">
      <vt:lpstr>Meiryo UI</vt:lpstr>
      <vt:lpstr>游ゴシック</vt:lpstr>
      <vt:lpstr>游ゴシック Light</vt:lpstr>
      <vt:lpstr>Arial</vt:lpstr>
      <vt:lpstr>Calibri</vt:lpstr>
      <vt:lpstr>Calibri Light</vt:lpstr>
      <vt:lpstr>Gill Sans MT</vt:lpstr>
      <vt:lpstr>Wingdings</vt:lpstr>
      <vt:lpstr>ギャラリー</vt:lpstr>
      <vt:lpstr>Office Theme</vt:lpstr>
      <vt:lpstr>「車載機におけるWebアプリの可能性」</vt:lpstr>
      <vt:lpstr>本日の話題</vt:lpstr>
      <vt:lpstr>AGL（Automotive Grade Linux) 車載機向けリナックス整備を推進する国際コンソーシアム活動</vt:lpstr>
      <vt:lpstr>Construction of Linux based software  (AGL example)</vt:lpstr>
      <vt:lpstr>Platform APIs as HTTP REST html5 タグを利用して車載制御用アプリケーションを記述できる</vt:lpstr>
      <vt:lpstr>AGL Layered Architecture アプリケーションから OSの管理資源 を直接触らせない構造</vt:lpstr>
      <vt:lpstr>SMACK (Simplified Mandatory Access Control Kernel） 権限データベースを組み合わせてアクセス権限を管理する</vt:lpstr>
      <vt:lpstr>Wayland / Weston 車載では標準だが サーバー系ではまだマイノリティの display server</vt:lpstr>
      <vt:lpstr>Audio routing 複数音源の調停、画面遷移と音が一致しないケース</vt:lpstr>
      <vt:lpstr>Connected infrastructure 常時接続が前提のアプリであっても、断続的に回線は切れる</vt:lpstr>
      <vt:lpstr>Web runtime trends webkit2、chromium 分裂後 Walyand 対応で明暗が分かれた</vt:lpstr>
      <vt:lpstr>Ozone-Wayland project suspended @2015 Wayland 環境で native chromium を動かす方法が無くなった</vt:lpstr>
      <vt:lpstr>AGL（Automotive Grade Linux) 車載機向けリナックス整備を推進する国際コンソーシアム活動</vt:lpstr>
      <vt:lpstr>Chromium runs on AGL v3.0 “CC” AGL App FW + Wayland 環境上で試験動作している様子</vt:lpstr>
      <vt:lpstr>Secure web application execution AGL App FW + Chrome で安全に最新クラウドアプリを実行可能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「車載機におけるWebアプリの可能性」</dc:title>
  <dc:creator>munakata hisao</dc:creator>
  <cp:lastModifiedBy>Hisao Munakata</cp:lastModifiedBy>
  <cp:revision>38</cp:revision>
  <dcterms:created xsi:type="dcterms:W3CDTF">2017-01-27T07:56:38Z</dcterms:created>
  <dcterms:modified xsi:type="dcterms:W3CDTF">2017-01-28T01:00:25Z</dcterms:modified>
</cp:coreProperties>
</file>