
<file path=[Content_Types].xml><?xml version="1.0" encoding="utf-8"?>
<Types xmlns="http://schemas.openxmlformats.org/package/2006/content-types">
  <Override PartName="/ppt/slides/slide6.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2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ppt/slideLayouts/slideLayout13.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6"/>
  </p:notesMasterIdLst>
  <p:sldIdLst>
    <p:sldId id="256" r:id="rId2"/>
    <p:sldId id="314" r:id="rId3"/>
    <p:sldId id="333" r:id="rId4"/>
    <p:sldId id="331" r:id="rId5"/>
    <p:sldId id="332" r:id="rId6"/>
    <p:sldId id="334" r:id="rId7"/>
    <p:sldId id="341" r:id="rId8"/>
    <p:sldId id="337" r:id="rId9"/>
    <p:sldId id="335" r:id="rId10"/>
    <p:sldId id="342" r:id="rId11"/>
    <p:sldId id="336" r:id="rId12"/>
    <p:sldId id="343" r:id="rId13"/>
    <p:sldId id="338" r:id="rId14"/>
    <p:sldId id="339" r:id="rId15"/>
    <p:sldId id="344" r:id="rId16"/>
    <p:sldId id="329" r:id="rId17"/>
    <p:sldId id="340" r:id="rId18"/>
    <p:sldId id="321" r:id="rId19"/>
    <p:sldId id="322" r:id="rId20"/>
    <p:sldId id="325" r:id="rId21"/>
    <p:sldId id="326" r:id="rId22"/>
    <p:sldId id="345" r:id="rId23"/>
    <p:sldId id="349" r:id="rId24"/>
    <p:sldId id="348" r:id="rId25"/>
  </p:sldIdLst>
  <p:sldSz cx="9144000" cy="6858000" type="screen4x3"/>
  <p:notesSz cx="6735763" cy="9866313"/>
  <p:defaultTextStyle>
    <a:defPPr>
      <a:defRPr lang="ja-JP"/>
    </a:defPPr>
    <a:lvl1pPr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1pPr>
    <a:lvl2pPr marL="4572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2pPr>
    <a:lvl3pPr marL="9144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3pPr>
    <a:lvl4pPr marL="13716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4pPr>
    <a:lvl5pPr marL="1828800" algn="l" rtl="0" fontAlgn="base">
      <a:spcBef>
        <a:spcPct val="0"/>
      </a:spcBef>
      <a:spcAft>
        <a:spcPct val="0"/>
      </a:spcAft>
      <a:defRPr kumimoji="1" kern="1200">
        <a:solidFill>
          <a:schemeClr val="tx1"/>
        </a:solidFill>
        <a:latin typeface="Arial" pitchFamily="34" charset="0"/>
        <a:ea typeface="ＭＳ Ｐゴシック" pitchFamily="50" charset="-128"/>
        <a:cs typeface="+mn-cs"/>
      </a:defRPr>
    </a:lvl5pPr>
    <a:lvl6pPr marL="2286000" algn="l" defTabSz="914400" rtl="0" eaLnBrk="1" latinLnBrk="0" hangingPunct="1">
      <a:defRPr kumimoji="1" kern="1200">
        <a:solidFill>
          <a:schemeClr val="tx1"/>
        </a:solidFill>
        <a:latin typeface="Arial" pitchFamily="34" charset="0"/>
        <a:ea typeface="ＭＳ Ｐゴシック" pitchFamily="50" charset="-128"/>
        <a:cs typeface="+mn-cs"/>
      </a:defRPr>
    </a:lvl6pPr>
    <a:lvl7pPr marL="2743200" algn="l" defTabSz="914400" rtl="0" eaLnBrk="1" latinLnBrk="0" hangingPunct="1">
      <a:defRPr kumimoji="1" kern="1200">
        <a:solidFill>
          <a:schemeClr val="tx1"/>
        </a:solidFill>
        <a:latin typeface="Arial" pitchFamily="34" charset="0"/>
        <a:ea typeface="ＭＳ Ｐゴシック" pitchFamily="50" charset="-128"/>
        <a:cs typeface="+mn-cs"/>
      </a:defRPr>
    </a:lvl7pPr>
    <a:lvl8pPr marL="3200400" algn="l" defTabSz="914400" rtl="0" eaLnBrk="1" latinLnBrk="0" hangingPunct="1">
      <a:defRPr kumimoji="1" kern="1200">
        <a:solidFill>
          <a:schemeClr val="tx1"/>
        </a:solidFill>
        <a:latin typeface="Arial" pitchFamily="34" charset="0"/>
        <a:ea typeface="ＭＳ Ｐゴシック" pitchFamily="50" charset="-128"/>
        <a:cs typeface="+mn-cs"/>
      </a:defRPr>
    </a:lvl8pPr>
    <a:lvl9pPr marL="3657600" algn="l" defTabSz="914400" rtl="0" eaLnBrk="1" latinLnBrk="0" hangingPunct="1">
      <a:defRPr kumimoji="1" kern="1200">
        <a:solidFill>
          <a:schemeClr val="tx1"/>
        </a:solidFill>
        <a:latin typeface="Arial" pitchFamily="34" charset="0"/>
        <a:ea typeface="ＭＳ Ｐゴシック" pitchFamily="50" charset="-128"/>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99"/>
    <a:srgbClr val="CC0000"/>
    <a:srgbClr val="FFFF66"/>
    <a:srgbClr val="FFE1FF"/>
    <a:srgbClr val="FFCCFF"/>
    <a:srgbClr val="CC0066"/>
  </p:clrMru>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中間スタイル 2 - アクセント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FABFCF23-3B69-468F-B69F-88F6DE6A72F2}" styleName="中間スタイル 1 - アクセント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a:noFill/>
            </a:ln>
          </a:insideV>
        </a:tcBdr>
        <a:fill>
          <a:solidFill>
            <a:schemeClr val="lt1"/>
          </a:solidFill>
        </a:fill>
      </a:tcStyle>
    </a:wholeTbl>
    <a:band1H>
      <a:tcStyle>
        <a:tcBdr/>
        <a:fill>
          <a:solidFill>
            <a:schemeClr val="accent5">
              <a:tint val="20000"/>
            </a:schemeClr>
          </a:solidFill>
        </a:fill>
      </a:tcStyle>
    </a:band1H>
    <a:band1V>
      <a:tcStyle>
        <a:tcBdr/>
        <a:fill>
          <a:solidFill>
            <a:schemeClr val="accent5">
              <a:tint val="20000"/>
            </a:schemeClr>
          </a:solidFill>
        </a:fill>
      </a:tcStyle>
    </a:band1V>
    <a:lastCol>
      <a:tcTxStyle b="on"/>
      <a:tcStyle>
        <a:tcBdr/>
      </a:tcStyle>
    </a:lastCol>
    <a:firstCol>
      <a:tcTxStyle b="on"/>
      <a:tcStyle>
        <a:tcBdr/>
      </a:tcStyle>
    </a:firstCol>
    <a:lastRow>
      <a:tcTxStyle b="on"/>
      <a:tcStyle>
        <a:tcBdr>
          <a:top>
            <a:ln w="50800" cmpd="dbl">
              <a:solidFill>
                <a:schemeClr val="accent5"/>
              </a:solidFill>
            </a:ln>
          </a:top>
        </a:tcBdr>
        <a:fill>
          <a:solidFill>
            <a:schemeClr val="lt1"/>
          </a:solidFill>
        </a:fill>
      </a:tcStyle>
    </a:lastRow>
    <a:firstRow>
      <a:tcTxStyle b="on">
        <a:fontRef idx="minor">
          <a:scrgbClr r="0" g="0" b="0"/>
        </a:fontRef>
        <a:schemeClr val="lt1"/>
      </a:tcTxStyle>
      <a:tcStyle>
        <a:tcBdr/>
        <a:fill>
          <a:solidFill>
            <a:schemeClr val="accent5"/>
          </a:solidFill>
        </a:fill>
      </a:tcStyle>
    </a:firstRow>
  </a:tblStyle>
  <a:tblStyle styleId="{1FECB4D8-DB02-4DC6-A0A2-4F2EBAE1DC90}" styleName="中間スタイル 1 - アクセント 3">
    <a:wholeTbl>
      <a:tcTxStyle>
        <a:fontRef idx="minor">
          <a:scrgbClr r="0" g="0" b="0"/>
        </a:fontRef>
        <a:schemeClr val="dk1"/>
      </a:tcTxStyle>
      <a:tcStyle>
        <a:tcBdr>
          <a:left>
            <a:ln w="12700" cmpd="sng">
              <a:solidFill>
                <a:schemeClr val="accent3"/>
              </a:solidFill>
            </a:ln>
          </a:left>
          <a:right>
            <a:ln w="12700" cmpd="sng">
              <a:solidFill>
                <a:schemeClr val="accent3"/>
              </a:solidFill>
            </a:ln>
          </a:right>
          <a:top>
            <a:ln w="12700" cmpd="sng">
              <a:solidFill>
                <a:schemeClr val="accent3"/>
              </a:solidFill>
            </a:ln>
          </a:top>
          <a:bottom>
            <a:ln w="12700" cmpd="sng">
              <a:solidFill>
                <a:schemeClr val="accent3"/>
              </a:solidFill>
            </a:ln>
          </a:bottom>
          <a:insideH>
            <a:ln w="12700" cmpd="sng">
              <a:solidFill>
                <a:schemeClr val="accent3"/>
              </a:solidFill>
            </a:ln>
          </a:insideH>
          <a:insideV>
            <a:ln>
              <a:noFill/>
            </a:ln>
          </a:insideV>
        </a:tcBdr>
        <a:fill>
          <a:solidFill>
            <a:schemeClr val="lt1"/>
          </a:solidFill>
        </a:fill>
      </a:tcStyle>
    </a:wholeTbl>
    <a:band1H>
      <a:tcStyle>
        <a:tcBdr/>
        <a:fill>
          <a:solidFill>
            <a:schemeClr val="accent3">
              <a:tint val="20000"/>
            </a:schemeClr>
          </a:solidFill>
        </a:fill>
      </a:tcStyle>
    </a:band1H>
    <a:band1V>
      <a:tcStyle>
        <a:tcBdr/>
        <a:fill>
          <a:solidFill>
            <a:schemeClr val="accent3">
              <a:tint val="20000"/>
            </a:schemeClr>
          </a:solidFill>
        </a:fill>
      </a:tcStyle>
    </a:band1V>
    <a:lastCol>
      <a:tcTxStyle b="on"/>
      <a:tcStyle>
        <a:tcBdr/>
      </a:tcStyle>
    </a:lastCol>
    <a:firstCol>
      <a:tcTxStyle b="on"/>
      <a:tcStyle>
        <a:tcBdr/>
      </a:tcStyle>
    </a:firstCol>
    <a:lastRow>
      <a:tcTxStyle b="on"/>
      <a:tcStyle>
        <a:tcBdr>
          <a:top>
            <a:ln w="50800" cmpd="dbl">
              <a:solidFill>
                <a:schemeClr val="accent3"/>
              </a:solidFill>
            </a:ln>
          </a:top>
        </a:tcBdr>
        <a:fill>
          <a:solidFill>
            <a:schemeClr val="lt1"/>
          </a:solidFill>
        </a:fill>
      </a:tcStyle>
    </a:lastRow>
    <a:firstRow>
      <a:tcTxStyle b="on">
        <a:fontRef idx="minor">
          <a:scrgbClr r="0" g="0" b="0"/>
        </a:fontRef>
        <a:schemeClr val="lt1"/>
      </a:tcTxStyle>
      <a:tcStyle>
        <a:tcBdr/>
        <a:fill>
          <a:solidFill>
            <a:schemeClr val="accent3"/>
          </a:solidFill>
        </a:fill>
      </a:tcStyle>
    </a:firstRow>
  </a:tblStyle>
  <a:tblStyle styleId="{9DCAF9ED-07DC-4A11-8D7F-57B35C25682E}" styleName="中間スタイル 1 - アクセント 2">
    <a:wholeTbl>
      <a:tcTxStyle>
        <a:fontRef idx="minor">
          <a:scrgbClr r="0" g="0" b="0"/>
        </a:fontRef>
        <a:schemeClr val="dk1"/>
      </a:tcTxStyle>
      <a:tcStyle>
        <a:tcBdr>
          <a:left>
            <a:ln w="12700" cmpd="sng">
              <a:solidFill>
                <a:schemeClr val="accent2"/>
              </a:solidFill>
            </a:ln>
          </a:left>
          <a:right>
            <a:ln w="12700" cmpd="sng">
              <a:solidFill>
                <a:schemeClr val="accent2"/>
              </a:solidFill>
            </a:ln>
          </a:right>
          <a:top>
            <a:ln w="12700" cmpd="sng">
              <a:solidFill>
                <a:schemeClr val="accent2"/>
              </a:solidFill>
            </a:ln>
          </a:top>
          <a:bottom>
            <a:ln w="12700" cmpd="sng">
              <a:solidFill>
                <a:schemeClr val="accent2"/>
              </a:solidFill>
            </a:ln>
          </a:bottom>
          <a:insideH>
            <a:ln w="12700" cmpd="sng">
              <a:solidFill>
                <a:schemeClr val="accent2"/>
              </a:solidFill>
            </a:ln>
          </a:insideH>
          <a:insideV>
            <a:ln>
              <a:noFill/>
            </a:ln>
          </a:insideV>
        </a:tcBdr>
        <a:fill>
          <a:solidFill>
            <a:schemeClr val="lt1"/>
          </a:solidFill>
        </a:fill>
      </a:tcStyle>
    </a:wholeTbl>
    <a:band1H>
      <a:tcStyle>
        <a:tcBdr/>
        <a:fill>
          <a:solidFill>
            <a:schemeClr val="accent2">
              <a:tint val="20000"/>
            </a:schemeClr>
          </a:solidFill>
        </a:fill>
      </a:tcStyle>
    </a:band1H>
    <a:band1V>
      <a:tcStyle>
        <a:tcBdr/>
        <a:fill>
          <a:solidFill>
            <a:schemeClr val="accent2">
              <a:tint val="20000"/>
            </a:schemeClr>
          </a:solidFill>
        </a:fill>
      </a:tcStyle>
    </a:band1V>
    <a:lastCol>
      <a:tcTxStyle b="on"/>
      <a:tcStyle>
        <a:tcBdr/>
      </a:tcStyle>
    </a:lastCol>
    <a:firstCol>
      <a:tcTxStyle b="on"/>
      <a:tcStyle>
        <a:tcBdr/>
      </a:tcStyle>
    </a:firstCol>
    <a:lastRow>
      <a:tcTxStyle b="on"/>
      <a:tcStyle>
        <a:tcBdr>
          <a:top>
            <a:ln w="50800" cmpd="dbl">
              <a:solidFill>
                <a:schemeClr val="accent2"/>
              </a:solidFill>
            </a:ln>
          </a:top>
        </a:tcBdr>
        <a:fill>
          <a:solidFill>
            <a:schemeClr val="lt1"/>
          </a:solidFill>
        </a:fill>
      </a:tcStyle>
    </a:lastRow>
    <a:firstRow>
      <a:tcTxStyle b="on">
        <a:fontRef idx="minor">
          <a:scrgbClr r="0" g="0" b="0"/>
        </a:fontRef>
        <a:schemeClr val="lt1"/>
      </a:tcTxStyle>
      <a:tcStyle>
        <a:tcBdr/>
        <a:fill>
          <a:solidFill>
            <a:schemeClr val="accent2"/>
          </a:solidFill>
        </a:fill>
      </a:tcStyle>
    </a:firstRow>
  </a:tblStyle>
  <a:tblStyle styleId="{7DF18680-E054-41AD-8BC1-D1AEF772440D}" styleName="中間スタイル 2 - アクセント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35758FB7-9AC5-4552-8A53-C91805E547FA}" styleName="テーマ スタイル 1 - アクセント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D5ABB26-0587-4C30-8999-92F81FD0307C}" styleName="スタイルなし、表のグリッド線なし">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8524" autoAdjust="0"/>
    <p:restoredTop sz="96829" autoAdjust="0"/>
  </p:normalViewPr>
  <p:slideViewPr>
    <p:cSldViewPr>
      <p:cViewPr>
        <p:scale>
          <a:sx n="100" d="100"/>
          <a:sy n="100" d="100"/>
        </p:scale>
        <p:origin x="-102" y="-138"/>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 1"/>
          <p:cNvSpPr>
            <a:spLocks noGrp="1"/>
          </p:cNvSpPr>
          <p:nvPr>
            <p:ph type="hdr" sz="quarter"/>
          </p:nvPr>
        </p:nvSpPr>
        <p:spPr>
          <a:xfrm>
            <a:off x="0" y="0"/>
            <a:ext cx="2919413" cy="493713"/>
          </a:xfrm>
          <a:prstGeom prst="rect">
            <a:avLst/>
          </a:prstGeom>
        </p:spPr>
        <p:txBody>
          <a:bodyPr vert="horz" lIns="91440" tIns="45720" rIns="91440" bIns="45720" rtlCol="0"/>
          <a:lstStyle>
            <a:lvl1pPr algn="l" fontAlgn="auto">
              <a:spcBef>
                <a:spcPts val="0"/>
              </a:spcBef>
              <a:spcAft>
                <a:spcPts val="0"/>
              </a:spcAft>
              <a:defRPr sz="1200">
                <a:latin typeface="+mn-lt"/>
                <a:ea typeface="+mn-ea"/>
              </a:defRPr>
            </a:lvl1pPr>
          </a:lstStyle>
          <a:p>
            <a:pPr>
              <a:defRPr/>
            </a:pPr>
            <a:endParaRPr lang="ja-JP" altLang="en-US"/>
          </a:p>
        </p:txBody>
      </p:sp>
      <p:sp>
        <p:nvSpPr>
          <p:cNvPr id="3" name="日付プレースホルダ 2"/>
          <p:cNvSpPr>
            <a:spLocks noGrp="1"/>
          </p:cNvSpPr>
          <p:nvPr>
            <p:ph type="dt" idx="1"/>
          </p:nvPr>
        </p:nvSpPr>
        <p:spPr>
          <a:xfrm>
            <a:off x="3814763" y="0"/>
            <a:ext cx="2919412" cy="493713"/>
          </a:xfrm>
          <a:prstGeom prst="rect">
            <a:avLst/>
          </a:prstGeom>
        </p:spPr>
        <p:txBody>
          <a:bodyPr vert="horz" lIns="91440" tIns="45720" rIns="91440" bIns="45720" rtlCol="0"/>
          <a:lstStyle>
            <a:lvl1pPr algn="r" fontAlgn="auto">
              <a:spcBef>
                <a:spcPts val="0"/>
              </a:spcBef>
              <a:spcAft>
                <a:spcPts val="0"/>
              </a:spcAft>
              <a:defRPr sz="1200">
                <a:latin typeface="+mn-lt"/>
                <a:ea typeface="+mn-ea"/>
              </a:defRPr>
            </a:lvl1pPr>
          </a:lstStyle>
          <a:p>
            <a:pPr>
              <a:defRPr/>
            </a:pPr>
            <a:fld id="{959C6798-A05B-4669-9ABC-E80519E0104E}" type="datetimeFigureOut">
              <a:rPr lang="ja-JP" altLang="en-US"/>
              <a:pPr>
                <a:defRPr/>
              </a:pPr>
              <a:t>2008/3/26</a:t>
            </a:fld>
            <a:endParaRPr lang="ja-JP" altLang="en-US"/>
          </a:p>
        </p:txBody>
      </p:sp>
      <p:sp>
        <p:nvSpPr>
          <p:cNvPr id="4" name="スライド イメージ プレースホルダ 3"/>
          <p:cNvSpPr>
            <a:spLocks noGrp="1" noRot="1" noChangeAspect="1"/>
          </p:cNvSpPr>
          <p:nvPr>
            <p:ph type="sldImg" idx="2"/>
          </p:nvPr>
        </p:nvSpPr>
        <p:spPr>
          <a:xfrm>
            <a:off x="901700" y="739775"/>
            <a:ext cx="4932363" cy="3700463"/>
          </a:xfrm>
          <a:prstGeom prst="rect">
            <a:avLst/>
          </a:prstGeom>
          <a:noFill/>
          <a:ln w="12700">
            <a:solidFill>
              <a:prstClr val="black"/>
            </a:solidFill>
          </a:ln>
        </p:spPr>
        <p:txBody>
          <a:bodyPr vert="horz" lIns="91440" tIns="45720" rIns="91440" bIns="45720" rtlCol="0" anchor="ctr"/>
          <a:lstStyle/>
          <a:p>
            <a:pPr lvl="0"/>
            <a:endParaRPr lang="ja-JP" altLang="en-US" noProof="0"/>
          </a:p>
        </p:txBody>
      </p:sp>
      <p:sp>
        <p:nvSpPr>
          <p:cNvPr id="5" name="ノート プレースホルダ 4"/>
          <p:cNvSpPr>
            <a:spLocks noGrp="1"/>
          </p:cNvSpPr>
          <p:nvPr>
            <p:ph type="body" sz="quarter" idx="3"/>
          </p:nvPr>
        </p:nvSpPr>
        <p:spPr>
          <a:xfrm>
            <a:off x="673100" y="4686300"/>
            <a:ext cx="5389563" cy="4440238"/>
          </a:xfrm>
          <a:prstGeom prst="rect">
            <a:avLst/>
          </a:prstGeom>
        </p:spPr>
        <p:txBody>
          <a:bodyPr vert="horz" lIns="91440" tIns="45720" rIns="91440" bIns="45720" rtlCol="0">
            <a:normAutofit/>
          </a:bodyPr>
          <a:lstStyle/>
          <a:p>
            <a:pPr lvl="0"/>
            <a:r>
              <a:rPr lang="ja-JP" altLang="en-US" noProof="0" smtClean="0"/>
              <a:t>マスタ テキストの書式設定</a:t>
            </a:r>
          </a:p>
          <a:p>
            <a:pPr lvl="1"/>
            <a:r>
              <a:rPr lang="ja-JP" altLang="en-US" noProof="0" smtClean="0"/>
              <a:t>第 </a:t>
            </a:r>
            <a:r>
              <a:rPr lang="en-US" altLang="ja-JP" noProof="0" smtClean="0"/>
              <a:t>2 </a:t>
            </a:r>
            <a:r>
              <a:rPr lang="ja-JP" altLang="en-US" noProof="0" smtClean="0"/>
              <a:t>レベル</a:t>
            </a:r>
          </a:p>
          <a:p>
            <a:pPr lvl="2"/>
            <a:r>
              <a:rPr lang="ja-JP" altLang="en-US" noProof="0" smtClean="0"/>
              <a:t>第 </a:t>
            </a:r>
            <a:r>
              <a:rPr lang="en-US" altLang="ja-JP" noProof="0" smtClean="0"/>
              <a:t>3 </a:t>
            </a:r>
            <a:r>
              <a:rPr lang="ja-JP" altLang="en-US" noProof="0" smtClean="0"/>
              <a:t>レベル</a:t>
            </a:r>
          </a:p>
          <a:p>
            <a:pPr lvl="3"/>
            <a:r>
              <a:rPr lang="ja-JP" altLang="en-US" noProof="0" smtClean="0"/>
              <a:t>第 </a:t>
            </a:r>
            <a:r>
              <a:rPr lang="en-US" altLang="ja-JP" noProof="0" smtClean="0"/>
              <a:t>4 </a:t>
            </a:r>
            <a:r>
              <a:rPr lang="ja-JP" altLang="en-US" noProof="0" smtClean="0"/>
              <a:t>レベル</a:t>
            </a:r>
          </a:p>
          <a:p>
            <a:pPr lvl="4"/>
            <a:r>
              <a:rPr lang="ja-JP" altLang="en-US" noProof="0" smtClean="0"/>
              <a:t>第 </a:t>
            </a:r>
            <a:r>
              <a:rPr lang="en-US" altLang="ja-JP" noProof="0" smtClean="0"/>
              <a:t>5 </a:t>
            </a:r>
            <a:r>
              <a:rPr lang="ja-JP" altLang="en-US" noProof="0" smtClean="0"/>
              <a:t>レベル</a:t>
            </a:r>
            <a:endParaRPr lang="ja-JP" altLang="en-US" noProof="0"/>
          </a:p>
        </p:txBody>
      </p:sp>
      <p:sp>
        <p:nvSpPr>
          <p:cNvPr id="6" name="フッター プレースホルダ 5"/>
          <p:cNvSpPr>
            <a:spLocks noGrp="1"/>
          </p:cNvSpPr>
          <p:nvPr>
            <p:ph type="ftr" sz="quarter" idx="4"/>
          </p:nvPr>
        </p:nvSpPr>
        <p:spPr>
          <a:xfrm>
            <a:off x="0" y="9371013"/>
            <a:ext cx="2919413" cy="493712"/>
          </a:xfrm>
          <a:prstGeom prst="rect">
            <a:avLst/>
          </a:prstGeom>
        </p:spPr>
        <p:txBody>
          <a:bodyPr vert="horz" lIns="91440" tIns="45720" rIns="91440" bIns="45720" rtlCol="0" anchor="b"/>
          <a:lstStyle>
            <a:lvl1pPr algn="l" fontAlgn="auto">
              <a:spcBef>
                <a:spcPts val="0"/>
              </a:spcBef>
              <a:spcAft>
                <a:spcPts val="0"/>
              </a:spcAft>
              <a:defRPr sz="1200">
                <a:latin typeface="+mn-lt"/>
                <a:ea typeface="+mn-ea"/>
              </a:defRPr>
            </a:lvl1pPr>
          </a:lstStyle>
          <a:p>
            <a:pPr>
              <a:defRPr/>
            </a:pPr>
            <a:endParaRPr lang="ja-JP" altLang="en-US"/>
          </a:p>
        </p:txBody>
      </p:sp>
      <p:sp>
        <p:nvSpPr>
          <p:cNvPr id="7" name="スライド番号プレースホルダ 6"/>
          <p:cNvSpPr>
            <a:spLocks noGrp="1"/>
          </p:cNvSpPr>
          <p:nvPr>
            <p:ph type="sldNum" sz="quarter" idx="5"/>
          </p:nvPr>
        </p:nvSpPr>
        <p:spPr>
          <a:xfrm>
            <a:off x="3814763" y="9371013"/>
            <a:ext cx="2919412" cy="493712"/>
          </a:xfrm>
          <a:prstGeom prst="rect">
            <a:avLst/>
          </a:prstGeom>
        </p:spPr>
        <p:txBody>
          <a:bodyPr vert="horz" lIns="91440" tIns="45720" rIns="91440" bIns="45720" rtlCol="0" anchor="b"/>
          <a:lstStyle>
            <a:lvl1pPr algn="r" fontAlgn="auto">
              <a:spcBef>
                <a:spcPts val="0"/>
              </a:spcBef>
              <a:spcAft>
                <a:spcPts val="0"/>
              </a:spcAft>
              <a:defRPr sz="1200">
                <a:latin typeface="+mn-lt"/>
                <a:ea typeface="+mn-ea"/>
              </a:defRPr>
            </a:lvl1pPr>
          </a:lstStyle>
          <a:p>
            <a:pPr>
              <a:defRPr/>
            </a:pPr>
            <a:fld id="{20CA8CFD-8431-4789-837A-0C0F944FCC3D}" type="slidenum">
              <a:rPr lang="ja-JP" altLang="en-US"/>
              <a:pPr>
                <a:defRPr/>
              </a:pPr>
              <a:t>&lt;#&gt;</a:t>
            </a:fld>
            <a:endParaRPr lang="ja-JP"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mn-lt"/>
        <a:ea typeface="+mn-ea"/>
        <a:cs typeface="+mn-cs"/>
      </a:defRPr>
    </a:lvl1pPr>
    <a:lvl2pPr marL="457200" algn="l" rtl="0" eaLnBrk="0" fontAlgn="base" hangingPunct="0">
      <a:spcBef>
        <a:spcPct val="30000"/>
      </a:spcBef>
      <a:spcAft>
        <a:spcPct val="0"/>
      </a:spcAft>
      <a:defRPr kumimoji="1" sz="1200" kern="1200">
        <a:solidFill>
          <a:schemeClr val="tx1"/>
        </a:solidFill>
        <a:latin typeface="+mn-lt"/>
        <a:ea typeface="+mn-ea"/>
        <a:cs typeface="+mn-cs"/>
      </a:defRPr>
    </a:lvl2pPr>
    <a:lvl3pPr marL="914400" algn="l" rtl="0" eaLnBrk="0" fontAlgn="base" hangingPunct="0">
      <a:spcBef>
        <a:spcPct val="30000"/>
      </a:spcBef>
      <a:spcAft>
        <a:spcPct val="0"/>
      </a:spcAft>
      <a:defRPr kumimoji="1" sz="1200" kern="1200">
        <a:solidFill>
          <a:schemeClr val="tx1"/>
        </a:solidFill>
        <a:latin typeface="+mn-lt"/>
        <a:ea typeface="+mn-ea"/>
        <a:cs typeface="+mn-cs"/>
      </a:defRPr>
    </a:lvl3pPr>
    <a:lvl4pPr marL="1371600" algn="l" rtl="0" eaLnBrk="0" fontAlgn="base" hangingPunct="0">
      <a:spcBef>
        <a:spcPct val="30000"/>
      </a:spcBef>
      <a:spcAft>
        <a:spcPct val="0"/>
      </a:spcAft>
      <a:defRPr kumimoji="1" sz="1200" kern="1200">
        <a:solidFill>
          <a:schemeClr val="tx1"/>
        </a:solidFill>
        <a:latin typeface="+mn-lt"/>
        <a:ea typeface="+mn-ea"/>
        <a:cs typeface="+mn-cs"/>
      </a:defRPr>
    </a:lvl4pPr>
    <a:lvl5pPr marL="1828800" algn="l" rtl="0" eaLnBrk="0" fontAlgn="base" hangingPunct="0">
      <a:spcBef>
        <a:spcPct val="30000"/>
      </a:spcBef>
      <a:spcAft>
        <a:spcPct val="0"/>
      </a:spcAft>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38359B20-2729-4E03-8C5D-754AAAE2037E}" type="slidenum">
              <a:rPr kumimoji="1" lang="ja-JP" altLang="en-US" smtClean="0"/>
              <a:pPr/>
              <a:t>18</a:t>
            </a:fld>
            <a:endParaRPr kumimoji="1" lang="ja-JP"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38359B20-2729-4E03-8C5D-754AAAE2037E}" type="slidenum">
              <a:rPr kumimoji="1" lang="ja-JP" altLang="en-US" smtClean="0"/>
              <a:pPr/>
              <a:t>19</a:t>
            </a:fld>
            <a:endParaRPr kumimoji="1" lang="ja-JP"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 1"/>
          <p:cNvSpPr>
            <a:spLocks noGrp="1" noRot="1" noChangeAspect="1"/>
          </p:cNvSpPr>
          <p:nvPr>
            <p:ph type="sldImg"/>
          </p:nvPr>
        </p:nvSpPr>
        <p:spPr/>
      </p:sp>
      <p:sp>
        <p:nvSpPr>
          <p:cNvPr id="3" name="ノート プレースホルダ 2"/>
          <p:cNvSpPr>
            <a:spLocks noGrp="1"/>
          </p:cNvSpPr>
          <p:nvPr>
            <p:ph type="body" idx="1"/>
          </p:nvPr>
        </p:nvSpPr>
        <p:spPr/>
        <p:txBody>
          <a:bodyPr>
            <a:normAutofit/>
          </a:bodyPr>
          <a:lstStyle/>
          <a:p>
            <a:endParaRPr kumimoji="1" lang="ja-JP" altLang="en-US"/>
          </a:p>
        </p:txBody>
      </p:sp>
      <p:sp>
        <p:nvSpPr>
          <p:cNvPr id="4" name="スライド番号プレースホルダ 3"/>
          <p:cNvSpPr>
            <a:spLocks noGrp="1"/>
          </p:cNvSpPr>
          <p:nvPr>
            <p:ph type="sldNum" sz="quarter" idx="10"/>
          </p:nvPr>
        </p:nvSpPr>
        <p:spPr/>
        <p:txBody>
          <a:bodyPr/>
          <a:lstStyle/>
          <a:p>
            <a:fld id="{BAE7FED4-7E57-44D8-8819-9940A380F567}" type="slidenum">
              <a:rPr kumimoji="1" lang="ja-JP" altLang="en-US" smtClean="0"/>
              <a:pPr/>
              <a:t>20</a:t>
            </a:fld>
            <a:endParaRPr kumimoji="1" lang="ja-JP" altLang="en-US"/>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タイトル スライド">
    <p:spTree>
      <p:nvGrpSpPr>
        <p:cNvPr id="1" name=""/>
        <p:cNvGrpSpPr/>
        <p:nvPr/>
      </p:nvGrpSpPr>
      <p:grpSpPr>
        <a:xfrm>
          <a:off x="0" y="0"/>
          <a:ext cx="0" cy="0"/>
          <a:chOff x="0" y="0"/>
          <a:chExt cx="0" cy="0"/>
        </a:xfrm>
      </p:grpSpPr>
      <p:pic>
        <p:nvPicPr>
          <p:cNvPr id="3" name="Picture 2" descr="cover_02_a4"/>
          <p:cNvPicPr>
            <a:picLocks noChangeAspect="1" noChangeArrowheads="1"/>
          </p:cNvPicPr>
          <p:nvPr/>
        </p:nvPicPr>
        <p:blipFill>
          <a:blip r:embed="rId2"/>
          <a:srcRect/>
          <a:stretch>
            <a:fillRect/>
          </a:stretch>
        </p:blipFill>
        <p:spPr bwMode="auto">
          <a:xfrm>
            <a:off x="0" y="5911850"/>
            <a:ext cx="9148763" cy="946150"/>
          </a:xfrm>
          <a:prstGeom prst="rect">
            <a:avLst/>
          </a:prstGeom>
          <a:noFill/>
          <a:ln w="9525">
            <a:noFill/>
            <a:miter lim="800000"/>
            <a:headEnd/>
            <a:tailEnd/>
          </a:ln>
        </p:spPr>
      </p:pic>
      <p:pic>
        <p:nvPicPr>
          <p:cNvPr id="4" name="Picture 3" descr="cover_01_a4"/>
          <p:cNvPicPr>
            <a:picLocks noChangeAspect="1" noChangeArrowheads="1"/>
          </p:cNvPicPr>
          <p:nvPr/>
        </p:nvPicPr>
        <p:blipFill>
          <a:blip r:embed="rId3"/>
          <a:srcRect/>
          <a:stretch>
            <a:fillRect/>
          </a:stretch>
        </p:blipFill>
        <p:spPr bwMode="auto">
          <a:xfrm>
            <a:off x="0" y="0"/>
            <a:ext cx="9148763" cy="1568450"/>
          </a:xfrm>
          <a:prstGeom prst="rect">
            <a:avLst/>
          </a:prstGeom>
          <a:noFill/>
          <a:ln w="9525">
            <a:noFill/>
            <a:miter lim="800000"/>
            <a:headEnd/>
            <a:tailEnd/>
          </a:ln>
        </p:spPr>
      </p:pic>
      <p:sp>
        <p:nvSpPr>
          <p:cNvPr id="5" name="Text Box 5"/>
          <p:cNvSpPr txBox="1">
            <a:spLocks noChangeArrowheads="1"/>
          </p:cNvSpPr>
          <p:nvPr/>
        </p:nvSpPr>
        <p:spPr bwMode="auto">
          <a:xfrm>
            <a:off x="481013" y="6480175"/>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dirty="0">
                <a:ea typeface="Osaka"/>
                <a:cs typeface="Osaka"/>
              </a:rPr>
              <a:t>©2008. Renesas Solutions Corp., All rights reserved.</a:t>
            </a:r>
          </a:p>
        </p:txBody>
      </p:sp>
      <p:sp>
        <p:nvSpPr>
          <p:cNvPr id="8198" name="Rectangle 6"/>
          <p:cNvSpPr>
            <a:spLocks noGrp="1" noChangeArrowheads="1"/>
          </p:cNvSpPr>
          <p:nvPr>
            <p:ph type="ctrTitle"/>
          </p:nvPr>
        </p:nvSpPr>
        <p:spPr>
          <a:xfrm>
            <a:off x="498475" y="1798638"/>
            <a:ext cx="8329613" cy="647700"/>
          </a:xfrm>
        </p:spPr>
        <p:txBody>
          <a:bodyPr/>
          <a:lstStyle>
            <a:lvl1pPr>
              <a:defRPr sz="2400">
                <a:latin typeface="+mj-lt"/>
              </a:defRPr>
            </a:lvl1pPr>
          </a:lstStyle>
          <a:p>
            <a:r>
              <a:rPr lang="ja-JP" altLang="en-US" dirty="0" smtClean="0"/>
              <a:t>マスタ タイトルの書式設定</a:t>
            </a:r>
            <a:endParaRPr lang="en-US" altLang="ja-JP" dirty="0"/>
          </a:p>
        </p:txBody>
      </p:sp>
      <p:sp>
        <p:nvSpPr>
          <p:cNvPr id="6" name="Rectangle 4"/>
          <p:cNvSpPr>
            <a:spLocks noGrp="1" noChangeArrowheads="1"/>
          </p:cNvSpPr>
          <p:nvPr>
            <p:ph type="dt" sz="half" idx="10"/>
          </p:nvPr>
        </p:nvSpPr>
        <p:spPr bwMode="auto">
          <a:xfrm>
            <a:off x="498475" y="5473700"/>
            <a:ext cx="1063625" cy="331788"/>
          </a:xfrm>
          <a:prstGeom prst="rect">
            <a:avLst/>
          </a:prstGeom>
          <a:ln>
            <a:miter lim="800000"/>
            <a:headEnd/>
            <a:tailEnd/>
          </a:ln>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endParaRPr lang="ja-JP" alt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307387" cy="454006"/>
          </a:xfrm>
        </p:spPr>
        <p:txBody>
          <a:bodyPr/>
          <a:lstStyle>
            <a:lvl1pPr algn="l">
              <a:defRPr sz="2400">
                <a:latin typeface="+mn-lt"/>
              </a:defRPr>
            </a:lvl1pPr>
          </a:lstStyle>
          <a:p>
            <a:r>
              <a:rPr lang="ja-JP" altLang="en-US" dirty="0" smtClean="0"/>
              <a:t>マスタ タイトルの書式設定</a:t>
            </a:r>
            <a:endParaRPr lang="ja-JP" altLang="en-US" dirty="0"/>
          </a:p>
        </p:txBody>
      </p:sp>
      <p:sp>
        <p:nvSpPr>
          <p:cNvPr id="3" name="コンテンツ プレースホルダ 2"/>
          <p:cNvSpPr>
            <a:spLocks noGrp="1"/>
          </p:cNvSpPr>
          <p:nvPr>
            <p:ph idx="1"/>
          </p:nvPr>
        </p:nvSpPr>
        <p:spPr>
          <a:xfrm>
            <a:off x="285720" y="1142984"/>
            <a:ext cx="8643997" cy="5214973"/>
          </a:xfrm>
        </p:spPr>
        <p:txBody>
          <a:bodyPr/>
          <a:lstStyle>
            <a:lvl1pPr>
              <a:buFontTx/>
              <a:buBlip>
                <a:blip r:embed="rId2"/>
              </a:buBlip>
              <a:defRPr sz="2000" b="0">
                <a:latin typeface="+mj-lt"/>
              </a:defRPr>
            </a:lvl1pPr>
            <a:lvl2pPr>
              <a:buFontTx/>
              <a:buBlip>
                <a:blip r:embed="rId2"/>
              </a:buBlip>
              <a:defRPr sz="2000" b="0">
                <a:latin typeface="+mj-lt"/>
              </a:defRPr>
            </a:lvl2pPr>
            <a:lvl3pPr>
              <a:buFontTx/>
              <a:buBlip>
                <a:blip r:embed="rId2"/>
              </a:buBlip>
              <a:defRPr sz="2000" b="0">
                <a:latin typeface="+mj-lt"/>
              </a:defRPr>
            </a:lvl3pPr>
            <a:lvl4pPr>
              <a:buFontTx/>
              <a:buBlip>
                <a:blip r:embed="rId2"/>
              </a:buBlip>
              <a:defRPr sz="2000" b="0">
                <a:latin typeface="+mj-lt"/>
              </a:defRPr>
            </a:lvl4pPr>
            <a:lvl5pPr>
              <a:buFontTx/>
              <a:buBlip>
                <a:blip r:embed="rId2"/>
              </a:buBlip>
              <a:defRPr sz="2000" b="0">
                <a:latin typeface="+mj-lt"/>
              </a:defRPr>
            </a:lvl5pPr>
          </a:lstStyle>
          <a:p>
            <a:pPr lvl="0"/>
            <a:r>
              <a:rPr lang="ja-JP" altLang="en-US" dirty="0" smtClean="0"/>
              <a:t>マスタ テキストの書式設定</a:t>
            </a:r>
          </a:p>
          <a:p>
            <a:pPr lvl="1"/>
            <a:r>
              <a:rPr lang="ja-JP" altLang="en-US" dirty="0" smtClean="0"/>
              <a:t>第 </a:t>
            </a:r>
            <a:r>
              <a:rPr lang="en-US" altLang="ja-JP" dirty="0" smtClean="0"/>
              <a:t>2 </a:t>
            </a:r>
            <a:r>
              <a:rPr lang="ja-JP" altLang="en-US" dirty="0" smtClean="0"/>
              <a:t>レベル</a:t>
            </a:r>
          </a:p>
          <a:p>
            <a:pPr lvl="2"/>
            <a:r>
              <a:rPr lang="ja-JP" altLang="en-US" dirty="0" smtClean="0"/>
              <a:t>第 </a:t>
            </a:r>
            <a:r>
              <a:rPr lang="en-US" altLang="ja-JP" dirty="0" smtClean="0"/>
              <a:t>3 </a:t>
            </a:r>
            <a:r>
              <a:rPr lang="ja-JP" altLang="en-US" dirty="0" smtClean="0"/>
              <a:t>レベル</a:t>
            </a:r>
          </a:p>
          <a:p>
            <a:pPr lvl="3"/>
            <a:r>
              <a:rPr lang="ja-JP" altLang="en-US" dirty="0" smtClean="0"/>
              <a:t>第 </a:t>
            </a:r>
            <a:r>
              <a:rPr lang="en-US" altLang="ja-JP" dirty="0" smtClean="0"/>
              <a:t>4 </a:t>
            </a:r>
            <a:r>
              <a:rPr lang="ja-JP" altLang="en-US" dirty="0" smtClean="0"/>
              <a:t>レベル</a:t>
            </a:r>
          </a:p>
          <a:p>
            <a:pPr lvl="4"/>
            <a:r>
              <a:rPr lang="ja-JP" altLang="en-US" dirty="0" smtClean="0"/>
              <a:t>第 </a:t>
            </a:r>
            <a:r>
              <a:rPr lang="en-US" altLang="ja-JP" dirty="0" smtClean="0"/>
              <a:t>5 </a:t>
            </a:r>
            <a:r>
              <a:rPr lang="ja-JP" altLang="en-US" dirty="0" smtClean="0"/>
              <a:t>レベル</a:t>
            </a:r>
            <a:endParaRPr lang="ja-JP" altLang="en-US" dirty="0"/>
          </a:p>
        </p:txBody>
      </p:sp>
      <p:sp>
        <p:nvSpPr>
          <p:cNvPr id="4" name="Rectangle 6"/>
          <p:cNvSpPr>
            <a:spLocks noGrp="1" noChangeArrowheads="1"/>
          </p:cNvSpPr>
          <p:nvPr>
            <p:ph type="sldNum" sz="quarter" idx="10"/>
          </p:nvPr>
        </p:nvSpPr>
        <p:spPr>
          <a:ln/>
        </p:spPr>
        <p:txBody>
          <a:bodyPr/>
          <a:lstStyle>
            <a:lvl1pPr>
              <a:defRPr/>
            </a:lvl1pPr>
          </a:lstStyle>
          <a:p>
            <a:pPr>
              <a:defRPr/>
            </a:pPr>
            <a:fld id="{71064272-DE7B-4843-93F6-7D809BBBB62B}" type="slidenum">
              <a:rPr lang="ja-JP" altLang="en-US"/>
              <a:pPr>
                <a:defRPr/>
              </a:pPr>
              <a:t>&lt;#&gt;</a:t>
            </a:fld>
            <a:endParaRPr lang="ja-JP" alt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722313" y="4406900"/>
            <a:ext cx="7772400" cy="1362075"/>
          </a:xfrm>
        </p:spPr>
        <p:txBody>
          <a:bodyPr/>
          <a:lstStyle>
            <a:lvl1pPr algn="l">
              <a:defRPr sz="4000" b="1" cap="all"/>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ja-JP" altLang="en-US" smtClean="0"/>
              <a:t>マスタ テキストの書式設定</a:t>
            </a:r>
          </a:p>
        </p:txBody>
      </p:sp>
      <p:sp>
        <p:nvSpPr>
          <p:cNvPr id="4" name="Rectangle 6"/>
          <p:cNvSpPr>
            <a:spLocks noGrp="1" noChangeArrowheads="1"/>
          </p:cNvSpPr>
          <p:nvPr>
            <p:ph type="sldNum" sz="quarter" idx="10"/>
          </p:nvPr>
        </p:nvSpPr>
        <p:spPr>
          <a:ln/>
        </p:spPr>
        <p:txBody>
          <a:bodyPr/>
          <a:lstStyle>
            <a:lvl1pPr>
              <a:defRPr/>
            </a:lvl1pPr>
          </a:lstStyle>
          <a:p>
            <a:pPr>
              <a:defRPr/>
            </a:pPr>
            <a:fld id="{0BF25BA9-58D9-4C86-BAFA-A764332A196A}" type="slidenum">
              <a:rPr lang="ja-JP" altLang="en-US"/>
              <a:pPr>
                <a:defRPr/>
              </a:pPr>
              <a:t>&lt;#&gt;</a:t>
            </a:fld>
            <a:endParaRPr lang="ja-JP"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コンテンツ プレースホルダ 2"/>
          <p:cNvSpPr>
            <a:spLocks noGrp="1"/>
          </p:cNvSpPr>
          <p:nvPr>
            <p:ph sz="half" idx="1"/>
          </p:nvPr>
        </p:nvSpPr>
        <p:spPr>
          <a:xfrm>
            <a:off x="468313" y="1052513"/>
            <a:ext cx="4076700"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A7052FB9-93D7-4345-852C-A6C77E39175F}" type="slidenum">
              <a:rPr lang="ja-JP" altLang="en-US"/>
              <a:pPr>
                <a:defRPr/>
              </a:pPr>
              <a:t>&lt;#&gt;</a:t>
            </a:fld>
            <a:endParaRPr lang="ja-JP"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4638"/>
            <a:ext cx="8229600" cy="1143000"/>
          </a:xfrm>
        </p:spPr>
        <p:txBody>
          <a:bodyPr/>
          <a:lstStyle>
            <a:lvl1pPr>
              <a:defRPr/>
            </a:lvl1pPr>
          </a:lstStyle>
          <a:p>
            <a:r>
              <a:rPr lang="ja-JP" altLang="en-US" smtClean="0"/>
              <a:t>マスタ タイトルの書式設定</a:t>
            </a:r>
            <a:endParaRPr lang="ja-JP" altLang="en-US"/>
          </a:p>
        </p:txBody>
      </p:sp>
      <p:sp>
        <p:nvSpPr>
          <p:cNvPr id="3" name="テキスト プレースホルダ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4" name="コンテンツ プレースホルダ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テキスト プレースホルダ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ja-JP" altLang="en-US" smtClean="0"/>
              <a:t>マスタ テキストの書式設定</a:t>
            </a:r>
          </a:p>
        </p:txBody>
      </p:sp>
      <p:sp>
        <p:nvSpPr>
          <p:cNvPr id="6" name="コンテンツ プレースホルダ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7" name="Rectangle 6"/>
          <p:cNvSpPr>
            <a:spLocks noGrp="1" noChangeArrowheads="1"/>
          </p:cNvSpPr>
          <p:nvPr>
            <p:ph type="sldNum" sz="quarter" idx="10"/>
          </p:nvPr>
        </p:nvSpPr>
        <p:spPr>
          <a:ln/>
        </p:spPr>
        <p:txBody>
          <a:bodyPr/>
          <a:lstStyle>
            <a:lvl1pPr>
              <a:defRPr/>
            </a:lvl1pPr>
          </a:lstStyle>
          <a:p>
            <a:pPr>
              <a:defRPr/>
            </a:pPr>
            <a:fld id="{46B8CA73-D033-4F95-B0B6-DAF13662019D}" type="slidenum">
              <a:rPr lang="ja-JP" altLang="en-US"/>
              <a:pPr>
                <a:defRPr/>
              </a:pPr>
              <a:t>&lt;#&gt;</a:t>
            </a:fld>
            <a:endParaRPr lang="ja-JP"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Rectangle 6"/>
          <p:cNvSpPr>
            <a:spLocks noGrp="1" noChangeArrowheads="1"/>
          </p:cNvSpPr>
          <p:nvPr>
            <p:ph type="sldNum" sz="quarter" idx="10"/>
          </p:nvPr>
        </p:nvSpPr>
        <p:spPr>
          <a:ln/>
        </p:spPr>
        <p:txBody>
          <a:bodyPr/>
          <a:lstStyle>
            <a:lvl1pPr>
              <a:defRPr/>
            </a:lvl1pPr>
          </a:lstStyle>
          <a:p>
            <a:pPr>
              <a:defRPr/>
            </a:pPr>
            <a:fld id="{5396F422-BBC8-4EEE-9AC4-BB3816F30ECE}" type="slidenum">
              <a:rPr lang="ja-JP" altLang="en-US"/>
              <a:pPr>
                <a:defRPr/>
              </a:pPr>
              <a:t>&lt;#&gt;</a:t>
            </a:fld>
            <a:endParaRPr lang="ja-JP"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Rectangle 6"/>
          <p:cNvSpPr>
            <a:spLocks noGrp="1" noChangeArrowheads="1"/>
          </p:cNvSpPr>
          <p:nvPr>
            <p:ph type="sldNum" sz="quarter" idx="10"/>
          </p:nvPr>
        </p:nvSpPr>
        <p:spPr>
          <a:ln/>
        </p:spPr>
        <p:txBody>
          <a:bodyPr/>
          <a:lstStyle>
            <a:lvl1pPr>
              <a:defRPr/>
            </a:lvl1pPr>
          </a:lstStyle>
          <a:p>
            <a:pPr>
              <a:defRPr/>
            </a:pPr>
            <a:fld id="{4C35F100-3AD3-4B4C-89B1-D565B0F684D1}" type="slidenum">
              <a:rPr lang="ja-JP" altLang="en-US"/>
              <a:pPr>
                <a:defRPr/>
              </a:pPr>
              <a:t>&lt;#&gt;</a:t>
            </a:fld>
            <a:endParaRPr lang="ja-JP"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57200" y="273050"/>
            <a:ext cx="3008313" cy="1162050"/>
          </a:xfrm>
        </p:spPr>
        <p:txBody>
          <a:bodyPr anchor="b"/>
          <a:lstStyle>
            <a:lvl1pPr algn="l">
              <a:defRPr sz="2000" b="1"/>
            </a:lvl1pPr>
          </a:lstStyle>
          <a:p>
            <a:r>
              <a:rPr lang="ja-JP" altLang="en-US" smtClean="0"/>
              <a:t>マスタ タイトルの書式設定</a:t>
            </a:r>
            <a:endParaRPr lang="ja-JP" altLang="en-US"/>
          </a:p>
        </p:txBody>
      </p:sp>
      <p:sp>
        <p:nvSpPr>
          <p:cNvPr id="3" name="コンテンツ プレースホルダ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テキスト プレースホルダ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F78F417E-7979-4FA7-AFC5-5BB9E36B1525}" type="slidenum">
              <a:rPr lang="ja-JP" altLang="en-US"/>
              <a:pPr>
                <a:defRPr/>
              </a:pPr>
              <a:t>&lt;#&gt;</a:t>
            </a:fld>
            <a:endParaRPr lang="ja-JP"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1792288" y="4800600"/>
            <a:ext cx="5486400" cy="566738"/>
          </a:xfrm>
        </p:spPr>
        <p:txBody>
          <a:bodyPr anchor="b"/>
          <a:lstStyle>
            <a:lvl1pPr algn="l">
              <a:defRPr sz="2000" b="1"/>
            </a:lvl1pPr>
          </a:lstStyle>
          <a:p>
            <a:r>
              <a:rPr lang="ja-JP" altLang="en-US" smtClean="0"/>
              <a:t>マスタ タイトルの書式設定</a:t>
            </a:r>
            <a:endParaRPr lang="ja-JP" altLang="en-US"/>
          </a:p>
        </p:txBody>
      </p:sp>
      <p:sp>
        <p:nvSpPr>
          <p:cNvPr id="3" name="図プレースホルダ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ja-JP" altLang="en-US" noProof="0" smtClean="0"/>
              <a:t>アイコンをクリックして図を追加</a:t>
            </a:r>
          </a:p>
        </p:txBody>
      </p:sp>
      <p:sp>
        <p:nvSpPr>
          <p:cNvPr id="4" name="テキスト プレースホルダ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ja-JP" altLang="en-US" smtClean="0"/>
              <a:t>マスタ テキストの書式設定</a:t>
            </a:r>
          </a:p>
        </p:txBody>
      </p:sp>
      <p:sp>
        <p:nvSpPr>
          <p:cNvPr id="5" name="Rectangle 6"/>
          <p:cNvSpPr>
            <a:spLocks noGrp="1" noChangeArrowheads="1"/>
          </p:cNvSpPr>
          <p:nvPr>
            <p:ph type="sldNum" sz="quarter" idx="10"/>
          </p:nvPr>
        </p:nvSpPr>
        <p:spPr>
          <a:ln/>
        </p:spPr>
        <p:txBody>
          <a:bodyPr/>
          <a:lstStyle>
            <a:lvl1pPr>
              <a:defRPr/>
            </a:lvl1pPr>
          </a:lstStyle>
          <a:p>
            <a:pPr>
              <a:defRPr/>
            </a:pPr>
            <a:fld id="{0FF98509-E2DB-4585-9FE5-F9920AE26109}" type="slidenum">
              <a:rPr lang="ja-JP" altLang="en-US"/>
              <a:pPr>
                <a:defRPr/>
              </a:pPr>
              <a:t>&lt;#&gt;</a:t>
            </a:fld>
            <a:endParaRPr lang="ja-JP"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E537B806-5FCB-41FA-96E0-73ED3C3B9A99}" type="slidenum">
              <a:rPr lang="ja-JP" altLang="en-US"/>
              <a:pPr>
                <a:defRPr/>
              </a:pPr>
              <a:t>&lt;#&gt;</a:t>
            </a:fld>
            <a:endParaRPr lang="ja-JP"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6699250" y="260350"/>
            <a:ext cx="2076450" cy="5759450"/>
          </a:xfrm>
        </p:spPr>
        <p:txBody>
          <a:bodyPr vert="eaVert"/>
          <a:lstStyle/>
          <a:p>
            <a:r>
              <a:rPr lang="ja-JP" altLang="en-US" smtClean="0"/>
              <a:t>マスタ タイトルの書式設定</a:t>
            </a:r>
            <a:endParaRPr lang="ja-JP" altLang="en-US"/>
          </a:p>
        </p:txBody>
      </p:sp>
      <p:sp>
        <p:nvSpPr>
          <p:cNvPr id="3" name="縦書きテキスト プレースホルダ 2"/>
          <p:cNvSpPr>
            <a:spLocks noGrp="1"/>
          </p:cNvSpPr>
          <p:nvPr>
            <p:ph type="body" orient="vert" idx="1"/>
          </p:nvPr>
        </p:nvSpPr>
        <p:spPr>
          <a:xfrm>
            <a:off x="468313" y="260350"/>
            <a:ext cx="6078537" cy="5759450"/>
          </a:xfrm>
        </p:spPr>
        <p:txBody>
          <a:bodyPr vert="eaVert"/>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Rectangle 6"/>
          <p:cNvSpPr>
            <a:spLocks noGrp="1" noChangeArrowheads="1"/>
          </p:cNvSpPr>
          <p:nvPr>
            <p:ph type="sldNum" sz="quarter" idx="10"/>
          </p:nvPr>
        </p:nvSpPr>
        <p:spPr>
          <a:ln/>
        </p:spPr>
        <p:txBody>
          <a:bodyPr/>
          <a:lstStyle>
            <a:lvl1pPr>
              <a:defRPr/>
            </a:lvl1pPr>
          </a:lstStyle>
          <a:p>
            <a:pPr>
              <a:defRPr/>
            </a:pPr>
            <a:fld id="{750FCBED-DF1B-4DE5-BAF0-B568F305B3C8}" type="slidenum">
              <a:rPr lang="ja-JP" altLang="en-US"/>
              <a:pPr>
                <a:defRPr/>
              </a:pPr>
              <a:t>&lt;#&gt;</a:t>
            </a:fld>
            <a:endParaRPr lang="ja-JP" alt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reserve="1">
  <p:cSld name="タイトル、テキスト、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half" idx="2"/>
          </p:nvPr>
        </p:nvSpPr>
        <p:spPr>
          <a:xfrm>
            <a:off x="4697413" y="1052513"/>
            <a:ext cx="4078287"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Rectangle 6"/>
          <p:cNvSpPr>
            <a:spLocks noGrp="1" noChangeArrowheads="1"/>
          </p:cNvSpPr>
          <p:nvPr>
            <p:ph type="sldNum" sz="quarter" idx="10"/>
          </p:nvPr>
        </p:nvSpPr>
        <p:spPr>
          <a:ln/>
        </p:spPr>
        <p:txBody>
          <a:bodyPr/>
          <a:lstStyle>
            <a:lvl1pPr>
              <a:defRPr/>
            </a:lvl1pPr>
          </a:lstStyle>
          <a:p>
            <a:pPr>
              <a:defRPr/>
            </a:pPr>
            <a:fld id="{8EC3E01B-0AAC-4C15-A760-B6D7F3A9A6F7}" type="slidenum">
              <a:rPr lang="ja-JP" altLang="en-US"/>
              <a:pPr>
                <a:defRPr/>
              </a:pPr>
              <a:t>&lt;#&gt;</a:t>
            </a:fld>
            <a:endParaRPr lang="ja-JP" alt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AndTwoObj" preserve="1">
  <p:cSld name="タイトル、テキスト、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0"/>
            <a:ext cx="8307387" cy="720725"/>
          </a:xfrm>
        </p:spPr>
        <p:txBody>
          <a:bodyPr/>
          <a:lstStyle/>
          <a:p>
            <a:r>
              <a:rPr lang="ja-JP" altLang="en-US" smtClean="0"/>
              <a:t>マスタ タイトルの書式設定</a:t>
            </a:r>
            <a:endParaRPr lang="ja-JP" altLang="en-US"/>
          </a:p>
        </p:txBody>
      </p:sp>
      <p:sp>
        <p:nvSpPr>
          <p:cNvPr id="3" name="テキスト プレースホルダ 2"/>
          <p:cNvSpPr>
            <a:spLocks noGrp="1"/>
          </p:cNvSpPr>
          <p:nvPr>
            <p:ph type="body" sz="half" idx="1"/>
          </p:nvPr>
        </p:nvSpPr>
        <p:spPr>
          <a:xfrm>
            <a:off x="468313" y="1052513"/>
            <a:ext cx="4076700" cy="496728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4" name="コンテンツ プレースホルダ 3"/>
          <p:cNvSpPr>
            <a:spLocks noGrp="1"/>
          </p:cNvSpPr>
          <p:nvPr>
            <p:ph sz="quarter" idx="2"/>
          </p:nvPr>
        </p:nvSpPr>
        <p:spPr>
          <a:xfrm>
            <a:off x="4697413" y="1052513"/>
            <a:ext cx="4078287" cy="2406650"/>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5" name="コンテンツ プレースホルダ 4"/>
          <p:cNvSpPr>
            <a:spLocks noGrp="1"/>
          </p:cNvSpPr>
          <p:nvPr>
            <p:ph sz="quarter" idx="3"/>
          </p:nvPr>
        </p:nvSpPr>
        <p:spPr>
          <a:xfrm>
            <a:off x="4697413" y="3611563"/>
            <a:ext cx="4078287" cy="2408237"/>
          </a:xfrm>
        </p:spPr>
        <p:txBody>
          <a:bodyPr/>
          <a:lstStyle/>
          <a:p>
            <a:pPr lvl="0"/>
            <a:r>
              <a:rPr lang="ja-JP" altLang="en-US" smtClean="0"/>
              <a:t>マスタ テキストの書式設定</a:t>
            </a:r>
          </a:p>
          <a:p>
            <a:pPr lvl="1"/>
            <a:r>
              <a:rPr lang="ja-JP" altLang="en-US" smtClean="0"/>
              <a:t>第 </a:t>
            </a:r>
            <a:r>
              <a:rPr lang="en-US" altLang="ja-JP" smtClean="0"/>
              <a:t>2 </a:t>
            </a:r>
            <a:r>
              <a:rPr lang="ja-JP" altLang="en-US" smtClean="0"/>
              <a:t>レベル</a:t>
            </a:r>
          </a:p>
          <a:p>
            <a:pPr lvl="2"/>
            <a:r>
              <a:rPr lang="ja-JP" altLang="en-US" smtClean="0"/>
              <a:t>第 </a:t>
            </a:r>
            <a:r>
              <a:rPr lang="en-US" altLang="ja-JP" smtClean="0"/>
              <a:t>3 </a:t>
            </a:r>
            <a:r>
              <a:rPr lang="ja-JP" altLang="en-US" smtClean="0"/>
              <a:t>レベル</a:t>
            </a:r>
          </a:p>
          <a:p>
            <a:pPr lvl="3"/>
            <a:r>
              <a:rPr lang="ja-JP" altLang="en-US" smtClean="0"/>
              <a:t>第 </a:t>
            </a:r>
            <a:r>
              <a:rPr lang="en-US" altLang="ja-JP" smtClean="0"/>
              <a:t>4 </a:t>
            </a:r>
            <a:r>
              <a:rPr lang="ja-JP" altLang="en-US" smtClean="0"/>
              <a:t>レベル</a:t>
            </a:r>
          </a:p>
          <a:p>
            <a:pPr lvl="4"/>
            <a:r>
              <a:rPr lang="ja-JP" altLang="en-US" smtClean="0"/>
              <a:t>第 </a:t>
            </a:r>
            <a:r>
              <a:rPr lang="en-US" altLang="ja-JP" smtClean="0"/>
              <a:t>5 </a:t>
            </a:r>
            <a:r>
              <a:rPr lang="ja-JP" altLang="en-US" smtClean="0"/>
              <a:t>レベル</a:t>
            </a:r>
            <a:endParaRPr lang="ja-JP" altLang="en-US"/>
          </a:p>
        </p:txBody>
      </p:sp>
      <p:sp>
        <p:nvSpPr>
          <p:cNvPr id="6" name="Rectangle 6"/>
          <p:cNvSpPr>
            <a:spLocks noGrp="1" noChangeArrowheads="1"/>
          </p:cNvSpPr>
          <p:nvPr>
            <p:ph type="sldNum" sz="quarter" idx="10"/>
          </p:nvPr>
        </p:nvSpPr>
        <p:spPr>
          <a:ln/>
        </p:spPr>
        <p:txBody>
          <a:bodyPr/>
          <a:lstStyle>
            <a:lvl1pPr>
              <a:defRPr/>
            </a:lvl1pPr>
          </a:lstStyle>
          <a:p>
            <a:pPr>
              <a:defRPr/>
            </a:pPr>
            <a:fld id="{B594E4F7-D06D-493C-80B0-9BBE8ECCD84E}" type="slidenum">
              <a:rPr lang="ja-JP" altLang="en-US"/>
              <a:pPr>
                <a:defRPr/>
              </a:pPr>
              <a:t>&lt;#&gt;</a:t>
            </a:fld>
            <a:endParaRPr lang="ja-JP"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050" name="Picture 2" descr="bar_a4"/>
          <p:cNvPicPr>
            <a:picLocks noChangeAspect="1" noChangeArrowheads="1"/>
          </p:cNvPicPr>
          <p:nvPr/>
        </p:nvPicPr>
        <p:blipFill>
          <a:blip r:embed="rId15"/>
          <a:srcRect/>
          <a:stretch>
            <a:fillRect/>
          </a:stretch>
        </p:blipFill>
        <p:spPr bwMode="auto">
          <a:xfrm>
            <a:off x="0" y="6459538"/>
            <a:ext cx="9148763" cy="398462"/>
          </a:xfrm>
          <a:prstGeom prst="rect">
            <a:avLst/>
          </a:prstGeom>
          <a:noFill/>
          <a:ln w="9525">
            <a:noFill/>
            <a:miter lim="800000"/>
            <a:headEnd/>
            <a:tailEnd/>
          </a:ln>
        </p:spPr>
      </p:pic>
      <p:sp>
        <p:nvSpPr>
          <p:cNvPr id="7172" name="Rectangle 4"/>
          <p:cNvSpPr>
            <a:spLocks noChangeArrowheads="1"/>
          </p:cNvSpPr>
          <p:nvPr/>
        </p:nvSpPr>
        <p:spPr bwMode="auto">
          <a:xfrm>
            <a:off x="0" y="0"/>
            <a:ext cx="9147175" cy="76200"/>
          </a:xfrm>
          <a:prstGeom prst="rect">
            <a:avLst/>
          </a:prstGeom>
          <a:solidFill>
            <a:srgbClr val="FF0022"/>
          </a:solidFill>
          <a:ln w="9525">
            <a:noFill/>
            <a:miter lim="800000"/>
            <a:headEnd/>
            <a:tailEnd/>
          </a:ln>
          <a:effectLst/>
        </p:spPr>
        <p:txBody>
          <a:bodyPr wrap="none" anchor="ctr"/>
          <a:lstStyle/>
          <a:p>
            <a:pPr algn="ctr" fontAlgn="auto">
              <a:spcBef>
                <a:spcPts val="0"/>
              </a:spcBef>
              <a:spcAft>
                <a:spcPts val="0"/>
              </a:spcAft>
              <a:defRPr/>
            </a:pPr>
            <a:endParaRPr lang="ja-JP" altLang="ja-JP">
              <a:latin typeface="Arial" charset="0"/>
            </a:endParaRPr>
          </a:p>
        </p:txBody>
      </p:sp>
      <p:sp>
        <p:nvSpPr>
          <p:cNvPr id="7173" name="Text Box 5"/>
          <p:cNvSpPr txBox="1">
            <a:spLocks noChangeArrowheads="1"/>
          </p:cNvSpPr>
          <p:nvPr/>
        </p:nvSpPr>
        <p:spPr bwMode="auto">
          <a:xfrm>
            <a:off x="2214563" y="6553200"/>
            <a:ext cx="3165475" cy="214313"/>
          </a:xfrm>
          <a:prstGeom prst="rect">
            <a:avLst/>
          </a:prstGeom>
          <a:noFill/>
          <a:ln w="9525">
            <a:noFill/>
            <a:miter lim="800000"/>
            <a:headEnd/>
            <a:tailEnd/>
          </a:ln>
          <a:effectLst/>
        </p:spPr>
        <p:txBody>
          <a:bodyPr>
            <a:spAutoFit/>
          </a:bodyPr>
          <a:lstStyle/>
          <a:p>
            <a:pPr>
              <a:spcBef>
                <a:spcPct val="50000"/>
              </a:spcBef>
              <a:defRPr/>
            </a:pPr>
            <a:r>
              <a:rPr lang="en-US" altLang="ja-JP" sz="800" dirty="0">
                <a:ea typeface="Osaka"/>
                <a:cs typeface="Osaka"/>
              </a:rPr>
              <a:t>©2008. Renesas Solutions Corp., All rights reserved.</a:t>
            </a:r>
          </a:p>
        </p:txBody>
      </p:sp>
      <p:sp>
        <p:nvSpPr>
          <p:cNvPr id="7174" name="Rectangle 6"/>
          <p:cNvSpPr>
            <a:spLocks noGrp="1" noChangeArrowheads="1"/>
          </p:cNvSpPr>
          <p:nvPr>
            <p:ph type="sldNum" sz="quarter" idx="4"/>
          </p:nvPr>
        </p:nvSpPr>
        <p:spPr bwMode="auto">
          <a:xfrm>
            <a:off x="66675" y="6524625"/>
            <a:ext cx="496888" cy="2794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kumimoji="1" sz="1400">
                <a:latin typeface="Arial" charset="0"/>
                <a:ea typeface="ＭＳ Ｐゴシック" pitchFamily="50" charset="-128"/>
              </a:defRPr>
            </a:lvl1pPr>
          </a:lstStyle>
          <a:p>
            <a:pPr>
              <a:defRPr/>
            </a:pPr>
            <a:fld id="{C0CBB7E2-24C7-4B5C-9F17-BEB1FCCB9A80}" type="slidenum">
              <a:rPr lang="ja-JP" altLang="en-US"/>
              <a:pPr>
                <a:defRPr/>
              </a:pPr>
              <a:t>&lt;#&gt;</a:t>
            </a:fld>
            <a:endParaRPr lang="ja-JP" altLang="en-US"/>
          </a:p>
        </p:txBody>
      </p:sp>
      <p:sp>
        <p:nvSpPr>
          <p:cNvPr id="2054" name="Rectangle 7"/>
          <p:cNvSpPr>
            <a:spLocks noGrp="1" noChangeArrowheads="1"/>
          </p:cNvSpPr>
          <p:nvPr>
            <p:ph type="title"/>
          </p:nvPr>
        </p:nvSpPr>
        <p:spPr bwMode="auto">
          <a:xfrm>
            <a:off x="468313" y="260350"/>
            <a:ext cx="8307387"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 title</a:t>
            </a:r>
          </a:p>
        </p:txBody>
      </p:sp>
      <p:sp>
        <p:nvSpPr>
          <p:cNvPr id="2055" name="Rectangle 8"/>
          <p:cNvSpPr>
            <a:spLocks noGrp="1" noChangeArrowheads="1"/>
          </p:cNvSpPr>
          <p:nvPr>
            <p:ph type="body" idx="1"/>
          </p:nvPr>
        </p:nvSpPr>
        <p:spPr bwMode="auto">
          <a:xfrm>
            <a:off x="468313" y="857250"/>
            <a:ext cx="8307387" cy="516255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ja-JP" smtClean="0"/>
              <a:t>Text</a:t>
            </a:r>
          </a:p>
        </p:txBody>
      </p:sp>
      <p:sp>
        <p:nvSpPr>
          <p:cNvPr id="8" name="正方形/長方形 7"/>
          <p:cNvSpPr/>
          <p:nvPr userDrawn="1"/>
        </p:nvSpPr>
        <p:spPr bwMode="auto">
          <a:xfrm>
            <a:off x="785813" y="6462713"/>
            <a:ext cx="1357312" cy="395287"/>
          </a:xfrm>
          <a:prstGeom prst="rect">
            <a:avLst/>
          </a:prstGeom>
          <a:solidFill>
            <a:schemeClr val="bg2">
              <a:lumMod val="75000"/>
            </a:schemeClr>
          </a:solidFill>
          <a:ln w="9525" cap="flat" cmpd="sng" algn="ctr">
            <a:noFill/>
            <a:prstDash val="solid"/>
            <a:round/>
            <a:headEnd type="none" w="med" len="med"/>
            <a:tailEnd type="none" w="med" len="med"/>
          </a:ln>
          <a:effectLst/>
        </p:spPr>
        <p:txBody>
          <a:bodyPr wrap="none" anchor="ctr"/>
          <a:lstStyle/>
          <a:p>
            <a:pPr algn="ctr" eaLnBrk="0" hangingPunct="0">
              <a:defRPr/>
            </a:pPr>
            <a:r>
              <a:rPr kumimoji="0" lang="en-US" altLang="ja-JP" sz="1600" dirty="0">
                <a:solidFill>
                  <a:schemeClr val="bg1"/>
                </a:solidFill>
                <a:latin typeface="Tahoma" pitchFamily="34" charset="0"/>
                <a:cs typeface="Tahoma" pitchFamily="34" charset="0"/>
              </a:rPr>
              <a:t>confidential</a:t>
            </a:r>
            <a:endParaRPr kumimoji="0" lang="ja-JP" altLang="en-US" sz="1600" dirty="0">
              <a:solidFill>
                <a:schemeClr val="bg1"/>
              </a:solidFill>
              <a:latin typeface="Tahoma" pitchFamily="34" charset="0"/>
              <a:cs typeface="Tahoma" pitchFamily="34" charset="0"/>
            </a:endParaRPr>
          </a:p>
        </p:txBody>
      </p:sp>
      <p:sp>
        <p:nvSpPr>
          <p:cNvPr id="9" name="Text Box 5"/>
          <p:cNvSpPr txBox="1">
            <a:spLocks noChangeArrowheads="1"/>
          </p:cNvSpPr>
          <p:nvPr userDrawn="1"/>
        </p:nvSpPr>
        <p:spPr bwMode="auto">
          <a:xfrm>
            <a:off x="5943600" y="6286500"/>
            <a:ext cx="3165475" cy="215900"/>
          </a:xfrm>
          <a:prstGeom prst="rect">
            <a:avLst/>
          </a:prstGeom>
          <a:noFill/>
          <a:ln w="9525">
            <a:noFill/>
            <a:miter lim="800000"/>
            <a:headEnd/>
            <a:tailEnd/>
          </a:ln>
          <a:effectLst/>
        </p:spPr>
        <p:txBody>
          <a:bodyPr>
            <a:spAutoFit/>
          </a:bodyPr>
          <a:lstStyle/>
          <a:p>
            <a:pPr algn="r">
              <a:spcBef>
                <a:spcPct val="50000"/>
              </a:spcBef>
              <a:defRPr/>
            </a:pPr>
            <a:r>
              <a:rPr lang="en-US" altLang="ja-JP" sz="800" dirty="0" smtClean="0">
                <a:ea typeface="Osaka"/>
                <a:cs typeface="Osaka"/>
              </a:rPr>
              <a:t>2008-3-25 </a:t>
            </a:r>
            <a:r>
              <a:rPr lang="en-US" altLang="ja-JP" sz="800" dirty="0">
                <a:ea typeface="Osaka"/>
                <a:cs typeface="Osaka"/>
              </a:rPr>
              <a:t>S</a:t>
            </a:r>
            <a:r>
              <a:rPr lang="ja-JP" altLang="en-US" sz="800" dirty="0">
                <a:ea typeface="Osaka"/>
                <a:cs typeface="Osaka"/>
              </a:rPr>
              <a:t>統本</a:t>
            </a:r>
            <a:r>
              <a:rPr lang="en-US" altLang="ja-JP" sz="800" dirty="0">
                <a:ea typeface="Osaka"/>
                <a:cs typeface="Osaka"/>
              </a:rPr>
              <a:t>-</a:t>
            </a:r>
            <a:r>
              <a:rPr lang="ja-JP" altLang="en-US" sz="800" dirty="0">
                <a:ea typeface="Osaka"/>
                <a:cs typeface="Osaka"/>
              </a:rPr>
              <a:t> </a:t>
            </a:r>
            <a:r>
              <a:rPr lang="en-US" altLang="ja-JP" sz="800" dirty="0">
                <a:ea typeface="Osaka"/>
                <a:cs typeface="Osaka"/>
              </a:rPr>
              <a:t>RSO </a:t>
            </a:r>
            <a:r>
              <a:rPr lang="ja-JP" altLang="en-US" sz="800" dirty="0">
                <a:ea typeface="Osaka"/>
                <a:cs typeface="Osaka"/>
              </a:rPr>
              <a:t>連絡会議報告資料</a:t>
            </a:r>
            <a:endParaRPr lang="en-US" altLang="ja-JP" sz="800" dirty="0">
              <a:ea typeface="Osaka"/>
              <a:cs typeface="Osaka"/>
            </a:endParaRPr>
          </a:p>
        </p:txBody>
      </p:sp>
    </p:spTree>
  </p:cSld>
  <p:clrMap bg1="lt1" tx1="dk1" bg2="lt2" tx2="dk2" accent1="accent1" accent2="accent2" accent3="accent3" accent4="accent4" accent5="accent5" accent6="accent6" hlink="hlink" folHlink="folHlink"/>
  <p:sldLayoutIdLst>
    <p:sldLayoutId id="2147483715" r:id="rId1"/>
    <p:sldLayoutId id="2147483703" r:id="rId2"/>
    <p:sldLayoutId id="2147483704" r:id="rId3"/>
    <p:sldLayoutId id="2147483705" r:id="rId4"/>
    <p:sldLayoutId id="2147483706" r:id="rId5"/>
    <p:sldLayoutId id="2147483707" r:id="rId6"/>
    <p:sldLayoutId id="2147483708" r:id="rId7"/>
    <p:sldLayoutId id="2147483709" r:id="rId8"/>
    <p:sldLayoutId id="2147483710" r:id="rId9"/>
    <p:sldLayoutId id="2147483711" r:id="rId10"/>
    <p:sldLayoutId id="2147483712" r:id="rId11"/>
    <p:sldLayoutId id="2147483713" r:id="rId12"/>
    <p:sldLayoutId id="2147483714" r:id="rId13"/>
  </p:sldLayoutIdLst>
  <p:hf hdr="0" ftr="0" dt="0"/>
  <p:txStyles>
    <p:titleStyle>
      <a:lvl1pPr algn="l" rtl="0" eaLnBrk="0" fontAlgn="base" hangingPunct="0">
        <a:spcBef>
          <a:spcPct val="0"/>
        </a:spcBef>
        <a:spcAft>
          <a:spcPct val="0"/>
        </a:spcAft>
        <a:defRPr kumimoji="1" sz="2400">
          <a:solidFill>
            <a:schemeClr val="tx2"/>
          </a:solidFill>
          <a:latin typeface="+mn-lt"/>
          <a:ea typeface="+mj-ea"/>
          <a:cs typeface="+mj-cs"/>
        </a:defRPr>
      </a:lvl1pPr>
      <a:lvl2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2pPr>
      <a:lvl3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3pPr>
      <a:lvl4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4pPr>
      <a:lvl5pPr algn="l" rtl="0" eaLnBrk="0" fontAlgn="base" hangingPunct="0">
        <a:spcBef>
          <a:spcPct val="0"/>
        </a:spcBef>
        <a:spcAft>
          <a:spcPct val="0"/>
        </a:spcAft>
        <a:defRPr kumimoji="1" sz="2400">
          <a:solidFill>
            <a:schemeClr val="tx2"/>
          </a:solidFill>
          <a:latin typeface="Tahoma" pitchFamily="34" charset="0"/>
          <a:ea typeface="ＭＳ Ｐゴシック" pitchFamily="50" charset="-128"/>
        </a:defRPr>
      </a:lvl5pPr>
      <a:lvl6pPr marL="4572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6pPr>
      <a:lvl7pPr marL="9144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7pPr>
      <a:lvl8pPr marL="13716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8pPr>
      <a:lvl9pPr marL="1828800" algn="ctr" rtl="0" eaLnBrk="1" fontAlgn="base" hangingPunct="1">
        <a:spcBef>
          <a:spcPct val="0"/>
        </a:spcBef>
        <a:spcAft>
          <a:spcPct val="0"/>
        </a:spcAft>
        <a:defRPr kumimoji="1" sz="3600">
          <a:solidFill>
            <a:schemeClr val="tx2"/>
          </a:solidFill>
          <a:latin typeface="Tahoma" pitchFamily="34" charset="0"/>
          <a:ea typeface="ＭＳ Ｐゴシック" pitchFamily="50" charset="-128"/>
        </a:defRPr>
      </a:lvl9pPr>
    </p:titleStyle>
    <p:bodyStyle>
      <a:lvl1pPr marL="342900" indent="-342900" algn="l" rtl="0" eaLnBrk="0" fontAlgn="base" hangingPunct="0">
        <a:spcBef>
          <a:spcPct val="20000"/>
        </a:spcBef>
        <a:spcAft>
          <a:spcPct val="0"/>
        </a:spcAft>
        <a:buClr>
          <a:schemeClr val="accent2"/>
        </a:buClr>
        <a:buBlip>
          <a:blip r:embed="rId16"/>
        </a:buBlip>
        <a:defRPr kumimoji="1"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kumimoji="1" sz="2800">
          <a:solidFill>
            <a:schemeClr val="tx1"/>
          </a:solidFill>
          <a:latin typeface="Times New Roman" pitchFamily="18" charset="0"/>
          <a:ea typeface="+mn-ea"/>
        </a:defRPr>
      </a:lvl2pPr>
      <a:lvl3pPr marL="1143000" indent="-228600" algn="l" rtl="0" eaLnBrk="0" fontAlgn="base" hangingPunct="0">
        <a:spcBef>
          <a:spcPct val="20000"/>
        </a:spcBef>
        <a:spcAft>
          <a:spcPct val="0"/>
        </a:spcAft>
        <a:buChar char="•"/>
        <a:defRPr kumimoji="1" sz="2400">
          <a:solidFill>
            <a:schemeClr val="tx1"/>
          </a:solidFill>
          <a:latin typeface="Times New Roman" pitchFamily="18" charset="0"/>
          <a:ea typeface="+mn-ea"/>
        </a:defRPr>
      </a:lvl3pPr>
      <a:lvl4pPr marL="16002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4pPr>
      <a:lvl5pPr marL="2057400" indent="-228600" algn="l" rtl="0" eaLnBrk="0" fontAlgn="base" hangingPunct="0">
        <a:spcBef>
          <a:spcPct val="20000"/>
        </a:spcBef>
        <a:spcAft>
          <a:spcPct val="0"/>
        </a:spcAft>
        <a:buChar char="»"/>
        <a:defRPr kumimoji="1" sz="2000">
          <a:solidFill>
            <a:schemeClr val="tx1"/>
          </a:solidFill>
          <a:latin typeface="Times New Roman" pitchFamily="18" charset="0"/>
          <a:ea typeface="+mn-ea"/>
        </a:defRPr>
      </a:lvl5pPr>
      <a:lvl6pPr marL="25146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6pPr>
      <a:lvl7pPr marL="29718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7pPr>
      <a:lvl8pPr marL="34290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8pPr>
      <a:lvl9pPr marL="3886200" indent="-228600" algn="l" rtl="0" eaLnBrk="1" fontAlgn="base" hangingPunct="1">
        <a:spcBef>
          <a:spcPct val="20000"/>
        </a:spcBef>
        <a:spcAft>
          <a:spcPct val="0"/>
        </a:spcAft>
        <a:buChar char="»"/>
        <a:defRPr kumimoji="1" sz="2000">
          <a:solidFill>
            <a:schemeClr val="tx1"/>
          </a:solidFill>
          <a:latin typeface="Times New Roman" pitchFamily="18" charset="0"/>
          <a:ea typeface="+mn-ea"/>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code.google.com/android/index.html" TargetMode="External"/><Relationship Id="rId2" Type="http://schemas.openxmlformats.org/officeDocument/2006/relationships/hyperlink" Target="mailto:munakata.hisao@renesas.com" TargetMode="External"/><Relationship Id="rId1" Type="http://schemas.openxmlformats.org/officeDocument/2006/relationships/slideLayout" Target="../slideLayouts/slideLayout1.xml"/><Relationship Id="rId5" Type="http://schemas.openxmlformats.org/officeDocument/2006/relationships/image" Target="../media/image7.jpeg"/><Relationship Id="rId4" Type="http://schemas.openxmlformats.org/officeDocument/2006/relationships/image" Target="../media/image6.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10.jpeg"/><Relationship Id="rId7" Type="http://schemas.openxmlformats.org/officeDocument/2006/relationships/image" Target="../media/image13.jpeg"/><Relationship Id="rId2" Type="http://schemas.openxmlformats.org/officeDocument/2006/relationships/image" Target="../media/image9.jpeg"/><Relationship Id="rId1" Type="http://schemas.openxmlformats.org/officeDocument/2006/relationships/slideLayout" Target="../slideLayouts/slideLayout2.xml"/><Relationship Id="rId6" Type="http://schemas.openxmlformats.org/officeDocument/2006/relationships/image" Target="../media/image12.jpeg"/><Relationship Id="rId5" Type="http://schemas.openxmlformats.org/officeDocument/2006/relationships/image" Target="../media/image7.jpeg"/><Relationship Id="rId4" Type="http://schemas.openxmlformats.org/officeDocument/2006/relationships/image" Target="../media/image11.jpeg"/></Relationships>
</file>

<file path=ppt/slides/_rels/slide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jpeg"/><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8.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2.xml"/><Relationship Id="rId4" Type="http://schemas.openxmlformats.org/officeDocument/2006/relationships/image" Target="../media/image24.png"/></Relationships>
</file>

<file path=ppt/slides/_rels/slide10.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code.google.com/android/index.html" TargetMode="External"/><Relationship Id="rId1" Type="http://schemas.openxmlformats.org/officeDocument/2006/relationships/slideLayout" Target="../slideLayouts/slideLayout2.xml"/><Relationship Id="rId4" Type="http://schemas.openxmlformats.org/officeDocument/2006/relationships/image" Target="../media/image7.jpe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34.jpeg"/></Relationships>
</file>

<file path=ppt/slides/_rels/slide24.xml.rels><?xml version="1.0" encoding="UTF-8" standalone="yes"?>
<Relationships xmlns="http://schemas.openxmlformats.org/package/2006/relationships"><Relationship Id="rId3" Type="http://schemas.openxmlformats.org/officeDocument/2006/relationships/image" Target="../media/image36.jpeg"/><Relationship Id="rId2" Type="http://schemas.openxmlformats.org/officeDocument/2006/relationships/image" Target="../media/image3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lstStyle/>
          <a:p>
            <a:pPr eaLnBrk="1" hangingPunct="1">
              <a:defRPr/>
            </a:pPr>
            <a:r>
              <a:rPr lang="en-US" altLang="ja-JP" dirty="0" smtClean="0"/>
              <a:t>Linux </a:t>
            </a:r>
            <a:r>
              <a:rPr lang="ja-JP" altLang="en-US" dirty="0" smtClean="0"/>
              <a:t>携帯サポート戦略 </a:t>
            </a:r>
            <a:r>
              <a:rPr lang="en-US" altLang="ja-JP" dirty="0" smtClean="0"/>
              <a:t>(2008-3)</a:t>
            </a:r>
            <a:endParaRPr lang="ja-JP" altLang="en-US" dirty="0" smtClean="0"/>
          </a:p>
        </p:txBody>
      </p:sp>
      <p:sp>
        <p:nvSpPr>
          <p:cNvPr id="3" name="サブタイトル 2"/>
          <p:cNvSpPr>
            <a:spLocks noGrp="1"/>
          </p:cNvSpPr>
          <p:nvPr>
            <p:ph type="subTitle" idx="4294967295"/>
          </p:nvPr>
        </p:nvSpPr>
        <p:spPr>
          <a:xfrm>
            <a:off x="500063" y="5286375"/>
            <a:ext cx="8329612" cy="500063"/>
          </a:xfrm>
        </p:spPr>
        <p:txBody>
          <a:bodyPr/>
          <a:lstStyle/>
          <a:p>
            <a:pPr eaLnBrk="1" hangingPunct="1">
              <a:buFontTx/>
              <a:buNone/>
              <a:defRPr/>
            </a:pPr>
            <a:r>
              <a:rPr lang="en-US" altLang="ja-JP" sz="2000" dirty="0" smtClean="0"/>
              <a:t>RSO</a:t>
            </a:r>
            <a:r>
              <a:rPr lang="ja-JP" altLang="en-US" sz="2000" dirty="0" smtClean="0"/>
              <a:t> </a:t>
            </a:r>
            <a:r>
              <a:rPr lang="en-US" altLang="ja-JP" sz="2000" dirty="0" smtClean="0"/>
              <a:t>SB</a:t>
            </a:r>
            <a:r>
              <a:rPr lang="ja-JP" altLang="en-US" sz="2000" dirty="0" smtClean="0"/>
              <a:t>本</a:t>
            </a:r>
            <a:r>
              <a:rPr lang="en-US" altLang="ja-JP" sz="2000" dirty="0" smtClean="0"/>
              <a:t>S</a:t>
            </a:r>
            <a:r>
              <a:rPr lang="ja-JP" altLang="en-US" sz="2000" dirty="0" smtClean="0"/>
              <a:t>推　 宗像尚郎 （ </a:t>
            </a:r>
            <a:r>
              <a:rPr lang="en-US" altLang="ja-JP" sz="2000" dirty="0" smtClean="0">
                <a:solidFill>
                  <a:schemeClr val="accent6">
                    <a:lumMod val="50000"/>
                  </a:schemeClr>
                </a:solidFill>
                <a:hlinkClick r:id="rId2"/>
              </a:rPr>
              <a:t>munakata.hisao@renesas.com</a:t>
            </a:r>
            <a:r>
              <a:rPr lang="en-US" altLang="ja-JP" sz="2000" dirty="0" smtClean="0">
                <a:solidFill>
                  <a:schemeClr val="accent6">
                    <a:lumMod val="50000"/>
                  </a:schemeClr>
                </a:solidFill>
              </a:rPr>
              <a:t> </a:t>
            </a:r>
            <a:r>
              <a:rPr lang="ja-JP" altLang="en-US" sz="2000" dirty="0" smtClean="0"/>
              <a:t>）　</a:t>
            </a:r>
            <a:endParaRPr lang="ja-JP" altLang="en-US" sz="2000" dirty="0"/>
          </a:p>
        </p:txBody>
      </p:sp>
      <p:pic>
        <p:nvPicPr>
          <p:cNvPr id="4100" name="Picture 4" descr="Android">
            <a:hlinkClick r:id="rId3"/>
          </p:cNvPr>
          <p:cNvPicPr>
            <a:picLocks noChangeAspect="1" noChangeArrowheads="1"/>
          </p:cNvPicPr>
          <p:nvPr/>
        </p:nvPicPr>
        <p:blipFill>
          <a:blip r:embed="rId4"/>
          <a:srcRect/>
          <a:stretch>
            <a:fillRect/>
          </a:stretch>
        </p:blipFill>
        <p:spPr bwMode="auto">
          <a:xfrm>
            <a:off x="5072080" y="2285992"/>
            <a:ext cx="1928812" cy="693737"/>
          </a:xfrm>
          <a:prstGeom prst="rect">
            <a:avLst/>
          </a:prstGeom>
          <a:noFill/>
          <a:ln w="9525">
            <a:noFill/>
            <a:miter lim="800000"/>
            <a:headEnd/>
            <a:tailEnd/>
          </a:ln>
        </p:spPr>
      </p:pic>
      <p:sp>
        <p:nvSpPr>
          <p:cNvPr id="5" name="正方形/長方形 4"/>
          <p:cNvSpPr/>
          <p:nvPr/>
        </p:nvSpPr>
        <p:spPr>
          <a:xfrm>
            <a:off x="1000100" y="4068553"/>
            <a:ext cx="4572000" cy="923330"/>
          </a:xfrm>
          <a:prstGeom prst="rect">
            <a:avLst/>
          </a:prstGeom>
          <a:ln>
            <a:solidFill>
              <a:schemeClr val="tx2">
                <a:lumMod val="75000"/>
              </a:schemeClr>
            </a:solidFill>
          </a:ln>
        </p:spPr>
        <p:txBody>
          <a:bodyPr>
            <a:spAutoFit/>
          </a:bodyPr>
          <a:lstStyle/>
          <a:p>
            <a:pPr>
              <a:buFont typeface="Arial" pitchFamily="34" charset="0"/>
              <a:buChar char="•"/>
              <a:defRPr/>
            </a:pPr>
            <a:r>
              <a:rPr lang="ja-JP" altLang="en-US" dirty="0">
                <a:solidFill>
                  <a:schemeClr val="tx2">
                    <a:lumMod val="75000"/>
                  </a:schemeClr>
                </a:solidFill>
              </a:rPr>
              <a:t>　</a:t>
            </a:r>
            <a:r>
              <a:rPr lang="en-US" altLang="ja-JP" dirty="0" smtClean="0">
                <a:solidFill>
                  <a:schemeClr val="tx2">
                    <a:lumMod val="75000"/>
                  </a:schemeClr>
                </a:solidFill>
              </a:rPr>
              <a:t>Linux</a:t>
            </a:r>
            <a:r>
              <a:rPr lang="ja-JP" altLang="en-US" dirty="0" smtClean="0">
                <a:solidFill>
                  <a:schemeClr val="tx2">
                    <a:lumMod val="75000"/>
                  </a:schemeClr>
                </a:solidFill>
              </a:rPr>
              <a:t>携帯プラットフォーム勢力分析</a:t>
            </a:r>
            <a:endParaRPr lang="en-US" altLang="ja-JP" dirty="0">
              <a:solidFill>
                <a:schemeClr val="tx2">
                  <a:lumMod val="75000"/>
                </a:schemeClr>
              </a:solidFill>
            </a:endParaRPr>
          </a:p>
          <a:p>
            <a:pPr>
              <a:buFont typeface="Arial" pitchFamily="34" charset="0"/>
              <a:buChar char="•"/>
              <a:defRPr/>
            </a:pPr>
            <a:r>
              <a:rPr lang="ja-JP" altLang="en-US" dirty="0">
                <a:solidFill>
                  <a:schemeClr val="tx2">
                    <a:lumMod val="75000"/>
                  </a:schemeClr>
                </a:solidFill>
              </a:rPr>
              <a:t>　</a:t>
            </a:r>
            <a:r>
              <a:rPr lang="ja-JP" altLang="en-US" dirty="0" smtClean="0">
                <a:solidFill>
                  <a:schemeClr val="tx2">
                    <a:lumMod val="75000"/>
                  </a:schemeClr>
                </a:solidFill>
              </a:rPr>
              <a:t>携帯マルチメディアフレームワーク検討</a:t>
            </a:r>
            <a:endParaRPr lang="en-US" altLang="ja-JP" dirty="0" smtClean="0">
              <a:solidFill>
                <a:schemeClr val="tx2">
                  <a:lumMod val="75000"/>
                </a:schemeClr>
              </a:solidFill>
            </a:endParaRPr>
          </a:p>
          <a:p>
            <a:pPr>
              <a:buFont typeface="Arial" pitchFamily="34" charset="0"/>
              <a:buChar char="•"/>
              <a:defRPr/>
            </a:pPr>
            <a:r>
              <a:rPr lang="ja-JP" altLang="en-US" dirty="0" smtClean="0">
                <a:solidFill>
                  <a:schemeClr val="tx2">
                    <a:lumMod val="75000"/>
                  </a:schemeClr>
                </a:solidFill>
              </a:rPr>
              <a:t>　ルネサスの携帯向けリナックス戦略</a:t>
            </a:r>
            <a:endParaRPr lang="en-US" altLang="ja-JP" dirty="0">
              <a:solidFill>
                <a:schemeClr val="tx2">
                  <a:lumMod val="75000"/>
                </a:schemeClr>
              </a:solidFill>
            </a:endParaRPr>
          </a:p>
        </p:txBody>
      </p:sp>
      <p:pic>
        <p:nvPicPr>
          <p:cNvPr id="6" name="図 5" descr="limof.JPG"/>
          <p:cNvPicPr>
            <a:picLocks noChangeAspect="1"/>
          </p:cNvPicPr>
          <p:nvPr/>
        </p:nvPicPr>
        <p:blipFill>
          <a:blip r:embed="rId5"/>
          <a:stretch>
            <a:fillRect/>
          </a:stretch>
        </p:blipFill>
        <p:spPr>
          <a:xfrm>
            <a:off x="5500694" y="1643050"/>
            <a:ext cx="2752725" cy="638175"/>
          </a:xfrm>
          <a:prstGeom prst="rect">
            <a:avLst/>
          </a:prstGeom>
        </p:spPr>
      </p:pic>
      <p:sp>
        <p:nvSpPr>
          <p:cNvPr id="7" name="テキスト ボックス 6"/>
          <p:cNvSpPr txBox="1"/>
          <p:nvPr/>
        </p:nvSpPr>
        <p:spPr>
          <a:xfrm>
            <a:off x="7153291" y="2390768"/>
            <a:ext cx="1847865" cy="461665"/>
          </a:xfrm>
          <a:prstGeom prst="rect">
            <a:avLst/>
          </a:prstGeom>
          <a:noFill/>
          <a:ln>
            <a:solidFill>
              <a:schemeClr val="tx2">
                <a:lumMod val="75000"/>
              </a:schemeClr>
            </a:solidFill>
          </a:ln>
        </p:spPr>
        <p:txBody>
          <a:bodyPr wrap="square" lIns="72000" rIns="36000" rtlCol="0">
            <a:spAutoFit/>
          </a:bodyPr>
          <a:lstStyle/>
          <a:p>
            <a:r>
              <a:rPr kumimoji="1" lang="en-US" altLang="ja-JP" sz="2400" dirty="0" smtClean="0">
                <a:solidFill>
                  <a:srgbClr val="002060"/>
                </a:solidFill>
                <a:latin typeface="Century Gothic" pitchFamily="34" charset="0"/>
              </a:rPr>
              <a:t>Access</a:t>
            </a:r>
            <a:r>
              <a:rPr lang="ja-JP" altLang="en-US" sz="2400" dirty="0" smtClean="0">
                <a:solidFill>
                  <a:srgbClr val="002060"/>
                </a:solidFill>
                <a:latin typeface="Century Gothic" pitchFamily="34" charset="0"/>
              </a:rPr>
              <a:t> </a:t>
            </a:r>
            <a:r>
              <a:rPr kumimoji="1" lang="en-US" altLang="ja-JP" sz="2400" dirty="0" smtClean="0">
                <a:solidFill>
                  <a:srgbClr val="002060"/>
                </a:solidFill>
                <a:latin typeface="Century Gothic" pitchFamily="34" charset="0"/>
              </a:rPr>
              <a:t>ALP</a:t>
            </a:r>
            <a:endParaRPr kumimoji="1" lang="ja-JP" altLang="en-US" sz="1600" dirty="0">
              <a:solidFill>
                <a:srgbClr val="002060"/>
              </a:solidFill>
              <a:latin typeface="Century Gothic" pitchFamily="34" charset="0"/>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en-US" altLang="ja-JP" dirty="0" smtClean="0">
                <a:solidFill>
                  <a:schemeClr val="tx2">
                    <a:lumMod val="75000"/>
                  </a:schemeClr>
                </a:solidFill>
              </a:rPr>
              <a:t>Linux</a:t>
            </a:r>
            <a:r>
              <a:rPr lang="ja-JP" altLang="en-US" dirty="0" smtClean="0">
                <a:solidFill>
                  <a:schemeClr val="tx2">
                    <a:lumMod val="75000"/>
                  </a:schemeClr>
                </a:solidFill>
              </a:rPr>
              <a:t>携帯プラットフォーム勢力分析</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76B98B33-6F9B-46D9-A0A9-414077352EB6}" type="slidenum">
              <a:rPr lang="ja-JP" altLang="en-US" smtClean="0">
                <a:latin typeface="Arial" pitchFamily="34" charset="0"/>
              </a:rPr>
              <a:pPr fontAlgn="base">
                <a:spcBef>
                  <a:spcPct val="0"/>
                </a:spcBef>
                <a:spcAft>
                  <a:spcPct val="0"/>
                </a:spcAft>
              </a:pPr>
              <a:t>2</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t>DoCoMo</a:t>
            </a:r>
            <a:r>
              <a:rPr kumimoji="1" lang="ja-JP" altLang="en-US" dirty="0" smtClean="0"/>
              <a:t>　は携帯プラットフォームを</a:t>
            </a:r>
            <a:r>
              <a:rPr lang="en-US" altLang="ja-JP" dirty="0" smtClean="0"/>
              <a:t>2011</a:t>
            </a:r>
            <a:r>
              <a:rPr lang="ja-JP" altLang="en-US" dirty="0" smtClean="0"/>
              <a:t>年に統合する戦略 </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3</a:t>
            </a:fld>
            <a:endParaRPr lang="ja-JP" altLang="en-US"/>
          </a:p>
        </p:txBody>
      </p:sp>
      <p:pic>
        <p:nvPicPr>
          <p:cNvPr id="6" name="図 5" descr="docomo_pt.bmp"/>
          <p:cNvPicPr>
            <a:picLocks noChangeAspect="1"/>
          </p:cNvPicPr>
          <p:nvPr/>
        </p:nvPicPr>
        <p:blipFill>
          <a:blip r:embed="rId2"/>
          <a:stretch>
            <a:fillRect/>
          </a:stretch>
        </p:blipFill>
        <p:spPr>
          <a:xfrm>
            <a:off x="214282" y="714356"/>
            <a:ext cx="8643998" cy="5143536"/>
          </a:xfrm>
          <a:prstGeom prst="rect">
            <a:avLst/>
          </a:prstGeom>
          <a:ln>
            <a:solidFill>
              <a:schemeClr val="accent6"/>
            </a:solidFill>
          </a:ln>
          <a:effectLst>
            <a:outerShdw blurRad="50800" dist="88900" dir="2700000" algn="tl" rotWithShape="0">
              <a:prstClr val="black">
                <a:alpha val="40000"/>
              </a:prstClr>
            </a:outerShdw>
          </a:effectLst>
        </p:spPr>
      </p:pic>
      <p:sp>
        <p:nvSpPr>
          <p:cNvPr id="7" name="テキスト ボックス 6"/>
          <p:cNvSpPr txBox="1"/>
          <p:nvPr/>
        </p:nvSpPr>
        <p:spPr>
          <a:xfrm>
            <a:off x="161894" y="5960051"/>
            <a:ext cx="8696386" cy="369332"/>
          </a:xfrm>
          <a:prstGeom prst="rect">
            <a:avLst/>
          </a:prstGeom>
          <a:solidFill>
            <a:srgbClr val="FF0000"/>
          </a:solidFill>
        </p:spPr>
        <p:txBody>
          <a:bodyPr wrap="square" rtlCol="0">
            <a:spAutoFit/>
          </a:bodyPr>
          <a:lstStyle/>
          <a:p>
            <a:pPr algn="ctr"/>
            <a:r>
              <a:rPr kumimoji="1" lang="en-US" altLang="ja-JP" dirty="0" err="1" smtClean="0">
                <a:solidFill>
                  <a:schemeClr val="bg1"/>
                </a:solidFill>
                <a:latin typeface="+mn-lt"/>
              </a:rPr>
              <a:t>DoCoMo</a:t>
            </a:r>
            <a:r>
              <a:rPr kumimoji="1" lang="ja-JP" altLang="en-US" dirty="0" smtClean="0">
                <a:solidFill>
                  <a:schemeClr val="bg1"/>
                </a:solidFill>
                <a:latin typeface="+mn-lt"/>
              </a:rPr>
              <a:t> 携帯ビジネスを継承発展させるためには もう </a:t>
            </a:r>
            <a:r>
              <a:rPr kumimoji="1" lang="en-US" altLang="ja-JP" dirty="0" smtClean="0">
                <a:solidFill>
                  <a:schemeClr val="bg1"/>
                </a:solidFill>
                <a:latin typeface="+mn-lt"/>
              </a:rPr>
              <a:t>Linux</a:t>
            </a:r>
            <a:r>
              <a:rPr kumimoji="1" lang="ja-JP" altLang="en-US" dirty="0" smtClean="0">
                <a:solidFill>
                  <a:schemeClr val="bg1"/>
                </a:solidFill>
                <a:latin typeface="+mn-lt"/>
              </a:rPr>
              <a:t> 対応を避けては進めない </a:t>
            </a:r>
            <a:r>
              <a:rPr kumimoji="1" lang="en-US" altLang="ja-JP" dirty="0" smtClean="0">
                <a:solidFill>
                  <a:schemeClr val="bg1"/>
                </a:solidFill>
                <a:latin typeface="+mn-lt"/>
              </a:rPr>
              <a:t>?</a:t>
            </a:r>
            <a:endParaRPr kumimoji="1" lang="ja-JP" altLang="en-US" dirty="0">
              <a:solidFill>
                <a:schemeClr val="bg1"/>
              </a:solidFill>
              <a:latin typeface="+mn-lt"/>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a:xfrm>
            <a:off x="468313" y="260351"/>
            <a:ext cx="8532843" cy="454006"/>
          </a:xfrm>
        </p:spPr>
        <p:txBody>
          <a:bodyPr/>
          <a:lstStyle/>
          <a:p>
            <a:r>
              <a:rPr kumimoji="1" lang="en-US" altLang="ja-JP" dirty="0" smtClean="0"/>
              <a:t>Linux</a:t>
            </a:r>
            <a:r>
              <a:rPr kumimoji="1" lang="ja-JP" altLang="en-US" dirty="0" smtClean="0"/>
              <a:t> </a:t>
            </a:r>
            <a:r>
              <a:rPr lang="ja-JP" altLang="en-US" dirty="0" smtClean="0"/>
              <a:t>携帯プラットフォーム 変遷　・・・・ 第二世代に移行、収斂 </a:t>
            </a:r>
            <a:r>
              <a:rPr lang="en-US" altLang="ja-JP" dirty="0" smtClean="0"/>
              <a:t>?</a:t>
            </a:r>
            <a:endParaRPr kumimoji="1" lang="ja-JP" altLang="en-US" dirty="0"/>
          </a:p>
        </p:txBody>
      </p:sp>
      <p:sp>
        <p:nvSpPr>
          <p:cNvPr id="4" name="スライド番号プレースホルダ 3"/>
          <p:cNvSpPr>
            <a:spLocks noGrp="1"/>
          </p:cNvSpPr>
          <p:nvPr>
            <p:ph type="sldNum" sz="quarter" idx="10"/>
          </p:nvPr>
        </p:nvSpPr>
        <p:spPr>
          <a:xfrm>
            <a:off x="142844" y="6500834"/>
            <a:ext cx="496888" cy="279400"/>
          </a:xfrm>
        </p:spPr>
        <p:txBody>
          <a:bodyPr/>
          <a:lstStyle/>
          <a:p>
            <a:pPr>
              <a:defRPr/>
            </a:pPr>
            <a:fld id="{71064272-DE7B-4843-93F6-7D809BBBB62B}" type="slidenum">
              <a:rPr lang="ja-JP" altLang="en-US" smtClean="0"/>
              <a:pPr>
                <a:defRPr/>
              </a:pPr>
              <a:t>4</a:t>
            </a:fld>
            <a:endParaRPr lang="ja-JP" altLang="en-US" dirty="0"/>
          </a:p>
        </p:txBody>
      </p:sp>
      <p:sp>
        <p:nvSpPr>
          <p:cNvPr id="19" name="正方形/長方形 18"/>
          <p:cNvSpPr/>
          <p:nvPr/>
        </p:nvSpPr>
        <p:spPr bwMode="auto">
          <a:xfrm>
            <a:off x="6419863" y="1325331"/>
            <a:ext cx="1928826" cy="4653181"/>
          </a:xfrm>
          <a:prstGeom prst="rect">
            <a:avLst/>
          </a:prstGeom>
          <a:solidFill>
            <a:schemeClr val="accent4">
              <a:lumMod val="20000"/>
              <a:lumOff val="80000"/>
            </a:schemeClr>
          </a:solidFill>
          <a:ln w="9525" cap="flat" cmpd="sng" algn="ctr">
            <a:noFill/>
            <a:prstDash val="solid"/>
            <a:round/>
            <a:headEnd type="none" w="med" len="med"/>
            <a:tailEnd type="none" w="med" len="med"/>
          </a:ln>
          <a:effectLst>
            <a:outerShdw blurRad="50800" dist="50800" dir="5400000" algn="ctr" rotWithShape="0">
              <a:schemeClr val="accent1">
                <a:lumMod val="20000"/>
                <a:lumOff val="80000"/>
              </a:schemeClr>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8" name="正方形/長方形 17"/>
          <p:cNvSpPr/>
          <p:nvPr/>
        </p:nvSpPr>
        <p:spPr bwMode="auto">
          <a:xfrm>
            <a:off x="4448174" y="1325331"/>
            <a:ext cx="1928826" cy="4653181"/>
          </a:xfrm>
          <a:prstGeom prst="rect">
            <a:avLst/>
          </a:prstGeom>
          <a:solidFill>
            <a:schemeClr val="accent3">
              <a:lumMod val="20000"/>
              <a:lumOff val="80000"/>
            </a:schemeClr>
          </a:solidFill>
          <a:ln w="9525" cap="flat" cmpd="sng" algn="ctr">
            <a:noFill/>
            <a:prstDash val="solid"/>
            <a:round/>
            <a:headEnd type="none" w="med" len="med"/>
            <a:tailEnd type="none" w="med" len="med"/>
          </a:ln>
          <a:effectLst>
            <a:outerShdw blurRad="50800" dist="50800" dir="5400000" algn="ctr" rotWithShape="0">
              <a:schemeClr val="accent1">
                <a:lumMod val="20000"/>
                <a:lumOff val="80000"/>
              </a:schemeClr>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5" name="右矢印 54"/>
          <p:cNvSpPr/>
          <p:nvPr/>
        </p:nvSpPr>
        <p:spPr bwMode="auto">
          <a:xfrm>
            <a:off x="5510219" y="1025125"/>
            <a:ext cx="3367110" cy="1876283"/>
          </a:xfrm>
          <a:prstGeom prst="rightArrow">
            <a:avLst/>
          </a:prstGeom>
          <a:solidFill>
            <a:schemeClr val="accent6">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4" name="右矢印 53"/>
          <p:cNvSpPr/>
          <p:nvPr/>
        </p:nvSpPr>
        <p:spPr bwMode="auto">
          <a:xfrm>
            <a:off x="4295773" y="2976459"/>
            <a:ext cx="4572032" cy="1876283"/>
          </a:xfrm>
          <a:prstGeom prst="rightArrow">
            <a:avLst/>
          </a:prstGeom>
          <a:solidFill>
            <a:schemeClr val="accent6">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6" name="正方形/長方形 15"/>
          <p:cNvSpPr/>
          <p:nvPr/>
        </p:nvSpPr>
        <p:spPr bwMode="auto">
          <a:xfrm>
            <a:off x="509559" y="1325331"/>
            <a:ext cx="1928826" cy="4653181"/>
          </a:xfrm>
          <a:prstGeom prst="rect">
            <a:avLst/>
          </a:prstGeom>
          <a:solidFill>
            <a:schemeClr val="accent6">
              <a:lumMod val="20000"/>
              <a:lumOff val="80000"/>
            </a:schemeClr>
          </a:solidFill>
          <a:ln w="9525" cap="flat" cmpd="sng" algn="ctr">
            <a:noFill/>
            <a:prstDash val="solid"/>
            <a:round/>
            <a:headEnd type="none" w="med" len="med"/>
            <a:tailEnd type="none" w="med" len="med"/>
          </a:ln>
          <a:effectLst>
            <a:outerShdw blurRad="50800" dist="50800" dir="5400000" algn="ctr" rotWithShape="0">
              <a:schemeClr val="accent1">
                <a:lumMod val="20000"/>
                <a:lumOff val="80000"/>
              </a:schemeClr>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7" name="正方形/長方形 16"/>
          <p:cNvSpPr/>
          <p:nvPr/>
        </p:nvSpPr>
        <p:spPr bwMode="auto">
          <a:xfrm>
            <a:off x="2476485" y="1325331"/>
            <a:ext cx="1928826" cy="4653181"/>
          </a:xfrm>
          <a:prstGeom prst="rect">
            <a:avLst/>
          </a:prstGeom>
          <a:solidFill>
            <a:schemeClr val="accent2">
              <a:lumMod val="20000"/>
              <a:lumOff val="80000"/>
            </a:schemeClr>
          </a:solidFill>
          <a:ln w="9525" cap="flat" cmpd="sng" algn="ctr">
            <a:noFill/>
            <a:prstDash val="solid"/>
            <a:round/>
            <a:headEnd type="none" w="med" len="med"/>
            <a:tailEnd type="none" w="med" len="med"/>
          </a:ln>
          <a:effectLst>
            <a:outerShdw blurRad="50800" dist="50800" dir="5400000" algn="ctr" rotWithShape="0">
              <a:schemeClr val="accent1">
                <a:lumMod val="20000"/>
                <a:lumOff val="80000"/>
              </a:schemeClr>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0" name="テキスト ボックス 19"/>
          <p:cNvSpPr txBox="1"/>
          <p:nvPr/>
        </p:nvSpPr>
        <p:spPr>
          <a:xfrm>
            <a:off x="2090720" y="1000108"/>
            <a:ext cx="714380" cy="388013"/>
          </a:xfrm>
          <a:prstGeom prst="rect">
            <a:avLst/>
          </a:prstGeom>
          <a:noFill/>
        </p:spPr>
        <p:txBody>
          <a:bodyPr wrap="square" rtlCol="0">
            <a:spAutoFit/>
          </a:bodyPr>
          <a:lstStyle/>
          <a:p>
            <a:pPr algn="ctr"/>
            <a:r>
              <a:rPr kumimoji="1" lang="en-US" altLang="ja-JP" dirty="0" smtClean="0">
                <a:solidFill>
                  <a:schemeClr val="tx2">
                    <a:lumMod val="60000"/>
                    <a:lumOff val="40000"/>
                  </a:schemeClr>
                </a:solidFill>
                <a:latin typeface="Century Gothic" pitchFamily="34" charset="0"/>
              </a:rPr>
              <a:t>2006</a:t>
            </a:r>
            <a:endParaRPr kumimoji="1" lang="ja-JP" altLang="en-US" dirty="0">
              <a:solidFill>
                <a:schemeClr val="tx2">
                  <a:lumMod val="60000"/>
                  <a:lumOff val="40000"/>
                </a:schemeClr>
              </a:solidFill>
              <a:latin typeface="Century Gothic" pitchFamily="34" charset="0"/>
            </a:endParaRPr>
          </a:p>
        </p:txBody>
      </p:sp>
      <p:sp>
        <p:nvSpPr>
          <p:cNvPr id="21" name="テキスト ボックス 20"/>
          <p:cNvSpPr txBox="1"/>
          <p:nvPr/>
        </p:nvSpPr>
        <p:spPr>
          <a:xfrm>
            <a:off x="4081459" y="1005112"/>
            <a:ext cx="714380" cy="388013"/>
          </a:xfrm>
          <a:prstGeom prst="rect">
            <a:avLst/>
          </a:prstGeom>
          <a:noFill/>
        </p:spPr>
        <p:txBody>
          <a:bodyPr wrap="square" rtlCol="0">
            <a:spAutoFit/>
          </a:bodyPr>
          <a:lstStyle/>
          <a:p>
            <a:pPr algn="ctr"/>
            <a:r>
              <a:rPr kumimoji="1" lang="en-US" altLang="ja-JP" dirty="0" smtClean="0">
                <a:solidFill>
                  <a:schemeClr val="tx2">
                    <a:lumMod val="60000"/>
                    <a:lumOff val="40000"/>
                  </a:schemeClr>
                </a:solidFill>
                <a:latin typeface="Century Gothic" pitchFamily="34" charset="0"/>
              </a:rPr>
              <a:t>2007</a:t>
            </a:r>
            <a:endParaRPr kumimoji="1" lang="ja-JP" altLang="en-US" dirty="0">
              <a:solidFill>
                <a:schemeClr val="tx2">
                  <a:lumMod val="60000"/>
                  <a:lumOff val="40000"/>
                </a:schemeClr>
              </a:solidFill>
              <a:latin typeface="Century Gothic" pitchFamily="34" charset="0"/>
            </a:endParaRPr>
          </a:p>
        </p:txBody>
      </p:sp>
      <p:sp>
        <p:nvSpPr>
          <p:cNvPr id="22" name="テキスト ボックス 21"/>
          <p:cNvSpPr txBox="1"/>
          <p:nvPr/>
        </p:nvSpPr>
        <p:spPr>
          <a:xfrm>
            <a:off x="6057910" y="1002363"/>
            <a:ext cx="714380" cy="388013"/>
          </a:xfrm>
          <a:prstGeom prst="rect">
            <a:avLst/>
          </a:prstGeom>
          <a:noFill/>
        </p:spPr>
        <p:txBody>
          <a:bodyPr wrap="square" rtlCol="0">
            <a:spAutoFit/>
          </a:bodyPr>
          <a:lstStyle/>
          <a:p>
            <a:pPr algn="ctr"/>
            <a:r>
              <a:rPr kumimoji="1" lang="en-US" altLang="ja-JP" dirty="0" smtClean="0">
                <a:solidFill>
                  <a:schemeClr val="tx2">
                    <a:lumMod val="60000"/>
                    <a:lumOff val="40000"/>
                  </a:schemeClr>
                </a:solidFill>
                <a:latin typeface="Century Gothic" pitchFamily="34" charset="0"/>
              </a:rPr>
              <a:t>2008</a:t>
            </a:r>
            <a:endParaRPr kumimoji="1" lang="ja-JP" altLang="en-US" dirty="0">
              <a:solidFill>
                <a:schemeClr val="tx2">
                  <a:lumMod val="60000"/>
                  <a:lumOff val="40000"/>
                </a:schemeClr>
              </a:solidFill>
              <a:latin typeface="Century Gothic" pitchFamily="34" charset="0"/>
            </a:endParaRPr>
          </a:p>
        </p:txBody>
      </p:sp>
      <p:sp>
        <p:nvSpPr>
          <p:cNvPr id="35" name="テキスト ボックス 34"/>
          <p:cNvSpPr txBox="1"/>
          <p:nvPr/>
        </p:nvSpPr>
        <p:spPr>
          <a:xfrm>
            <a:off x="152369" y="1012369"/>
            <a:ext cx="714380" cy="388013"/>
          </a:xfrm>
          <a:prstGeom prst="rect">
            <a:avLst/>
          </a:prstGeom>
          <a:noFill/>
        </p:spPr>
        <p:txBody>
          <a:bodyPr wrap="square" rtlCol="0">
            <a:spAutoFit/>
          </a:bodyPr>
          <a:lstStyle/>
          <a:p>
            <a:pPr algn="ctr"/>
            <a:r>
              <a:rPr kumimoji="1" lang="en-US" altLang="ja-JP" dirty="0" smtClean="0">
                <a:solidFill>
                  <a:schemeClr val="tx2">
                    <a:lumMod val="60000"/>
                    <a:lumOff val="40000"/>
                  </a:schemeClr>
                </a:solidFill>
                <a:latin typeface="Century Gothic" pitchFamily="34" charset="0"/>
              </a:rPr>
              <a:t>2005</a:t>
            </a:r>
            <a:endParaRPr kumimoji="1" lang="ja-JP" altLang="en-US" dirty="0">
              <a:solidFill>
                <a:schemeClr val="tx2">
                  <a:lumMod val="60000"/>
                  <a:lumOff val="40000"/>
                </a:schemeClr>
              </a:solidFill>
              <a:latin typeface="Century Gothic" pitchFamily="34" charset="0"/>
            </a:endParaRPr>
          </a:p>
        </p:txBody>
      </p:sp>
      <p:grpSp>
        <p:nvGrpSpPr>
          <p:cNvPr id="46" name="グループ化 45"/>
          <p:cNvGrpSpPr/>
          <p:nvPr/>
        </p:nvGrpSpPr>
        <p:grpSpPr>
          <a:xfrm>
            <a:off x="1919269" y="2544313"/>
            <a:ext cx="1662124" cy="882454"/>
            <a:chOff x="1176314" y="2214554"/>
            <a:chExt cx="1662124" cy="839969"/>
          </a:xfrm>
        </p:grpSpPr>
        <p:pic>
          <p:nvPicPr>
            <p:cNvPr id="36" name="図 35" descr="lipsf.JPG"/>
            <p:cNvPicPr>
              <a:picLocks noChangeAspect="1"/>
            </p:cNvPicPr>
            <p:nvPr/>
          </p:nvPicPr>
          <p:blipFill>
            <a:blip r:embed="rId2"/>
            <a:stretch>
              <a:fillRect/>
            </a:stretch>
          </p:blipFill>
          <p:spPr>
            <a:xfrm>
              <a:off x="1285852" y="2500306"/>
              <a:ext cx="1547813" cy="554217"/>
            </a:xfrm>
            <a:prstGeom prst="rect">
              <a:avLst/>
            </a:prstGeom>
          </p:spPr>
        </p:pic>
        <p:sp>
          <p:nvSpPr>
            <p:cNvPr id="37" name="テキスト ボックス 36"/>
            <p:cNvSpPr txBox="1"/>
            <p:nvPr/>
          </p:nvSpPr>
          <p:spPr>
            <a:xfrm>
              <a:off x="1176314" y="2214554"/>
              <a:ext cx="1662124" cy="369332"/>
            </a:xfrm>
            <a:prstGeom prst="rect">
              <a:avLst/>
            </a:prstGeom>
            <a:noFill/>
          </p:spPr>
          <p:txBody>
            <a:bodyPr wrap="square" rtlCol="0">
              <a:spAutoFit/>
            </a:bodyPr>
            <a:lstStyle/>
            <a:p>
              <a:r>
                <a:rPr kumimoji="1" lang="en-US" altLang="ja-JP" dirty="0" smtClean="0">
                  <a:solidFill>
                    <a:schemeClr val="tx2">
                      <a:lumMod val="60000"/>
                      <a:lumOff val="40000"/>
                    </a:schemeClr>
                  </a:solidFill>
                  <a:latin typeface="Century Gothic" pitchFamily="34" charset="0"/>
                </a:rPr>
                <a:t>2005.11</a:t>
              </a:r>
              <a:endParaRPr kumimoji="1" lang="ja-JP" altLang="en-US" dirty="0">
                <a:solidFill>
                  <a:schemeClr val="tx2">
                    <a:lumMod val="60000"/>
                    <a:lumOff val="40000"/>
                  </a:schemeClr>
                </a:solidFill>
                <a:latin typeface="Century Gothic" pitchFamily="34" charset="0"/>
              </a:endParaRPr>
            </a:p>
          </p:txBody>
        </p:sp>
      </p:grpSp>
      <p:grpSp>
        <p:nvGrpSpPr>
          <p:cNvPr id="47" name="グループ化 46"/>
          <p:cNvGrpSpPr/>
          <p:nvPr/>
        </p:nvGrpSpPr>
        <p:grpSpPr>
          <a:xfrm>
            <a:off x="1904981" y="1560431"/>
            <a:ext cx="1676412" cy="740566"/>
            <a:chOff x="1181076" y="1409686"/>
            <a:chExt cx="1676412" cy="704912"/>
          </a:xfrm>
        </p:grpSpPr>
        <p:sp>
          <p:nvSpPr>
            <p:cNvPr id="38" name="テキスト ボックス 37"/>
            <p:cNvSpPr txBox="1"/>
            <p:nvPr/>
          </p:nvSpPr>
          <p:spPr>
            <a:xfrm>
              <a:off x="1285852" y="1714488"/>
              <a:ext cx="1571636" cy="400110"/>
            </a:xfrm>
            <a:prstGeom prst="rect">
              <a:avLst/>
            </a:prstGeom>
            <a:solidFill>
              <a:schemeClr val="accent3">
                <a:lumMod val="40000"/>
                <a:lumOff val="60000"/>
              </a:schemeClr>
            </a:solidFill>
          </p:spPr>
          <p:txBody>
            <a:bodyPr wrap="square" rtlCol="0">
              <a:spAutoFit/>
            </a:bodyPr>
            <a:lstStyle/>
            <a:p>
              <a:r>
                <a:rPr kumimoji="1" lang="en-US" altLang="ja-JP" sz="2000" dirty="0" smtClean="0">
                  <a:solidFill>
                    <a:schemeClr val="accent1">
                      <a:lumMod val="75000"/>
                    </a:schemeClr>
                  </a:solidFill>
                  <a:latin typeface="Century Gothic" pitchFamily="34" charset="0"/>
                </a:rPr>
                <a:t>OSDL</a:t>
              </a:r>
              <a:r>
                <a:rPr kumimoji="1" lang="ja-JP" altLang="en-US" sz="2000" dirty="0" smtClean="0">
                  <a:solidFill>
                    <a:schemeClr val="accent1">
                      <a:lumMod val="75000"/>
                    </a:schemeClr>
                  </a:solidFill>
                  <a:latin typeface="Century Gothic" pitchFamily="34" charset="0"/>
                </a:rPr>
                <a:t> </a:t>
              </a:r>
              <a:r>
                <a:rPr kumimoji="1" lang="en-US" altLang="ja-JP" sz="2000" dirty="0" smtClean="0">
                  <a:solidFill>
                    <a:schemeClr val="accent1">
                      <a:lumMod val="75000"/>
                    </a:schemeClr>
                  </a:solidFill>
                  <a:latin typeface="Century Gothic" pitchFamily="34" charset="0"/>
                </a:rPr>
                <a:t>MLI</a:t>
              </a:r>
              <a:endParaRPr kumimoji="1" lang="ja-JP" altLang="en-US" sz="2000" dirty="0">
                <a:solidFill>
                  <a:schemeClr val="accent1">
                    <a:lumMod val="75000"/>
                  </a:schemeClr>
                </a:solidFill>
                <a:latin typeface="Century Gothic" pitchFamily="34" charset="0"/>
              </a:endParaRPr>
            </a:p>
          </p:txBody>
        </p:sp>
        <p:sp>
          <p:nvSpPr>
            <p:cNvPr id="39" name="テキスト ボックス 38"/>
            <p:cNvSpPr txBox="1"/>
            <p:nvPr/>
          </p:nvSpPr>
          <p:spPr>
            <a:xfrm>
              <a:off x="1181076" y="1409686"/>
              <a:ext cx="1662124" cy="369332"/>
            </a:xfrm>
            <a:prstGeom prst="rect">
              <a:avLst/>
            </a:prstGeom>
            <a:noFill/>
          </p:spPr>
          <p:txBody>
            <a:bodyPr wrap="square" rtlCol="0">
              <a:spAutoFit/>
            </a:bodyPr>
            <a:lstStyle/>
            <a:p>
              <a:r>
                <a:rPr kumimoji="1" lang="en-US" altLang="ja-JP" dirty="0" smtClean="0">
                  <a:solidFill>
                    <a:schemeClr val="tx2">
                      <a:lumMod val="60000"/>
                      <a:lumOff val="40000"/>
                    </a:schemeClr>
                  </a:solidFill>
                  <a:latin typeface="Century Gothic" pitchFamily="34" charset="0"/>
                </a:rPr>
                <a:t>2005.11</a:t>
              </a:r>
              <a:endParaRPr kumimoji="1" lang="ja-JP" altLang="en-US" dirty="0">
                <a:solidFill>
                  <a:schemeClr val="tx2">
                    <a:lumMod val="60000"/>
                    <a:lumOff val="40000"/>
                  </a:schemeClr>
                </a:solidFill>
                <a:latin typeface="Century Gothic" pitchFamily="34" charset="0"/>
              </a:endParaRPr>
            </a:p>
          </p:txBody>
        </p:sp>
      </p:grpSp>
      <p:grpSp>
        <p:nvGrpSpPr>
          <p:cNvPr id="45" name="グループ化 44"/>
          <p:cNvGrpSpPr/>
          <p:nvPr/>
        </p:nvGrpSpPr>
        <p:grpSpPr>
          <a:xfrm>
            <a:off x="904849" y="3984405"/>
            <a:ext cx="1676412" cy="943388"/>
            <a:chOff x="52356" y="3845486"/>
            <a:chExt cx="1676412" cy="897969"/>
          </a:xfrm>
        </p:grpSpPr>
        <p:pic>
          <p:nvPicPr>
            <p:cNvPr id="40" name="図 39" descr="CELF.JPG"/>
            <p:cNvPicPr>
              <a:picLocks noChangeAspect="1"/>
            </p:cNvPicPr>
            <p:nvPr/>
          </p:nvPicPr>
          <p:blipFill>
            <a:blip r:embed="rId3"/>
            <a:stretch>
              <a:fillRect/>
            </a:stretch>
          </p:blipFill>
          <p:spPr>
            <a:xfrm>
              <a:off x="142844" y="4143380"/>
              <a:ext cx="1362075" cy="600075"/>
            </a:xfrm>
            <a:prstGeom prst="rect">
              <a:avLst/>
            </a:prstGeom>
          </p:spPr>
        </p:pic>
        <p:sp>
          <p:nvSpPr>
            <p:cNvPr id="41" name="テキスト ボックス 40"/>
            <p:cNvSpPr txBox="1"/>
            <p:nvPr/>
          </p:nvSpPr>
          <p:spPr>
            <a:xfrm>
              <a:off x="442884" y="4100517"/>
              <a:ext cx="1285884" cy="369332"/>
            </a:xfrm>
            <a:prstGeom prst="rect">
              <a:avLst/>
            </a:prstGeom>
            <a:noFill/>
          </p:spPr>
          <p:txBody>
            <a:bodyPr wrap="square" rtlCol="0">
              <a:spAutoFit/>
            </a:bodyPr>
            <a:lstStyle/>
            <a:p>
              <a:r>
                <a:rPr kumimoji="1" lang="en-US" altLang="ja-JP" dirty="0" smtClean="0">
                  <a:solidFill>
                    <a:schemeClr val="accent1">
                      <a:lumMod val="75000"/>
                    </a:schemeClr>
                  </a:solidFill>
                  <a:latin typeface="Century Gothic" pitchFamily="34" charset="0"/>
                </a:rPr>
                <a:t>MPP WG</a:t>
              </a:r>
              <a:endParaRPr kumimoji="1" lang="ja-JP" altLang="en-US" dirty="0">
                <a:solidFill>
                  <a:schemeClr val="accent1">
                    <a:lumMod val="75000"/>
                  </a:schemeClr>
                </a:solidFill>
                <a:latin typeface="Century Gothic" pitchFamily="34" charset="0"/>
              </a:endParaRPr>
            </a:p>
          </p:txBody>
        </p:sp>
        <p:sp>
          <p:nvSpPr>
            <p:cNvPr id="42" name="テキスト ボックス 41"/>
            <p:cNvSpPr txBox="1"/>
            <p:nvPr/>
          </p:nvSpPr>
          <p:spPr>
            <a:xfrm>
              <a:off x="52356" y="3845486"/>
              <a:ext cx="1662124" cy="369332"/>
            </a:xfrm>
            <a:prstGeom prst="rect">
              <a:avLst/>
            </a:prstGeom>
            <a:noFill/>
          </p:spPr>
          <p:txBody>
            <a:bodyPr wrap="square" rtlCol="0">
              <a:spAutoFit/>
            </a:bodyPr>
            <a:lstStyle/>
            <a:p>
              <a:r>
                <a:rPr kumimoji="1" lang="en-US" altLang="ja-JP" dirty="0" smtClean="0">
                  <a:solidFill>
                    <a:schemeClr val="tx2">
                      <a:lumMod val="60000"/>
                      <a:lumOff val="40000"/>
                    </a:schemeClr>
                  </a:solidFill>
                  <a:latin typeface="Century Gothic" pitchFamily="34" charset="0"/>
                </a:rPr>
                <a:t>2005.5</a:t>
              </a:r>
              <a:endParaRPr kumimoji="1" lang="ja-JP" altLang="en-US" dirty="0">
                <a:solidFill>
                  <a:schemeClr val="tx2">
                    <a:lumMod val="60000"/>
                    <a:lumOff val="40000"/>
                  </a:schemeClr>
                </a:solidFill>
                <a:latin typeface="Century Gothic" pitchFamily="34" charset="0"/>
              </a:endParaRPr>
            </a:p>
          </p:txBody>
        </p:sp>
      </p:grpSp>
      <p:sp>
        <p:nvSpPr>
          <p:cNvPr id="43" name="ホームベース 42"/>
          <p:cNvSpPr/>
          <p:nvPr/>
        </p:nvSpPr>
        <p:spPr bwMode="auto">
          <a:xfrm>
            <a:off x="1223939" y="5603255"/>
            <a:ext cx="4929222" cy="450308"/>
          </a:xfrm>
          <a:prstGeom prst="homePlate">
            <a:avLst/>
          </a:prstGeom>
          <a:solidFill>
            <a:schemeClr val="accent1"/>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rgbClr val="FFFF00"/>
                </a:solidFill>
                <a:effectLst/>
                <a:latin typeface="Century Gothic" pitchFamily="34" charset="0"/>
              </a:rPr>
              <a:t> </a:t>
            </a:r>
            <a:r>
              <a:rPr kumimoji="0" lang="en-US" altLang="ja-JP" sz="2400" b="1" i="0" u="none" strike="noStrike" cap="none" normalizeH="0" baseline="0" dirty="0" smtClean="0">
                <a:ln>
                  <a:noFill/>
                </a:ln>
                <a:solidFill>
                  <a:srgbClr val="FFFF00"/>
                </a:solidFill>
                <a:effectLst/>
                <a:latin typeface="Century Gothic" pitchFamily="34" charset="0"/>
              </a:rPr>
              <a:t>MOAP/L</a:t>
            </a:r>
            <a:endParaRPr kumimoji="0" lang="ja-JP" altLang="en-US" sz="2400" b="1" i="0" u="none" strike="noStrike" cap="none" normalizeH="0" baseline="0" dirty="0" smtClean="0">
              <a:ln>
                <a:noFill/>
              </a:ln>
              <a:solidFill>
                <a:srgbClr val="FFFF00"/>
              </a:solidFill>
              <a:effectLst/>
              <a:latin typeface="Century Gothic" pitchFamily="34" charset="0"/>
            </a:endParaRPr>
          </a:p>
        </p:txBody>
      </p:sp>
      <p:sp>
        <p:nvSpPr>
          <p:cNvPr id="44" name="山形 43"/>
          <p:cNvSpPr/>
          <p:nvPr/>
        </p:nvSpPr>
        <p:spPr bwMode="auto">
          <a:xfrm>
            <a:off x="6005523" y="5603255"/>
            <a:ext cx="2428892" cy="450308"/>
          </a:xfrm>
          <a:prstGeom prst="chevron">
            <a:avLst/>
          </a:prstGeom>
          <a:solidFill>
            <a:srgbClr val="00B05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1" i="0" u="none" strike="noStrike" cap="none" normalizeH="0" baseline="0" dirty="0" err="1" smtClean="0">
                <a:ln>
                  <a:noFill/>
                </a:ln>
                <a:solidFill>
                  <a:srgbClr val="FFC000"/>
                </a:solidFill>
                <a:effectLst/>
                <a:latin typeface="Century Gothic" pitchFamily="34" charset="0"/>
              </a:rPr>
              <a:t>LiMo</a:t>
            </a:r>
            <a:endParaRPr kumimoji="0" lang="ja-JP" altLang="en-US" sz="2400" b="1" i="0" u="none" strike="noStrike" cap="none" normalizeH="0" baseline="0" dirty="0" smtClean="0">
              <a:ln>
                <a:noFill/>
              </a:ln>
              <a:solidFill>
                <a:srgbClr val="FFC000"/>
              </a:solidFill>
              <a:effectLst/>
              <a:latin typeface="Century Gothic" pitchFamily="34" charset="0"/>
            </a:endParaRPr>
          </a:p>
        </p:txBody>
      </p:sp>
      <p:grpSp>
        <p:nvGrpSpPr>
          <p:cNvPr id="49" name="グループ化 48"/>
          <p:cNvGrpSpPr/>
          <p:nvPr/>
        </p:nvGrpSpPr>
        <p:grpSpPr>
          <a:xfrm>
            <a:off x="5653095" y="1585511"/>
            <a:ext cx="2052638" cy="640435"/>
            <a:chOff x="5167317" y="2062153"/>
            <a:chExt cx="2052638" cy="609602"/>
          </a:xfrm>
        </p:grpSpPr>
        <p:pic>
          <p:nvPicPr>
            <p:cNvPr id="32" name="図 31" descr="OHA.JPG"/>
            <p:cNvPicPr>
              <a:picLocks noChangeAspect="1"/>
            </p:cNvPicPr>
            <p:nvPr/>
          </p:nvPicPr>
          <p:blipFill>
            <a:blip r:embed="rId4"/>
            <a:stretch>
              <a:fillRect/>
            </a:stretch>
          </p:blipFill>
          <p:spPr>
            <a:xfrm>
              <a:off x="5286380" y="2357430"/>
              <a:ext cx="1933575" cy="314325"/>
            </a:xfrm>
            <a:prstGeom prst="rect">
              <a:avLst/>
            </a:prstGeom>
          </p:spPr>
        </p:pic>
        <p:sp>
          <p:nvSpPr>
            <p:cNvPr id="34" name="テキスト ボックス 33"/>
            <p:cNvSpPr txBox="1"/>
            <p:nvPr/>
          </p:nvSpPr>
          <p:spPr>
            <a:xfrm>
              <a:off x="5167317" y="2062153"/>
              <a:ext cx="1662124" cy="369332"/>
            </a:xfrm>
            <a:prstGeom prst="rect">
              <a:avLst/>
            </a:prstGeom>
            <a:noFill/>
          </p:spPr>
          <p:txBody>
            <a:bodyPr wrap="square" rtlCol="0">
              <a:spAutoFit/>
            </a:bodyPr>
            <a:lstStyle/>
            <a:p>
              <a:r>
                <a:rPr kumimoji="1" lang="en-US" altLang="ja-JP" dirty="0" smtClean="0">
                  <a:solidFill>
                    <a:schemeClr val="tx2">
                      <a:lumMod val="60000"/>
                      <a:lumOff val="40000"/>
                    </a:schemeClr>
                  </a:solidFill>
                  <a:latin typeface="Century Gothic" pitchFamily="34" charset="0"/>
                </a:rPr>
                <a:t>2007.11</a:t>
              </a:r>
              <a:endParaRPr kumimoji="1" lang="ja-JP" altLang="en-US" dirty="0">
                <a:solidFill>
                  <a:schemeClr val="tx2">
                    <a:lumMod val="60000"/>
                    <a:lumOff val="40000"/>
                  </a:schemeClr>
                </a:solidFill>
                <a:latin typeface="Century Gothic" pitchFamily="34" charset="0"/>
              </a:endParaRPr>
            </a:p>
          </p:txBody>
        </p:sp>
      </p:grpSp>
      <p:grpSp>
        <p:nvGrpSpPr>
          <p:cNvPr id="48" name="グループ化 47"/>
          <p:cNvGrpSpPr/>
          <p:nvPr/>
        </p:nvGrpSpPr>
        <p:grpSpPr>
          <a:xfrm>
            <a:off x="4477176" y="3426767"/>
            <a:ext cx="2247489" cy="825564"/>
            <a:chOff x="3295641" y="3214686"/>
            <a:chExt cx="2247489" cy="785818"/>
          </a:xfrm>
        </p:grpSpPr>
        <p:pic>
          <p:nvPicPr>
            <p:cNvPr id="30" name="図 29" descr="limof.JPG"/>
            <p:cNvPicPr>
              <a:picLocks noChangeAspect="1"/>
            </p:cNvPicPr>
            <p:nvPr/>
          </p:nvPicPr>
          <p:blipFill>
            <a:blip r:embed="rId5"/>
            <a:stretch>
              <a:fillRect/>
            </a:stretch>
          </p:blipFill>
          <p:spPr>
            <a:xfrm>
              <a:off x="3386129" y="3500438"/>
              <a:ext cx="2157001" cy="500066"/>
            </a:xfrm>
            <a:prstGeom prst="rect">
              <a:avLst/>
            </a:prstGeom>
          </p:spPr>
        </p:pic>
        <p:sp>
          <p:nvSpPr>
            <p:cNvPr id="33" name="テキスト ボックス 32"/>
            <p:cNvSpPr txBox="1"/>
            <p:nvPr/>
          </p:nvSpPr>
          <p:spPr>
            <a:xfrm>
              <a:off x="3295641" y="3214686"/>
              <a:ext cx="1662124" cy="369332"/>
            </a:xfrm>
            <a:prstGeom prst="rect">
              <a:avLst/>
            </a:prstGeom>
            <a:noFill/>
          </p:spPr>
          <p:txBody>
            <a:bodyPr wrap="square" rtlCol="0">
              <a:spAutoFit/>
            </a:bodyPr>
            <a:lstStyle/>
            <a:p>
              <a:r>
                <a:rPr kumimoji="1" lang="en-US" altLang="ja-JP" dirty="0" smtClean="0">
                  <a:solidFill>
                    <a:schemeClr val="tx2">
                      <a:lumMod val="60000"/>
                      <a:lumOff val="40000"/>
                    </a:schemeClr>
                  </a:solidFill>
                  <a:latin typeface="Century Gothic" pitchFamily="34" charset="0"/>
                </a:rPr>
                <a:t>2007.1</a:t>
              </a:r>
              <a:endParaRPr kumimoji="1" lang="ja-JP" altLang="en-US" dirty="0">
                <a:solidFill>
                  <a:schemeClr val="tx2">
                    <a:lumMod val="60000"/>
                    <a:lumOff val="40000"/>
                  </a:schemeClr>
                </a:solidFill>
                <a:latin typeface="Century Gothic" pitchFamily="34" charset="0"/>
              </a:endParaRPr>
            </a:p>
          </p:txBody>
        </p:sp>
      </p:grpSp>
      <p:sp>
        <p:nvSpPr>
          <p:cNvPr id="56" name="右大かっこ 55"/>
          <p:cNvSpPr/>
          <p:nvPr/>
        </p:nvSpPr>
        <p:spPr bwMode="auto">
          <a:xfrm>
            <a:off x="366683" y="1475433"/>
            <a:ext cx="3714776" cy="3902668"/>
          </a:xfrm>
          <a:prstGeom prst="rightBracket">
            <a:avLst/>
          </a:prstGeom>
          <a:noFill/>
          <a:ln w="34925" cap="flat" cmpd="sng" algn="ctr">
            <a:solidFill>
              <a:schemeClr val="tx2">
                <a:lumMod val="60000"/>
                <a:lumOff val="40000"/>
              </a:schemeClr>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7" name="右大かっこ 56"/>
          <p:cNvSpPr/>
          <p:nvPr/>
        </p:nvSpPr>
        <p:spPr bwMode="auto">
          <a:xfrm rot="10800000">
            <a:off x="4224335" y="1480436"/>
            <a:ext cx="4500594" cy="3902668"/>
          </a:xfrm>
          <a:prstGeom prst="rightBracket">
            <a:avLst/>
          </a:prstGeom>
          <a:noFill/>
          <a:ln w="34925" cap="flat" cmpd="sng" algn="ctr">
            <a:solidFill>
              <a:srgbClr val="FFC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8" name="テキスト ボックス 57"/>
          <p:cNvSpPr txBox="1"/>
          <p:nvPr/>
        </p:nvSpPr>
        <p:spPr>
          <a:xfrm>
            <a:off x="142844" y="4972764"/>
            <a:ext cx="1500198" cy="420347"/>
          </a:xfrm>
          <a:prstGeom prst="rect">
            <a:avLst/>
          </a:prstGeom>
          <a:noFill/>
        </p:spPr>
        <p:txBody>
          <a:bodyPr wrap="square" rtlCol="0">
            <a:spAutoFit/>
          </a:bodyPr>
          <a:lstStyle/>
          <a:p>
            <a:r>
              <a:rPr kumimoji="1" lang="ja-JP" altLang="en-US" sz="2000" dirty="0" smtClean="0">
                <a:solidFill>
                  <a:schemeClr val="accent2">
                    <a:lumMod val="50000"/>
                  </a:schemeClr>
                </a:solidFill>
                <a:latin typeface="+mn-lt"/>
                <a:ea typeface="平成角ｺﾞｼｯｸ体W5P" pitchFamily="50" charset="-128"/>
              </a:rPr>
              <a:t>第一世代</a:t>
            </a:r>
            <a:endParaRPr kumimoji="1" lang="ja-JP" altLang="en-US" sz="2000" dirty="0">
              <a:solidFill>
                <a:schemeClr val="accent2">
                  <a:lumMod val="50000"/>
                </a:schemeClr>
              </a:solidFill>
              <a:latin typeface="+mn-lt"/>
              <a:ea typeface="平成角ｺﾞｼｯｸ体W5P" pitchFamily="50" charset="-128"/>
            </a:endParaRPr>
          </a:p>
        </p:txBody>
      </p:sp>
      <p:sp>
        <p:nvSpPr>
          <p:cNvPr id="59" name="テキスト ボックス 58"/>
          <p:cNvSpPr txBox="1"/>
          <p:nvPr/>
        </p:nvSpPr>
        <p:spPr>
          <a:xfrm>
            <a:off x="7600971" y="4892769"/>
            <a:ext cx="1500198" cy="420347"/>
          </a:xfrm>
          <a:prstGeom prst="rect">
            <a:avLst/>
          </a:prstGeom>
          <a:noFill/>
        </p:spPr>
        <p:txBody>
          <a:bodyPr wrap="square" rtlCol="0">
            <a:spAutoFit/>
          </a:bodyPr>
          <a:lstStyle/>
          <a:p>
            <a:r>
              <a:rPr kumimoji="1" lang="ja-JP" altLang="en-US" sz="2000" dirty="0" smtClean="0">
                <a:solidFill>
                  <a:schemeClr val="accent2">
                    <a:lumMod val="50000"/>
                  </a:schemeClr>
                </a:solidFill>
                <a:latin typeface="+mn-lt"/>
                <a:ea typeface="平成角ｺﾞｼｯｸ体W5P" pitchFamily="50" charset="-128"/>
              </a:rPr>
              <a:t>第二世代</a:t>
            </a:r>
            <a:endParaRPr kumimoji="1" lang="ja-JP" altLang="en-US" sz="2000" dirty="0">
              <a:solidFill>
                <a:schemeClr val="accent2">
                  <a:lumMod val="50000"/>
                </a:schemeClr>
              </a:solidFill>
              <a:latin typeface="+mn-lt"/>
              <a:ea typeface="平成角ｺﾞｼｯｸ体W5P" pitchFamily="50" charset="-128"/>
            </a:endParaRPr>
          </a:p>
        </p:txBody>
      </p:sp>
      <p:sp>
        <p:nvSpPr>
          <p:cNvPr id="51" name="下矢印 50"/>
          <p:cNvSpPr/>
          <p:nvPr/>
        </p:nvSpPr>
        <p:spPr bwMode="auto">
          <a:xfrm>
            <a:off x="6257937" y="4307368"/>
            <a:ext cx="428628" cy="1270869"/>
          </a:xfrm>
          <a:prstGeom prst="downArrow">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50" name="上矢印 49"/>
          <p:cNvSpPr/>
          <p:nvPr/>
        </p:nvSpPr>
        <p:spPr bwMode="auto">
          <a:xfrm>
            <a:off x="1938319" y="4927793"/>
            <a:ext cx="428628" cy="600410"/>
          </a:xfrm>
          <a:prstGeom prst="upArrow">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pic>
        <p:nvPicPr>
          <p:cNvPr id="60" name="図 59" descr="docomo.JPG"/>
          <p:cNvPicPr>
            <a:picLocks noChangeAspect="1"/>
          </p:cNvPicPr>
          <p:nvPr/>
        </p:nvPicPr>
        <p:blipFill>
          <a:blip r:embed="rId6"/>
          <a:stretch>
            <a:fillRect/>
          </a:stretch>
        </p:blipFill>
        <p:spPr>
          <a:xfrm>
            <a:off x="152369" y="5528204"/>
            <a:ext cx="1019175" cy="550372"/>
          </a:xfrm>
          <a:prstGeom prst="rect">
            <a:avLst/>
          </a:prstGeom>
        </p:spPr>
      </p:pic>
      <p:pic>
        <p:nvPicPr>
          <p:cNvPr id="62" name="図 61" descr="orange.JPG"/>
          <p:cNvPicPr>
            <a:picLocks noChangeAspect="1"/>
          </p:cNvPicPr>
          <p:nvPr/>
        </p:nvPicPr>
        <p:blipFill>
          <a:blip r:embed="rId7"/>
          <a:stretch>
            <a:fillRect/>
          </a:stretch>
        </p:blipFill>
        <p:spPr>
          <a:xfrm>
            <a:off x="3367079" y="3701960"/>
            <a:ext cx="666750" cy="700474"/>
          </a:xfrm>
          <a:prstGeom prst="rect">
            <a:avLst/>
          </a:prstGeom>
        </p:spPr>
      </p:pic>
      <p:cxnSp>
        <p:nvCxnSpPr>
          <p:cNvPr id="53" name="直線矢印コネクタ 52"/>
          <p:cNvCxnSpPr/>
          <p:nvPr/>
        </p:nvCxnSpPr>
        <p:spPr bwMode="auto">
          <a:xfrm>
            <a:off x="3652831" y="3501818"/>
            <a:ext cx="714380" cy="450308"/>
          </a:xfrm>
          <a:prstGeom prst="straightConnector1">
            <a:avLst/>
          </a:prstGeom>
          <a:solidFill>
            <a:schemeClr val="accent1"/>
          </a:solidFill>
          <a:ln w="69850" cap="flat" cmpd="sng" algn="ctr">
            <a:solidFill>
              <a:srgbClr val="002060"/>
            </a:solidFill>
            <a:prstDash val="solid"/>
            <a:round/>
            <a:headEnd type="none" w="med" len="med"/>
            <a:tailEnd type="arrow"/>
          </a:ln>
          <a:effectLst>
            <a:outerShdw dist="35921" dir="2700000" algn="ctr" rotWithShape="0">
              <a:schemeClr val="bg2"/>
            </a:outerShdw>
          </a:effectLst>
        </p:spPr>
      </p:cxnSp>
      <p:sp>
        <p:nvSpPr>
          <p:cNvPr id="63" name="テキスト ボックス 62"/>
          <p:cNvSpPr txBox="1"/>
          <p:nvPr/>
        </p:nvSpPr>
        <p:spPr>
          <a:xfrm>
            <a:off x="938187" y="3426767"/>
            <a:ext cx="2571768" cy="501183"/>
          </a:xfrm>
          <a:prstGeom prst="rect">
            <a:avLst/>
          </a:prstGeom>
          <a:noFill/>
        </p:spPr>
        <p:txBody>
          <a:bodyPr wrap="square" lIns="0" rIns="0" rtlCol="0">
            <a:spAutoFit/>
          </a:bodyPr>
          <a:lstStyle/>
          <a:p>
            <a:pPr algn="ctr">
              <a:lnSpc>
                <a:spcPts val="1500"/>
              </a:lnSpc>
            </a:pPr>
            <a:r>
              <a:rPr kumimoji="1" lang="en-US" altLang="ja-JP" sz="1200" dirty="0" err="1" smtClean="0"/>
              <a:t>Oragne</a:t>
            </a:r>
            <a:r>
              <a:rPr kumimoji="1" lang="ja-JP" altLang="en-US" sz="1200" dirty="0" smtClean="0"/>
              <a:t> （</a:t>
            </a:r>
            <a:r>
              <a:rPr kumimoji="1" lang="en-US" altLang="ja-JP" sz="1200" dirty="0" smtClean="0"/>
              <a:t>France</a:t>
            </a:r>
            <a:r>
              <a:rPr kumimoji="1" lang="ja-JP" altLang="en-US" sz="1200" dirty="0" smtClean="0"/>
              <a:t> </a:t>
            </a:r>
            <a:r>
              <a:rPr kumimoji="1" lang="en-US" altLang="ja-JP" sz="1200" dirty="0" smtClean="0"/>
              <a:t>Telecom</a:t>
            </a:r>
            <a:r>
              <a:rPr kumimoji="1" lang="ja-JP" altLang="en-US" sz="1200" dirty="0" smtClean="0"/>
              <a:t>） の</a:t>
            </a:r>
            <a:r>
              <a:rPr kumimoji="1" lang="en-US" altLang="ja-JP" sz="1200" dirty="0" smtClean="0"/>
              <a:t/>
            </a:r>
            <a:br>
              <a:rPr kumimoji="1" lang="en-US" altLang="ja-JP" sz="1200" dirty="0" smtClean="0"/>
            </a:br>
            <a:r>
              <a:rPr kumimoji="1" lang="ja-JP" altLang="en-US" sz="1200" dirty="0" smtClean="0"/>
              <a:t> </a:t>
            </a:r>
            <a:r>
              <a:rPr kumimoji="1" lang="en-US" altLang="ja-JP" sz="1200" dirty="0" err="1" smtClean="0"/>
              <a:t>LiMo</a:t>
            </a:r>
            <a:r>
              <a:rPr kumimoji="1" lang="ja-JP" altLang="en-US" sz="1200" dirty="0" smtClean="0"/>
              <a:t> 加入表明で </a:t>
            </a:r>
            <a:r>
              <a:rPr kumimoji="1" lang="en-US" altLang="ja-JP" sz="1200" dirty="0" err="1" smtClean="0"/>
              <a:t>LiPS</a:t>
            </a:r>
            <a:r>
              <a:rPr kumimoji="1" lang="ja-JP" altLang="en-US" sz="1200" dirty="0" smtClean="0"/>
              <a:t> は弱体化</a:t>
            </a:r>
            <a:endParaRPr kumimoji="1" lang="ja-JP" altLang="en-US" sz="1200" dirty="0"/>
          </a:p>
        </p:txBody>
      </p:sp>
      <p:sp>
        <p:nvSpPr>
          <p:cNvPr id="64" name="円/楕円 63"/>
          <p:cNvSpPr/>
          <p:nvPr/>
        </p:nvSpPr>
        <p:spPr bwMode="auto">
          <a:xfrm>
            <a:off x="2376472" y="4477484"/>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b="0" i="0" u="none" strike="noStrike" cap="none" normalizeH="0" baseline="0" dirty="0" smtClean="0">
                <a:ln>
                  <a:noFill/>
                </a:ln>
                <a:solidFill>
                  <a:schemeClr val="bg1"/>
                </a:solidFill>
                <a:effectLst/>
                <a:latin typeface="Tahoma" pitchFamily="34" charset="0"/>
                <a:cs typeface="Tahoma" pitchFamily="34" charset="0"/>
              </a:rPr>
              <a:t>NEC</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65" name="円/楕円 64"/>
          <p:cNvSpPr/>
          <p:nvPr/>
        </p:nvSpPr>
        <p:spPr bwMode="auto">
          <a:xfrm>
            <a:off x="2385997" y="4777690"/>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PMC</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66" name="円/楕円 65"/>
          <p:cNvSpPr/>
          <p:nvPr/>
        </p:nvSpPr>
        <p:spPr bwMode="auto">
          <a:xfrm>
            <a:off x="2376472" y="4172276"/>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Mot</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67" name="円/楕円 66"/>
          <p:cNvSpPr/>
          <p:nvPr/>
        </p:nvSpPr>
        <p:spPr bwMode="auto">
          <a:xfrm>
            <a:off x="6796103" y="3471798"/>
            <a:ext cx="714380" cy="300205"/>
          </a:xfrm>
          <a:prstGeom prst="ellipse">
            <a:avLst/>
          </a:prstGeom>
          <a:solidFill>
            <a:srgbClr val="00B0F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DoCoMo</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68" name="円/楕円 67"/>
          <p:cNvSpPr/>
          <p:nvPr/>
        </p:nvSpPr>
        <p:spPr bwMode="auto">
          <a:xfrm>
            <a:off x="7548583" y="3466794"/>
            <a:ext cx="85725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Vodaphone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0" name="円/楕円 69"/>
          <p:cNvSpPr/>
          <p:nvPr/>
        </p:nvSpPr>
        <p:spPr bwMode="auto">
          <a:xfrm>
            <a:off x="6796103" y="3782010"/>
            <a:ext cx="500066" cy="300205"/>
          </a:xfrm>
          <a:prstGeom prst="ellipse">
            <a:avLst/>
          </a:prstGeom>
          <a:solidFill>
            <a:srgbClr val="00B0F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PMC</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1" name="円/楕円 70"/>
          <p:cNvSpPr/>
          <p:nvPr/>
        </p:nvSpPr>
        <p:spPr bwMode="auto">
          <a:xfrm>
            <a:off x="7296169" y="3782010"/>
            <a:ext cx="500066" cy="300205"/>
          </a:xfrm>
          <a:prstGeom prst="ellipse">
            <a:avLst/>
          </a:prstGeom>
          <a:solidFill>
            <a:srgbClr val="00B0F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NEC</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2" name="円/楕円 71"/>
          <p:cNvSpPr/>
          <p:nvPr/>
        </p:nvSpPr>
        <p:spPr bwMode="auto">
          <a:xfrm>
            <a:off x="7796235" y="3782010"/>
            <a:ext cx="714380"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Samsung</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3" name="円/楕円 72"/>
          <p:cNvSpPr/>
          <p:nvPr/>
        </p:nvSpPr>
        <p:spPr bwMode="auto">
          <a:xfrm>
            <a:off x="6796103" y="4082215"/>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LG</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4" name="円/楕円 73"/>
          <p:cNvSpPr/>
          <p:nvPr/>
        </p:nvSpPr>
        <p:spPr bwMode="auto">
          <a:xfrm>
            <a:off x="7296169" y="4082215"/>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Motorola</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5" name="円/楕円 74"/>
          <p:cNvSpPr/>
          <p:nvPr/>
        </p:nvSpPr>
        <p:spPr bwMode="auto">
          <a:xfrm>
            <a:off x="8081987" y="4082215"/>
            <a:ext cx="642942" cy="300205"/>
          </a:xfrm>
          <a:prstGeom prst="ellipse">
            <a:avLst/>
          </a:prstGeom>
          <a:solidFill>
            <a:schemeClr val="accent4">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Orange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6" name="円/楕円 75"/>
          <p:cNvSpPr/>
          <p:nvPr/>
        </p:nvSpPr>
        <p:spPr bwMode="auto">
          <a:xfrm>
            <a:off x="7724797" y="1910730"/>
            <a:ext cx="714380"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Samsung</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7" name="円/楕円 76"/>
          <p:cNvSpPr/>
          <p:nvPr/>
        </p:nvSpPr>
        <p:spPr bwMode="auto">
          <a:xfrm>
            <a:off x="8439177" y="1910730"/>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HT</a:t>
            </a:r>
            <a:r>
              <a:rPr kumimoji="0" lang="en-US" altLang="ja-JP" sz="1200" dirty="0" smtClean="0">
                <a:solidFill>
                  <a:schemeClr val="bg1"/>
                </a:solidFill>
                <a:latin typeface="Tahoma" pitchFamily="34" charset="0"/>
                <a:cs typeface="Tahoma" pitchFamily="34" charset="0"/>
              </a:rPr>
              <a:t>C</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8" name="円/楕円 77"/>
          <p:cNvSpPr/>
          <p:nvPr/>
        </p:nvSpPr>
        <p:spPr bwMode="auto">
          <a:xfrm>
            <a:off x="7724797" y="2250963"/>
            <a:ext cx="714380" cy="300205"/>
          </a:xfrm>
          <a:prstGeom prst="ellipse">
            <a:avLst/>
          </a:prstGeom>
          <a:solidFill>
            <a:srgbClr val="00B0F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DoCoMo</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79" name="円/楕円 78"/>
          <p:cNvSpPr/>
          <p:nvPr/>
        </p:nvSpPr>
        <p:spPr bwMode="auto">
          <a:xfrm>
            <a:off x="7724797" y="1550485"/>
            <a:ext cx="571504"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Sprint</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0" name="円/楕円 79"/>
          <p:cNvSpPr/>
          <p:nvPr/>
        </p:nvSpPr>
        <p:spPr bwMode="auto">
          <a:xfrm>
            <a:off x="8310557" y="1540478"/>
            <a:ext cx="714380"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T-Mobile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1" name="円/楕円 80"/>
          <p:cNvSpPr/>
          <p:nvPr/>
        </p:nvSpPr>
        <p:spPr bwMode="auto">
          <a:xfrm>
            <a:off x="8439177" y="2250963"/>
            <a:ext cx="500066" cy="300205"/>
          </a:xfrm>
          <a:prstGeom prst="ellipse">
            <a:avLst/>
          </a:prstGeom>
          <a:solidFill>
            <a:srgbClr val="00B0F0"/>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KDDI</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2" name="円/楕円 81"/>
          <p:cNvSpPr/>
          <p:nvPr/>
        </p:nvSpPr>
        <p:spPr bwMode="auto">
          <a:xfrm>
            <a:off x="6438913" y="2245960"/>
            <a:ext cx="500066"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LG</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3" name="円/楕円 82"/>
          <p:cNvSpPr/>
          <p:nvPr/>
        </p:nvSpPr>
        <p:spPr bwMode="auto">
          <a:xfrm>
            <a:off x="6938979" y="2245960"/>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Motorola</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4" name="円/楕円 83"/>
          <p:cNvSpPr/>
          <p:nvPr/>
        </p:nvSpPr>
        <p:spPr bwMode="auto">
          <a:xfrm>
            <a:off x="6724665" y="1550485"/>
            <a:ext cx="1000132"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a:solidFill>
                  <a:schemeClr val="bg1"/>
                </a:solidFill>
                <a:latin typeface="Tahoma" pitchFamily="34" charset="0"/>
                <a:cs typeface="Tahoma" pitchFamily="34" charset="0"/>
              </a:rPr>
              <a:t>China Mobile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6" name="円/楕円 85"/>
          <p:cNvSpPr/>
          <p:nvPr/>
        </p:nvSpPr>
        <p:spPr bwMode="auto">
          <a:xfrm>
            <a:off x="876274" y="3146575"/>
            <a:ext cx="1143008" cy="300205"/>
          </a:xfrm>
          <a:prstGeom prst="ellipse">
            <a:avLst/>
          </a:prstGeom>
          <a:solidFill>
            <a:schemeClr val="accent4">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smtClean="0">
                <a:solidFill>
                  <a:schemeClr val="bg1"/>
                </a:solidFill>
                <a:latin typeface="Tahoma" pitchFamily="34" charset="0"/>
                <a:cs typeface="Tahoma" pitchFamily="34" charset="0"/>
              </a:rPr>
              <a:t>FranceTelecom</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7" name="円/楕円 86"/>
          <p:cNvSpPr/>
          <p:nvPr/>
        </p:nvSpPr>
        <p:spPr bwMode="auto">
          <a:xfrm>
            <a:off x="947712" y="2846370"/>
            <a:ext cx="1000132"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smtClean="0">
                <a:solidFill>
                  <a:schemeClr val="bg1"/>
                </a:solidFill>
                <a:latin typeface="Tahoma" pitchFamily="34" charset="0"/>
                <a:cs typeface="Tahoma" pitchFamily="34" charset="0"/>
              </a:rPr>
              <a:t>PalmSource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9" name="円/楕円 88"/>
          <p:cNvSpPr/>
          <p:nvPr/>
        </p:nvSpPr>
        <p:spPr bwMode="auto">
          <a:xfrm>
            <a:off x="990575" y="2235953"/>
            <a:ext cx="1000132"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WindRiver</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0" name="円/楕円 89"/>
          <p:cNvSpPr/>
          <p:nvPr/>
        </p:nvSpPr>
        <p:spPr bwMode="auto">
          <a:xfrm>
            <a:off x="1000100" y="1945755"/>
            <a:ext cx="1000132"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smtClean="0">
                <a:solidFill>
                  <a:schemeClr val="bg1"/>
                </a:solidFill>
                <a:latin typeface="Tahoma" pitchFamily="34" charset="0"/>
                <a:cs typeface="Tahoma" pitchFamily="34" charset="0"/>
              </a:rPr>
              <a:t>PalmSource</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1" name="円/楕円 90"/>
          <p:cNvSpPr/>
          <p:nvPr/>
        </p:nvSpPr>
        <p:spPr bwMode="auto">
          <a:xfrm>
            <a:off x="1000100" y="1645549"/>
            <a:ext cx="1000132"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MontaVista</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2" name="円/楕円 91"/>
          <p:cNvSpPr/>
          <p:nvPr/>
        </p:nvSpPr>
        <p:spPr bwMode="auto">
          <a:xfrm>
            <a:off x="6505589" y="3181600"/>
            <a:ext cx="714380" cy="300205"/>
          </a:xfrm>
          <a:prstGeom prst="ellipse">
            <a:avLst/>
          </a:prstGeom>
          <a:solidFill>
            <a:schemeClr val="accent4">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Access</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3" name="円/楕円 92"/>
          <p:cNvSpPr/>
          <p:nvPr/>
        </p:nvSpPr>
        <p:spPr bwMode="auto">
          <a:xfrm>
            <a:off x="7224731" y="3181600"/>
            <a:ext cx="714380"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a:solidFill>
                  <a:schemeClr val="bg1"/>
                </a:solidFill>
                <a:latin typeface="Tahoma" pitchFamily="34" charset="0"/>
                <a:cs typeface="Tahoma" pitchFamily="34" charset="0"/>
              </a:rPr>
              <a:t>Aplix</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5" name="円/楕円 84"/>
          <p:cNvSpPr/>
          <p:nvPr/>
        </p:nvSpPr>
        <p:spPr bwMode="auto">
          <a:xfrm>
            <a:off x="285720" y="2976559"/>
            <a:ext cx="714380" cy="300205"/>
          </a:xfrm>
          <a:prstGeom prst="ellipse">
            <a:avLst/>
          </a:prstGeom>
          <a:solidFill>
            <a:schemeClr val="accent4">
              <a:lumMod val="60000"/>
              <a:lumOff val="40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Access</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88" name="円/楕円 87"/>
          <p:cNvSpPr/>
          <p:nvPr/>
        </p:nvSpPr>
        <p:spPr bwMode="auto">
          <a:xfrm>
            <a:off x="4714876" y="1357298"/>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Broadcom</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4" name="円/楕円 93"/>
          <p:cNvSpPr/>
          <p:nvPr/>
        </p:nvSpPr>
        <p:spPr bwMode="auto">
          <a:xfrm>
            <a:off x="4714876" y="1662100"/>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Intel</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5" name="円/楕円 94"/>
          <p:cNvSpPr/>
          <p:nvPr/>
        </p:nvSpPr>
        <p:spPr bwMode="auto">
          <a:xfrm>
            <a:off x="4733926" y="1976262"/>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Marvell</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6" name="円/楕円 95"/>
          <p:cNvSpPr/>
          <p:nvPr/>
        </p:nvSpPr>
        <p:spPr bwMode="auto">
          <a:xfrm>
            <a:off x="4767264" y="2281064"/>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err="1" smtClean="0">
                <a:solidFill>
                  <a:schemeClr val="bg1"/>
                </a:solidFill>
                <a:latin typeface="Tahoma" pitchFamily="34" charset="0"/>
                <a:cs typeface="Tahoma" pitchFamily="34" charset="0"/>
              </a:rPr>
              <a:t>nVidia</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7" name="円/楕円 96"/>
          <p:cNvSpPr/>
          <p:nvPr/>
        </p:nvSpPr>
        <p:spPr bwMode="auto">
          <a:xfrm>
            <a:off x="5429256" y="1214422"/>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Qualcomm</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
        <p:nvSpPr>
          <p:cNvPr id="98" name="円/楕円 97"/>
          <p:cNvSpPr/>
          <p:nvPr/>
        </p:nvSpPr>
        <p:spPr bwMode="auto">
          <a:xfrm>
            <a:off x="5462594" y="2433464"/>
            <a:ext cx="785818" cy="300205"/>
          </a:xfrm>
          <a:prstGeom prst="ellipse">
            <a:avLst/>
          </a:prstGeom>
          <a:solidFill>
            <a:schemeClr val="tx2">
              <a:lumMod val="75000"/>
            </a:schemeClr>
          </a:solidFill>
          <a:ln w="9525" cap="flat" cmpd="sng" algn="ctr">
            <a:noFill/>
            <a:prstDash val="solid"/>
            <a:round/>
            <a:headEnd type="none" w="med" len="med"/>
            <a:tailEnd type="none" w="med" len="med"/>
          </a:ln>
          <a:effectLst/>
        </p:spPr>
        <p:txBody>
          <a:bodyPr vert="horz" wrap="none" lIns="0" tIns="45720" rIns="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200" dirty="0" smtClean="0">
                <a:solidFill>
                  <a:schemeClr val="bg1"/>
                </a:solidFill>
                <a:latin typeface="Tahoma" pitchFamily="34" charset="0"/>
                <a:cs typeface="Tahoma" pitchFamily="34" charset="0"/>
              </a:rPr>
              <a:t>Ti</a:t>
            </a:r>
            <a:endParaRPr kumimoji="0" lang="ja-JP" altLang="en-US" sz="2400" b="0" i="0" u="none" strike="noStrike" cap="none" normalizeH="0" baseline="0" dirty="0" smtClean="0">
              <a:ln>
                <a:noFill/>
              </a:ln>
              <a:solidFill>
                <a:schemeClr val="bg1"/>
              </a:solidFill>
              <a:effectLst/>
              <a:latin typeface="Tahoma" pitchFamily="34" charset="0"/>
              <a:cs typeface="Tahoma" pitchFamily="34" charset="0"/>
            </a:endParaRP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5</a:t>
            </a:fld>
            <a:endParaRPr lang="ja-JP" altLang="en-US"/>
          </a:p>
        </p:txBody>
      </p:sp>
      <p:pic>
        <p:nvPicPr>
          <p:cNvPr id="6" name="図 5" descr="limo_1.JPG"/>
          <p:cNvPicPr>
            <a:picLocks noChangeAspect="1"/>
          </p:cNvPicPr>
          <p:nvPr/>
        </p:nvPicPr>
        <p:blipFill>
          <a:blip r:embed="rId2"/>
          <a:stretch>
            <a:fillRect/>
          </a:stretch>
        </p:blipFill>
        <p:spPr>
          <a:xfrm>
            <a:off x="571472" y="357166"/>
            <a:ext cx="7929618" cy="5786478"/>
          </a:xfrm>
          <a:prstGeom prst="rect">
            <a:avLst/>
          </a:prstGeom>
          <a:ln>
            <a:solidFill>
              <a:schemeClr val="accent1">
                <a:lumMod val="75000"/>
              </a:schemeClr>
            </a:solidFill>
          </a:ln>
          <a:effectLst>
            <a:outerShdw blurRad="50800" dist="76200" dir="2700000" algn="tl" rotWithShape="0">
              <a:prstClr val="black">
                <a:alpha val="40000"/>
              </a:prstClr>
            </a:outerShdw>
          </a:effectLst>
        </p:spPr>
      </p:pic>
      <p:cxnSp>
        <p:nvCxnSpPr>
          <p:cNvPr id="9" name="直線コネクタ 8"/>
          <p:cNvCxnSpPr/>
          <p:nvPr/>
        </p:nvCxnSpPr>
        <p:spPr bwMode="auto">
          <a:xfrm>
            <a:off x="1571604" y="1571612"/>
            <a:ext cx="5929354" cy="1588"/>
          </a:xfrm>
          <a:prstGeom prst="line">
            <a:avLst/>
          </a:prstGeom>
          <a:solidFill>
            <a:schemeClr val="accent1"/>
          </a:solidFill>
          <a:ln w="15875" cap="flat" cmpd="sng" algn="ctr">
            <a:solidFill>
              <a:srgbClr val="FF0000"/>
            </a:solidFill>
            <a:prstDash val="solid"/>
            <a:round/>
            <a:headEnd type="none" w="med" len="med"/>
            <a:tailEnd type="none" w="med" len="med"/>
          </a:ln>
          <a:effectLst>
            <a:outerShdw dist="35921" dir="2700000" algn="ctr" rotWithShape="0">
              <a:schemeClr val="bg2"/>
            </a:outerShdw>
          </a:effectLst>
        </p:spPr>
      </p:cxnSp>
      <p:cxnSp>
        <p:nvCxnSpPr>
          <p:cNvPr id="12" name="直線矢印コネクタ 11"/>
          <p:cNvCxnSpPr/>
          <p:nvPr/>
        </p:nvCxnSpPr>
        <p:spPr bwMode="auto">
          <a:xfrm rot="5400000" flipH="1" flipV="1">
            <a:off x="6075674" y="1769558"/>
            <a:ext cx="279594" cy="794"/>
          </a:xfrm>
          <a:prstGeom prst="straightConnector1">
            <a:avLst/>
          </a:prstGeom>
          <a:solidFill>
            <a:schemeClr val="accent1"/>
          </a:solidFill>
          <a:ln w="22225" cap="flat" cmpd="sng" algn="ctr">
            <a:solidFill>
              <a:srgbClr val="FF0000"/>
            </a:solidFill>
            <a:prstDash val="solid"/>
            <a:round/>
            <a:headEnd type="none" w="med" len="med"/>
            <a:tailEnd type="arrow"/>
          </a:ln>
          <a:effectLst>
            <a:outerShdw dist="35921" dir="2700000" algn="ctr" rotWithShape="0">
              <a:schemeClr val="bg2"/>
            </a:outerShdw>
          </a:effectLst>
        </p:spPr>
      </p:cxnSp>
      <p:sp>
        <p:nvSpPr>
          <p:cNvPr id="11" name="円/楕円 10"/>
          <p:cNvSpPr/>
          <p:nvPr/>
        </p:nvSpPr>
        <p:spPr bwMode="auto">
          <a:xfrm>
            <a:off x="785786" y="5643578"/>
            <a:ext cx="1500198" cy="428628"/>
          </a:xfrm>
          <a:prstGeom prst="ellipse">
            <a:avLst/>
          </a:prstGeom>
          <a:noFill/>
          <a:ln w="19050" cap="flat" cmpd="sng" algn="ctr">
            <a:solidFill>
              <a:srgbClr val="FF0000"/>
            </a:solidFill>
            <a:prstDash val="sysDash"/>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cxnSp>
        <p:nvCxnSpPr>
          <p:cNvPr id="14" name="直線コネクタ 13"/>
          <p:cNvCxnSpPr/>
          <p:nvPr/>
        </p:nvCxnSpPr>
        <p:spPr bwMode="auto">
          <a:xfrm>
            <a:off x="1928794" y="2581269"/>
            <a:ext cx="3286148" cy="1588"/>
          </a:xfrm>
          <a:prstGeom prst="line">
            <a:avLst/>
          </a:prstGeom>
          <a:solidFill>
            <a:schemeClr val="accent1"/>
          </a:solidFill>
          <a:ln w="15875" cap="flat" cmpd="sng" algn="ctr">
            <a:solidFill>
              <a:srgbClr val="FF0000"/>
            </a:solidFill>
            <a:prstDash val="solid"/>
            <a:round/>
            <a:headEnd type="none" w="med" len="med"/>
            <a:tailEnd type="none" w="med" len="med"/>
          </a:ln>
          <a:effectLst>
            <a:outerShdw dist="35921" dir="2700000" algn="ctr" rotWithShape="0">
              <a:schemeClr val="bg2"/>
            </a:outerShdw>
          </a:effectLst>
        </p:spPr>
      </p:cxnSp>
      <p:sp>
        <p:nvSpPr>
          <p:cNvPr id="10" name="テキスト ボックス 9"/>
          <p:cNvSpPr txBox="1"/>
          <p:nvPr/>
        </p:nvSpPr>
        <p:spPr>
          <a:xfrm>
            <a:off x="4138610" y="1957377"/>
            <a:ext cx="4576794" cy="1477328"/>
          </a:xfrm>
          <a:prstGeom prst="rect">
            <a:avLst/>
          </a:prstGeom>
          <a:ln/>
          <a:effectLst>
            <a:outerShdw blurRad="50800" dist="63500" dir="2700000" algn="tl" rotWithShape="0">
              <a:prstClr val="black">
                <a:alpha val="40000"/>
              </a:prstClr>
            </a:outerShdw>
          </a:effectLst>
        </p:spPr>
        <p:style>
          <a:lnRef idx="1">
            <a:schemeClr val="accent5"/>
          </a:lnRef>
          <a:fillRef idx="2">
            <a:schemeClr val="accent5"/>
          </a:fillRef>
          <a:effectRef idx="1">
            <a:schemeClr val="accent5"/>
          </a:effectRef>
          <a:fontRef idx="minor">
            <a:schemeClr val="dk1"/>
          </a:fontRef>
        </p:style>
        <p:txBody>
          <a:bodyPr wrap="square" lIns="72000" rIns="36000" rtlCol="0">
            <a:spAutoFit/>
          </a:bodyPr>
          <a:lstStyle/>
          <a:p>
            <a:r>
              <a:rPr kumimoji="1" lang="en-US" altLang="ja-JP" dirty="0" err="1" smtClean="0">
                <a:solidFill>
                  <a:schemeClr val="tx2">
                    <a:lumMod val="75000"/>
                  </a:schemeClr>
                </a:solidFill>
                <a:latin typeface="+mn-lt"/>
              </a:rPr>
              <a:t>DoCoMo</a:t>
            </a:r>
            <a:r>
              <a:rPr kumimoji="1" lang="ja-JP" altLang="en-US" dirty="0" smtClean="0">
                <a:solidFill>
                  <a:schemeClr val="tx2">
                    <a:lumMod val="75000"/>
                  </a:schemeClr>
                </a:solidFill>
                <a:latin typeface="+mn-lt"/>
              </a:rPr>
              <a:t> </a:t>
            </a:r>
            <a:r>
              <a:rPr lang="ja-JP" altLang="en-US" dirty="0" smtClean="0">
                <a:solidFill>
                  <a:schemeClr val="tx2">
                    <a:lumMod val="75000"/>
                  </a:schemeClr>
                </a:solidFill>
                <a:latin typeface="+mn-lt"/>
              </a:rPr>
              <a:t>は</a:t>
            </a:r>
            <a:r>
              <a:rPr kumimoji="1" lang="ja-JP" altLang="en-US" dirty="0" smtClean="0">
                <a:solidFill>
                  <a:schemeClr val="tx2">
                    <a:lumMod val="75000"/>
                  </a:schemeClr>
                </a:solidFill>
                <a:latin typeface="+mn-lt"/>
              </a:rPr>
              <a:t>この先 </a:t>
            </a:r>
            <a:r>
              <a:rPr lang="en-US" altLang="ja-JP" dirty="0" smtClean="0">
                <a:solidFill>
                  <a:schemeClr val="tx2">
                    <a:lumMod val="75000"/>
                  </a:schemeClr>
                </a:solidFill>
              </a:rPr>
              <a:t>MOAP</a:t>
            </a:r>
            <a:r>
              <a:rPr lang="ja-JP" altLang="en-US" dirty="0" smtClean="0">
                <a:solidFill>
                  <a:schemeClr val="tx2">
                    <a:lumMod val="75000"/>
                  </a:schemeClr>
                </a:solidFill>
              </a:rPr>
              <a:t> では</a:t>
            </a:r>
            <a:r>
              <a:rPr kumimoji="1" lang="ja-JP" altLang="en-US" dirty="0" smtClean="0">
                <a:solidFill>
                  <a:schemeClr val="tx2">
                    <a:lumMod val="75000"/>
                  </a:schemeClr>
                </a:solidFill>
                <a:latin typeface="+mn-lt"/>
              </a:rPr>
              <a:t>行き詰ると考え </a:t>
            </a:r>
            <a:r>
              <a:rPr kumimoji="1" lang="en-US" altLang="ja-JP" dirty="0" err="1" smtClean="0">
                <a:solidFill>
                  <a:schemeClr val="tx2">
                    <a:lumMod val="75000"/>
                  </a:schemeClr>
                </a:solidFill>
                <a:latin typeface="+mn-lt"/>
              </a:rPr>
              <a:t>LiMo</a:t>
            </a:r>
            <a:r>
              <a:rPr kumimoji="1" lang="ja-JP" altLang="en-US" dirty="0" smtClean="0">
                <a:solidFill>
                  <a:schemeClr val="tx2">
                    <a:lumMod val="75000"/>
                  </a:schemeClr>
                </a:solidFill>
                <a:latin typeface="+mn-lt"/>
              </a:rPr>
              <a:t> </a:t>
            </a:r>
            <a:r>
              <a:rPr lang="ja-JP" altLang="en-US" dirty="0" err="1" smtClean="0">
                <a:solidFill>
                  <a:schemeClr val="tx2">
                    <a:lumMod val="75000"/>
                  </a:schemeClr>
                </a:solidFill>
                <a:latin typeface="+mn-lt"/>
              </a:rPr>
              <a:t>への</a:t>
            </a:r>
            <a:r>
              <a:rPr lang="ja-JP" altLang="en-US" dirty="0" smtClean="0">
                <a:solidFill>
                  <a:schemeClr val="tx2">
                    <a:lumMod val="75000"/>
                  </a:schemeClr>
                </a:solidFill>
                <a:latin typeface="+mn-lt"/>
              </a:rPr>
              <a:t>転換</a:t>
            </a:r>
            <a:r>
              <a:rPr lang="ja-JP" altLang="en-US" dirty="0" smtClean="0">
                <a:solidFill>
                  <a:schemeClr val="tx2">
                    <a:lumMod val="75000"/>
                  </a:schemeClr>
                </a:solidFill>
              </a:rPr>
              <a:t>に本格的に取り組み始めた。</a:t>
            </a:r>
            <a:r>
              <a:rPr lang="ja-JP" altLang="en-US" dirty="0" smtClean="0">
                <a:solidFill>
                  <a:schemeClr val="tx2">
                    <a:lumMod val="75000"/>
                  </a:schemeClr>
                </a:solidFill>
                <a:latin typeface="+mn-lt"/>
              </a:rPr>
              <a:t> </a:t>
            </a:r>
            <a:endParaRPr lang="en-US" altLang="ja-JP" dirty="0" smtClean="0">
              <a:solidFill>
                <a:schemeClr val="tx2">
                  <a:lumMod val="75000"/>
                </a:schemeClr>
              </a:solidFill>
              <a:latin typeface="+mn-lt"/>
            </a:endParaRPr>
          </a:p>
          <a:p>
            <a:r>
              <a:rPr lang="ja-JP" altLang="en-US" dirty="0" smtClean="0">
                <a:solidFill>
                  <a:schemeClr val="tx2">
                    <a:lumMod val="75000"/>
                  </a:schemeClr>
                </a:solidFill>
              </a:rPr>
              <a:t>これまで</a:t>
            </a:r>
            <a:r>
              <a:rPr lang="ja-JP" altLang="en-US" dirty="0" smtClean="0">
                <a:solidFill>
                  <a:schemeClr val="tx2">
                    <a:lumMod val="75000"/>
                  </a:schemeClr>
                </a:solidFill>
                <a:latin typeface="+mn-lt"/>
              </a:rPr>
              <a:t> </a:t>
            </a:r>
            <a:r>
              <a:rPr lang="en-US" altLang="ja-JP" dirty="0" smtClean="0">
                <a:solidFill>
                  <a:srgbClr val="FF0000"/>
                </a:solidFill>
                <a:latin typeface="+mn-lt"/>
              </a:rPr>
              <a:t>NEC/Panasonic</a:t>
            </a:r>
            <a:r>
              <a:rPr lang="ja-JP" altLang="en-US" dirty="0" smtClean="0">
                <a:solidFill>
                  <a:srgbClr val="FF0000"/>
                </a:solidFill>
                <a:latin typeface="+mn-lt"/>
              </a:rPr>
              <a:t> と構築してきた独自の </a:t>
            </a:r>
            <a:r>
              <a:rPr lang="en-US" altLang="ja-JP" dirty="0" smtClean="0">
                <a:solidFill>
                  <a:srgbClr val="FF0000"/>
                </a:solidFill>
                <a:latin typeface="+mn-lt"/>
              </a:rPr>
              <a:t>Linux</a:t>
            </a:r>
            <a:r>
              <a:rPr lang="ja-JP" altLang="en-US" dirty="0" smtClean="0">
                <a:solidFill>
                  <a:srgbClr val="FF0000"/>
                </a:solidFill>
                <a:latin typeface="+mn-lt"/>
              </a:rPr>
              <a:t> 版 </a:t>
            </a:r>
            <a:r>
              <a:rPr lang="en-US" altLang="ja-JP" dirty="0" smtClean="0">
                <a:solidFill>
                  <a:srgbClr val="FF0000"/>
                </a:solidFill>
                <a:latin typeface="+mn-lt"/>
              </a:rPr>
              <a:t>Media</a:t>
            </a:r>
            <a:r>
              <a:rPr lang="ja-JP" altLang="en-US" dirty="0" smtClean="0">
                <a:solidFill>
                  <a:srgbClr val="FF0000"/>
                </a:solidFill>
                <a:latin typeface="+mn-lt"/>
              </a:rPr>
              <a:t> </a:t>
            </a:r>
            <a:r>
              <a:rPr lang="en-US" altLang="ja-JP" dirty="0" smtClean="0">
                <a:solidFill>
                  <a:srgbClr val="FF0000"/>
                </a:solidFill>
                <a:latin typeface="+mn-lt"/>
              </a:rPr>
              <a:t>Framework </a:t>
            </a:r>
            <a:r>
              <a:rPr lang="ja-JP" altLang="en-US" dirty="0" smtClean="0">
                <a:solidFill>
                  <a:srgbClr val="FF0000"/>
                </a:solidFill>
                <a:latin typeface="+mn-lt"/>
              </a:rPr>
              <a:t>（＝</a:t>
            </a:r>
            <a:r>
              <a:rPr lang="en-US" altLang="ja-JP" dirty="0" smtClean="0">
                <a:solidFill>
                  <a:srgbClr val="FF0000"/>
                </a:solidFill>
                <a:latin typeface="+mn-lt"/>
              </a:rPr>
              <a:t>GAV)</a:t>
            </a:r>
            <a:r>
              <a:rPr lang="ja-JP" altLang="en-US" dirty="0" smtClean="0">
                <a:solidFill>
                  <a:srgbClr val="FF0000"/>
                </a:solidFill>
                <a:latin typeface="+mn-lt"/>
              </a:rPr>
              <a:t> を</a:t>
            </a:r>
            <a:r>
              <a:rPr lang="en-US" altLang="ja-JP" dirty="0" smtClean="0">
                <a:solidFill>
                  <a:srgbClr val="FF0000"/>
                </a:solidFill>
                <a:latin typeface="+mn-lt"/>
              </a:rPr>
              <a:t/>
            </a:r>
            <a:br>
              <a:rPr lang="en-US" altLang="ja-JP" dirty="0" smtClean="0">
                <a:solidFill>
                  <a:srgbClr val="FF0000"/>
                </a:solidFill>
                <a:latin typeface="+mn-lt"/>
              </a:rPr>
            </a:br>
            <a:r>
              <a:rPr lang="ja-JP" altLang="en-US" dirty="0" smtClean="0">
                <a:solidFill>
                  <a:srgbClr val="FF0000"/>
                </a:solidFill>
                <a:latin typeface="+mn-lt"/>
              </a:rPr>
              <a:t>捨て </a:t>
            </a:r>
            <a:r>
              <a:rPr lang="en-US" altLang="ja-JP" dirty="0" err="1" smtClean="0">
                <a:solidFill>
                  <a:srgbClr val="FF0000"/>
                </a:solidFill>
                <a:latin typeface="+mn-lt"/>
              </a:rPr>
              <a:t>GStreamer</a:t>
            </a:r>
            <a:r>
              <a:rPr lang="ja-JP" altLang="en-US" dirty="0" smtClean="0">
                <a:solidFill>
                  <a:srgbClr val="FF0000"/>
                </a:solidFill>
                <a:latin typeface="+mn-lt"/>
              </a:rPr>
              <a:t> に移行する可能性 </a:t>
            </a:r>
            <a:r>
              <a:rPr lang="ja-JP" altLang="en-US" dirty="0" smtClean="0">
                <a:solidFill>
                  <a:schemeClr val="tx2">
                    <a:lumMod val="75000"/>
                  </a:schemeClr>
                </a:solidFill>
              </a:rPr>
              <a:t>も検討中。</a:t>
            </a:r>
            <a:endParaRPr kumimoji="1" lang="ja-JP" altLang="en-US" dirty="0">
              <a:solidFill>
                <a:schemeClr val="tx2">
                  <a:lumMod val="75000"/>
                </a:schemeClr>
              </a:solidFill>
              <a:latin typeface="+mn-lt"/>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20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6</a:t>
            </a:fld>
            <a:endParaRPr lang="ja-JP" altLang="en-US"/>
          </a:p>
        </p:txBody>
      </p:sp>
      <p:pic>
        <p:nvPicPr>
          <p:cNvPr id="5" name="図 4" descr="limo_2.JPG"/>
          <p:cNvPicPr>
            <a:picLocks noChangeAspect="1"/>
          </p:cNvPicPr>
          <p:nvPr/>
        </p:nvPicPr>
        <p:blipFill>
          <a:blip r:embed="rId2"/>
          <a:stretch>
            <a:fillRect/>
          </a:stretch>
        </p:blipFill>
        <p:spPr>
          <a:xfrm>
            <a:off x="571472" y="357166"/>
            <a:ext cx="7929618" cy="5786478"/>
          </a:xfrm>
          <a:prstGeom prst="rect">
            <a:avLst/>
          </a:prstGeom>
          <a:ln>
            <a:solidFill>
              <a:schemeClr val="accent1">
                <a:lumMod val="75000"/>
              </a:schemeClr>
            </a:solidFill>
          </a:ln>
          <a:effectLst>
            <a:outerShdw blurRad="50800" dist="76200" dir="2700000" algn="tl" rotWithShape="0">
              <a:prstClr val="black">
                <a:alpha val="40000"/>
              </a:prstClr>
            </a:outerShdw>
          </a:effectLst>
        </p:spPr>
      </p:pic>
      <p:cxnSp>
        <p:nvCxnSpPr>
          <p:cNvPr id="8" name="直線コネクタ 7"/>
          <p:cNvCxnSpPr/>
          <p:nvPr/>
        </p:nvCxnSpPr>
        <p:spPr bwMode="auto">
          <a:xfrm>
            <a:off x="1571604" y="5114937"/>
            <a:ext cx="5857916" cy="1588"/>
          </a:xfrm>
          <a:prstGeom prst="line">
            <a:avLst/>
          </a:prstGeom>
          <a:solidFill>
            <a:schemeClr val="accent1"/>
          </a:solidFill>
          <a:ln w="19050" cap="flat" cmpd="sng" algn="ctr">
            <a:solidFill>
              <a:srgbClr val="FF0000"/>
            </a:solidFill>
            <a:prstDash val="solid"/>
            <a:round/>
            <a:headEnd type="none" w="med" len="med"/>
            <a:tailEnd type="none" w="med" len="med"/>
          </a:ln>
          <a:effectLst>
            <a:outerShdw dist="35921" dir="2700000" algn="ctr" rotWithShape="0">
              <a:schemeClr val="bg2"/>
            </a:outerShdw>
          </a:effectLst>
        </p:spPr>
      </p:cxnSp>
      <p:cxnSp>
        <p:nvCxnSpPr>
          <p:cNvPr id="10" name="直線矢印コネクタ 9"/>
          <p:cNvCxnSpPr/>
          <p:nvPr/>
        </p:nvCxnSpPr>
        <p:spPr bwMode="auto">
          <a:xfrm rot="5400000" flipH="1" flipV="1">
            <a:off x="3617906" y="5321313"/>
            <a:ext cx="357190" cy="1588"/>
          </a:xfrm>
          <a:prstGeom prst="straightConnector1">
            <a:avLst/>
          </a:prstGeom>
          <a:solidFill>
            <a:schemeClr val="accent1"/>
          </a:solidFill>
          <a:ln w="22225" cap="flat" cmpd="sng" algn="ctr">
            <a:solidFill>
              <a:srgbClr val="FF0000"/>
            </a:solidFill>
            <a:prstDash val="solid"/>
            <a:round/>
            <a:headEnd type="none" w="med" len="med"/>
            <a:tailEnd type="arrow"/>
          </a:ln>
          <a:effectLst>
            <a:outerShdw dist="35921" dir="2700000" algn="ctr" rotWithShape="0">
              <a:schemeClr val="bg2"/>
            </a:outerShdw>
          </a:effectLst>
        </p:spPr>
      </p:cxnSp>
      <p:cxnSp>
        <p:nvCxnSpPr>
          <p:cNvPr id="12" name="直線コネクタ 11"/>
          <p:cNvCxnSpPr/>
          <p:nvPr/>
        </p:nvCxnSpPr>
        <p:spPr bwMode="auto">
          <a:xfrm>
            <a:off x="3786182" y="5500702"/>
            <a:ext cx="642942" cy="1588"/>
          </a:xfrm>
          <a:prstGeom prst="line">
            <a:avLst/>
          </a:prstGeom>
          <a:solidFill>
            <a:schemeClr val="accent1"/>
          </a:solidFill>
          <a:ln w="22225" cap="flat" cmpd="sng" algn="ctr">
            <a:solidFill>
              <a:srgbClr val="FF0000"/>
            </a:solidFill>
            <a:prstDash val="solid"/>
            <a:round/>
            <a:headEnd type="none" w="med" len="med"/>
            <a:tailEnd type="none" w="med" len="med"/>
          </a:ln>
          <a:effectLst>
            <a:outerShdw dist="35921" dir="2700000" algn="ctr" rotWithShape="0">
              <a:schemeClr val="bg2"/>
            </a:outerShdw>
          </a:effectLst>
        </p:spPr>
      </p:cxnSp>
      <p:cxnSp>
        <p:nvCxnSpPr>
          <p:cNvPr id="15" name="直線コネクタ 14"/>
          <p:cNvCxnSpPr/>
          <p:nvPr/>
        </p:nvCxnSpPr>
        <p:spPr bwMode="auto">
          <a:xfrm>
            <a:off x="1590654" y="2614607"/>
            <a:ext cx="4867296" cy="4768"/>
          </a:xfrm>
          <a:prstGeom prst="line">
            <a:avLst/>
          </a:prstGeom>
          <a:solidFill>
            <a:schemeClr val="accent1"/>
          </a:solidFill>
          <a:ln w="19050" cap="flat" cmpd="sng" algn="ctr">
            <a:solidFill>
              <a:srgbClr val="FF0000"/>
            </a:solidFill>
            <a:prstDash val="solid"/>
            <a:round/>
            <a:headEnd type="none" w="med" len="med"/>
            <a:tailEnd type="none" w="med" len="med"/>
          </a:ln>
          <a:effectLst>
            <a:outerShdw dist="35921" dir="2700000" algn="ctr" rotWithShape="0">
              <a:schemeClr val="bg2"/>
            </a:outerShdw>
          </a:effectLst>
        </p:spPr>
      </p:cxnSp>
      <p:sp>
        <p:nvSpPr>
          <p:cNvPr id="17" name="テキスト ボックス 16"/>
          <p:cNvSpPr txBox="1"/>
          <p:nvPr/>
        </p:nvSpPr>
        <p:spPr>
          <a:xfrm>
            <a:off x="4438648" y="5286388"/>
            <a:ext cx="4062442" cy="369332"/>
          </a:xfrm>
          <a:prstGeom prst="rect">
            <a:avLst/>
          </a:prstGeom>
          <a:noFill/>
        </p:spPr>
        <p:txBody>
          <a:bodyPr wrap="square" rtlCol="0">
            <a:spAutoFit/>
          </a:bodyPr>
          <a:lstStyle/>
          <a:p>
            <a:r>
              <a:rPr lang="en-US" altLang="ja-JP" dirty="0">
                <a:solidFill>
                  <a:srgbClr val="FF0000"/>
                </a:solidFill>
              </a:rPr>
              <a:t>RSO</a:t>
            </a:r>
            <a:r>
              <a:rPr lang="ja-JP" altLang="en-US" dirty="0">
                <a:solidFill>
                  <a:srgbClr val="FF0000"/>
                </a:solidFill>
              </a:rPr>
              <a:t> </a:t>
            </a:r>
            <a:r>
              <a:rPr lang="ja-JP" altLang="en-US" dirty="0" smtClean="0">
                <a:solidFill>
                  <a:srgbClr val="FF0000"/>
                </a:solidFill>
              </a:rPr>
              <a:t>内に開発サイト</a:t>
            </a:r>
            <a:r>
              <a:rPr lang="ja-JP" altLang="en-US" dirty="0">
                <a:solidFill>
                  <a:srgbClr val="FF0000"/>
                </a:solidFill>
              </a:rPr>
              <a:t>を</a:t>
            </a:r>
            <a:r>
              <a:rPr lang="ja-JP" altLang="en-US" dirty="0" smtClean="0">
                <a:solidFill>
                  <a:srgbClr val="FF0000"/>
                </a:solidFill>
              </a:rPr>
              <a:t>立ち上げ予定</a:t>
            </a:r>
            <a:r>
              <a:rPr lang="en-US" altLang="ja-JP" dirty="0" smtClean="0">
                <a:solidFill>
                  <a:srgbClr val="FF0000"/>
                </a:solidFill>
              </a:rPr>
              <a:t> </a:t>
            </a:r>
            <a:endParaRPr kumimoji="1" lang="ja-JP" altLang="en-US" dirty="0">
              <a:solidFill>
                <a:srgbClr val="FF0000"/>
              </a:solidFill>
            </a:endParaRPr>
          </a:p>
        </p:txBody>
      </p:sp>
      <p:sp>
        <p:nvSpPr>
          <p:cNvPr id="11" name="テキスト ボックス 10"/>
          <p:cNvSpPr txBox="1"/>
          <p:nvPr/>
        </p:nvSpPr>
        <p:spPr>
          <a:xfrm>
            <a:off x="2924164" y="3886204"/>
            <a:ext cx="5648364" cy="369332"/>
          </a:xfrm>
          <a:prstGeom prst="rect">
            <a:avLst/>
          </a:prstGeom>
          <a:noFill/>
        </p:spPr>
        <p:txBody>
          <a:bodyPr wrap="square" rtlCol="0">
            <a:spAutoFit/>
          </a:bodyPr>
          <a:lstStyle/>
          <a:p>
            <a:r>
              <a:rPr kumimoji="0" lang="ja-JP" altLang="en-US" dirty="0" smtClean="0">
                <a:solidFill>
                  <a:srgbClr val="FF0000"/>
                </a:solidFill>
                <a:latin typeface="+mj-ea"/>
                <a:ea typeface="+mj-ea"/>
              </a:rPr>
              <a:t>← </a:t>
            </a:r>
            <a:r>
              <a:rPr kumimoji="0" lang="en-US" altLang="ja-JP" dirty="0" smtClean="0">
                <a:solidFill>
                  <a:srgbClr val="FF0000"/>
                </a:solidFill>
                <a:latin typeface="+mj-ea"/>
                <a:ea typeface="+mj-ea"/>
              </a:rPr>
              <a:t>WMC</a:t>
            </a:r>
            <a:r>
              <a:rPr kumimoji="0" lang="ja-JP" altLang="en-US" dirty="0" smtClean="0">
                <a:solidFill>
                  <a:srgbClr val="FF0000"/>
                </a:solidFill>
                <a:latin typeface="+mj-ea"/>
                <a:ea typeface="+mj-ea"/>
              </a:rPr>
              <a:t> </a:t>
            </a:r>
            <a:r>
              <a:rPr kumimoji="0" lang="en-US" altLang="ja-JP" dirty="0" smtClean="0">
                <a:solidFill>
                  <a:srgbClr val="FF0000"/>
                </a:solidFill>
                <a:latin typeface="+mj-ea"/>
                <a:ea typeface="+mj-ea"/>
              </a:rPr>
              <a:t>2008</a:t>
            </a:r>
            <a:r>
              <a:rPr kumimoji="0" lang="ja-JP" altLang="en-US" dirty="0" smtClean="0">
                <a:solidFill>
                  <a:srgbClr val="FF0000"/>
                </a:solidFill>
                <a:latin typeface="+mj-ea"/>
                <a:ea typeface="+mj-ea"/>
              </a:rPr>
              <a:t> </a:t>
            </a:r>
            <a:r>
              <a:rPr kumimoji="0" lang="ja-JP" altLang="en-US" dirty="0" err="1" smtClean="0">
                <a:solidFill>
                  <a:srgbClr val="FF0000"/>
                </a:solidFill>
                <a:latin typeface="+mj-ea"/>
                <a:ea typeface="+mj-ea"/>
              </a:rPr>
              <a:t>にて</a:t>
            </a:r>
            <a:r>
              <a:rPr kumimoji="0" lang="ja-JP" altLang="en-US" dirty="0" smtClean="0">
                <a:solidFill>
                  <a:srgbClr val="FF0000"/>
                </a:solidFill>
                <a:latin typeface="+mj-ea"/>
                <a:ea typeface="+mj-ea"/>
              </a:rPr>
              <a:t>ルネサスの加盟がアナウンスされた</a:t>
            </a:r>
            <a:endParaRPr kumimoji="1" lang="ja-JP" altLang="en-US" dirty="0">
              <a:solidFill>
                <a:srgbClr val="FF0000"/>
              </a:solidFill>
            </a:endParaRPr>
          </a:p>
        </p:txBody>
      </p:sp>
      <p:cxnSp>
        <p:nvCxnSpPr>
          <p:cNvPr id="14" name="直線コネクタ 13"/>
          <p:cNvCxnSpPr/>
          <p:nvPr/>
        </p:nvCxnSpPr>
        <p:spPr bwMode="auto">
          <a:xfrm>
            <a:off x="1909744" y="4495807"/>
            <a:ext cx="5000660" cy="1588"/>
          </a:xfrm>
          <a:prstGeom prst="line">
            <a:avLst/>
          </a:prstGeom>
          <a:solidFill>
            <a:schemeClr val="accent1"/>
          </a:solidFill>
          <a:ln w="19050" cap="flat" cmpd="sng" algn="ctr">
            <a:solidFill>
              <a:srgbClr val="FF0000"/>
            </a:solidFill>
            <a:prstDash val="solid"/>
            <a:round/>
            <a:headEnd type="none" w="med" len="med"/>
            <a:tailEnd type="none" w="med" len="med"/>
          </a:ln>
          <a:effectLst>
            <a:outerShdw dist="35921" dir="2700000" algn="ctr" rotWithShape="0">
              <a:schemeClr val="bg2"/>
            </a:outerShdw>
          </a:effectLst>
        </p:spPr>
      </p:cxn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par>
                                <p:cTn id="8" presetID="10" presetClass="entr" presetSubtype="0" fill="hold"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fade">
                                      <p:cBhvr>
                                        <p:cTn id="10" dur="500"/>
                                        <p:tgtEl>
                                          <p:spTgt spid="12"/>
                                        </p:tgtEl>
                                      </p:cBhvr>
                                    </p:animEffect>
                                  </p:childTnLst>
                                </p:cTn>
                              </p:par>
                              <p:par>
                                <p:cTn id="11" presetID="10" presetClass="entr" presetSubtype="0" fill="hold" nodeType="withEffect">
                                  <p:stCondLst>
                                    <p:cond delay="0"/>
                                  </p:stCondLst>
                                  <p:childTnLst>
                                    <p:set>
                                      <p:cBhvr>
                                        <p:cTn id="12" dur="1" fill="hold">
                                          <p:stCondLst>
                                            <p:cond delay="0"/>
                                          </p:stCondLst>
                                        </p:cTn>
                                        <p:tgtEl>
                                          <p:spTgt spid="10"/>
                                        </p:tgtEl>
                                        <p:attrNameLst>
                                          <p:attrName>style.visibility</p:attrName>
                                        </p:attrNameLst>
                                      </p:cBhvr>
                                      <p:to>
                                        <p:strVal val="visible"/>
                                      </p:to>
                                    </p:set>
                                    <p:animEffect transition="in" filter="fade">
                                      <p:cBhvr>
                                        <p:cTn id="13" dur="500"/>
                                        <p:tgtEl>
                                          <p:spTgt spid="10"/>
                                        </p:tgtEl>
                                      </p:cBhvr>
                                    </p:animEffect>
                                  </p:childTnLst>
                                </p:cTn>
                              </p:par>
                              <p:par>
                                <p:cTn id="14" presetID="10" presetClass="entr" presetSubtype="0"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fade">
                                      <p:cBhvr>
                                        <p:cTn id="16"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1"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WMC2008 </a:t>
            </a:r>
            <a:r>
              <a:rPr kumimoji="1" lang="ja-JP" altLang="en-US" dirty="0" smtClean="0"/>
              <a:t>で展示された </a:t>
            </a:r>
            <a:r>
              <a:rPr lang="ja-JP" altLang="en-US" dirty="0" smtClean="0"/>
              <a:t>第一世代 </a:t>
            </a:r>
            <a:r>
              <a:rPr kumimoji="1" lang="en-US" altLang="ja-JP" dirty="0" err="1" smtClean="0"/>
              <a:t>LiMo</a:t>
            </a:r>
            <a:r>
              <a:rPr kumimoji="1" lang="ja-JP" altLang="en-US" dirty="0" smtClean="0"/>
              <a:t> 端末</a:t>
            </a:r>
            <a:r>
              <a:rPr kumimoji="1" lang="en-US" altLang="ja-JP" dirty="0" smtClean="0"/>
              <a:t/>
            </a:r>
            <a:br>
              <a:rPr kumimoji="1" lang="en-US" altLang="ja-JP" dirty="0" smtClean="0"/>
            </a:b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7</a:t>
            </a:fld>
            <a:endParaRPr lang="ja-JP" altLang="en-US"/>
          </a:p>
        </p:txBody>
      </p:sp>
      <p:graphicFrame>
        <p:nvGraphicFramePr>
          <p:cNvPr id="5" name="表 4"/>
          <p:cNvGraphicFramePr>
            <a:graphicFrameLocks noGrp="1"/>
          </p:cNvGraphicFramePr>
          <p:nvPr/>
        </p:nvGraphicFramePr>
        <p:xfrm>
          <a:off x="347653" y="857232"/>
          <a:ext cx="6334149" cy="3784600"/>
        </p:xfrm>
        <a:graphic>
          <a:graphicData uri="http://schemas.openxmlformats.org/drawingml/2006/table">
            <a:tbl>
              <a:tblPr firstRow="1" bandRow="1">
                <a:tableStyleId>{7DF18680-E054-41AD-8BC1-D1AEF772440D}</a:tableStyleId>
              </a:tblPr>
              <a:tblGrid>
                <a:gridCol w="2111383"/>
                <a:gridCol w="898518"/>
                <a:gridCol w="3324248"/>
              </a:tblGrid>
              <a:tr h="370840">
                <a:tc>
                  <a:txBody>
                    <a:bodyPr/>
                    <a:lstStyle/>
                    <a:p>
                      <a:r>
                        <a:rPr kumimoji="1" lang="en-US" altLang="ja-JP" dirty="0" smtClean="0"/>
                        <a:t>Company</a:t>
                      </a:r>
                      <a:endParaRPr kumimoji="1" lang="ja-JP" altLang="en-US" dirty="0"/>
                    </a:p>
                  </a:txBody>
                  <a:tcPr/>
                </a:tc>
                <a:tc>
                  <a:txBody>
                    <a:bodyPr/>
                    <a:lstStyle/>
                    <a:p>
                      <a:r>
                        <a:rPr kumimoji="1" lang="en-US" altLang="ja-JP" dirty="0" smtClean="0"/>
                        <a:t>model</a:t>
                      </a:r>
                      <a:endParaRPr kumimoji="1" lang="ja-JP" altLang="en-US" dirty="0"/>
                    </a:p>
                  </a:txBody>
                  <a:tcPr/>
                </a:tc>
                <a:tc>
                  <a:txBody>
                    <a:bodyPr/>
                    <a:lstStyle/>
                    <a:p>
                      <a:r>
                        <a:rPr kumimoji="1" lang="en-US" altLang="ja-JP" dirty="0" smtClean="0"/>
                        <a:t>Terminal</a:t>
                      </a:r>
                      <a:endParaRPr kumimoji="1" lang="ja-JP" altLang="en-US" dirty="0"/>
                    </a:p>
                  </a:txBody>
                  <a:tcPr/>
                </a:tc>
              </a:tr>
              <a:tr h="370840">
                <a:tc>
                  <a:txBody>
                    <a:bodyPr/>
                    <a:lstStyle/>
                    <a:p>
                      <a:r>
                        <a:rPr kumimoji="1" lang="en-US" altLang="ja-JP" sz="1800" kern="1200" baseline="0" dirty="0" smtClean="0"/>
                        <a:t>Motorola</a:t>
                      </a:r>
                      <a:endParaRPr kumimoji="1" lang="ja-JP" altLang="en-US" dirty="0"/>
                    </a:p>
                  </a:txBody>
                  <a:tcPr/>
                </a:tc>
                <a:tc>
                  <a:txBody>
                    <a:bodyPr/>
                    <a:lstStyle/>
                    <a:p>
                      <a:pPr algn="ctr"/>
                      <a:r>
                        <a:rPr kumimoji="1" lang="en-US" altLang="ja-JP" dirty="0" smtClean="0"/>
                        <a:t>6</a:t>
                      </a:r>
                      <a:endParaRPr kumimoji="1" lang="ja-JP" altLang="en-US" dirty="0"/>
                    </a:p>
                  </a:txBody>
                  <a:tcPr/>
                </a:tc>
                <a:tc>
                  <a:txBody>
                    <a:bodyPr/>
                    <a:lstStyle/>
                    <a:p>
                      <a:r>
                        <a:rPr kumimoji="1" lang="pl-PL" altLang="ja-JP" sz="1800" kern="1200" baseline="0" dirty="0" smtClean="0"/>
                        <a:t>MOTO U9, MOTO Z6w, MOTOROKR Z6, RAZR2 V8,</a:t>
                      </a:r>
                    </a:p>
                    <a:p>
                      <a:r>
                        <a:rPr kumimoji="1" lang="en-US" altLang="ja-JP" sz="1800" kern="1200" baseline="0" dirty="0" smtClean="0"/>
                        <a:t>RAZR2 V8 Luxury Edition, MOTOROKR E8</a:t>
                      </a:r>
                      <a:endParaRPr kumimoji="1" lang="ja-JP" altLang="en-US" dirty="0"/>
                    </a:p>
                  </a:txBody>
                  <a:tcPr/>
                </a:tc>
              </a:tr>
              <a:tr h="370840">
                <a:tc>
                  <a:txBody>
                    <a:bodyPr/>
                    <a:lstStyle/>
                    <a:p>
                      <a:r>
                        <a:rPr kumimoji="1" lang="en-US" altLang="ja-JP" sz="1800" kern="1200" baseline="0" dirty="0" smtClean="0"/>
                        <a:t>NEC/</a:t>
                      </a:r>
                      <a:r>
                        <a:rPr kumimoji="1" lang="en-US" altLang="ja-JP" sz="1800" kern="1200" baseline="0" dirty="0" err="1" smtClean="0"/>
                        <a:t>DoCoMo</a:t>
                      </a:r>
                      <a:endParaRPr kumimoji="1" lang="ja-JP" altLang="en-US" dirty="0"/>
                    </a:p>
                  </a:txBody>
                  <a:tcPr/>
                </a:tc>
                <a:tc>
                  <a:txBody>
                    <a:bodyPr/>
                    <a:lstStyle/>
                    <a:p>
                      <a:pPr algn="ctr"/>
                      <a:r>
                        <a:rPr kumimoji="1" lang="en-US" altLang="ja-JP" dirty="0" smtClean="0"/>
                        <a:t>4</a:t>
                      </a:r>
                    </a:p>
                  </a:txBody>
                  <a:tcPr/>
                </a:tc>
                <a:tc>
                  <a:txBody>
                    <a:bodyPr/>
                    <a:lstStyle/>
                    <a:p>
                      <a:r>
                        <a:rPr kumimoji="1" lang="en-US" altLang="ja-JP" sz="1800" kern="1200" baseline="0" dirty="0" smtClean="0"/>
                        <a:t>N905i, N905i</a:t>
                      </a:r>
                      <a:r>
                        <a:rPr kumimoji="1" lang="el-GR" altLang="ja-JP" sz="1800" kern="1200" baseline="0" dirty="0" smtClean="0"/>
                        <a:t>μ, </a:t>
                      </a:r>
                      <a:r>
                        <a:rPr kumimoji="1" lang="en-US" altLang="ja-JP" sz="1800" kern="1200" baseline="0" dirty="0" smtClean="0"/>
                        <a:t>N705i, N705i</a:t>
                      </a:r>
                      <a:r>
                        <a:rPr kumimoji="1" lang="el-GR" altLang="ja-JP" sz="1800" kern="1200" baseline="0" dirty="0" smtClean="0"/>
                        <a:t>μ</a:t>
                      </a:r>
                      <a:endParaRPr kumimoji="1" lang="ja-JP" altLang="en-US" dirty="0"/>
                    </a:p>
                  </a:txBody>
                  <a:tcPr/>
                </a:tc>
              </a:tr>
              <a:tr h="370840">
                <a:tc>
                  <a:txBody>
                    <a:bodyPr/>
                    <a:lstStyle/>
                    <a:p>
                      <a:r>
                        <a:rPr kumimoji="1" lang="en-US" altLang="ja-JP" sz="1800" kern="1200" baseline="0" dirty="0" smtClean="0"/>
                        <a:t>PMC/</a:t>
                      </a:r>
                      <a:r>
                        <a:rPr kumimoji="1" lang="en-US" altLang="ja-JP" sz="1800" kern="1200" baseline="0" dirty="0" err="1" smtClean="0"/>
                        <a:t>DoCoMo</a:t>
                      </a:r>
                      <a:endParaRPr kumimoji="1" lang="ja-JP" altLang="en-US" dirty="0"/>
                    </a:p>
                  </a:txBody>
                  <a:tcPr/>
                </a:tc>
                <a:tc>
                  <a:txBody>
                    <a:bodyPr/>
                    <a:lstStyle/>
                    <a:p>
                      <a:pPr algn="ctr"/>
                      <a:r>
                        <a:rPr kumimoji="1" lang="en-US" altLang="ja-JP" dirty="0" smtClean="0"/>
                        <a:t>4</a:t>
                      </a:r>
                      <a:endParaRPr kumimoji="1" lang="ja-JP" altLang="en-US" dirty="0"/>
                    </a:p>
                  </a:txBody>
                  <a:tcPr/>
                </a:tc>
                <a:tc>
                  <a:txBody>
                    <a:bodyPr/>
                    <a:lstStyle/>
                    <a:p>
                      <a:r>
                        <a:rPr kumimoji="1" lang="en-US" altLang="ja-JP" sz="1800" kern="1200" baseline="0" dirty="0" smtClean="0"/>
                        <a:t>P905i, P905iTV, P705i, P705i</a:t>
                      </a:r>
                      <a:r>
                        <a:rPr kumimoji="1" lang="el-GR" altLang="ja-JP" sz="1800" kern="1200" baseline="0" dirty="0" smtClean="0"/>
                        <a:t>μ</a:t>
                      </a:r>
                      <a:endParaRPr kumimoji="1" lang="ja-JP" altLang="en-US" dirty="0"/>
                    </a:p>
                  </a:txBody>
                  <a:tcPr/>
                </a:tc>
              </a:tr>
              <a:tr h="370840">
                <a:tc>
                  <a:txBody>
                    <a:bodyPr/>
                    <a:lstStyle/>
                    <a:p>
                      <a:r>
                        <a:rPr kumimoji="1" lang="en-US" altLang="ja-JP" sz="1800" kern="1200" baseline="0" dirty="0" smtClean="0"/>
                        <a:t>Samsung</a:t>
                      </a:r>
                      <a:endParaRPr kumimoji="1" lang="ja-JP" altLang="en-US" dirty="0"/>
                    </a:p>
                  </a:txBody>
                  <a:tcPr/>
                </a:tc>
                <a:tc>
                  <a:txBody>
                    <a:bodyPr/>
                    <a:lstStyle/>
                    <a:p>
                      <a:pPr algn="ctr"/>
                      <a:r>
                        <a:rPr kumimoji="1" lang="en-US" altLang="ja-JP" dirty="0" smtClean="0"/>
                        <a:t>1</a:t>
                      </a:r>
                      <a:endParaRPr kumimoji="1" lang="ja-JP" altLang="en-US" dirty="0"/>
                    </a:p>
                  </a:txBody>
                  <a:tcPr/>
                </a:tc>
                <a:tc>
                  <a:txBody>
                    <a:bodyPr/>
                    <a:lstStyle/>
                    <a:p>
                      <a:r>
                        <a:rPr kumimoji="1" lang="en-US" altLang="ja-JP" sz="1800" kern="1200" baseline="0" dirty="0" smtClean="0"/>
                        <a:t>SGH-i800</a:t>
                      </a:r>
                      <a:endParaRPr kumimoji="1" lang="ja-JP" altLang="en-US" dirty="0"/>
                    </a:p>
                  </a:txBody>
                  <a:tcPr/>
                </a:tc>
              </a:tr>
              <a:tr h="370840">
                <a:tc>
                  <a:txBody>
                    <a:bodyPr/>
                    <a:lstStyle/>
                    <a:p>
                      <a:r>
                        <a:rPr kumimoji="1" lang="en-US" altLang="ja-JP" sz="1800" kern="1200" baseline="0" dirty="0" smtClean="0"/>
                        <a:t>LG </a:t>
                      </a:r>
                      <a:r>
                        <a:rPr kumimoji="1" lang="ja-JP" altLang="en-US" sz="1800" kern="1200" baseline="0" dirty="0" smtClean="0"/>
                        <a:t>電子</a:t>
                      </a:r>
                      <a:endParaRPr kumimoji="1" lang="ja-JP" altLang="en-US" dirty="0"/>
                    </a:p>
                  </a:txBody>
                  <a:tcPr/>
                </a:tc>
                <a:tc>
                  <a:txBody>
                    <a:bodyPr/>
                    <a:lstStyle/>
                    <a:p>
                      <a:pPr algn="ctr"/>
                      <a:r>
                        <a:rPr kumimoji="1" lang="en-US" altLang="ja-JP" dirty="0" smtClean="0"/>
                        <a:t>1</a:t>
                      </a:r>
                      <a:endParaRPr kumimoji="1" lang="ja-JP" altLang="en-US" dirty="0"/>
                    </a:p>
                  </a:txBody>
                  <a:tcPr/>
                </a:tc>
                <a:tc>
                  <a:txBody>
                    <a:bodyPr/>
                    <a:lstStyle/>
                    <a:p>
                      <a:r>
                        <a:rPr kumimoji="1" lang="en-US" altLang="ja-JP" sz="1800" kern="1200" baseline="0" dirty="0" smtClean="0"/>
                        <a:t>LG </a:t>
                      </a:r>
                      <a:r>
                        <a:rPr kumimoji="1" lang="en-US" altLang="ja-JP" sz="1800" kern="1200" baseline="0" dirty="0" err="1" smtClean="0"/>
                        <a:t>LiMo</a:t>
                      </a:r>
                      <a:r>
                        <a:rPr kumimoji="1" lang="en-US" altLang="ja-JP" sz="1800" kern="1200" baseline="0" dirty="0" smtClean="0"/>
                        <a:t> Prototype Phone</a:t>
                      </a:r>
                      <a:endParaRPr kumimoji="1" lang="ja-JP" altLang="en-US" dirty="0"/>
                    </a:p>
                  </a:txBody>
                  <a:tcPr/>
                </a:tc>
              </a:tr>
              <a:tr h="370840">
                <a:tc>
                  <a:txBody>
                    <a:bodyPr/>
                    <a:lstStyle/>
                    <a:p>
                      <a:r>
                        <a:rPr kumimoji="1" lang="en-US" altLang="ja-JP" sz="1800" kern="1200" baseline="0" dirty="0" err="1" smtClean="0"/>
                        <a:t>Aplix</a:t>
                      </a:r>
                      <a:endParaRPr kumimoji="1" lang="ja-JP" altLang="en-US" dirty="0"/>
                    </a:p>
                  </a:txBody>
                  <a:tcPr/>
                </a:tc>
                <a:tc>
                  <a:txBody>
                    <a:bodyPr/>
                    <a:lstStyle/>
                    <a:p>
                      <a:pPr algn="ctr"/>
                      <a:r>
                        <a:rPr kumimoji="1" lang="en-US" altLang="ja-JP" dirty="0" smtClean="0"/>
                        <a:t>1</a:t>
                      </a:r>
                      <a:endParaRPr kumimoji="1" lang="ja-JP" altLang="en-US" dirty="0"/>
                    </a:p>
                  </a:txBody>
                  <a:tcPr/>
                </a:tc>
                <a:tc>
                  <a:txBody>
                    <a:bodyPr/>
                    <a:lstStyle/>
                    <a:p>
                      <a:r>
                        <a:rPr kumimoji="1" lang="en-US" altLang="ja-JP" sz="1800" kern="1200" baseline="0" dirty="0" smtClean="0"/>
                        <a:t>OPAL(m)</a:t>
                      </a:r>
                      <a:endParaRPr kumimoji="1" lang="ja-JP" altLang="en-US" dirty="0"/>
                    </a:p>
                  </a:txBody>
                  <a:tcPr/>
                </a:tc>
              </a:tr>
              <a:tr h="370840">
                <a:tc>
                  <a:txBody>
                    <a:bodyPr/>
                    <a:lstStyle/>
                    <a:p>
                      <a:r>
                        <a:rPr kumimoji="1" lang="en-US" altLang="ja-JP" sz="1800" kern="1200" baseline="0" dirty="0" smtClean="0"/>
                        <a:t>Purple Labs</a:t>
                      </a:r>
                      <a:endParaRPr kumimoji="1" lang="ja-JP" altLang="en-US" dirty="0"/>
                    </a:p>
                  </a:txBody>
                  <a:tcPr/>
                </a:tc>
                <a:tc>
                  <a:txBody>
                    <a:bodyPr/>
                    <a:lstStyle/>
                    <a:p>
                      <a:pPr algn="ctr"/>
                      <a:r>
                        <a:rPr kumimoji="1" lang="en-US" altLang="ja-JP" dirty="0" smtClean="0"/>
                        <a:t>1</a:t>
                      </a:r>
                      <a:endParaRPr kumimoji="1" lang="ja-JP" altLang="en-US" dirty="0"/>
                    </a:p>
                  </a:txBody>
                  <a:tcPr/>
                </a:tc>
                <a:tc>
                  <a:txBody>
                    <a:bodyPr/>
                    <a:lstStyle/>
                    <a:p>
                      <a:r>
                        <a:rPr kumimoji="1" lang="en-US" altLang="ja-JP" sz="1800" kern="1200" baseline="0" dirty="0" smtClean="0"/>
                        <a:t>Purple Magic</a:t>
                      </a:r>
                      <a:endParaRPr kumimoji="1" lang="ja-JP" altLang="en-US" dirty="0"/>
                    </a:p>
                  </a:txBody>
                  <a:tcPr/>
                </a:tc>
              </a:tr>
            </a:tbl>
          </a:graphicData>
        </a:graphic>
      </p:graphicFrame>
      <p:pic>
        <p:nvPicPr>
          <p:cNvPr id="48130" name="Picture 2"/>
          <p:cNvPicPr>
            <a:picLocks noChangeAspect="1" noChangeArrowheads="1"/>
          </p:cNvPicPr>
          <p:nvPr/>
        </p:nvPicPr>
        <p:blipFill>
          <a:blip r:embed="rId2" cstate="print"/>
          <a:srcRect/>
          <a:stretch>
            <a:fillRect/>
          </a:stretch>
        </p:blipFill>
        <p:spPr bwMode="auto">
          <a:xfrm>
            <a:off x="6837446" y="957245"/>
            <a:ext cx="1877958" cy="2505067"/>
          </a:xfrm>
          <a:prstGeom prst="rect">
            <a:avLst/>
          </a:prstGeom>
          <a:noFill/>
          <a:ln w="9525">
            <a:noFill/>
            <a:miter lim="800000"/>
            <a:headEnd/>
            <a:tailEnd/>
          </a:ln>
          <a:effectLst/>
        </p:spPr>
      </p:pic>
      <p:pic>
        <p:nvPicPr>
          <p:cNvPr id="48131" name="Picture 3"/>
          <p:cNvPicPr>
            <a:picLocks noChangeAspect="1" noChangeArrowheads="1"/>
          </p:cNvPicPr>
          <p:nvPr/>
        </p:nvPicPr>
        <p:blipFill>
          <a:blip r:embed="rId3"/>
          <a:srcRect/>
          <a:stretch>
            <a:fillRect/>
          </a:stretch>
        </p:blipFill>
        <p:spPr bwMode="auto">
          <a:xfrm>
            <a:off x="6815154" y="3562350"/>
            <a:ext cx="1929694" cy="2571768"/>
          </a:xfrm>
          <a:prstGeom prst="rect">
            <a:avLst/>
          </a:prstGeom>
          <a:noFill/>
          <a:ln w="9525">
            <a:noFill/>
            <a:miter lim="800000"/>
            <a:headEnd/>
            <a:tailEnd/>
          </a:ln>
          <a:effectLst/>
        </p:spPr>
      </p:pic>
      <p:pic>
        <p:nvPicPr>
          <p:cNvPr id="48132" name="Picture 4"/>
          <p:cNvPicPr>
            <a:picLocks noChangeAspect="1" noChangeArrowheads="1"/>
          </p:cNvPicPr>
          <p:nvPr/>
        </p:nvPicPr>
        <p:blipFill>
          <a:blip r:embed="rId4" cstate="print"/>
          <a:srcRect/>
          <a:stretch>
            <a:fillRect/>
          </a:stretch>
        </p:blipFill>
        <p:spPr bwMode="auto">
          <a:xfrm>
            <a:off x="142844" y="4786322"/>
            <a:ext cx="2162397" cy="1623126"/>
          </a:xfrm>
          <a:prstGeom prst="rect">
            <a:avLst/>
          </a:prstGeom>
          <a:noFill/>
          <a:ln w="9525">
            <a:noFill/>
            <a:miter lim="800000"/>
            <a:headEnd/>
            <a:tailEnd/>
          </a:ln>
          <a:effectLst/>
        </p:spPr>
      </p:pic>
      <p:pic>
        <p:nvPicPr>
          <p:cNvPr id="48133" name="Picture 5"/>
          <p:cNvPicPr>
            <a:picLocks noChangeAspect="1" noChangeArrowheads="1"/>
          </p:cNvPicPr>
          <p:nvPr/>
        </p:nvPicPr>
        <p:blipFill>
          <a:blip r:embed="rId5" cstate="print"/>
          <a:srcRect/>
          <a:stretch>
            <a:fillRect/>
          </a:stretch>
        </p:blipFill>
        <p:spPr bwMode="auto">
          <a:xfrm>
            <a:off x="2357422" y="4786322"/>
            <a:ext cx="2169027" cy="1628766"/>
          </a:xfrm>
          <a:prstGeom prst="rect">
            <a:avLst/>
          </a:prstGeom>
          <a:noFill/>
          <a:ln w="9525">
            <a:noFill/>
            <a:miter lim="800000"/>
            <a:headEnd/>
            <a:tailEnd/>
          </a:ln>
          <a:effectLst/>
        </p:spPr>
      </p:pic>
      <p:pic>
        <p:nvPicPr>
          <p:cNvPr id="48134" name="Picture 6"/>
          <p:cNvPicPr>
            <a:picLocks noChangeAspect="1" noChangeArrowheads="1"/>
          </p:cNvPicPr>
          <p:nvPr/>
        </p:nvPicPr>
        <p:blipFill>
          <a:blip r:embed="rId6" cstate="print"/>
          <a:srcRect/>
          <a:stretch>
            <a:fillRect/>
          </a:stretch>
        </p:blipFill>
        <p:spPr bwMode="auto">
          <a:xfrm>
            <a:off x="4572000" y="4776797"/>
            <a:ext cx="2177151" cy="1633529"/>
          </a:xfrm>
          <a:prstGeom prst="rect">
            <a:avLst/>
          </a:prstGeom>
          <a:noFill/>
          <a:ln w="9525">
            <a:noFill/>
            <a:miter lim="800000"/>
            <a:headEnd/>
            <a:tailEnd/>
          </a:ln>
          <a:effectLst/>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8</a:t>
            </a:fld>
            <a:endParaRPr lang="ja-JP" altLang="en-US"/>
          </a:p>
        </p:txBody>
      </p:sp>
      <p:pic>
        <p:nvPicPr>
          <p:cNvPr id="5" name="図 4" descr="limor1.JPG"/>
          <p:cNvPicPr>
            <a:picLocks noChangeAspect="1"/>
          </p:cNvPicPr>
          <p:nvPr/>
        </p:nvPicPr>
        <p:blipFill>
          <a:blip r:embed="rId2"/>
          <a:stretch>
            <a:fillRect/>
          </a:stretch>
        </p:blipFill>
        <p:spPr>
          <a:xfrm>
            <a:off x="214282" y="285728"/>
            <a:ext cx="8572560" cy="5715020"/>
          </a:xfrm>
          <a:prstGeom prst="rect">
            <a:avLst/>
          </a:prstGeom>
          <a:effectLst>
            <a:outerShdw blurRad="50800" dist="63500" dir="2700000" algn="tl" rotWithShape="0">
              <a:prstClr val="black">
                <a:alpha val="40000"/>
              </a:prstClr>
            </a:outerShdw>
          </a:effectLst>
        </p:spPr>
      </p:pic>
      <p:sp>
        <p:nvSpPr>
          <p:cNvPr id="2" name="タイトル 1"/>
          <p:cNvSpPr>
            <a:spLocks noGrp="1"/>
          </p:cNvSpPr>
          <p:nvPr>
            <p:ph type="title"/>
          </p:nvPr>
        </p:nvSpPr>
        <p:spPr/>
        <p:txBody>
          <a:bodyPr/>
          <a:lstStyle/>
          <a:p>
            <a:r>
              <a:rPr kumimoji="1" lang="en-US" altLang="ja-JP" dirty="0" err="1" smtClean="0"/>
              <a:t>LiMo</a:t>
            </a:r>
            <a:r>
              <a:rPr lang="ja-JP" altLang="en-US" dirty="0" smtClean="0"/>
              <a:t> </a:t>
            </a:r>
            <a:r>
              <a:rPr lang="en-US" altLang="ja-JP" dirty="0" smtClean="0"/>
              <a:t>R1</a:t>
            </a:r>
            <a:r>
              <a:rPr lang="ja-JP" altLang="en-US" dirty="0" smtClean="0"/>
              <a:t> </a:t>
            </a:r>
            <a:r>
              <a:rPr lang="en-US" altLang="ja-JP" dirty="0" smtClean="0"/>
              <a:t>platform</a:t>
            </a:r>
            <a:r>
              <a:rPr lang="ja-JP" altLang="en-US" dirty="0" smtClean="0"/>
              <a:t> </a:t>
            </a:r>
            <a:r>
              <a:rPr lang="en-US" altLang="ja-JP" dirty="0" smtClean="0"/>
              <a:t>architecture</a:t>
            </a:r>
            <a:endParaRPr kumimoji="1" lang="ja-JP" altLang="en-US" dirty="0"/>
          </a:p>
        </p:txBody>
      </p:sp>
      <p:sp>
        <p:nvSpPr>
          <p:cNvPr id="6" name="テキスト ボックス 5"/>
          <p:cNvSpPr txBox="1"/>
          <p:nvPr/>
        </p:nvSpPr>
        <p:spPr>
          <a:xfrm>
            <a:off x="128556" y="6221632"/>
            <a:ext cx="5929354" cy="307777"/>
          </a:xfrm>
          <a:prstGeom prst="rect">
            <a:avLst/>
          </a:prstGeom>
          <a:noFill/>
        </p:spPr>
        <p:txBody>
          <a:bodyPr wrap="square" rtlCol="0">
            <a:spAutoFit/>
          </a:bodyPr>
          <a:lstStyle/>
          <a:p>
            <a:r>
              <a:rPr lang="en-US" altLang="ja-JP" sz="1400" dirty="0">
                <a:solidFill>
                  <a:srgbClr val="C00000"/>
                </a:solidFill>
              </a:rPr>
              <a:t>http://www.limofoundation.org/images/stories/pdf/supp_platform_arch.pdf</a:t>
            </a:r>
            <a:endParaRPr kumimoji="1" lang="ja-JP" altLang="en-US" sz="1400" dirty="0">
              <a:solidFill>
                <a:srgbClr val="C00000"/>
              </a:solidFill>
            </a:endParaRPr>
          </a:p>
        </p:txBody>
      </p:sp>
      <p:sp>
        <p:nvSpPr>
          <p:cNvPr id="7" name="テキスト ボックス 6"/>
          <p:cNvSpPr txBox="1"/>
          <p:nvPr/>
        </p:nvSpPr>
        <p:spPr>
          <a:xfrm>
            <a:off x="4757738" y="323828"/>
            <a:ext cx="2314591" cy="400110"/>
          </a:xfrm>
          <a:prstGeom prst="rect">
            <a:avLst/>
          </a:prstGeom>
          <a:noFill/>
        </p:spPr>
        <p:txBody>
          <a:bodyPr wrap="square" rtlCol="0">
            <a:spAutoFit/>
          </a:bodyPr>
          <a:lstStyle/>
          <a:p>
            <a:r>
              <a:rPr kumimoji="1" lang="ja-JP" altLang="en-US" sz="2000" dirty="0" smtClean="0">
                <a:solidFill>
                  <a:srgbClr val="00B0F0"/>
                </a:solidFill>
                <a:latin typeface="+mn-lt"/>
              </a:rPr>
              <a:t>［</a:t>
            </a:r>
            <a:r>
              <a:rPr lang="ja-JP" altLang="en-US" sz="2000" dirty="0" smtClean="0">
                <a:solidFill>
                  <a:srgbClr val="00B0F0"/>
                </a:solidFill>
                <a:latin typeface="+mn-lt"/>
              </a:rPr>
              <a:t>公開された</a:t>
            </a:r>
            <a:r>
              <a:rPr kumimoji="1" lang="ja-JP" altLang="en-US" sz="2000" dirty="0" smtClean="0">
                <a:solidFill>
                  <a:srgbClr val="00B0F0"/>
                </a:solidFill>
                <a:latin typeface="+mn-lt"/>
              </a:rPr>
              <a:t>情報］</a:t>
            </a:r>
            <a:endParaRPr kumimoji="1" lang="ja-JP" altLang="en-US" sz="2000" dirty="0">
              <a:solidFill>
                <a:srgbClr val="00B0F0"/>
              </a:solidFill>
              <a:latin typeface="+mn-lt"/>
            </a:endParaRPr>
          </a:p>
        </p:txBody>
      </p:sp>
      <p:sp>
        <p:nvSpPr>
          <p:cNvPr id="8" name="角丸四角形 7"/>
          <p:cNvSpPr/>
          <p:nvPr/>
        </p:nvSpPr>
        <p:spPr bwMode="auto">
          <a:xfrm>
            <a:off x="285720" y="5572140"/>
            <a:ext cx="8358246" cy="642942"/>
          </a:xfrm>
          <a:prstGeom prst="roundRect">
            <a:avLst/>
          </a:prstGeom>
          <a:solidFill>
            <a:schemeClr val="tx2">
              <a:lumMod val="75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err="1" smtClean="0">
                <a:ln>
                  <a:noFill/>
                </a:ln>
                <a:solidFill>
                  <a:schemeClr val="bg1"/>
                </a:solidFill>
                <a:effectLst/>
                <a:latin typeface="+mn-lt"/>
                <a:ea typeface="ＭＳ Ｐゴシック" pitchFamily="50" charset="-128"/>
              </a:rPr>
              <a:t>LiMo</a:t>
            </a:r>
            <a:r>
              <a:rPr kumimoji="0" lang="ja-JP" altLang="en-US" sz="2000" b="0" i="0" u="none" strike="noStrike" cap="none" normalizeH="0" baseline="0" dirty="0" smtClean="0">
                <a:ln>
                  <a:noFill/>
                </a:ln>
                <a:solidFill>
                  <a:schemeClr val="bg1"/>
                </a:solidFill>
                <a:effectLst/>
                <a:latin typeface="+mn-lt"/>
                <a:ea typeface="ＭＳ Ｐゴシック" pitchFamily="50" charset="-128"/>
              </a:rPr>
              <a:t> </a:t>
            </a:r>
            <a:r>
              <a:rPr kumimoji="0" lang="ja-JP" altLang="en-US" sz="2000" dirty="0" smtClean="0">
                <a:solidFill>
                  <a:schemeClr val="bg1"/>
                </a:solidFill>
                <a:latin typeface="+mn-lt"/>
              </a:rPr>
              <a:t>はプラットフォーム中の非差別化技術に限定した共有化を目指す</a:t>
            </a:r>
            <a:r>
              <a:rPr kumimoji="0" lang="en-US" altLang="ja-JP" sz="2000" dirty="0" smtClean="0">
                <a:solidFill>
                  <a:schemeClr val="bg1"/>
                </a:solidFill>
                <a:latin typeface="+mn-lt"/>
              </a:rPr>
              <a:t/>
            </a:r>
            <a:br>
              <a:rPr kumimoji="0" lang="en-US" altLang="ja-JP" sz="2000" dirty="0" smtClean="0">
                <a:solidFill>
                  <a:schemeClr val="bg1"/>
                </a:solidFill>
                <a:latin typeface="+mn-lt"/>
              </a:rPr>
            </a:br>
            <a:r>
              <a:rPr kumimoji="0" lang="ja-JP" altLang="en-US" sz="2000" dirty="0" smtClean="0">
                <a:solidFill>
                  <a:srgbClr val="FFFF66"/>
                </a:solidFill>
                <a:latin typeface="+mn-lt"/>
              </a:rPr>
              <a:t>メイントピックは 各種フレームワークの共有化 </a:t>
            </a:r>
            <a:r>
              <a:rPr kumimoji="0" lang="ja-JP" altLang="en-US" sz="2000" dirty="0" smtClean="0">
                <a:solidFill>
                  <a:schemeClr val="bg1"/>
                </a:solidFill>
                <a:latin typeface="+mn-lt"/>
              </a:rPr>
              <a:t>もよる資産の使いまわし</a:t>
            </a:r>
            <a:endParaRPr kumimoji="0" lang="ja-JP" altLang="en-US" sz="2400" b="0" i="0" u="none" strike="noStrike" cap="none" normalizeH="0" baseline="0" dirty="0" smtClean="0">
              <a:ln>
                <a:noFill/>
              </a:ln>
              <a:solidFill>
                <a:schemeClr val="bg1"/>
              </a:solidFill>
              <a:effectLst/>
              <a:latin typeface="+mn-l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9</a:t>
            </a:fld>
            <a:endParaRPr lang="ja-JP" altLang="en-US"/>
          </a:p>
        </p:txBody>
      </p:sp>
      <p:pic>
        <p:nvPicPr>
          <p:cNvPr id="5" name="図 4" descr="limo_pf.JPG"/>
          <p:cNvPicPr>
            <a:picLocks noChangeAspect="1"/>
          </p:cNvPicPr>
          <p:nvPr/>
        </p:nvPicPr>
        <p:blipFill>
          <a:blip r:embed="rId2"/>
          <a:stretch>
            <a:fillRect/>
          </a:stretch>
        </p:blipFill>
        <p:spPr>
          <a:xfrm>
            <a:off x="571472" y="357166"/>
            <a:ext cx="7929618" cy="5786478"/>
          </a:xfrm>
          <a:prstGeom prst="rect">
            <a:avLst/>
          </a:prstGeom>
          <a:ln>
            <a:solidFill>
              <a:schemeClr val="accent1">
                <a:lumMod val="75000"/>
              </a:schemeClr>
            </a:solidFill>
          </a:ln>
          <a:effectLst>
            <a:outerShdw blurRad="50800" dist="63500" dir="2700000" algn="tl" rotWithShape="0">
              <a:prstClr val="black">
                <a:alpha val="40000"/>
              </a:prstClr>
            </a:outerShdw>
          </a:effectLst>
        </p:spPr>
      </p:pic>
      <p:sp>
        <p:nvSpPr>
          <p:cNvPr id="6" name="角丸四角形 5"/>
          <p:cNvSpPr/>
          <p:nvPr/>
        </p:nvSpPr>
        <p:spPr bwMode="auto">
          <a:xfrm>
            <a:off x="5695958" y="4205293"/>
            <a:ext cx="1214446" cy="1071570"/>
          </a:xfrm>
          <a:prstGeom prst="roundRect">
            <a:avLst>
              <a:gd name="adj" fmla="val 11334"/>
            </a:avLst>
          </a:prstGeom>
          <a:noFill/>
          <a:ln w="38100" cap="flat" cmpd="sng" algn="ctr">
            <a:solidFill>
              <a:srgbClr val="FF0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7" name="角丸四角形 6"/>
          <p:cNvSpPr/>
          <p:nvPr/>
        </p:nvSpPr>
        <p:spPr bwMode="auto">
          <a:xfrm>
            <a:off x="1824018" y="2405054"/>
            <a:ext cx="1319222" cy="1166821"/>
          </a:xfrm>
          <a:prstGeom prst="roundRect">
            <a:avLst>
              <a:gd name="adj" fmla="val 11334"/>
            </a:avLst>
          </a:prstGeom>
          <a:noFill/>
          <a:ln w="38100" cap="flat" cmpd="sng" algn="ctr">
            <a:solidFill>
              <a:srgbClr val="FF0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pic>
        <p:nvPicPr>
          <p:cNvPr id="45058" name="Picture 2"/>
          <p:cNvPicPr>
            <a:picLocks noChangeAspect="1" noChangeArrowheads="1"/>
          </p:cNvPicPr>
          <p:nvPr/>
        </p:nvPicPr>
        <p:blipFill>
          <a:blip r:embed="rId3"/>
          <a:srcRect/>
          <a:stretch>
            <a:fillRect/>
          </a:stretch>
        </p:blipFill>
        <p:spPr bwMode="auto">
          <a:xfrm>
            <a:off x="6929454" y="4357694"/>
            <a:ext cx="1957393" cy="580852"/>
          </a:xfrm>
          <a:prstGeom prst="rect">
            <a:avLst/>
          </a:prstGeom>
          <a:noFill/>
          <a:ln w="9525">
            <a:noFill/>
            <a:miter lim="800000"/>
            <a:headEnd/>
            <a:tailEnd/>
          </a:ln>
          <a:effectLst/>
        </p:spPr>
      </p:pic>
      <p:pic>
        <p:nvPicPr>
          <p:cNvPr id="45060" name="Picture 4"/>
          <p:cNvPicPr>
            <a:picLocks noChangeAspect="1" noChangeArrowheads="1"/>
          </p:cNvPicPr>
          <p:nvPr/>
        </p:nvPicPr>
        <p:blipFill>
          <a:blip r:embed="rId4"/>
          <a:srcRect/>
          <a:stretch>
            <a:fillRect/>
          </a:stretch>
        </p:blipFill>
        <p:spPr bwMode="auto">
          <a:xfrm>
            <a:off x="423834" y="1919277"/>
            <a:ext cx="2644727" cy="428628"/>
          </a:xfrm>
          <a:prstGeom prst="rect">
            <a:avLst/>
          </a:prstGeom>
          <a:noFill/>
          <a:ln w="9525">
            <a:noFill/>
            <a:miter lim="800000"/>
            <a:headEnd/>
            <a:tailEnd/>
          </a:ln>
          <a:effectLst/>
        </p:spPr>
      </p:pic>
      <p:sp>
        <p:nvSpPr>
          <p:cNvPr id="13" name="テキスト ボックス 12"/>
          <p:cNvSpPr txBox="1"/>
          <p:nvPr/>
        </p:nvSpPr>
        <p:spPr>
          <a:xfrm>
            <a:off x="6715140" y="497425"/>
            <a:ext cx="1571636" cy="369332"/>
          </a:xfrm>
          <a:prstGeom prst="rect">
            <a:avLst/>
          </a:prstGeom>
          <a:noFill/>
        </p:spPr>
        <p:txBody>
          <a:bodyPr wrap="square" rtlCol="0">
            <a:spAutoFit/>
          </a:bodyPr>
          <a:lstStyle/>
          <a:p>
            <a:r>
              <a:rPr kumimoji="1" lang="ja-JP" altLang="en-US" dirty="0" smtClean="0">
                <a:solidFill>
                  <a:srgbClr val="FF0000"/>
                </a:solidFill>
                <a:latin typeface="+mn-lt"/>
              </a:rPr>
              <a:t>［</a:t>
            </a:r>
            <a:r>
              <a:rPr kumimoji="1" lang="en-US" altLang="ja-JP" dirty="0" smtClean="0">
                <a:solidFill>
                  <a:srgbClr val="FF0000"/>
                </a:solidFill>
                <a:latin typeface="+mn-lt"/>
              </a:rPr>
              <a:t>NDA</a:t>
            </a:r>
            <a:r>
              <a:rPr kumimoji="1" lang="ja-JP" altLang="en-US" dirty="0" smtClean="0">
                <a:solidFill>
                  <a:srgbClr val="FF0000"/>
                </a:solidFill>
                <a:latin typeface="+mn-lt"/>
              </a:rPr>
              <a:t>情報］</a:t>
            </a:r>
            <a:endParaRPr kumimoji="1" lang="ja-JP" altLang="en-US" dirty="0">
              <a:solidFill>
                <a:srgbClr val="FF0000"/>
              </a:solidFill>
              <a:latin typeface="+mn-lt"/>
            </a:endParaRPr>
          </a:p>
        </p:txBody>
      </p:sp>
      <p:grpSp>
        <p:nvGrpSpPr>
          <p:cNvPr id="14" name="グループ化 13"/>
          <p:cNvGrpSpPr/>
          <p:nvPr/>
        </p:nvGrpSpPr>
        <p:grpSpPr>
          <a:xfrm>
            <a:off x="142844" y="3592117"/>
            <a:ext cx="5500726" cy="2408651"/>
            <a:chOff x="142844" y="3592117"/>
            <a:chExt cx="5500726" cy="2408651"/>
          </a:xfrm>
        </p:grpSpPr>
        <p:sp>
          <p:nvSpPr>
            <p:cNvPr id="8" name="角丸四角形 7"/>
            <p:cNvSpPr/>
            <p:nvPr/>
          </p:nvSpPr>
          <p:spPr bwMode="auto">
            <a:xfrm>
              <a:off x="142844" y="4143380"/>
              <a:ext cx="4929222" cy="1857388"/>
            </a:xfrm>
            <a:prstGeom prst="roundRect">
              <a:avLst>
                <a:gd name="adj" fmla="val 5926"/>
              </a:avLst>
            </a:prstGeom>
            <a:solidFill>
              <a:srgbClr val="FFFF66"/>
            </a:solidFill>
            <a:ln w="9525" cap="flat" cmpd="sng" algn="ctr">
              <a:noFill/>
              <a:prstDash val="solid"/>
              <a:round/>
              <a:headEnd type="none" w="med" len="med"/>
              <a:tailEnd type="none" w="med" len="med"/>
            </a:ln>
            <a:effectLst>
              <a:outerShdw blurRad="50800" dist="76200" dir="2700000" algn="tl" rotWithShape="0">
                <a:prstClr val="black">
                  <a:alpha val="40000"/>
                </a:prstClr>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err="1" smtClean="0">
                  <a:ln>
                    <a:noFill/>
                  </a:ln>
                  <a:solidFill>
                    <a:srgbClr val="FF0000"/>
                  </a:solidFill>
                  <a:effectLst/>
                  <a:latin typeface="Tahoma" pitchFamily="34" charset="0"/>
                  <a:cs typeface="Tahoma" pitchFamily="34" charset="0"/>
                </a:rPr>
                <a:t>LiMo</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 </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R1</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 ＝ 限定的な実装であるが</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a:t>
              </a:r>
            </a:p>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
              </a:r>
              <a:b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br>
              <a:r>
                <a:rPr kumimoji="0" lang="en-US" altLang="ja-JP" sz="2000" b="0" i="0" u="sng" strike="noStrike" cap="none" normalizeH="0" baseline="0" dirty="0" smtClean="0">
                  <a:ln>
                    <a:noFill/>
                  </a:ln>
                  <a:solidFill>
                    <a:srgbClr val="FF0000"/>
                  </a:solidFill>
                  <a:effectLst/>
                  <a:latin typeface="Tahoma" pitchFamily="34" charset="0"/>
                  <a:cs typeface="Tahoma" pitchFamily="34" charset="0"/>
                </a:rPr>
                <a:t>R2</a:t>
              </a:r>
              <a:r>
                <a:rPr kumimoji="0" lang="ja-JP" altLang="en-US" sz="2000" b="0" i="0" u="sng" strike="noStrike" cap="none" normalizeH="0" baseline="0" dirty="0" smtClean="0">
                  <a:ln>
                    <a:noFill/>
                  </a:ln>
                  <a:solidFill>
                    <a:srgbClr val="FF0000"/>
                  </a:solidFill>
                  <a:effectLst/>
                  <a:latin typeface="Tahoma" pitchFamily="34" charset="0"/>
                  <a:cs typeface="Tahoma" pitchFamily="34" charset="0"/>
                </a:rPr>
                <a:t> 以降の開発テーマとして テクノロジ</a:t>
              </a:r>
              <a:r>
                <a:rPr kumimoji="0" lang="en-US" altLang="ja-JP" sz="2000" b="0" i="0" u="sng" strike="noStrike" cap="none" normalizeH="0" baseline="0" dirty="0" smtClean="0">
                  <a:ln>
                    <a:noFill/>
                  </a:ln>
                  <a:solidFill>
                    <a:srgbClr val="FF0000"/>
                  </a:solidFill>
                  <a:effectLst/>
                  <a:latin typeface="Tahoma" pitchFamily="34" charset="0"/>
                  <a:cs typeface="Tahoma" pitchFamily="34" charset="0"/>
                </a:rPr>
                <a:t/>
              </a:r>
              <a:br>
                <a:rPr kumimoji="0" lang="en-US" altLang="ja-JP" sz="2000" b="0" i="0" u="sng" strike="noStrike" cap="none" normalizeH="0" baseline="0" dirty="0" smtClean="0">
                  <a:ln>
                    <a:noFill/>
                  </a:ln>
                  <a:solidFill>
                    <a:srgbClr val="FF0000"/>
                  </a:solidFill>
                  <a:effectLst/>
                  <a:latin typeface="Tahoma" pitchFamily="34" charset="0"/>
                  <a:cs typeface="Tahoma" pitchFamily="34" charset="0"/>
                </a:rPr>
              </a:br>
              <a:r>
                <a:rPr kumimoji="0" lang="ja-JP" altLang="en-US" sz="2000" b="0" i="0" u="sng" strike="noStrike" cap="none" normalizeH="0" baseline="0" dirty="0" smtClean="0">
                  <a:ln>
                    <a:noFill/>
                  </a:ln>
                  <a:solidFill>
                    <a:srgbClr val="FF0000"/>
                  </a:solidFill>
                  <a:effectLst/>
                  <a:latin typeface="Tahoma" pitchFamily="34" charset="0"/>
                  <a:cs typeface="Tahoma" pitchFamily="34" charset="0"/>
                </a:rPr>
                <a:t>の選定がされている部分</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があり、これらを</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
              </a:r>
              <a:b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b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SH-Mobile</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 </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G</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シリーズに実装して </a:t>
              </a:r>
              <a:r>
                <a:rPr kumimoji="0" lang="en-US" altLang="ja-JP" sz="2000" b="0" i="0" u="none" strike="noStrike" cap="none" normalizeH="0" baseline="0" dirty="0" err="1" smtClean="0">
                  <a:ln>
                    <a:noFill/>
                  </a:ln>
                  <a:solidFill>
                    <a:srgbClr val="FF0000"/>
                  </a:solidFill>
                  <a:effectLst/>
                  <a:latin typeface="Tahoma" pitchFamily="34" charset="0"/>
                  <a:cs typeface="Tahoma" pitchFamily="34" charset="0"/>
                </a:rPr>
                <a:t>LiMo</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 に</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
              </a:r>
              <a:b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b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提供することが </a:t>
              </a:r>
              <a:r>
                <a:rPr kumimoji="0" lang="en-US" altLang="ja-JP" sz="2000" b="0" i="0" u="none" strike="noStrike" cap="none" normalizeH="0" baseline="0" dirty="0" err="1" smtClean="0">
                  <a:ln>
                    <a:noFill/>
                  </a:ln>
                  <a:solidFill>
                    <a:srgbClr val="FF0000"/>
                  </a:solidFill>
                  <a:effectLst/>
                  <a:latin typeface="Tahoma" pitchFamily="34" charset="0"/>
                  <a:cs typeface="Tahoma" pitchFamily="34" charset="0"/>
                </a:rPr>
                <a:t>DoCoMo</a:t>
              </a:r>
              <a:r>
                <a:rPr kumimoji="0" lang="ja-JP" altLang="en-US" sz="2000" b="0" i="0" u="none" strike="noStrike" cap="none" normalizeH="0" baseline="0" dirty="0" smtClean="0">
                  <a:ln>
                    <a:noFill/>
                  </a:ln>
                  <a:solidFill>
                    <a:srgbClr val="FF0000"/>
                  </a:solidFill>
                  <a:effectLst/>
                  <a:latin typeface="Tahoma" pitchFamily="34" charset="0"/>
                  <a:cs typeface="Tahoma" pitchFamily="34" charset="0"/>
                </a:rPr>
                <a:t> の期待では </a:t>
              </a:r>
              <a:r>
                <a:rPr kumimoji="0" lang="en-US" altLang="ja-JP" sz="2000" b="0" i="0" u="none" strike="noStrike" cap="none" normalizeH="0" baseline="0" dirty="0" smtClean="0">
                  <a:ln>
                    <a:noFill/>
                  </a:ln>
                  <a:solidFill>
                    <a:srgbClr val="FF0000"/>
                  </a:solidFill>
                  <a:effectLst/>
                  <a:latin typeface="Tahoma" pitchFamily="34" charset="0"/>
                  <a:cs typeface="Tahoma" pitchFamily="34" charset="0"/>
                </a:rPr>
                <a:t>?</a:t>
              </a:r>
              <a:endParaRPr kumimoji="0" lang="ja-JP" altLang="en-US" sz="2400" b="0" i="0" u="none" strike="noStrike" cap="none" normalizeH="0" baseline="0" dirty="0" smtClean="0">
                <a:ln>
                  <a:noFill/>
                </a:ln>
                <a:solidFill>
                  <a:srgbClr val="FF0000"/>
                </a:solidFill>
                <a:effectLst/>
                <a:latin typeface="Tahoma" pitchFamily="34" charset="0"/>
                <a:cs typeface="Tahoma" pitchFamily="34" charset="0"/>
              </a:endParaRPr>
            </a:p>
          </p:txBody>
        </p:sp>
        <p:sp>
          <p:nvSpPr>
            <p:cNvPr id="11" name="右矢印 10"/>
            <p:cNvSpPr/>
            <p:nvPr/>
          </p:nvSpPr>
          <p:spPr bwMode="auto">
            <a:xfrm>
              <a:off x="5143504" y="4286256"/>
              <a:ext cx="500066" cy="1000132"/>
            </a:xfrm>
            <a:prstGeom prst="rightArrow">
              <a:avLst/>
            </a:prstGeom>
            <a:solidFill>
              <a:srgbClr val="FF0000"/>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2" name="上矢印 11"/>
            <p:cNvSpPr/>
            <p:nvPr/>
          </p:nvSpPr>
          <p:spPr bwMode="auto">
            <a:xfrm>
              <a:off x="2052620" y="3592117"/>
              <a:ext cx="928694" cy="508400"/>
            </a:xfrm>
            <a:prstGeom prst="upArrow">
              <a:avLst/>
            </a:prstGeom>
            <a:solidFill>
              <a:srgbClr val="FF0000"/>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gr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1000"/>
                                        <p:tgtEl>
                                          <p:spTgt spid="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6"/>
                                        </p:tgtEl>
                                        <p:attrNameLst>
                                          <p:attrName>style.visibility</p:attrName>
                                        </p:attrNameLst>
                                      </p:cBhvr>
                                      <p:to>
                                        <p:strVal val="visible"/>
                                      </p:to>
                                    </p:set>
                                    <p:animEffect transition="in" filter="fade">
                                      <p:cBhvr>
                                        <p:cTn id="10" dur="1000"/>
                                        <p:tgtEl>
                                          <p:spTgt spid="6"/>
                                        </p:tgtEl>
                                      </p:cBhvr>
                                    </p:animEffect>
                                  </p:childTnLst>
                                </p:cTn>
                              </p:par>
                              <p:par>
                                <p:cTn id="11" presetID="10" presetClass="entr" presetSubtype="0" fill="hold" nodeType="withEffect">
                                  <p:stCondLst>
                                    <p:cond delay="0"/>
                                  </p:stCondLst>
                                  <p:childTnLst>
                                    <p:set>
                                      <p:cBhvr>
                                        <p:cTn id="12" dur="1" fill="hold">
                                          <p:stCondLst>
                                            <p:cond delay="0"/>
                                          </p:stCondLst>
                                        </p:cTn>
                                        <p:tgtEl>
                                          <p:spTgt spid="45058"/>
                                        </p:tgtEl>
                                        <p:attrNameLst>
                                          <p:attrName>style.visibility</p:attrName>
                                        </p:attrNameLst>
                                      </p:cBhvr>
                                      <p:to>
                                        <p:strVal val="visible"/>
                                      </p:to>
                                    </p:set>
                                    <p:animEffect transition="in" filter="fade">
                                      <p:cBhvr>
                                        <p:cTn id="13" dur="1000"/>
                                        <p:tgtEl>
                                          <p:spTgt spid="45058"/>
                                        </p:tgtEl>
                                      </p:cBhvr>
                                    </p:animEffect>
                                  </p:childTnLst>
                                </p:cTn>
                              </p:par>
                              <p:par>
                                <p:cTn id="14" presetID="10" presetClass="entr" presetSubtype="0" fill="hold" nodeType="withEffect">
                                  <p:stCondLst>
                                    <p:cond delay="0"/>
                                  </p:stCondLst>
                                  <p:childTnLst>
                                    <p:set>
                                      <p:cBhvr>
                                        <p:cTn id="15" dur="1" fill="hold">
                                          <p:stCondLst>
                                            <p:cond delay="0"/>
                                          </p:stCondLst>
                                        </p:cTn>
                                        <p:tgtEl>
                                          <p:spTgt spid="45060"/>
                                        </p:tgtEl>
                                        <p:attrNameLst>
                                          <p:attrName>style.visibility</p:attrName>
                                        </p:attrNameLst>
                                      </p:cBhvr>
                                      <p:to>
                                        <p:strVal val="visible"/>
                                      </p:to>
                                    </p:set>
                                    <p:animEffect transition="in" filter="fade">
                                      <p:cBhvr>
                                        <p:cTn id="16" dur="500"/>
                                        <p:tgtEl>
                                          <p:spTgt spid="45060"/>
                                        </p:tgtEl>
                                      </p:cBhvr>
                                    </p:animEffect>
                                  </p:childTnLst>
                                </p:cTn>
                              </p:par>
                              <p:par>
                                <p:cTn id="17" presetID="10" presetClass="entr" presetSubtype="0" fill="hold" nodeType="withEffect">
                                  <p:stCondLst>
                                    <p:cond delay="0"/>
                                  </p:stCondLst>
                                  <p:childTnLst>
                                    <p:set>
                                      <p:cBhvr>
                                        <p:cTn id="18" dur="1" fill="hold">
                                          <p:stCondLst>
                                            <p:cond delay="0"/>
                                          </p:stCondLst>
                                        </p:cTn>
                                        <p:tgtEl>
                                          <p:spTgt spid="14"/>
                                        </p:tgtEl>
                                        <p:attrNameLst>
                                          <p:attrName>style.visibility</p:attrName>
                                        </p:attrNameLst>
                                      </p:cBhvr>
                                      <p:to>
                                        <p:strVal val="visible"/>
                                      </p:to>
                                    </p:set>
                                    <p:animEffect transition="in" filter="fade">
                                      <p:cBhvr>
                                        <p:cTn id="19"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Access</a:t>
            </a:r>
            <a:r>
              <a:rPr kumimoji="1" lang="ja-JP" altLang="en-US" dirty="0" smtClean="0"/>
              <a:t> </a:t>
            </a:r>
            <a:r>
              <a:rPr kumimoji="1" lang="en-US" altLang="ja-JP" dirty="0" smtClean="0"/>
              <a:t>ALP</a:t>
            </a:r>
            <a:r>
              <a:rPr kumimoji="1" lang="ja-JP" altLang="en-US" dirty="0" smtClean="0"/>
              <a:t>　</a:t>
            </a:r>
            <a:r>
              <a:rPr kumimoji="1" lang="en-US" altLang="ja-JP" dirty="0" smtClean="0"/>
              <a:t>----</a:t>
            </a:r>
            <a:r>
              <a:rPr kumimoji="1" lang="ja-JP" altLang="en-US" dirty="0" smtClean="0"/>
              <a:t> </a:t>
            </a:r>
            <a:r>
              <a:rPr kumimoji="1" lang="en-US" altLang="ja-JP" dirty="0" smtClean="0"/>
              <a:t>2007</a:t>
            </a:r>
            <a:r>
              <a:rPr kumimoji="1" lang="ja-JP" altLang="en-US" dirty="0" smtClean="0"/>
              <a:t>年</a:t>
            </a:r>
            <a:r>
              <a:rPr kumimoji="1" lang="en-US" altLang="ja-JP" dirty="0" smtClean="0"/>
              <a:t>12</a:t>
            </a:r>
            <a:r>
              <a:rPr kumimoji="1" lang="ja-JP" altLang="en-US" dirty="0" smtClean="0"/>
              <a:t>月のアクセス新聞発表の背景</a:t>
            </a:r>
            <a:endParaRPr kumimoji="1" lang="ja-JP" altLang="en-US" dirty="0"/>
          </a:p>
        </p:txBody>
      </p:sp>
      <p:sp>
        <p:nvSpPr>
          <p:cNvPr id="3" name="コンテンツ プレースホルダ 2"/>
          <p:cNvSpPr>
            <a:spLocks noGrp="1"/>
          </p:cNvSpPr>
          <p:nvPr>
            <p:ph idx="1"/>
          </p:nvPr>
        </p:nvSpPr>
        <p:spPr>
          <a:xfrm>
            <a:off x="214282" y="785794"/>
            <a:ext cx="8643997" cy="5214973"/>
          </a:xfrm>
        </p:spPr>
        <p:txBody>
          <a:bodyPr/>
          <a:lstStyle/>
          <a:p>
            <a:r>
              <a:rPr kumimoji="1" lang="en-US" altLang="ja-JP" dirty="0" smtClean="0"/>
              <a:t>ALP</a:t>
            </a:r>
            <a:r>
              <a:rPr kumimoji="1" lang="ja-JP" altLang="en-US" dirty="0" smtClean="0"/>
              <a:t> は元々は </a:t>
            </a:r>
            <a:r>
              <a:rPr kumimoji="1" lang="en-US" altLang="ja-JP" dirty="0" err="1" smtClean="0"/>
              <a:t>LiPS</a:t>
            </a:r>
            <a:r>
              <a:rPr kumimoji="1" lang="ja-JP" altLang="en-US" dirty="0" smtClean="0"/>
              <a:t> の参照実装であり、 </a:t>
            </a:r>
            <a:r>
              <a:rPr kumimoji="1" lang="en-US" altLang="ja-JP" dirty="0" err="1" smtClean="0"/>
              <a:t>FranceTelecom</a:t>
            </a:r>
            <a:r>
              <a:rPr kumimoji="1" lang="ja-JP" altLang="en-US" dirty="0" smtClean="0"/>
              <a:t> </a:t>
            </a:r>
            <a:r>
              <a:rPr kumimoji="1" lang="en-US" altLang="ja-JP" dirty="0" smtClean="0"/>
              <a:t>/</a:t>
            </a:r>
            <a:r>
              <a:rPr kumimoji="1" lang="ja-JP" altLang="en-US" dirty="0" smtClean="0"/>
              <a:t> </a:t>
            </a:r>
            <a:r>
              <a:rPr kumimoji="1" lang="en-US" altLang="ja-JP" dirty="0" smtClean="0"/>
              <a:t>Orange</a:t>
            </a:r>
            <a:r>
              <a:rPr kumimoji="1" lang="ja-JP" altLang="en-US" dirty="0" smtClean="0"/>
              <a:t> で</a:t>
            </a:r>
            <a:r>
              <a:rPr kumimoji="1" lang="en-US" altLang="ja-JP" dirty="0" smtClean="0"/>
              <a:t/>
            </a:r>
            <a:br>
              <a:rPr kumimoji="1" lang="en-US" altLang="ja-JP" dirty="0" smtClean="0"/>
            </a:br>
            <a:r>
              <a:rPr kumimoji="1" lang="ja-JP" altLang="en-US" dirty="0" smtClean="0"/>
              <a:t>実際の端末が販売された実績があるもの</a:t>
            </a:r>
            <a:endParaRPr lang="en-US" altLang="ja-JP" dirty="0" smtClean="0"/>
          </a:p>
          <a:p>
            <a:pPr>
              <a:buNone/>
            </a:pPr>
            <a:endParaRPr lang="en-US" altLang="ja-JP" sz="900" dirty="0" smtClean="0"/>
          </a:p>
          <a:p>
            <a:r>
              <a:rPr lang="en-US" altLang="ja-JP" dirty="0" smtClean="0"/>
              <a:t>FT/Orange</a:t>
            </a:r>
            <a:r>
              <a:rPr lang="ja-JP" altLang="en-US" dirty="0" smtClean="0"/>
              <a:t> の </a:t>
            </a:r>
            <a:r>
              <a:rPr lang="en-US" altLang="ja-JP" dirty="0" err="1" smtClean="0"/>
              <a:t>LiPS</a:t>
            </a:r>
            <a:r>
              <a:rPr lang="ja-JP" altLang="en-US" dirty="0" smtClean="0"/>
              <a:t> → </a:t>
            </a:r>
            <a:r>
              <a:rPr lang="en-US" altLang="ja-JP" dirty="0" err="1" smtClean="0"/>
              <a:t>LiMo</a:t>
            </a:r>
            <a:r>
              <a:rPr lang="ja-JP" altLang="en-US" dirty="0" smtClean="0"/>
              <a:t> 移行に伴い、</a:t>
            </a:r>
            <a:r>
              <a:rPr lang="en-US" altLang="ja-JP" dirty="0" smtClean="0"/>
              <a:t>Access</a:t>
            </a:r>
            <a:r>
              <a:rPr lang="ja-JP" altLang="en-US" dirty="0" smtClean="0"/>
              <a:t> も </a:t>
            </a:r>
            <a:r>
              <a:rPr lang="en-US" altLang="ja-JP" dirty="0" err="1" smtClean="0"/>
              <a:t>LiMo</a:t>
            </a:r>
            <a:r>
              <a:rPr lang="ja-JP" altLang="en-US" dirty="0" smtClean="0"/>
              <a:t> に参加</a:t>
            </a:r>
            <a:r>
              <a:rPr lang="en-US" altLang="ja-JP" dirty="0" smtClean="0"/>
              <a:t/>
            </a:r>
            <a:br>
              <a:rPr lang="en-US" altLang="ja-JP" dirty="0" smtClean="0"/>
            </a:br>
            <a:r>
              <a:rPr lang="en-US" altLang="ja-JP" dirty="0" err="1" smtClean="0"/>
              <a:t>DoCoMo</a:t>
            </a:r>
            <a:r>
              <a:rPr lang="ja-JP" altLang="en-US" dirty="0" smtClean="0"/>
              <a:t> 向け戦略として 従来のブラウザーに加え、今後は次世代</a:t>
            </a:r>
            <a:r>
              <a:rPr lang="en-US" altLang="ja-JP" dirty="0" smtClean="0"/>
              <a:t/>
            </a:r>
            <a:br>
              <a:rPr lang="en-US" altLang="ja-JP" dirty="0" smtClean="0"/>
            </a:br>
            <a:r>
              <a:rPr lang="ja-JP" altLang="en-US" dirty="0" smtClean="0"/>
              <a:t> </a:t>
            </a:r>
            <a:r>
              <a:rPr lang="en-US" altLang="ja-JP" dirty="0" smtClean="0"/>
              <a:t>Linux</a:t>
            </a:r>
            <a:r>
              <a:rPr lang="ja-JP" altLang="en-US" dirty="0" smtClean="0"/>
              <a:t> </a:t>
            </a:r>
            <a:r>
              <a:rPr lang="en-US" altLang="ja-JP" dirty="0" smtClean="0"/>
              <a:t>Solution</a:t>
            </a:r>
            <a:r>
              <a:rPr lang="ja-JP" altLang="en-US" dirty="0" smtClean="0"/>
              <a:t> として </a:t>
            </a:r>
            <a:r>
              <a:rPr lang="en-US" altLang="ja-JP" dirty="0" smtClean="0"/>
              <a:t>ALP</a:t>
            </a:r>
            <a:r>
              <a:rPr lang="ja-JP" altLang="en-US" dirty="0" smtClean="0"/>
              <a:t> </a:t>
            </a:r>
            <a:r>
              <a:rPr lang="ja-JP" altLang="en-US" dirty="0" err="1" smtClean="0"/>
              <a:t>を提</a:t>
            </a:r>
            <a:r>
              <a:rPr lang="ja-JP" altLang="en-US" dirty="0" smtClean="0"/>
              <a:t>供していく戦略を進めている</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10</a:t>
            </a:fld>
            <a:endParaRPr lang="ja-JP" altLang="en-US"/>
          </a:p>
        </p:txBody>
      </p:sp>
      <p:pic>
        <p:nvPicPr>
          <p:cNvPr id="5" name="図 4" descr="ALP_news.jpg"/>
          <p:cNvPicPr>
            <a:picLocks noChangeAspect="1"/>
          </p:cNvPicPr>
          <p:nvPr/>
        </p:nvPicPr>
        <p:blipFill>
          <a:blip r:embed="rId2"/>
          <a:stretch>
            <a:fillRect/>
          </a:stretch>
        </p:blipFill>
        <p:spPr>
          <a:xfrm>
            <a:off x="500034" y="2670190"/>
            <a:ext cx="6205549" cy="3487742"/>
          </a:xfrm>
          <a:prstGeom prst="rect">
            <a:avLst/>
          </a:prstGeom>
          <a:ln w="12700">
            <a:solidFill>
              <a:schemeClr val="accent1"/>
            </a:solidFill>
          </a:ln>
          <a:effectLst>
            <a:outerShdw blurRad="50800" dist="88900" dir="2700000" algn="tl" rotWithShape="0">
              <a:prstClr val="black">
                <a:alpha val="40000"/>
              </a:prstClr>
            </a:outerShdw>
          </a:effectLst>
        </p:spPr>
      </p:pic>
      <p:sp>
        <p:nvSpPr>
          <p:cNvPr id="6" name="テキスト ボックス 5"/>
          <p:cNvSpPr txBox="1"/>
          <p:nvPr/>
        </p:nvSpPr>
        <p:spPr>
          <a:xfrm>
            <a:off x="7000892" y="2928934"/>
            <a:ext cx="1785950" cy="2900006"/>
          </a:xfrm>
          <a:prstGeom prst="rect">
            <a:avLst/>
          </a:prstGeom>
          <a:solidFill>
            <a:srgbClr val="FFFF99"/>
          </a:solidFill>
        </p:spPr>
        <p:txBody>
          <a:bodyPr wrap="square" lIns="144000" tIns="144000" rIns="72000" rtlCol="0">
            <a:spAutoFit/>
          </a:bodyPr>
          <a:lstStyle/>
          <a:p>
            <a:r>
              <a:rPr kumimoji="1" lang="ja-JP" altLang="en-US" sz="1600" dirty="0" smtClean="0">
                <a:solidFill>
                  <a:schemeClr val="tx2">
                    <a:lumMod val="75000"/>
                  </a:schemeClr>
                </a:solidFill>
                <a:latin typeface="+mn-lt"/>
              </a:rPr>
              <a:t>この記事は </a:t>
            </a:r>
            <a:r>
              <a:rPr kumimoji="1" lang="en-US" altLang="ja-JP" sz="1600" dirty="0" smtClean="0">
                <a:solidFill>
                  <a:schemeClr val="tx2">
                    <a:lumMod val="75000"/>
                  </a:schemeClr>
                </a:solidFill>
                <a:latin typeface="+mn-lt"/>
              </a:rPr>
              <a:t>ALP</a:t>
            </a:r>
            <a:r>
              <a:rPr kumimoji="1" lang="ja-JP" altLang="en-US" sz="1600" dirty="0" smtClean="0">
                <a:solidFill>
                  <a:schemeClr val="tx2">
                    <a:lumMod val="75000"/>
                  </a:schemeClr>
                </a:solidFill>
                <a:latin typeface="+mn-lt"/>
              </a:rPr>
              <a:t> の活用</a:t>
            </a:r>
            <a:r>
              <a:rPr lang="ja-JP" altLang="en-US" sz="1600" dirty="0" smtClean="0">
                <a:solidFill>
                  <a:schemeClr val="tx2">
                    <a:lumMod val="75000"/>
                  </a:schemeClr>
                </a:solidFill>
                <a:latin typeface="+mn-lt"/>
              </a:rPr>
              <a:t>を “検討”と言っているだけ。</a:t>
            </a:r>
            <a:endParaRPr lang="en-US" altLang="ja-JP" sz="1600" dirty="0" smtClean="0">
              <a:solidFill>
                <a:schemeClr val="tx2">
                  <a:lumMod val="75000"/>
                </a:schemeClr>
              </a:solidFill>
              <a:latin typeface="+mn-lt"/>
            </a:endParaRPr>
          </a:p>
          <a:p>
            <a:endParaRPr kumimoji="1" lang="en-US" altLang="ja-JP" sz="1600" dirty="0" smtClean="0">
              <a:solidFill>
                <a:schemeClr val="tx2">
                  <a:lumMod val="75000"/>
                </a:schemeClr>
              </a:solidFill>
              <a:latin typeface="+mn-lt"/>
            </a:endParaRPr>
          </a:p>
          <a:p>
            <a:r>
              <a:rPr lang="en-US" altLang="ja-JP" sz="1600" dirty="0" smtClean="0">
                <a:solidFill>
                  <a:schemeClr val="tx2">
                    <a:lumMod val="75000"/>
                  </a:schemeClr>
                </a:solidFill>
                <a:latin typeface="+mn-lt"/>
              </a:rPr>
              <a:t>WMC2008</a:t>
            </a:r>
            <a:r>
              <a:rPr lang="ja-JP" altLang="en-US" sz="1600" dirty="0" smtClean="0">
                <a:solidFill>
                  <a:schemeClr val="tx2">
                    <a:lumMod val="75000"/>
                  </a:schemeClr>
                </a:solidFill>
                <a:latin typeface="+mn-lt"/>
              </a:rPr>
              <a:t> で </a:t>
            </a:r>
            <a:r>
              <a:rPr lang="en-US" altLang="ja-JP" sz="1600" dirty="0" err="1" smtClean="0">
                <a:solidFill>
                  <a:schemeClr val="tx2">
                    <a:lumMod val="75000"/>
                  </a:schemeClr>
                </a:solidFill>
                <a:latin typeface="+mn-lt"/>
              </a:rPr>
              <a:t>LiMo</a:t>
            </a:r>
            <a:r>
              <a:rPr lang="ja-JP" altLang="en-US" sz="1600" dirty="0" smtClean="0">
                <a:solidFill>
                  <a:schemeClr val="tx2">
                    <a:lumMod val="75000"/>
                  </a:schemeClr>
                </a:solidFill>
                <a:latin typeface="+mn-lt"/>
              </a:rPr>
              <a:t> の参照実装として </a:t>
            </a:r>
            <a:r>
              <a:rPr lang="en-US" altLang="ja-JP" sz="1600" dirty="0" smtClean="0">
                <a:solidFill>
                  <a:schemeClr val="tx2">
                    <a:lumMod val="75000"/>
                  </a:schemeClr>
                </a:solidFill>
                <a:latin typeface="+mn-lt"/>
              </a:rPr>
              <a:t>ALP</a:t>
            </a:r>
            <a:r>
              <a:rPr lang="ja-JP" altLang="en-US" sz="1600" dirty="0" smtClean="0">
                <a:solidFill>
                  <a:schemeClr val="tx2">
                    <a:lumMod val="75000"/>
                  </a:schemeClr>
                </a:solidFill>
                <a:latin typeface="+mn-lt"/>
              </a:rPr>
              <a:t> </a:t>
            </a:r>
            <a:r>
              <a:rPr lang="ja-JP" altLang="en-US" sz="1600" dirty="0" err="1" smtClean="0">
                <a:solidFill>
                  <a:schemeClr val="tx2">
                    <a:lumMod val="75000"/>
                  </a:schemeClr>
                </a:solidFill>
                <a:latin typeface="+mn-lt"/>
              </a:rPr>
              <a:t>が紹</a:t>
            </a:r>
            <a:r>
              <a:rPr lang="ja-JP" altLang="en-US" sz="1600" dirty="0" smtClean="0">
                <a:solidFill>
                  <a:schemeClr val="tx2">
                    <a:lumMod val="75000"/>
                  </a:schemeClr>
                </a:solidFill>
                <a:latin typeface="+mn-lt"/>
              </a:rPr>
              <a:t>介されたことには疑問の声も多かった</a:t>
            </a:r>
            <a:endParaRPr lang="en-US" altLang="ja-JP" sz="1600" dirty="0" smtClean="0">
              <a:solidFill>
                <a:schemeClr val="tx2">
                  <a:lumMod val="75000"/>
                </a:schemeClr>
              </a:solidFill>
              <a:latin typeface="+mn-lt"/>
            </a:endParaRPr>
          </a:p>
          <a:p>
            <a:endParaRPr kumimoji="1" lang="en-US" altLang="ja-JP" sz="1600" dirty="0" smtClean="0">
              <a:solidFill>
                <a:schemeClr val="tx2">
                  <a:lumMod val="75000"/>
                </a:schemeClr>
              </a:solidFill>
              <a:latin typeface="+mn-lt"/>
            </a:endParaRPr>
          </a:p>
          <a:p>
            <a:endParaRPr kumimoji="1" lang="en-US" altLang="ja-JP" sz="1600" dirty="0" smtClean="0">
              <a:solidFill>
                <a:schemeClr val="tx2">
                  <a:lumMod val="75000"/>
                </a:schemeClr>
              </a:solidFill>
              <a:latin typeface="+mn-lt"/>
            </a:endParaRPr>
          </a:p>
        </p:txBody>
      </p:sp>
      <p:sp>
        <p:nvSpPr>
          <p:cNvPr id="7" name="テキスト ボックス 6"/>
          <p:cNvSpPr txBox="1"/>
          <p:nvPr/>
        </p:nvSpPr>
        <p:spPr>
          <a:xfrm>
            <a:off x="71438" y="6210319"/>
            <a:ext cx="6500826" cy="307777"/>
          </a:xfrm>
          <a:prstGeom prst="rect">
            <a:avLst/>
          </a:prstGeom>
          <a:noFill/>
        </p:spPr>
        <p:txBody>
          <a:bodyPr wrap="square" rtlCol="0">
            <a:spAutoFit/>
          </a:bodyPr>
          <a:lstStyle/>
          <a:p>
            <a:r>
              <a:rPr lang="en-US" altLang="ja-JP" sz="1400" dirty="0" smtClean="0">
                <a:solidFill>
                  <a:srgbClr val="CC0000"/>
                </a:solidFill>
              </a:rPr>
              <a:t>http://plusd.itmedia.co.jp/mobile/articles/0712/11/news084.html</a:t>
            </a:r>
            <a:endParaRPr kumimoji="1" lang="ja-JP" altLang="en-US" sz="1400" dirty="0">
              <a:solidFill>
                <a:srgbClr val="CC0000"/>
              </a:solidFill>
            </a:endParaRPr>
          </a:p>
        </p:txBody>
      </p:sp>
      <p:sp>
        <p:nvSpPr>
          <p:cNvPr id="8" name="正方形/長方形 7"/>
          <p:cNvSpPr/>
          <p:nvPr/>
        </p:nvSpPr>
        <p:spPr>
          <a:xfrm>
            <a:off x="6972319" y="5357826"/>
            <a:ext cx="1852623" cy="415498"/>
          </a:xfrm>
          <a:prstGeom prst="rect">
            <a:avLst/>
          </a:prstGeom>
        </p:spPr>
        <p:txBody>
          <a:bodyPr wrap="none" tIns="0">
            <a:spAutoFit/>
          </a:bodyPr>
          <a:lstStyle/>
          <a:p>
            <a:pPr algn="r"/>
            <a:r>
              <a:rPr lang="en-US" altLang="ja-JP" sz="2400" dirty="0" smtClean="0">
                <a:solidFill>
                  <a:srgbClr val="FF0000"/>
                </a:solidFill>
                <a:latin typeface="+mn-lt"/>
              </a:rPr>
              <a:t>ALP</a:t>
            </a:r>
            <a:r>
              <a:rPr lang="ja-JP" altLang="en-US" sz="2400" dirty="0" smtClean="0">
                <a:solidFill>
                  <a:srgbClr val="FF0000"/>
                </a:solidFill>
                <a:latin typeface="+mn-lt"/>
              </a:rPr>
              <a:t> ≠ </a:t>
            </a:r>
            <a:r>
              <a:rPr lang="en-US" altLang="ja-JP" sz="2400" dirty="0" err="1" smtClean="0">
                <a:solidFill>
                  <a:srgbClr val="FF0000"/>
                </a:solidFill>
                <a:latin typeface="+mn-lt"/>
              </a:rPr>
              <a:t>LiMo</a:t>
            </a:r>
            <a:r>
              <a:rPr lang="ja-JP" altLang="en-US" sz="2400" dirty="0" smtClean="0">
                <a:solidFill>
                  <a:srgbClr val="FF0000"/>
                </a:solidFill>
                <a:latin typeface="+mn-lt"/>
              </a:rPr>
              <a:t> </a:t>
            </a:r>
            <a:endParaRPr lang="ja-JP" altLang="en-US" sz="2400" dirty="0">
              <a:latin typeface="+mn-lt"/>
            </a:endParaRP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図 5" descr="architecture_lg.gif"/>
          <p:cNvPicPr>
            <a:picLocks noChangeAspect="1"/>
          </p:cNvPicPr>
          <p:nvPr/>
        </p:nvPicPr>
        <p:blipFill>
          <a:blip r:embed="rId2"/>
          <a:stretch>
            <a:fillRect/>
          </a:stretch>
        </p:blipFill>
        <p:spPr>
          <a:xfrm>
            <a:off x="114269" y="571504"/>
            <a:ext cx="9001156" cy="5715016"/>
          </a:xfrm>
          <a:prstGeom prst="rect">
            <a:avLst/>
          </a:prstGeom>
        </p:spPr>
      </p:pic>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11</a:t>
            </a:fld>
            <a:endParaRPr lang="ja-JP" altLang="en-US"/>
          </a:p>
        </p:txBody>
      </p:sp>
      <p:pic>
        <p:nvPicPr>
          <p:cNvPr id="44035" name="Picture 3"/>
          <p:cNvPicPr>
            <a:picLocks noChangeAspect="1" noChangeArrowheads="1"/>
          </p:cNvPicPr>
          <p:nvPr/>
        </p:nvPicPr>
        <p:blipFill>
          <a:blip r:embed="rId3"/>
          <a:srcRect/>
          <a:stretch>
            <a:fillRect/>
          </a:stretch>
        </p:blipFill>
        <p:spPr bwMode="auto">
          <a:xfrm>
            <a:off x="428596" y="333356"/>
            <a:ext cx="3962400" cy="381000"/>
          </a:xfrm>
          <a:prstGeom prst="rect">
            <a:avLst/>
          </a:prstGeom>
          <a:noFill/>
          <a:ln w="9525">
            <a:noFill/>
            <a:miter lim="800000"/>
            <a:headEnd/>
            <a:tailEnd/>
          </a:ln>
          <a:effectLst/>
        </p:spPr>
      </p:pic>
      <p:sp>
        <p:nvSpPr>
          <p:cNvPr id="9" name="テキスト ボックス 8"/>
          <p:cNvSpPr txBox="1"/>
          <p:nvPr/>
        </p:nvSpPr>
        <p:spPr>
          <a:xfrm>
            <a:off x="204757" y="6196032"/>
            <a:ext cx="6215106" cy="338554"/>
          </a:xfrm>
          <a:prstGeom prst="rect">
            <a:avLst/>
          </a:prstGeom>
          <a:noFill/>
        </p:spPr>
        <p:txBody>
          <a:bodyPr wrap="square" rtlCol="0">
            <a:spAutoFit/>
          </a:bodyPr>
          <a:lstStyle/>
          <a:p>
            <a:r>
              <a:rPr lang="en-US" altLang="ja-JP" sz="1600" dirty="0">
                <a:solidFill>
                  <a:srgbClr val="C00000"/>
                </a:solidFill>
              </a:rPr>
              <a:t>http://alp.jp.access-company.com/overview/alparch.html</a:t>
            </a:r>
            <a:endParaRPr kumimoji="1" lang="ja-JP" altLang="en-US" sz="1600" dirty="0">
              <a:solidFill>
                <a:srgbClr val="C00000"/>
              </a:solidFill>
            </a:endParaRPr>
          </a:p>
        </p:txBody>
      </p:sp>
      <p:cxnSp>
        <p:nvCxnSpPr>
          <p:cNvPr id="12" name="直線コネクタ 11"/>
          <p:cNvCxnSpPr/>
          <p:nvPr/>
        </p:nvCxnSpPr>
        <p:spPr bwMode="auto">
          <a:xfrm>
            <a:off x="3929058" y="1866889"/>
            <a:ext cx="2428892" cy="1588"/>
          </a:xfrm>
          <a:prstGeom prst="line">
            <a:avLst/>
          </a:prstGeom>
          <a:solidFill>
            <a:schemeClr val="accent1"/>
          </a:solidFill>
          <a:ln w="19050" cap="flat" cmpd="sng" algn="ctr">
            <a:solidFill>
              <a:srgbClr val="FF0000"/>
            </a:solidFill>
            <a:prstDash val="solid"/>
            <a:round/>
            <a:headEnd type="none" w="med" len="med"/>
            <a:tailEnd type="none" w="med" len="med"/>
          </a:ln>
          <a:effectLst>
            <a:outerShdw dist="35921" dir="2700000" algn="ctr" rotWithShape="0">
              <a:schemeClr val="bg2"/>
            </a:outerShdw>
          </a:effectLst>
        </p:spPr>
      </p:cxnSp>
      <p:grpSp>
        <p:nvGrpSpPr>
          <p:cNvPr id="15" name="グループ化 14"/>
          <p:cNvGrpSpPr/>
          <p:nvPr/>
        </p:nvGrpSpPr>
        <p:grpSpPr>
          <a:xfrm>
            <a:off x="1785918" y="3143248"/>
            <a:ext cx="6072230" cy="2357454"/>
            <a:chOff x="1785918" y="3143248"/>
            <a:chExt cx="6072230" cy="2357454"/>
          </a:xfrm>
        </p:grpSpPr>
        <p:sp>
          <p:nvSpPr>
            <p:cNvPr id="13" name="下矢印 12"/>
            <p:cNvSpPr/>
            <p:nvPr/>
          </p:nvSpPr>
          <p:spPr bwMode="auto">
            <a:xfrm>
              <a:off x="4071934" y="3143248"/>
              <a:ext cx="1500198" cy="857256"/>
            </a:xfrm>
            <a:prstGeom prst="downArrow">
              <a:avLst/>
            </a:prstGeom>
            <a:ln>
              <a:headEnd type="none" w="med" len="med"/>
              <a:tailEnd type="none" w="med" len="med"/>
            </a:ln>
          </p:spPr>
          <p:style>
            <a:lnRef idx="0">
              <a:schemeClr val="accent6"/>
            </a:lnRef>
            <a:fillRef idx="3">
              <a:schemeClr val="accent6"/>
            </a:fillRef>
            <a:effectRef idx="3">
              <a:schemeClr val="accent6"/>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14" name="角丸四角形 13"/>
            <p:cNvSpPr/>
            <p:nvPr/>
          </p:nvSpPr>
          <p:spPr bwMode="auto">
            <a:xfrm>
              <a:off x="1785918" y="4214818"/>
              <a:ext cx="6072230" cy="1285884"/>
            </a:xfrm>
            <a:prstGeom prst="roundRect">
              <a:avLst/>
            </a:prstGeom>
            <a:ln>
              <a:headEnd type="none" w="med" len="med"/>
              <a:tailEnd type="none" w="med" len="med"/>
            </a:ln>
          </p:spPr>
          <p:style>
            <a:lnRef idx="0">
              <a:schemeClr val="accent2"/>
            </a:lnRef>
            <a:fillRef idx="3">
              <a:schemeClr val="accent2"/>
            </a:fillRef>
            <a:effectRef idx="3">
              <a:schemeClr val="accent2"/>
            </a:effectRef>
            <a:fontRef idx="minor">
              <a:schemeClr val="lt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2600"/>
                </a:lnSpc>
                <a:spcBef>
                  <a:spcPct val="0"/>
                </a:spcBef>
                <a:spcAft>
                  <a:spcPct val="0"/>
                </a:spcAft>
                <a:buClrTx/>
                <a:buSzTx/>
                <a:buFontTx/>
                <a:buNone/>
                <a:tabLst/>
              </a:pPr>
              <a:r>
                <a:rPr kumimoji="0" lang="en-US" altLang="ja-JP" sz="2400" b="0" i="0" u="none" strike="noStrike" cap="none" normalizeH="0" baseline="0" dirty="0" err="1" smtClean="0">
                  <a:ln>
                    <a:noFill/>
                  </a:ln>
                  <a:solidFill>
                    <a:srgbClr val="FFFF00"/>
                  </a:solidFill>
                  <a:effectLst/>
                  <a:latin typeface="+mn-lt"/>
                  <a:ea typeface="ＭＳ Ｐゴシック" pitchFamily="50" charset="-128"/>
                </a:rPr>
                <a:t>DoCoMo</a:t>
              </a:r>
              <a:r>
                <a:rPr kumimoji="0" lang="ja-JP" altLang="en-US" sz="2400" b="0" i="0" u="none" strike="noStrike" cap="none" normalizeH="0" baseline="0" dirty="0" smtClean="0">
                  <a:ln>
                    <a:noFill/>
                  </a:ln>
                  <a:solidFill>
                    <a:srgbClr val="FFFF00"/>
                  </a:solidFill>
                  <a:effectLst/>
                  <a:latin typeface="+mn-lt"/>
                  <a:ea typeface="ＭＳ Ｐゴシック" pitchFamily="50" charset="-128"/>
                </a:rPr>
                <a:t> の </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Linux</a:t>
              </a:r>
              <a:r>
                <a:rPr kumimoji="0" lang="ja-JP" altLang="en-US" sz="2400" b="0" i="0" u="none" strike="noStrike" cap="none" normalizeH="0" baseline="0" dirty="0" smtClean="0">
                  <a:ln>
                    <a:noFill/>
                  </a:ln>
                  <a:solidFill>
                    <a:srgbClr val="FFFF00"/>
                  </a:solidFill>
                  <a:effectLst/>
                  <a:latin typeface="+mn-lt"/>
                  <a:ea typeface="ＭＳ Ｐゴシック" pitchFamily="50" charset="-128"/>
                </a:rPr>
                <a:t> </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Reference</a:t>
              </a:r>
              <a:r>
                <a:rPr kumimoji="0" lang="ja-JP" altLang="en-US" sz="2400" b="0" i="0" u="none" strike="noStrike" cap="none" normalizeH="0" baseline="0" dirty="0" smtClean="0">
                  <a:ln>
                    <a:noFill/>
                  </a:ln>
                  <a:solidFill>
                    <a:srgbClr val="FFFF00"/>
                  </a:solidFill>
                  <a:effectLst/>
                  <a:latin typeface="+mn-lt"/>
                  <a:ea typeface="ＭＳ Ｐゴシック" pitchFamily="50" charset="-128"/>
                </a:rPr>
                <a:t> </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platform</a:t>
              </a:r>
              <a:r>
                <a:rPr kumimoji="0" lang="ja-JP" altLang="en-US" sz="2400" b="0" i="0" u="none" strike="noStrike" cap="none" normalizeH="0" baseline="0" dirty="0" smtClean="0">
                  <a:ln>
                    <a:noFill/>
                  </a:ln>
                  <a:solidFill>
                    <a:srgbClr val="FFFF00"/>
                  </a:solidFill>
                  <a:effectLst/>
                  <a:latin typeface="+mn-lt"/>
                  <a:ea typeface="ＭＳ Ｐゴシック" pitchFamily="50" charset="-128"/>
                </a:rPr>
                <a:t> を</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
              </a:r>
              <a:br>
                <a:rPr kumimoji="0" lang="en-US" altLang="ja-JP" sz="2400" b="0" i="0" u="none" strike="noStrike" cap="none" normalizeH="0" baseline="0" dirty="0" smtClean="0">
                  <a:ln>
                    <a:noFill/>
                  </a:ln>
                  <a:solidFill>
                    <a:srgbClr val="FFFF00"/>
                  </a:solidFill>
                  <a:effectLst/>
                  <a:latin typeface="+mn-lt"/>
                  <a:ea typeface="ＭＳ Ｐゴシック" pitchFamily="50" charset="-128"/>
                </a:rPr>
              </a:br>
              <a:r>
                <a:rPr kumimoji="0" lang="en-US" altLang="ja-JP" sz="2400" b="0" i="0" u="none" strike="noStrike" cap="none" normalizeH="0" baseline="0" dirty="0" smtClean="0">
                  <a:ln>
                    <a:noFill/>
                  </a:ln>
                  <a:solidFill>
                    <a:srgbClr val="FFFF00"/>
                  </a:solidFill>
                  <a:effectLst/>
                  <a:latin typeface="+mn-lt"/>
                  <a:ea typeface="ＭＳ Ｐゴシック" pitchFamily="50" charset="-128"/>
                </a:rPr>
                <a:t>OMAP →</a:t>
              </a:r>
              <a:r>
                <a:rPr kumimoji="0" lang="ja-JP" altLang="en-US" sz="2400" b="0" i="0" u="none" strike="noStrike" cap="none" normalizeH="0" baseline="0" dirty="0" smtClean="0">
                  <a:ln>
                    <a:noFill/>
                  </a:ln>
                  <a:solidFill>
                    <a:srgbClr val="FFFF00"/>
                  </a:solidFill>
                  <a:effectLst/>
                  <a:latin typeface="+mn-lt"/>
                  <a:ea typeface="ＭＳ Ｐゴシック" pitchFamily="50" charset="-128"/>
                </a:rPr>
                <a:t> </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SH-Mobile</a:t>
              </a:r>
              <a:r>
                <a:rPr kumimoji="0" lang="ja-JP" altLang="en-US" sz="2400" b="0" i="0" u="none" strike="noStrike" cap="none" normalizeH="0" dirty="0" smtClean="0">
                  <a:ln>
                    <a:noFill/>
                  </a:ln>
                  <a:solidFill>
                    <a:srgbClr val="FFFF00"/>
                  </a:solidFill>
                  <a:effectLst/>
                  <a:latin typeface="+mn-lt"/>
                  <a:ea typeface="ＭＳ Ｐゴシック" pitchFamily="50" charset="-128"/>
                </a:rPr>
                <a:t> に切り替えさせること</a:t>
              </a:r>
              <a:r>
                <a:rPr kumimoji="0" lang="en-US" altLang="ja-JP" sz="2400" b="0" i="0" u="none" strike="noStrike" cap="none" normalizeH="0" dirty="0" smtClean="0">
                  <a:ln>
                    <a:noFill/>
                  </a:ln>
                  <a:solidFill>
                    <a:srgbClr val="FFFF00"/>
                  </a:solidFill>
                  <a:effectLst/>
                  <a:latin typeface="+mn-lt"/>
                  <a:ea typeface="ＭＳ Ｐゴシック" pitchFamily="50" charset="-128"/>
                </a:rPr>
                <a:t/>
              </a:r>
              <a:br>
                <a:rPr kumimoji="0" lang="en-US" altLang="ja-JP" sz="2400" b="0" i="0" u="none" strike="noStrike" cap="none" normalizeH="0" dirty="0" smtClean="0">
                  <a:ln>
                    <a:noFill/>
                  </a:ln>
                  <a:solidFill>
                    <a:srgbClr val="FFFF00"/>
                  </a:solidFill>
                  <a:effectLst/>
                  <a:latin typeface="+mn-lt"/>
                  <a:ea typeface="ＭＳ Ｐゴシック" pitchFamily="50" charset="-128"/>
                </a:rPr>
              </a:br>
              <a:r>
                <a:rPr kumimoji="0" lang="ja-JP" altLang="en-US" sz="2400" b="0" i="0" u="none" strike="noStrike" cap="none" normalizeH="0" dirty="0" smtClean="0">
                  <a:ln>
                    <a:noFill/>
                  </a:ln>
                  <a:solidFill>
                    <a:srgbClr val="FFFF00"/>
                  </a:solidFill>
                  <a:effectLst/>
                  <a:latin typeface="+mn-lt"/>
                  <a:ea typeface="ＭＳ Ｐゴシック" pitchFamily="50" charset="-128"/>
                </a:rPr>
                <a:t>を目指した活動の一環として推進する</a:t>
              </a:r>
              <a:endParaRPr kumimoji="0" lang="ja-JP" altLang="en-US" sz="2400" b="0" i="0" u="none" strike="noStrike" cap="none" normalizeH="0" baseline="0" dirty="0" smtClean="0">
                <a:ln>
                  <a:noFill/>
                </a:ln>
                <a:solidFill>
                  <a:srgbClr val="FFFF00"/>
                </a:solidFill>
                <a:effectLst/>
                <a:latin typeface="+mn-lt"/>
                <a:ea typeface="ＭＳ Ｐゴシック" pitchFamily="50" charset="-128"/>
              </a:endParaRPr>
            </a:p>
          </p:txBody>
        </p:sp>
      </p:grpSp>
      <p:sp>
        <p:nvSpPr>
          <p:cNvPr id="8" name="角丸四角形 7"/>
          <p:cNvSpPr/>
          <p:nvPr/>
        </p:nvSpPr>
        <p:spPr bwMode="auto">
          <a:xfrm>
            <a:off x="1643042" y="1571612"/>
            <a:ext cx="6215106" cy="1357322"/>
          </a:xfrm>
          <a:prstGeom prst="roundRect">
            <a:avLst>
              <a:gd name="adj" fmla="val 8889"/>
            </a:avLst>
          </a:prstGeom>
          <a:solidFill>
            <a:srgbClr val="FFFF99"/>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2400"/>
              </a:lnSpc>
              <a:spcBef>
                <a:spcPct val="0"/>
              </a:spcBef>
              <a:spcAft>
                <a:spcPct val="0"/>
              </a:spcAft>
              <a:buClrTx/>
              <a:buSzTx/>
              <a:buFontTx/>
              <a:buNone/>
              <a:tabLst/>
            </a:pPr>
            <a:r>
              <a:rPr kumimoji="0" lang="en-US" altLang="ja-JP" sz="2400" b="0" i="0" u="none" strike="noStrike" cap="none" normalizeH="0" baseline="0" dirty="0" smtClean="0">
                <a:ln>
                  <a:noFill/>
                </a:ln>
                <a:solidFill>
                  <a:srgbClr val="0070C0"/>
                </a:solidFill>
                <a:effectLst/>
                <a:latin typeface="+mn-lt"/>
                <a:ea typeface="ＭＳ Ｐゴシック" pitchFamily="50" charset="-128"/>
              </a:rPr>
              <a:t>ACCESS</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ALP</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開発ライセンス を締結すみ</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
            </a:r>
            <a:br>
              <a:rPr kumimoji="0" lang="en-US" altLang="ja-JP" sz="2400" b="0" i="0" u="none" strike="noStrike" cap="none" normalizeH="0" baseline="0" dirty="0" smtClean="0">
                <a:ln>
                  <a:noFill/>
                </a:ln>
                <a:solidFill>
                  <a:srgbClr val="0070C0"/>
                </a:solidFill>
                <a:effectLst/>
                <a:latin typeface="+mn-lt"/>
                <a:ea typeface="ＭＳ Ｐゴシック" pitchFamily="50" charset="-128"/>
              </a:rPr>
            </a:br>
            <a:r>
              <a:rPr kumimoji="0" lang="en-US" altLang="ja-JP" sz="2400" b="0" i="0" u="none" strike="noStrike" cap="none" normalizeH="0" baseline="0" dirty="0" smtClean="0">
                <a:ln>
                  <a:noFill/>
                </a:ln>
                <a:solidFill>
                  <a:srgbClr val="0070C0"/>
                </a:solidFill>
                <a:effectLst/>
                <a:latin typeface="+mn-lt"/>
                <a:ea typeface="ＭＳ Ｐゴシック" pitchFamily="50" charset="-128"/>
              </a:rPr>
              <a:t>2008.5</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ESEC</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ja-JP" altLang="en-US" sz="2400" b="0" i="0" u="none" strike="noStrike" cap="none" normalizeH="0" baseline="0" dirty="0" err="1" smtClean="0">
                <a:ln>
                  <a:noFill/>
                </a:ln>
                <a:solidFill>
                  <a:srgbClr val="0070C0"/>
                </a:solidFill>
                <a:effectLst/>
                <a:latin typeface="+mn-lt"/>
                <a:ea typeface="ＭＳ Ｐゴシック" pitchFamily="50" charset="-128"/>
              </a:rPr>
              <a:t>にて</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G2</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EVM</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上で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ALP</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の</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
            </a:r>
            <a:br>
              <a:rPr kumimoji="0" lang="en-US" altLang="ja-JP" sz="2400" b="0" i="0" u="none" strike="noStrike" cap="none" normalizeH="0" baseline="0" dirty="0" smtClean="0">
                <a:ln>
                  <a:noFill/>
                </a:ln>
                <a:solidFill>
                  <a:srgbClr val="0070C0"/>
                </a:solidFill>
                <a:effectLst/>
                <a:latin typeface="+mn-lt"/>
                <a:ea typeface="ＭＳ Ｐゴシック" pitchFamily="50" charset="-128"/>
              </a:rPr>
            </a:br>
            <a:r>
              <a:rPr kumimoji="0" lang="en-US" altLang="ja-JP" sz="2400" b="0" i="0" u="none" strike="noStrike" cap="none" normalizeH="0" baseline="0" dirty="0" smtClean="0">
                <a:ln>
                  <a:noFill/>
                </a:ln>
                <a:solidFill>
                  <a:srgbClr val="0070C0"/>
                </a:solidFill>
                <a:effectLst/>
                <a:latin typeface="+mn-lt"/>
                <a:ea typeface="ＭＳ Ｐゴシック" pitchFamily="50" charset="-128"/>
              </a:rPr>
              <a:t>User</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Interface</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層を実装したものを展示予定</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
            </a:r>
            <a:br>
              <a:rPr kumimoji="0" lang="en-US" altLang="ja-JP" sz="2400" b="0" i="0" u="none" strike="noStrike" cap="none" normalizeH="0" baseline="0" dirty="0" smtClean="0">
                <a:ln>
                  <a:noFill/>
                </a:ln>
                <a:solidFill>
                  <a:srgbClr val="0070C0"/>
                </a:solidFill>
                <a:effectLst/>
                <a:latin typeface="+mn-lt"/>
                <a:ea typeface="ＭＳ Ｐゴシック" pitchFamily="50" charset="-128"/>
              </a:rPr>
            </a:b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RSO</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 </a:t>
            </a:r>
            <a:r>
              <a:rPr kumimoji="0" lang="en-US" altLang="ja-JP" sz="2400" b="0" i="0" u="none" strike="noStrike" cap="none" normalizeH="0" baseline="0" dirty="0" smtClean="0">
                <a:ln>
                  <a:noFill/>
                </a:ln>
                <a:solidFill>
                  <a:srgbClr val="0070C0"/>
                </a:solidFill>
                <a:effectLst/>
                <a:latin typeface="+mn-lt"/>
                <a:ea typeface="ＭＳ Ｐゴシック" pitchFamily="50" charset="-128"/>
              </a:rPr>
              <a:t>S</a:t>
            </a:r>
            <a:r>
              <a:rPr kumimoji="0" lang="ja-JP" altLang="en-US" sz="2400" b="0" i="0" u="none" strike="noStrike" cap="none" normalizeH="0" baseline="0" dirty="0" smtClean="0">
                <a:ln>
                  <a:noFill/>
                </a:ln>
                <a:solidFill>
                  <a:srgbClr val="0070C0"/>
                </a:solidFill>
                <a:effectLst/>
                <a:latin typeface="+mn-lt"/>
                <a:ea typeface="ＭＳ Ｐゴシック" pitchFamily="50" charset="-128"/>
              </a:rPr>
              <a:t>推 にて作業実施</a:t>
            </a:r>
            <a:r>
              <a:rPr kumimoji="0" lang="ja-JP" altLang="en-US" sz="2400" dirty="0" smtClean="0">
                <a:solidFill>
                  <a:srgbClr val="0070C0"/>
                </a:solidFill>
                <a:latin typeface="+mn-lt"/>
              </a:rPr>
              <a:t> ）</a:t>
            </a:r>
            <a:endParaRPr kumimoji="0" lang="ja-JP" altLang="en-US" sz="2400" b="0" i="0" u="none" strike="noStrike" cap="none" normalizeH="0" baseline="0" dirty="0" smtClean="0">
              <a:ln>
                <a:noFill/>
              </a:ln>
              <a:solidFill>
                <a:srgbClr val="0070C0"/>
              </a:solidFill>
              <a:effectLst/>
              <a:latin typeface="+mn-lt"/>
              <a:ea typeface="ＭＳ Ｐゴシック" pitchFamily="50" charset="-128"/>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5"/>
                                        </p:tgtEl>
                                        <p:attrNameLst>
                                          <p:attrName>style.visibility</p:attrName>
                                        </p:attrNameLst>
                                      </p:cBhvr>
                                      <p:to>
                                        <p:strVal val="visible"/>
                                      </p:to>
                                    </p:set>
                                    <p:animEffect transition="in" filter="fade">
                                      <p:cBhvr>
                                        <p:cTn id="12" dur="50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Android</a:t>
            </a:r>
            <a:r>
              <a:rPr kumimoji="1" lang="ja-JP" altLang="en-US" dirty="0" smtClean="0"/>
              <a:t> 状況サマリー　</a:t>
            </a:r>
            <a:r>
              <a:rPr kumimoji="1" lang="en-US" altLang="ja-JP" dirty="0" smtClean="0"/>
              <a:t>@WMC2008</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12</a:t>
            </a:fld>
            <a:endParaRPr lang="ja-JP" altLang="en-US"/>
          </a:p>
        </p:txBody>
      </p:sp>
      <p:graphicFrame>
        <p:nvGraphicFramePr>
          <p:cNvPr id="5" name="表 4"/>
          <p:cNvGraphicFramePr>
            <a:graphicFrameLocks noGrp="1"/>
          </p:cNvGraphicFramePr>
          <p:nvPr/>
        </p:nvGraphicFramePr>
        <p:xfrm>
          <a:off x="285720" y="857232"/>
          <a:ext cx="8572560" cy="2590800"/>
        </p:xfrm>
        <a:graphic>
          <a:graphicData uri="http://schemas.openxmlformats.org/drawingml/2006/table">
            <a:tbl>
              <a:tblPr firstRow="1" bandRow="1">
                <a:tableStyleId>{5C22544A-7EE6-4342-B048-85BDC9FD1C3A}</a:tableStyleId>
              </a:tblPr>
              <a:tblGrid>
                <a:gridCol w="1888869"/>
                <a:gridCol w="3269197"/>
                <a:gridCol w="2542708"/>
                <a:gridCol w="871786"/>
              </a:tblGrid>
              <a:tr h="267666">
                <a:tc>
                  <a:txBody>
                    <a:bodyPr/>
                    <a:lstStyle/>
                    <a:p>
                      <a:r>
                        <a:rPr kumimoji="1" lang="en-US" altLang="ja-JP" dirty="0" smtClean="0"/>
                        <a:t>Vender</a:t>
                      </a:r>
                      <a:endParaRPr kumimoji="1" lang="ja-JP" altLang="en-US" dirty="0"/>
                    </a:p>
                  </a:txBody>
                  <a:tcPr/>
                </a:tc>
                <a:tc>
                  <a:txBody>
                    <a:bodyPr/>
                    <a:lstStyle/>
                    <a:p>
                      <a:r>
                        <a:rPr kumimoji="1" lang="en-US" altLang="ja-JP" dirty="0" smtClean="0"/>
                        <a:t>CPU</a:t>
                      </a:r>
                      <a:endParaRPr kumimoji="1" lang="ja-JP" altLang="en-US" dirty="0"/>
                    </a:p>
                  </a:txBody>
                  <a:tcPr/>
                </a:tc>
                <a:tc>
                  <a:txBody>
                    <a:bodyPr/>
                    <a:lstStyle/>
                    <a:p>
                      <a:r>
                        <a:rPr kumimoji="1" lang="en-US" altLang="ja-JP" dirty="0" smtClean="0"/>
                        <a:t>porting</a:t>
                      </a:r>
                      <a:endParaRPr kumimoji="1" lang="ja-JP" altLang="en-US" dirty="0"/>
                    </a:p>
                  </a:txBody>
                  <a:tcPr/>
                </a:tc>
                <a:tc>
                  <a:txBody>
                    <a:bodyPr/>
                    <a:lstStyle/>
                    <a:p>
                      <a:pPr algn="ctr"/>
                      <a:r>
                        <a:rPr kumimoji="1" lang="ja-JP" altLang="en-US" dirty="0" smtClean="0"/>
                        <a:t>評価</a:t>
                      </a:r>
                      <a:endParaRPr kumimoji="1" lang="ja-JP" altLang="en-US" dirty="0"/>
                    </a:p>
                  </a:txBody>
                  <a:tcPr/>
                </a:tc>
              </a:tr>
              <a:tr h="370840">
                <a:tc>
                  <a:txBody>
                    <a:bodyPr/>
                    <a:lstStyle/>
                    <a:p>
                      <a:r>
                        <a:rPr kumimoji="1" lang="en-US" altLang="ja-JP" dirty="0" smtClean="0"/>
                        <a:t>Renesas</a:t>
                      </a:r>
                      <a:endParaRPr kumimoji="1" lang="ja-JP" altLang="en-US" dirty="0"/>
                    </a:p>
                  </a:txBody>
                  <a:tcPr>
                    <a:solidFill>
                      <a:schemeClr val="accent5">
                        <a:lumMod val="20000"/>
                        <a:lumOff val="80000"/>
                      </a:schemeClr>
                    </a:solidFill>
                  </a:tcPr>
                </a:tc>
                <a:tc>
                  <a:txBody>
                    <a:bodyPr/>
                    <a:lstStyle/>
                    <a:p>
                      <a:r>
                        <a:rPr kumimoji="1" lang="en-US" altLang="ja-JP" dirty="0" smtClean="0"/>
                        <a:t>MobileG2</a:t>
                      </a:r>
                      <a:r>
                        <a:rPr kumimoji="1" lang="ja-JP" altLang="en-US" dirty="0" smtClean="0"/>
                        <a:t> 　（</a:t>
                      </a:r>
                      <a:r>
                        <a:rPr kumimoji="1" lang="en-US" altLang="ja-JP" dirty="0" smtClean="0"/>
                        <a:t>ARM11:390MHz</a:t>
                      </a:r>
                      <a:r>
                        <a:rPr kumimoji="1" lang="ja-JP" altLang="en-US" dirty="0" smtClean="0"/>
                        <a:t>）</a:t>
                      </a:r>
                      <a:endParaRPr kumimoji="1" lang="ja-JP" altLang="en-US" dirty="0"/>
                    </a:p>
                  </a:txBody>
                  <a:tcPr>
                    <a:solidFill>
                      <a:schemeClr val="accent5">
                        <a:lumMod val="20000"/>
                        <a:lumOff val="80000"/>
                      </a:schemeClr>
                    </a:solidFill>
                  </a:tcPr>
                </a:tc>
                <a:tc>
                  <a:txBody>
                    <a:bodyPr/>
                    <a:lstStyle/>
                    <a:p>
                      <a:r>
                        <a:rPr kumimoji="1" lang="ja-JP" altLang="en-US" dirty="0" smtClean="0"/>
                        <a:t>社内</a:t>
                      </a:r>
                      <a:endParaRPr kumimoji="1" lang="en-US" altLang="ja-JP" dirty="0" smtClean="0"/>
                    </a:p>
                  </a:txBody>
                  <a:tcPr>
                    <a:solidFill>
                      <a:schemeClr val="accent5">
                        <a:lumMod val="20000"/>
                        <a:lumOff val="80000"/>
                      </a:schemeClr>
                    </a:solidFill>
                  </a:tcPr>
                </a:tc>
                <a:tc>
                  <a:txBody>
                    <a:bodyPr/>
                    <a:lstStyle/>
                    <a:p>
                      <a:pPr algn="ctr"/>
                      <a:r>
                        <a:rPr kumimoji="1" lang="ja-JP" altLang="en-US" dirty="0" smtClean="0"/>
                        <a:t>○</a:t>
                      </a:r>
                      <a:endParaRPr kumimoji="1" lang="ja-JP" altLang="en-US" dirty="0"/>
                    </a:p>
                  </a:txBody>
                  <a:tcPr>
                    <a:solidFill>
                      <a:schemeClr val="accent5">
                        <a:lumMod val="20000"/>
                        <a:lumOff val="80000"/>
                      </a:schemeClr>
                    </a:solidFill>
                  </a:tcPr>
                </a:tc>
              </a:tr>
              <a:tr h="370840">
                <a:tc>
                  <a:txBody>
                    <a:bodyPr/>
                    <a:lstStyle/>
                    <a:p>
                      <a:r>
                        <a:rPr kumimoji="1" lang="en-US" altLang="ja-JP" dirty="0" smtClean="0"/>
                        <a:t>NEC</a:t>
                      </a:r>
                      <a:endParaRPr kumimoji="1" lang="ja-JP" altLang="en-US" dirty="0"/>
                    </a:p>
                  </a:txBody>
                  <a:tcPr>
                    <a:solidFill>
                      <a:schemeClr val="accent2">
                        <a:lumMod val="20000"/>
                        <a:lumOff val="80000"/>
                      </a:schemeClr>
                    </a:solidFill>
                  </a:tcPr>
                </a:tc>
                <a:tc>
                  <a:txBody>
                    <a:bodyPr/>
                    <a:lstStyle/>
                    <a:p>
                      <a:r>
                        <a:rPr kumimoji="1" lang="en-US" altLang="ja-JP" dirty="0" smtClean="0"/>
                        <a:t>Medity2</a:t>
                      </a:r>
                      <a:r>
                        <a:rPr kumimoji="1" lang="ja-JP" altLang="en-US" dirty="0" smtClean="0"/>
                        <a:t>  　 （</a:t>
                      </a:r>
                      <a:r>
                        <a:rPr kumimoji="1" lang="en-US" altLang="ja-JP" dirty="0" smtClean="0"/>
                        <a:t>ARM11:500MHz</a:t>
                      </a:r>
                      <a:r>
                        <a:rPr kumimoji="1" lang="ja-JP" altLang="en-US" dirty="0" smtClean="0"/>
                        <a:t>）</a:t>
                      </a:r>
                      <a:endParaRPr kumimoji="1" lang="ja-JP" altLang="en-US" dirty="0"/>
                    </a:p>
                  </a:txBody>
                  <a:tcPr>
                    <a:solidFill>
                      <a:schemeClr val="accent2">
                        <a:lumMod val="20000"/>
                        <a:lumOff val="80000"/>
                      </a:schemeClr>
                    </a:solidFill>
                  </a:tcPr>
                </a:tc>
                <a:tc>
                  <a:txBody>
                    <a:bodyPr/>
                    <a:lstStyle/>
                    <a:p>
                      <a:r>
                        <a:rPr kumimoji="1" lang="en-US" altLang="ja-JP" dirty="0" err="1" smtClean="0"/>
                        <a:t>Windriver</a:t>
                      </a:r>
                      <a:endParaRPr kumimoji="1" lang="ja-JP" altLang="en-US" dirty="0"/>
                    </a:p>
                  </a:txBody>
                  <a:tcPr>
                    <a:solidFill>
                      <a:schemeClr val="accent2">
                        <a:lumMod val="20000"/>
                        <a:lumOff val="80000"/>
                      </a:schemeClr>
                    </a:solidFill>
                  </a:tcPr>
                </a:tc>
                <a:tc>
                  <a:txBody>
                    <a:bodyPr/>
                    <a:lstStyle/>
                    <a:p>
                      <a:pPr algn="ctr"/>
                      <a:r>
                        <a:rPr kumimoji="1" lang="en-US" altLang="ja-JP" dirty="0" smtClean="0"/>
                        <a:t>×</a:t>
                      </a:r>
                      <a:endParaRPr kumimoji="1" lang="ja-JP" altLang="en-US" dirty="0"/>
                    </a:p>
                  </a:txBody>
                  <a:tcPr>
                    <a:solidFill>
                      <a:schemeClr val="accent2">
                        <a:lumMod val="20000"/>
                        <a:lumOff val="80000"/>
                      </a:schemeClr>
                    </a:solidFill>
                  </a:tcPr>
                </a:tc>
              </a:tr>
              <a:tr h="370840">
                <a:tc>
                  <a:txBody>
                    <a:bodyPr/>
                    <a:lstStyle/>
                    <a:p>
                      <a:r>
                        <a:rPr kumimoji="1" lang="en-US" altLang="ja-JP" dirty="0" smtClean="0"/>
                        <a:t>Freescale</a:t>
                      </a:r>
                      <a:endParaRPr kumimoji="1" lang="ja-JP" altLang="en-US" dirty="0"/>
                    </a:p>
                  </a:txBody>
                  <a:tcPr/>
                </a:tc>
                <a:tc>
                  <a:txBody>
                    <a:bodyPr/>
                    <a:lstStyle/>
                    <a:p>
                      <a:r>
                        <a:rPr kumimoji="1" lang="en-US" altLang="ja-JP" dirty="0" smtClean="0"/>
                        <a:t>i.MX31</a:t>
                      </a:r>
                      <a:r>
                        <a:rPr kumimoji="1" lang="ja-JP" altLang="en-US" dirty="0" smtClean="0"/>
                        <a:t> 　　 （</a:t>
                      </a:r>
                      <a:r>
                        <a:rPr kumimoji="1" lang="en-US" altLang="ja-JP" dirty="0" smtClean="0"/>
                        <a:t>ARM11:532MHz</a:t>
                      </a:r>
                      <a:r>
                        <a:rPr kumimoji="1" lang="ja-JP" altLang="en-US" dirty="0" smtClean="0"/>
                        <a:t>）</a:t>
                      </a:r>
                      <a:endParaRPr kumimoji="1" lang="ja-JP" altLang="en-US" dirty="0"/>
                    </a:p>
                  </a:txBody>
                  <a:tcPr/>
                </a:tc>
                <a:tc>
                  <a:txBody>
                    <a:bodyPr/>
                    <a:lstStyle/>
                    <a:p>
                      <a:r>
                        <a:rPr kumimoji="1" lang="ja-JP" altLang="en-US" sz="1400" dirty="0" smtClean="0"/>
                        <a:t>富士通ソフトウエアテクノロジー</a:t>
                      </a:r>
                      <a:endParaRPr kumimoji="1" lang="ja-JP" altLang="en-US" sz="1400" dirty="0"/>
                    </a:p>
                  </a:txBody>
                  <a:tcPr anchor="ctr"/>
                </a:tc>
                <a:tc>
                  <a:txBody>
                    <a:bodyPr/>
                    <a:lstStyle/>
                    <a:p>
                      <a:pPr algn="ctr"/>
                      <a:r>
                        <a:rPr kumimoji="1" lang="ja-JP" altLang="en-US" dirty="0" smtClean="0"/>
                        <a:t>○</a:t>
                      </a:r>
                      <a:endParaRPr kumimoji="1" lang="ja-JP" altLang="en-US" dirty="0"/>
                    </a:p>
                  </a:txBody>
                  <a:tcPr/>
                </a:tc>
              </a:tr>
              <a:tr h="370840">
                <a:tc rowSpan="2">
                  <a:txBody>
                    <a:bodyPr/>
                    <a:lstStyle/>
                    <a:p>
                      <a:r>
                        <a:rPr kumimoji="1" lang="en-US" altLang="ja-JP" dirty="0" smtClean="0"/>
                        <a:t>TI</a:t>
                      </a:r>
                      <a:r>
                        <a:rPr kumimoji="1" lang="ja-JP" altLang="en-US" dirty="0" smtClean="0"/>
                        <a:t> （</a:t>
                      </a:r>
                      <a:r>
                        <a:rPr kumimoji="1" lang="en-US" altLang="ja-JP" dirty="0" smtClean="0"/>
                        <a:t>Google</a:t>
                      </a:r>
                      <a:r>
                        <a:rPr kumimoji="1" lang="ja-JP" altLang="en-US" dirty="0" smtClean="0"/>
                        <a:t>）</a:t>
                      </a:r>
                      <a:endParaRPr kumimoji="1" lang="en-US" altLang="ja-JP" dirty="0" smtClean="0"/>
                    </a:p>
                    <a:p>
                      <a:r>
                        <a:rPr kumimoji="1" lang="ja-JP" altLang="en-US" dirty="0" smtClean="0"/>
                        <a:t>　　（</a:t>
                      </a:r>
                      <a:r>
                        <a:rPr kumimoji="1" lang="en-US" altLang="ja-JP" dirty="0" smtClean="0"/>
                        <a:t>Zoom</a:t>
                      </a:r>
                      <a:r>
                        <a:rPr kumimoji="1" lang="ja-JP" altLang="en-US" dirty="0" smtClean="0"/>
                        <a:t> </a:t>
                      </a:r>
                      <a:r>
                        <a:rPr kumimoji="1" lang="en-US" altLang="ja-JP" dirty="0" smtClean="0"/>
                        <a:t>MDK</a:t>
                      </a:r>
                      <a:r>
                        <a:rPr kumimoji="1" lang="ja-JP" altLang="en-US" dirty="0" smtClean="0"/>
                        <a:t>）</a:t>
                      </a:r>
                      <a:endParaRPr kumimoji="1" lang="ja-JP" altLang="en-US" dirty="0"/>
                    </a:p>
                  </a:txBody>
                  <a:tcPr/>
                </a:tc>
                <a:tc>
                  <a:txBody>
                    <a:bodyPr/>
                    <a:lstStyle/>
                    <a:p>
                      <a:r>
                        <a:rPr kumimoji="1" lang="en-US" altLang="ja-JP" dirty="0" smtClean="0"/>
                        <a:t>OMAP850 </a:t>
                      </a:r>
                      <a:r>
                        <a:rPr kumimoji="1" lang="ja-JP" altLang="en-US" dirty="0" smtClean="0"/>
                        <a:t> （</a:t>
                      </a:r>
                      <a:r>
                        <a:rPr kumimoji="1" lang="en-US" altLang="ja-JP" dirty="0" smtClean="0"/>
                        <a:t>ARM9</a:t>
                      </a:r>
                      <a:r>
                        <a:rPr kumimoji="1" lang="ja-JP" altLang="en-US" dirty="0" smtClean="0"/>
                        <a:t>： </a:t>
                      </a:r>
                      <a:r>
                        <a:rPr kumimoji="1" lang="en-US" altLang="ja-JP" dirty="0" smtClean="0"/>
                        <a:t>200MHz</a:t>
                      </a:r>
                      <a:r>
                        <a:rPr kumimoji="1" lang="ja-JP" altLang="en-US" dirty="0" smtClean="0"/>
                        <a:t>）</a:t>
                      </a:r>
                      <a:endParaRPr kumimoji="1" lang="ja-JP" altLang="en-US" dirty="0"/>
                    </a:p>
                  </a:txBody>
                  <a:tcPr/>
                </a:tc>
                <a:tc>
                  <a:txBody>
                    <a:bodyPr/>
                    <a:lstStyle/>
                    <a:p>
                      <a:r>
                        <a:rPr kumimoji="1" lang="en-US" altLang="ja-JP" dirty="0" smtClean="0"/>
                        <a:t>Google ?</a:t>
                      </a:r>
                      <a:endParaRPr kumimoji="1" lang="ja-JP" altLang="en-US" dirty="0"/>
                    </a:p>
                  </a:txBody>
                  <a:tcPr/>
                </a:tc>
                <a:tc>
                  <a:txBody>
                    <a:bodyPr/>
                    <a:lstStyle/>
                    <a:p>
                      <a:pPr algn="ctr"/>
                      <a:r>
                        <a:rPr kumimoji="1" lang="ja-JP" altLang="en-US" dirty="0" smtClean="0"/>
                        <a:t>△</a:t>
                      </a:r>
                      <a:endParaRPr kumimoji="1" lang="ja-JP" altLang="en-US" dirty="0"/>
                    </a:p>
                  </a:txBody>
                  <a:tcPr/>
                </a:tc>
              </a:tr>
              <a:tr h="370840">
                <a:tc vMerge="1">
                  <a:txBody>
                    <a:bodyPr/>
                    <a:lstStyle/>
                    <a:p>
                      <a:endParaRPr kumimoji="1" lang="ja-JP" altLang="en-US" dirty="0"/>
                    </a:p>
                  </a:txBody>
                  <a:tcPr/>
                </a:tc>
                <a:tc>
                  <a:txBody>
                    <a:bodyPr/>
                    <a:lstStyle/>
                    <a:p>
                      <a:r>
                        <a:rPr kumimoji="1" lang="en-US" altLang="ja-JP" dirty="0" smtClean="0"/>
                        <a:t>OMAP3430</a:t>
                      </a:r>
                      <a:r>
                        <a:rPr kumimoji="1" lang="ja-JP" altLang="en-US" dirty="0" smtClean="0"/>
                        <a:t> （</a:t>
                      </a:r>
                      <a:r>
                        <a:rPr kumimoji="1" lang="en-US" altLang="ja-JP" dirty="0" smtClean="0"/>
                        <a:t>ARM11</a:t>
                      </a:r>
                      <a:r>
                        <a:rPr kumimoji="1" lang="ja-JP" altLang="en-US" dirty="0" smtClean="0"/>
                        <a:t>：</a:t>
                      </a:r>
                      <a:r>
                        <a:rPr kumimoji="1" lang="en-US" altLang="ja-JP" dirty="0" smtClean="0"/>
                        <a:t>500MHz</a:t>
                      </a:r>
                      <a:r>
                        <a:rPr kumimoji="1" lang="ja-JP" altLang="en-US" dirty="0" smtClean="0"/>
                        <a:t>）</a:t>
                      </a:r>
                      <a:endParaRPr kumimoji="1" lang="ja-JP" altLang="en-US" dirty="0"/>
                    </a:p>
                  </a:txBody>
                  <a:tcPr>
                    <a:solidFill>
                      <a:schemeClr val="accent2">
                        <a:lumMod val="20000"/>
                        <a:lumOff val="80000"/>
                      </a:schemeClr>
                    </a:solidFill>
                  </a:tcPr>
                </a:tc>
                <a:tc>
                  <a:txBody>
                    <a:bodyPr/>
                    <a:lstStyle/>
                    <a:p>
                      <a:r>
                        <a:rPr kumimoji="1" lang="en-US" altLang="ja-JP" dirty="0" err="1" smtClean="0"/>
                        <a:t>Windriver</a:t>
                      </a:r>
                      <a:endParaRPr kumimoji="1" lang="ja-JP" altLang="en-US" dirty="0"/>
                    </a:p>
                  </a:txBody>
                  <a:tcPr>
                    <a:solidFill>
                      <a:schemeClr val="accent2">
                        <a:lumMod val="20000"/>
                        <a:lumOff val="80000"/>
                      </a:schemeClr>
                    </a:solidFill>
                  </a:tcPr>
                </a:tc>
                <a:tc>
                  <a:txBody>
                    <a:bodyPr/>
                    <a:lstStyle/>
                    <a:p>
                      <a:pPr algn="ctr"/>
                      <a:r>
                        <a:rPr kumimoji="1" lang="en-US" altLang="ja-JP" dirty="0" smtClean="0"/>
                        <a:t>×</a:t>
                      </a:r>
                      <a:endParaRPr kumimoji="1" lang="ja-JP" altLang="en-US" dirty="0"/>
                    </a:p>
                  </a:txBody>
                  <a:tcPr>
                    <a:solidFill>
                      <a:schemeClr val="accent2">
                        <a:lumMod val="20000"/>
                        <a:lumOff val="80000"/>
                      </a:schemeClr>
                    </a:solidFill>
                  </a:tcPr>
                </a:tc>
              </a:tr>
              <a:tr h="370840">
                <a:tc>
                  <a:txBody>
                    <a:bodyPr/>
                    <a:lstStyle/>
                    <a:p>
                      <a:r>
                        <a:rPr kumimoji="1" lang="en-US" altLang="ja-JP" dirty="0" smtClean="0"/>
                        <a:t>Qualcomm</a:t>
                      </a:r>
                      <a:endParaRPr kumimoji="1" lang="ja-JP" altLang="en-US" dirty="0"/>
                    </a:p>
                  </a:txBody>
                  <a:tcPr>
                    <a:solidFill>
                      <a:schemeClr val="accent5">
                        <a:lumMod val="20000"/>
                        <a:lumOff val="80000"/>
                      </a:schemeClr>
                    </a:solidFill>
                  </a:tcPr>
                </a:tc>
                <a:tc>
                  <a:txBody>
                    <a:bodyPr/>
                    <a:lstStyle/>
                    <a:p>
                      <a:r>
                        <a:rPr lang="en-US" dirty="0" smtClean="0"/>
                        <a:t>MSM7201A</a:t>
                      </a:r>
                      <a:endParaRPr kumimoji="1" lang="ja-JP" altLang="en-US" dirty="0"/>
                    </a:p>
                  </a:txBody>
                  <a:tcPr>
                    <a:solidFill>
                      <a:schemeClr val="accent5">
                        <a:lumMod val="20000"/>
                        <a:lumOff val="80000"/>
                      </a:schemeClr>
                    </a:solidFill>
                  </a:tcPr>
                </a:tc>
                <a:tc>
                  <a:txBody>
                    <a:bodyPr/>
                    <a:lstStyle/>
                    <a:p>
                      <a:r>
                        <a:rPr kumimoji="1" lang="ja-JP" altLang="en-US" dirty="0" smtClean="0"/>
                        <a:t>社内</a:t>
                      </a:r>
                      <a:endParaRPr kumimoji="1" lang="ja-JP" altLang="en-US" dirty="0"/>
                    </a:p>
                  </a:txBody>
                  <a:tcPr>
                    <a:solidFill>
                      <a:schemeClr val="accent5">
                        <a:lumMod val="20000"/>
                        <a:lumOff val="80000"/>
                      </a:schemeClr>
                    </a:solidFill>
                  </a:tcPr>
                </a:tc>
                <a:tc>
                  <a:txBody>
                    <a:bodyPr/>
                    <a:lstStyle/>
                    <a:p>
                      <a:pPr algn="ctr"/>
                      <a:r>
                        <a:rPr kumimoji="1" lang="ja-JP" altLang="en-US" dirty="0" smtClean="0"/>
                        <a:t>◎</a:t>
                      </a:r>
                      <a:endParaRPr kumimoji="1" lang="ja-JP" altLang="en-US" dirty="0"/>
                    </a:p>
                  </a:txBody>
                  <a:tcPr>
                    <a:solidFill>
                      <a:schemeClr val="accent5">
                        <a:lumMod val="20000"/>
                        <a:lumOff val="80000"/>
                      </a:schemeClr>
                    </a:solidFill>
                  </a:tcPr>
                </a:tc>
              </a:tr>
            </a:tbl>
          </a:graphicData>
        </a:graphic>
      </p:graphicFrame>
      <p:pic>
        <p:nvPicPr>
          <p:cNvPr id="6" name="図 5" descr="l_ta_android02.jpg"/>
          <p:cNvPicPr>
            <a:picLocks noChangeAspect="1"/>
          </p:cNvPicPr>
          <p:nvPr/>
        </p:nvPicPr>
        <p:blipFill>
          <a:blip r:embed="rId2"/>
          <a:stretch>
            <a:fillRect/>
          </a:stretch>
        </p:blipFill>
        <p:spPr>
          <a:xfrm>
            <a:off x="357158" y="3571876"/>
            <a:ext cx="1762124" cy="2643186"/>
          </a:xfrm>
          <a:prstGeom prst="rect">
            <a:avLst/>
          </a:prstGeom>
        </p:spPr>
      </p:pic>
      <p:sp>
        <p:nvSpPr>
          <p:cNvPr id="7" name="テキスト ボックス 6"/>
          <p:cNvSpPr txBox="1"/>
          <p:nvPr/>
        </p:nvSpPr>
        <p:spPr>
          <a:xfrm>
            <a:off x="2143108" y="3571876"/>
            <a:ext cx="4429156" cy="369332"/>
          </a:xfrm>
          <a:prstGeom prst="rect">
            <a:avLst/>
          </a:prstGeom>
          <a:noFill/>
        </p:spPr>
        <p:txBody>
          <a:bodyPr wrap="square" rtlCol="0">
            <a:spAutoFit/>
          </a:bodyPr>
          <a:lstStyle/>
          <a:p>
            <a:r>
              <a:rPr kumimoji="1" lang="ja-JP" altLang="en-US" dirty="0" smtClean="0"/>
              <a:t>← </a:t>
            </a:r>
            <a:r>
              <a:rPr kumimoji="1" lang="en-US" altLang="ja-JP" dirty="0" smtClean="0"/>
              <a:t>Google </a:t>
            </a:r>
            <a:r>
              <a:rPr kumimoji="1" lang="ja-JP" altLang="en-US" dirty="0" smtClean="0"/>
              <a:t>のレファレンス端末 </a:t>
            </a:r>
            <a:r>
              <a:rPr kumimoji="1" lang="en-US" altLang="ja-JP" dirty="0" smtClean="0"/>
              <a:t>(OMAP850</a:t>
            </a:r>
            <a:r>
              <a:rPr kumimoji="1" lang="ja-JP" altLang="en-US" dirty="0" smtClean="0"/>
              <a:t>）</a:t>
            </a:r>
            <a:endParaRPr kumimoji="1" lang="ja-JP" altLang="en-US" dirty="0"/>
          </a:p>
        </p:txBody>
      </p:sp>
      <p:pic>
        <p:nvPicPr>
          <p:cNvPr id="23553" name="Picture 1"/>
          <p:cNvPicPr>
            <a:picLocks noChangeAspect="1" noChangeArrowheads="1"/>
          </p:cNvPicPr>
          <p:nvPr/>
        </p:nvPicPr>
        <p:blipFill>
          <a:blip r:embed="rId3"/>
          <a:srcRect/>
          <a:stretch>
            <a:fillRect/>
          </a:stretch>
        </p:blipFill>
        <p:spPr bwMode="auto">
          <a:xfrm>
            <a:off x="5214942" y="4786322"/>
            <a:ext cx="3686178" cy="1385011"/>
          </a:xfrm>
          <a:prstGeom prst="rect">
            <a:avLst/>
          </a:prstGeom>
          <a:noFill/>
          <a:ln w="9525">
            <a:noFill/>
            <a:miter lim="800000"/>
            <a:headEnd/>
            <a:tailEnd/>
          </a:ln>
          <a:effectLst/>
        </p:spPr>
      </p:pic>
      <p:sp>
        <p:nvSpPr>
          <p:cNvPr id="8" name="テキスト ボックス 7"/>
          <p:cNvSpPr txBox="1"/>
          <p:nvPr/>
        </p:nvSpPr>
        <p:spPr>
          <a:xfrm>
            <a:off x="5786446" y="4211429"/>
            <a:ext cx="3214710" cy="646331"/>
          </a:xfrm>
          <a:prstGeom prst="rect">
            <a:avLst/>
          </a:prstGeom>
          <a:noFill/>
        </p:spPr>
        <p:txBody>
          <a:bodyPr wrap="square" rtlCol="0">
            <a:spAutoFit/>
          </a:bodyPr>
          <a:lstStyle/>
          <a:p>
            <a:pPr algn="r"/>
            <a:r>
              <a:rPr kumimoji="1" lang="en-US" altLang="ja-JP" dirty="0" err="1" smtClean="0"/>
              <a:t>LogicPD</a:t>
            </a:r>
            <a:r>
              <a:rPr kumimoji="1" lang="en-US" altLang="ja-JP" dirty="0" smtClean="0"/>
              <a:t> </a:t>
            </a:r>
            <a:r>
              <a:rPr kumimoji="1" lang="ja-JP" altLang="en-US" dirty="0" smtClean="0"/>
              <a:t>社 </a:t>
            </a:r>
            <a:r>
              <a:rPr kumimoji="1" lang="en-US" altLang="ja-JP" dirty="0" err="1" smtClean="0"/>
              <a:t>Zoom</a:t>
            </a:r>
            <a:r>
              <a:rPr kumimoji="1" lang="en-US" altLang="ja-JP" baseline="30000" dirty="0" err="1" smtClean="0"/>
              <a:t>TM</a:t>
            </a:r>
            <a:r>
              <a:rPr kumimoji="1" lang="en-US" altLang="ja-JP" baseline="30000" dirty="0" smtClean="0"/>
              <a:t> </a:t>
            </a:r>
            <a:r>
              <a:rPr kumimoji="1" lang="en-US" altLang="ja-JP" dirty="0" smtClean="0"/>
              <a:t>MDK</a:t>
            </a:r>
            <a:br>
              <a:rPr kumimoji="1" lang="en-US" altLang="ja-JP" dirty="0" smtClean="0"/>
            </a:br>
            <a:r>
              <a:rPr kumimoji="1" lang="en-US" altLang="ja-JP" dirty="0" smtClean="0"/>
              <a:t>875US$ </a:t>
            </a:r>
            <a:r>
              <a:rPr kumimoji="1" lang="ja-JP" altLang="en-US" dirty="0" smtClean="0"/>
              <a:t>で</a:t>
            </a:r>
            <a:r>
              <a:rPr kumimoji="1" lang="en-US" altLang="ja-JP" dirty="0" smtClean="0"/>
              <a:t>2008/06 </a:t>
            </a:r>
            <a:r>
              <a:rPr kumimoji="1" lang="ja-JP" altLang="en-US" dirty="0" smtClean="0"/>
              <a:t>発売予定</a:t>
            </a:r>
            <a:endParaRPr kumimoji="1" lang="ja-JP" altLang="en-US" dirty="0"/>
          </a:p>
        </p:txBody>
      </p:sp>
      <p:sp>
        <p:nvSpPr>
          <p:cNvPr id="9" name="角丸四角形 8"/>
          <p:cNvSpPr/>
          <p:nvPr/>
        </p:nvSpPr>
        <p:spPr bwMode="auto">
          <a:xfrm>
            <a:off x="2285984" y="4000504"/>
            <a:ext cx="2714644" cy="2214578"/>
          </a:xfrm>
          <a:prstGeom prst="roundRect">
            <a:avLst>
              <a:gd name="adj" fmla="val 8667"/>
            </a:avLst>
          </a:prstGeom>
          <a:solidFill>
            <a:srgbClr val="FFFF99"/>
          </a:solidFill>
          <a:ln w="9525" cap="flat" cmpd="sng" algn="ctr">
            <a:solidFill>
              <a:schemeClr val="accent2">
                <a:lumMod val="20000"/>
                <a:lumOff val="80000"/>
              </a:schemeClr>
            </a:solid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2200"/>
              </a:lnSpc>
              <a:spcBef>
                <a:spcPct val="0"/>
              </a:spcBef>
              <a:spcAft>
                <a:spcPct val="0"/>
              </a:spcAft>
              <a:buClrTx/>
              <a:buSzTx/>
              <a:buFontTx/>
              <a:buNone/>
              <a:tabLst/>
            </a:pPr>
            <a:r>
              <a:rPr kumimoji="0" lang="ja-JP" altLang="en-US" sz="2000" dirty="0" smtClean="0">
                <a:solidFill>
                  <a:schemeClr val="accent6">
                    <a:lumMod val="75000"/>
                  </a:schemeClr>
                </a:solidFill>
                <a:latin typeface="+mn-lt"/>
              </a:rPr>
              <a:t>今回は各社の </a:t>
            </a:r>
            <a:r>
              <a:rPr kumimoji="0" lang="en-US" altLang="ja-JP" sz="2000" dirty="0" smtClean="0">
                <a:solidFill>
                  <a:schemeClr val="accent6">
                    <a:lumMod val="75000"/>
                  </a:schemeClr>
                </a:solidFill>
                <a:latin typeface="+mn-lt"/>
              </a:rPr>
              <a:t>porting</a:t>
            </a:r>
            <a:br>
              <a:rPr kumimoji="0" lang="en-US" altLang="ja-JP" sz="2000" dirty="0" smtClean="0">
                <a:solidFill>
                  <a:schemeClr val="accent6">
                    <a:lumMod val="75000"/>
                  </a:schemeClr>
                </a:solidFill>
                <a:latin typeface="+mn-lt"/>
              </a:rPr>
            </a:br>
            <a:r>
              <a:rPr kumimoji="0" lang="ja-JP" altLang="en-US" sz="2000" dirty="0" smtClean="0">
                <a:solidFill>
                  <a:schemeClr val="accent6">
                    <a:lumMod val="75000"/>
                  </a:schemeClr>
                </a:solidFill>
                <a:latin typeface="+mn-lt"/>
              </a:rPr>
              <a:t>技術を見比べることが</a:t>
            </a:r>
            <a:r>
              <a:rPr kumimoji="0" lang="en-US" altLang="ja-JP" sz="2000" dirty="0" smtClean="0">
                <a:solidFill>
                  <a:schemeClr val="accent6">
                    <a:lumMod val="75000"/>
                  </a:schemeClr>
                </a:solidFill>
                <a:latin typeface="+mn-lt"/>
              </a:rPr>
              <a:t/>
            </a:r>
            <a:br>
              <a:rPr kumimoji="0" lang="en-US" altLang="ja-JP" sz="2000" dirty="0" smtClean="0">
                <a:solidFill>
                  <a:schemeClr val="accent6">
                    <a:lumMod val="75000"/>
                  </a:schemeClr>
                </a:solidFill>
                <a:latin typeface="+mn-lt"/>
              </a:rPr>
            </a:br>
            <a:r>
              <a:rPr kumimoji="0" lang="ja-JP" altLang="en-US" sz="2000" dirty="0" smtClean="0">
                <a:solidFill>
                  <a:schemeClr val="accent6">
                    <a:lumMod val="75000"/>
                  </a:schemeClr>
                </a:solidFill>
                <a:latin typeface="+mn-lt"/>
              </a:rPr>
              <a:t>できたのが収穫だった。</a:t>
            </a:r>
            <a:endParaRPr kumimoji="0" lang="en-US" altLang="ja-JP" sz="2000" dirty="0" smtClean="0">
              <a:solidFill>
                <a:schemeClr val="accent6">
                  <a:lumMod val="75000"/>
                </a:schemeClr>
              </a:solidFill>
              <a:latin typeface="+mn-lt"/>
            </a:endParaRPr>
          </a:p>
          <a:p>
            <a:pPr marL="0" marR="0" indent="0" algn="ctr" defTabSz="914400" rtl="0" eaLnBrk="0" fontAlgn="base" latinLnBrk="0" hangingPunct="0">
              <a:lnSpc>
                <a:spcPts val="2200"/>
              </a:lnSpc>
              <a:spcBef>
                <a:spcPct val="0"/>
              </a:spcBef>
              <a:spcAft>
                <a:spcPct val="0"/>
              </a:spcAft>
              <a:buClrTx/>
              <a:buSzTx/>
              <a:buFontTx/>
              <a:buNone/>
              <a:tabLst/>
            </a:pPr>
            <a:endParaRPr kumimoji="0" lang="en-US" altLang="ja-JP" sz="2000" b="0" i="0" u="none" strike="noStrike" cap="none" normalizeH="0" baseline="0" dirty="0" smtClean="0">
              <a:ln>
                <a:noFill/>
              </a:ln>
              <a:solidFill>
                <a:schemeClr val="accent6">
                  <a:lumMod val="75000"/>
                </a:schemeClr>
              </a:solidFill>
              <a:effectLst/>
              <a:latin typeface="+mn-lt"/>
              <a:ea typeface="ＭＳ Ｐゴシック" pitchFamily="50" charset="-128"/>
            </a:endParaRPr>
          </a:p>
          <a:p>
            <a:pPr marL="0" marR="0" indent="0" algn="ctr" defTabSz="914400" rtl="0" eaLnBrk="0" fontAlgn="base" latinLnBrk="0" hangingPunct="0">
              <a:lnSpc>
                <a:spcPts val="2200"/>
              </a:lnSpc>
              <a:spcBef>
                <a:spcPct val="0"/>
              </a:spcBef>
              <a:spcAft>
                <a:spcPct val="0"/>
              </a:spcAft>
              <a:buClrTx/>
              <a:buSzTx/>
              <a:buFontTx/>
              <a:buNone/>
              <a:tabLst/>
            </a:pPr>
            <a:r>
              <a:rPr kumimoji="0" lang="en-US" altLang="ja-JP" sz="2000" dirty="0" smtClean="0">
                <a:solidFill>
                  <a:srgbClr val="FF0000"/>
                </a:solidFill>
                <a:latin typeface="+mn-lt"/>
              </a:rPr>
              <a:t>Linux kernel </a:t>
            </a:r>
            <a:r>
              <a:rPr kumimoji="0" lang="ja-JP" altLang="en-US" sz="2000" dirty="0" smtClean="0">
                <a:solidFill>
                  <a:srgbClr val="FF0000"/>
                </a:solidFill>
                <a:latin typeface="+mn-lt"/>
              </a:rPr>
              <a:t>の技術を</a:t>
            </a:r>
            <a:r>
              <a:rPr kumimoji="0" lang="en-US" altLang="ja-JP" sz="2000" dirty="0" smtClean="0">
                <a:solidFill>
                  <a:srgbClr val="FF0000"/>
                </a:solidFill>
                <a:latin typeface="+mn-lt"/>
              </a:rPr>
              <a:t/>
            </a:r>
            <a:br>
              <a:rPr kumimoji="0" lang="en-US" altLang="ja-JP" sz="2000" dirty="0" smtClean="0">
                <a:solidFill>
                  <a:srgbClr val="FF0000"/>
                </a:solidFill>
                <a:latin typeface="+mn-lt"/>
              </a:rPr>
            </a:br>
            <a:r>
              <a:rPr kumimoji="0" lang="ja-JP" altLang="en-US" sz="2000" dirty="0" smtClean="0">
                <a:solidFill>
                  <a:srgbClr val="FF0000"/>
                </a:solidFill>
                <a:latin typeface="+mn-lt"/>
              </a:rPr>
              <a:t>持った会社だけが良い</a:t>
            </a:r>
            <a:r>
              <a:rPr kumimoji="0" lang="en-US" altLang="ja-JP" sz="2000" dirty="0" smtClean="0">
                <a:solidFill>
                  <a:srgbClr val="FF0000"/>
                </a:solidFill>
                <a:latin typeface="+mn-lt"/>
              </a:rPr>
              <a:t/>
            </a:r>
            <a:br>
              <a:rPr kumimoji="0" lang="en-US" altLang="ja-JP" sz="2000" dirty="0" smtClean="0">
                <a:solidFill>
                  <a:srgbClr val="FF0000"/>
                </a:solidFill>
                <a:latin typeface="+mn-lt"/>
              </a:rPr>
            </a:br>
            <a:r>
              <a:rPr kumimoji="0" lang="ja-JP" altLang="en-US" sz="2000" dirty="0" smtClean="0">
                <a:solidFill>
                  <a:srgbClr val="FF0000"/>
                </a:solidFill>
                <a:latin typeface="+mn-lt"/>
              </a:rPr>
              <a:t>性能を達成できていた</a:t>
            </a:r>
            <a:r>
              <a:rPr kumimoji="0" lang="ja-JP" altLang="en-US" sz="2000" dirty="0" smtClean="0">
                <a:solidFill>
                  <a:schemeClr val="accent6">
                    <a:lumMod val="75000"/>
                  </a:schemeClr>
                </a:solidFill>
                <a:latin typeface="+mn-lt"/>
              </a:rPr>
              <a:t>。</a:t>
            </a:r>
            <a:endParaRPr kumimoji="0" lang="ja-JP" altLang="en-US" sz="2000" b="0" i="0" u="none" strike="noStrike" cap="none" normalizeH="0" baseline="0" dirty="0" smtClean="0">
              <a:ln>
                <a:noFill/>
              </a:ln>
              <a:solidFill>
                <a:schemeClr val="accent6">
                  <a:lumMod val="75000"/>
                </a:schemeClr>
              </a:solidFill>
              <a:effectLst/>
              <a:latin typeface="+mn-lt"/>
              <a:ea typeface="ＭＳ Ｐゴシック" pitchFamily="50" charset="-128"/>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err="1" smtClean="0">
                <a:solidFill>
                  <a:srgbClr val="FF0000"/>
                </a:solidFill>
              </a:rPr>
              <a:t>DoCoMo</a:t>
            </a:r>
            <a:r>
              <a:rPr kumimoji="1" lang="ja-JP" altLang="en-US" dirty="0" smtClean="0">
                <a:solidFill>
                  <a:srgbClr val="FF0000"/>
                </a:solidFill>
              </a:rPr>
              <a:t> が </a:t>
            </a:r>
            <a:r>
              <a:rPr kumimoji="1" lang="en-US" altLang="ja-JP" dirty="0" smtClean="0">
                <a:solidFill>
                  <a:srgbClr val="FF0000"/>
                </a:solidFill>
              </a:rPr>
              <a:t>Android</a:t>
            </a:r>
            <a:r>
              <a:rPr kumimoji="1" lang="ja-JP" altLang="en-US" dirty="0" smtClean="0">
                <a:solidFill>
                  <a:srgbClr val="FF0000"/>
                </a:solidFill>
              </a:rPr>
              <a:t> に移行 </a:t>
            </a:r>
            <a:r>
              <a:rPr kumimoji="1" lang="en-US" altLang="ja-JP" dirty="0" smtClean="0">
                <a:solidFill>
                  <a:srgbClr val="FF0000"/>
                </a:solidFill>
              </a:rPr>
              <a:t>??</a:t>
            </a:r>
            <a:r>
              <a:rPr kumimoji="1" lang="ja-JP" altLang="en-US" dirty="0" smtClean="0">
                <a:solidFill>
                  <a:srgbClr val="FF0000"/>
                </a:solidFill>
              </a:rPr>
              <a:t>　（</a:t>
            </a:r>
            <a:r>
              <a:rPr kumimoji="1" lang="en-US" altLang="ja-JP" dirty="0" smtClean="0">
                <a:solidFill>
                  <a:srgbClr val="FF0000"/>
                </a:solidFill>
              </a:rPr>
              <a:t>3/22</a:t>
            </a:r>
            <a:r>
              <a:rPr kumimoji="1" lang="ja-JP" altLang="en-US" dirty="0" smtClean="0">
                <a:solidFill>
                  <a:srgbClr val="FF0000"/>
                </a:solidFill>
              </a:rPr>
              <a:t> 読売新聞）</a:t>
            </a:r>
            <a:endParaRPr kumimoji="1" lang="ja-JP" altLang="en-US" dirty="0">
              <a:solidFill>
                <a:srgbClr val="FF0000"/>
              </a:solidFill>
            </a:endParaRPr>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13</a:t>
            </a:fld>
            <a:endParaRPr lang="ja-JP" altLang="en-US"/>
          </a:p>
        </p:txBody>
      </p:sp>
      <p:pic>
        <p:nvPicPr>
          <p:cNvPr id="5" name="図 4" descr="docomo_an.JPG"/>
          <p:cNvPicPr>
            <a:picLocks noChangeAspect="1"/>
          </p:cNvPicPr>
          <p:nvPr/>
        </p:nvPicPr>
        <p:blipFill>
          <a:blip r:embed="rId2"/>
          <a:stretch>
            <a:fillRect/>
          </a:stretch>
        </p:blipFill>
        <p:spPr>
          <a:xfrm>
            <a:off x="166239" y="795339"/>
            <a:ext cx="8692041" cy="5419743"/>
          </a:xfrm>
          <a:prstGeom prst="rect">
            <a:avLst/>
          </a:prstGeom>
          <a:effectLst>
            <a:outerShdw blurRad="50800" dist="76200" dir="2700000" algn="tl" rotWithShape="0">
              <a:prstClr val="black">
                <a:alpha val="40000"/>
              </a:prstClr>
            </a:outerShdw>
          </a:effectLst>
        </p:spPr>
      </p:pic>
      <p:cxnSp>
        <p:nvCxnSpPr>
          <p:cNvPr id="7" name="直線コネクタ 6"/>
          <p:cNvCxnSpPr/>
          <p:nvPr/>
        </p:nvCxnSpPr>
        <p:spPr bwMode="auto">
          <a:xfrm>
            <a:off x="357158" y="1571612"/>
            <a:ext cx="7000924" cy="1588"/>
          </a:xfrm>
          <a:prstGeom prst="line">
            <a:avLst/>
          </a:prstGeom>
          <a:solidFill>
            <a:schemeClr val="accent1"/>
          </a:solidFill>
          <a:ln w="9525" cap="flat" cmpd="sng" algn="ctr">
            <a:solidFill>
              <a:srgbClr val="FF0000"/>
            </a:solidFill>
            <a:prstDash val="solid"/>
            <a:round/>
            <a:headEnd type="none" w="med" len="med"/>
            <a:tailEnd type="none" w="med" len="med"/>
          </a:ln>
          <a:effectLst>
            <a:outerShdw dist="35921" dir="2700000" algn="ctr" rotWithShape="0">
              <a:schemeClr val="bg2"/>
            </a:outerShdw>
          </a:effectLst>
        </p:spPr>
      </p:cxnSp>
      <p:sp>
        <p:nvSpPr>
          <p:cNvPr id="8" name="正方形/長方形 7"/>
          <p:cNvSpPr/>
          <p:nvPr/>
        </p:nvSpPr>
        <p:spPr bwMode="auto">
          <a:xfrm rot="20659231">
            <a:off x="2406068" y="2680636"/>
            <a:ext cx="3714776" cy="1928826"/>
          </a:xfrm>
          <a:prstGeom prst="rect">
            <a:avLst/>
          </a:prstGeom>
          <a:solidFill>
            <a:srgbClr val="FFFF66"/>
          </a:solidFill>
          <a:ln w="9525" cap="flat" cmpd="sng" algn="ctr">
            <a:noFill/>
            <a:prstDash val="solid"/>
            <a:round/>
            <a:headEnd type="none" w="med" len="med"/>
            <a:tailEnd type="none" w="med" len="med"/>
          </a:ln>
          <a:effectLst>
            <a:outerShdw blurRad="50800" dist="139700" dir="2700000" algn="tl" rotWithShape="0">
              <a:prstClr val="black">
                <a:alpha val="40000"/>
              </a:prstClr>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chemeClr val="accent1">
                    <a:lumMod val="50000"/>
                  </a:schemeClr>
                </a:solidFill>
                <a:effectLst/>
                <a:latin typeface="+mn-lt"/>
                <a:ea typeface="ＭＳ Ｐゴシック" pitchFamily="50" charset="-128"/>
              </a:rPr>
              <a:t>意味不明 ！</a:t>
            </a:r>
            <a:endParaRPr kumimoji="0" lang="en-US" altLang="ja-JP" sz="2400" b="0" i="0" u="none" strike="noStrike" cap="none" normalizeH="0" baseline="0" dirty="0" smtClean="0">
              <a:ln>
                <a:noFill/>
              </a:ln>
              <a:solidFill>
                <a:schemeClr val="accent1">
                  <a:lumMod val="50000"/>
                </a:schemeClr>
              </a:solidFill>
              <a:effectLst/>
              <a:latin typeface="+mn-lt"/>
              <a:ea typeface="ＭＳ Ｐゴシック" pitchFamily="50" charset="-128"/>
            </a:endParaRPr>
          </a:p>
          <a:p>
            <a:pPr marL="0" marR="0" indent="0" algn="ctr" defTabSz="914400" rtl="0" eaLnBrk="0" fontAlgn="base" latinLnBrk="0" hangingPunct="0">
              <a:lnSpc>
                <a:spcPct val="100000"/>
              </a:lnSpc>
              <a:spcBef>
                <a:spcPct val="0"/>
              </a:spcBef>
              <a:spcAft>
                <a:spcPct val="0"/>
              </a:spcAft>
              <a:buClrTx/>
              <a:buSzTx/>
              <a:buFontTx/>
              <a:buNone/>
              <a:tabLst/>
            </a:pPr>
            <a:endParaRPr kumimoji="0" lang="en-US" altLang="ja-JP" sz="2400" dirty="0" smtClean="0">
              <a:solidFill>
                <a:schemeClr val="accent1">
                  <a:lumMod val="50000"/>
                </a:schemeClr>
              </a:solidFill>
              <a:latin typeface="+mn-lt"/>
            </a:endParaRPr>
          </a:p>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accent1">
                    <a:lumMod val="50000"/>
                  </a:schemeClr>
                </a:solidFill>
                <a:effectLst/>
                <a:latin typeface="+mn-lt"/>
                <a:ea typeface="ＭＳ Ｐゴシック" pitchFamily="50" charset="-128"/>
              </a:rPr>
              <a:t>From</a:t>
            </a:r>
            <a:r>
              <a:rPr kumimoji="0" lang="ja-JP" altLang="en-US" sz="2400" b="0" i="0" u="none" strike="noStrike" cap="none" normalizeH="0" baseline="0" dirty="0" smtClean="0">
                <a:ln>
                  <a:noFill/>
                </a:ln>
                <a:solidFill>
                  <a:schemeClr val="accent1">
                    <a:lumMod val="50000"/>
                  </a:schemeClr>
                </a:solidFill>
                <a:effectLst/>
                <a:latin typeface="+mn-lt"/>
                <a:ea typeface="ＭＳ Ｐゴシック" pitchFamily="50" charset="-128"/>
              </a:rPr>
              <a:t> 移動機開発部</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1"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1"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 name="Picture 4" descr="Android">
            <a:hlinkClick r:id="rId2"/>
          </p:cNvPr>
          <p:cNvPicPr>
            <a:picLocks noChangeAspect="1" noChangeArrowheads="1"/>
          </p:cNvPicPr>
          <p:nvPr/>
        </p:nvPicPr>
        <p:blipFill>
          <a:blip r:embed="rId3"/>
          <a:srcRect/>
          <a:stretch>
            <a:fillRect/>
          </a:stretch>
        </p:blipFill>
        <p:spPr bwMode="auto">
          <a:xfrm>
            <a:off x="6681802" y="5191137"/>
            <a:ext cx="1928812" cy="693737"/>
          </a:xfrm>
          <a:prstGeom prst="rect">
            <a:avLst/>
          </a:prstGeom>
          <a:noFill/>
          <a:ln w="9525">
            <a:noFill/>
            <a:miter lim="800000"/>
            <a:headEnd/>
            <a:tailEnd/>
          </a:ln>
        </p:spPr>
      </p:pic>
      <p:sp>
        <p:nvSpPr>
          <p:cNvPr id="22" name="正方形/長方形 21"/>
          <p:cNvSpPr/>
          <p:nvPr/>
        </p:nvSpPr>
        <p:spPr bwMode="auto">
          <a:xfrm>
            <a:off x="785786" y="785794"/>
            <a:ext cx="4957797" cy="4786347"/>
          </a:xfrm>
          <a:prstGeom prst="rect">
            <a:avLst/>
          </a:prstGeom>
          <a:solidFill>
            <a:schemeClr val="accent5">
              <a:lumMod val="75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3" name="正方形/長方形 22"/>
          <p:cNvSpPr/>
          <p:nvPr/>
        </p:nvSpPr>
        <p:spPr bwMode="auto">
          <a:xfrm>
            <a:off x="957237" y="1985952"/>
            <a:ext cx="4929222" cy="4300568"/>
          </a:xfrm>
          <a:prstGeom prst="rect">
            <a:avLst/>
          </a:prstGeom>
          <a:solidFill>
            <a:schemeClr val="accent3">
              <a:lumMod val="60000"/>
              <a:lumOff val="4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1" name="正方形/長方形 20"/>
          <p:cNvSpPr/>
          <p:nvPr/>
        </p:nvSpPr>
        <p:spPr bwMode="auto">
          <a:xfrm>
            <a:off x="1142976" y="2714620"/>
            <a:ext cx="7358114" cy="2635291"/>
          </a:xfrm>
          <a:prstGeom prst="rect">
            <a:avLst/>
          </a:prstGeom>
          <a:solidFill>
            <a:schemeClr val="accent5">
              <a:lumMod val="40000"/>
              <a:lumOff val="6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0" name="正方形/長方形 19"/>
          <p:cNvSpPr/>
          <p:nvPr/>
        </p:nvSpPr>
        <p:spPr bwMode="auto">
          <a:xfrm>
            <a:off x="6000760" y="1142984"/>
            <a:ext cx="2500330" cy="4197403"/>
          </a:xfrm>
          <a:prstGeom prst="rect">
            <a:avLst/>
          </a:prstGeom>
          <a:solidFill>
            <a:schemeClr val="accent5">
              <a:lumMod val="40000"/>
              <a:lumOff val="60000"/>
            </a:schemeClr>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 name="タイトル 1"/>
          <p:cNvSpPr>
            <a:spLocks noGrp="1"/>
          </p:cNvSpPr>
          <p:nvPr>
            <p:ph type="title"/>
          </p:nvPr>
        </p:nvSpPr>
        <p:spPr/>
        <p:txBody>
          <a:bodyPr/>
          <a:lstStyle/>
          <a:p>
            <a:r>
              <a:rPr kumimoji="1" lang="en-US" altLang="ja-JP" dirty="0" smtClean="0"/>
              <a:t>Platform</a:t>
            </a:r>
            <a:r>
              <a:rPr kumimoji="1" lang="ja-JP" altLang="en-US" dirty="0" smtClean="0"/>
              <a:t> </a:t>
            </a:r>
            <a:r>
              <a:rPr kumimoji="1" lang="en-US" altLang="ja-JP" dirty="0" smtClean="0"/>
              <a:t>technology</a:t>
            </a:r>
            <a:r>
              <a:rPr kumimoji="1" lang="ja-JP" altLang="en-US" dirty="0" smtClean="0"/>
              <a:t> </a:t>
            </a:r>
            <a:r>
              <a:rPr kumimoji="1" lang="en-US" altLang="ja-JP" dirty="0" smtClean="0"/>
              <a:t>overlap</a:t>
            </a:r>
            <a:r>
              <a:rPr kumimoji="1" lang="ja-JP" altLang="en-US" dirty="0" smtClean="0"/>
              <a:t>　</a:t>
            </a:r>
            <a:r>
              <a:rPr kumimoji="1" lang="en-US" altLang="ja-JP" dirty="0" smtClean="0"/>
              <a:t>---</a:t>
            </a:r>
            <a:r>
              <a:rPr kumimoji="1" lang="ja-JP" altLang="en-US" dirty="0" smtClean="0"/>
              <a:t> 共通した基盤技術がある</a:t>
            </a:r>
            <a:endParaRPr kumimoji="1" lang="ja-JP" altLang="en-US" dirty="0"/>
          </a:p>
        </p:txBody>
      </p:sp>
      <p:sp>
        <p:nvSpPr>
          <p:cNvPr id="4" name="スライド番号プレースホルダ 3"/>
          <p:cNvSpPr>
            <a:spLocks noGrp="1"/>
          </p:cNvSpPr>
          <p:nvPr>
            <p:ph type="sldNum" sz="quarter" idx="10"/>
          </p:nvPr>
        </p:nvSpPr>
        <p:spPr>
          <a:xfrm>
            <a:off x="214282" y="6500834"/>
            <a:ext cx="496888" cy="279400"/>
          </a:xfrm>
        </p:spPr>
        <p:txBody>
          <a:bodyPr/>
          <a:lstStyle/>
          <a:p>
            <a:pPr>
              <a:defRPr/>
            </a:pPr>
            <a:fld id="{71064272-DE7B-4843-93F6-7D809BBBB62B}" type="slidenum">
              <a:rPr lang="ja-JP" altLang="en-US" smtClean="0"/>
              <a:pPr>
                <a:defRPr/>
              </a:pPr>
              <a:t>14</a:t>
            </a:fld>
            <a:endParaRPr lang="ja-JP" altLang="en-US" dirty="0"/>
          </a:p>
        </p:txBody>
      </p:sp>
      <p:sp>
        <p:nvSpPr>
          <p:cNvPr id="6" name="角丸四角形 5"/>
          <p:cNvSpPr/>
          <p:nvPr/>
        </p:nvSpPr>
        <p:spPr bwMode="auto">
          <a:xfrm>
            <a:off x="1285852" y="4786321"/>
            <a:ext cx="4429156" cy="411189"/>
          </a:xfrm>
          <a:prstGeom prst="roundRect">
            <a:avLst/>
          </a:prstGeom>
          <a:solidFill>
            <a:schemeClr val="accent3">
              <a:lumMod val="40000"/>
              <a:lumOff val="6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Century Gothic" pitchFamily="34" charset="0"/>
              </a:rPr>
              <a:t>Linux</a:t>
            </a:r>
            <a:r>
              <a:rPr kumimoji="0" lang="ja-JP" altLang="en-US" sz="2400" dirty="0">
                <a:latin typeface="Century Gothic" pitchFamily="34" charset="0"/>
              </a:rPr>
              <a:t> </a:t>
            </a:r>
            <a:r>
              <a:rPr kumimoji="0" lang="en-US" altLang="ja-JP" sz="2400" dirty="0" smtClean="0">
                <a:latin typeface="Century Gothic" pitchFamily="34" charset="0"/>
              </a:rPr>
              <a:t>kernel</a:t>
            </a:r>
            <a:endParaRPr kumimoji="0" lang="en-US" altLang="ja-JP" sz="2400" b="0" i="0" u="none" strike="noStrike" cap="none" normalizeH="0" baseline="0" dirty="0" smtClean="0">
              <a:ln>
                <a:noFill/>
              </a:ln>
              <a:solidFill>
                <a:schemeClr val="tx1"/>
              </a:solidFill>
              <a:effectLst/>
              <a:latin typeface="Century Gothic" pitchFamily="34" charset="0"/>
            </a:endParaRPr>
          </a:p>
        </p:txBody>
      </p:sp>
      <p:sp>
        <p:nvSpPr>
          <p:cNvPr id="7" name="角丸四角形 6"/>
          <p:cNvSpPr/>
          <p:nvPr/>
        </p:nvSpPr>
        <p:spPr bwMode="auto">
          <a:xfrm>
            <a:off x="1300140" y="4073552"/>
            <a:ext cx="2057414" cy="641331"/>
          </a:xfrm>
          <a:prstGeom prst="roundRect">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800"/>
              </a:lnSpc>
              <a:spcBef>
                <a:spcPct val="0"/>
              </a:spcBef>
              <a:spcAft>
                <a:spcPct val="0"/>
              </a:spcAft>
              <a:buClrTx/>
              <a:buSzTx/>
              <a:buFontTx/>
              <a:buNone/>
              <a:tabLst/>
            </a:pPr>
            <a:r>
              <a:rPr kumimoji="0" lang="en-US" altLang="ja-JP" sz="2000" b="0" i="0" u="none" strike="noStrike" cap="none" normalizeH="0" baseline="0" dirty="0" smtClean="0">
                <a:ln>
                  <a:noFill/>
                </a:ln>
                <a:solidFill>
                  <a:schemeClr val="tx1"/>
                </a:solidFill>
                <a:effectLst/>
                <a:latin typeface="Century Gothic" pitchFamily="34" charset="0"/>
              </a:rPr>
              <a:t>Device</a:t>
            </a:r>
            <a:r>
              <a:rPr kumimoji="0" lang="ja-JP" altLang="en-US" sz="2000" dirty="0">
                <a:latin typeface="Century Gothic" pitchFamily="34" charset="0"/>
              </a:rPr>
              <a:t> </a:t>
            </a:r>
            <a:r>
              <a:rPr kumimoji="0" lang="en-US" altLang="ja-JP" sz="2000" dirty="0" smtClean="0">
                <a:latin typeface="Century Gothic" pitchFamily="34" charset="0"/>
              </a:rPr>
              <a:t>Driver </a:t>
            </a:r>
            <a:br>
              <a:rPr kumimoji="0" lang="en-US" altLang="ja-JP" sz="2000" dirty="0" smtClean="0">
                <a:latin typeface="Century Gothic" pitchFamily="34" charset="0"/>
              </a:rPr>
            </a:br>
            <a:r>
              <a:rPr kumimoji="0" lang="en-US" altLang="ja-JP" sz="2000" dirty="0" smtClean="0">
                <a:latin typeface="Century Gothic" pitchFamily="34" charset="0"/>
              </a:rPr>
              <a:t>(common)</a:t>
            </a:r>
            <a:endParaRPr kumimoji="0" lang="en-US" altLang="ja-JP" sz="2000" b="0" i="0" u="none" strike="noStrike" cap="none" normalizeH="0" baseline="0" dirty="0" smtClean="0">
              <a:ln>
                <a:noFill/>
              </a:ln>
              <a:solidFill>
                <a:schemeClr val="tx1"/>
              </a:solidFill>
              <a:effectLst/>
              <a:latin typeface="Century Gothic" pitchFamily="34" charset="0"/>
            </a:endParaRPr>
          </a:p>
        </p:txBody>
      </p:sp>
      <p:sp>
        <p:nvSpPr>
          <p:cNvPr id="8" name="角丸四角形 7"/>
          <p:cNvSpPr/>
          <p:nvPr/>
        </p:nvSpPr>
        <p:spPr bwMode="auto">
          <a:xfrm>
            <a:off x="3428992" y="4083078"/>
            <a:ext cx="2286016" cy="631806"/>
          </a:xfrm>
          <a:prstGeom prst="roundRect">
            <a:avLst/>
          </a:prstGeom>
          <a:solidFill>
            <a:schemeClr val="accent3">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1600"/>
              </a:lnSpc>
              <a:spcBef>
                <a:spcPct val="0"/>
              </a:spcBef>
              <a:spcAft>
                <a:spcPct val="0"/>
              </a:spcAft>
              <a:buClrTx/>
              <a:buSzTx/>
              <a:buFontTx/>
              <a:buNone/>
              <a:tabLst/>
            </a:pPr>
            <a:r>
              <a:rPr kumimoji="0" lang="en-US" altLang="ja-JP" sz="2000" b="0" i="0" u="none" strike="noStrike" cap="none" normalizeH="0" baseline="0" dirty="0" smtClean="0">
                <a:ln>
                  <a:noFill/>
                </a:ln>
                <a:solidFill>
                  <a:schemeClr val="tx1"/>
                </a:solidFill>
                <a:effectLst/>
                <a:latin typeface="Century Gothic" pitchFamily="34" charset="0"/>
              </a:rPr>
              <a:t>Device</a:t>
            </a:r>
            <a:r>
              <a:rPr kumimoji="0" lang="ja-JP" altLang="en-US" sz="2000" dirty="0">
                <a:latin typeface="Century Gothic" pitchFamily="34" charset="0"/>
              </a:rPr>
              <a:t> </a:t>
            </a:r>
            <a:r>
              <a:rPr kumimoji="0" lang="en-US" altLang="ja-JP" sz="2000" dirty="0" smtClean="0">
                <a:latin typeface="Century Gothic" pitchFamily="34" charset="0"/>
              </a:rPr>
              <a:t>Driver</a:t>
            </a:r>
          </a:p>
          <a:p>
            <a:pPr marL="0" marR="0" indent="0" algn="ctr" defTabSz="914400" rtl="0" eaLnBrk="0" fontAlgn="base" latinLnBrk="0" hangingPunct="0">
              <a:lnSpc>
                <a:spcPts val="1600"/>
              </a:lnSpc>
              <a:spcBef>
                <a:spcPct val="0"/>
              </a:spcBef>
              <a:spcAft>
                <a:spcPct val="0"/>
              </a:spcAft>
              <a:buClrTx/>
              <a:buSzTx/>
              <a:buFontTx/>
              <a:buNone/>
              <a:tabLst/>
            </a:pPr>
            <a:r>
              <a:rPr kumimoji="0" lang="en-US" altLang="ja-JP" sz="2800" dirty="0" smtClean="0">
                <a:latin typeface="Century Gothic" pitchFamily="34" charset="0"/>
              </a:rPr>
              <a:t> </a:t>
            </a:r>
            <a:r>
              <a:rPr kumimoji="0" lang="en-US" altLang="ja-JP" dirty="0" smtClean="0">
                <a:latin typeface="Century Gothic" pitchFamily="34" charset="0"/>
              </a:rPr>
              <a:t>(device specific)</a:t>
            </a:r>
            <a:endParaRPr kumimoji="0" lang="en-US" altLang="ja-JP" b="0" i="0" u="none" strike="noStrike" cap="none" normalizeH="0" baseline="0" dirty="0" smtClean="0">
              <a:ln>
                <a:noFill/>
              </a:ln>
              <a:solidFill>
                <a:schemeClr val="tx1"/>
              </a:solidFill>
              <a:effectLst/>
              <a:latin typeface="Century Gothic" pitchFamily="34" charset="0"/>
            </a:endParaRPr>
          </a:p>
        </p:txBody>
      </p:sp>
      <p:cxnSp>
        <p:nvCxnSpPr>
          <p:cNvPr id="10" name="直線コネクタ 9"/>
          <p:cNvCxnSpPr/>
          <p:nvPr/>
        </p:nvCxnSpPr>
        <p:spPr bwMode="auto">
          <a:xfrm>
            <a:off x="785786" y="3983065"/>
            <a:ext cx="7858180" cy="1588"/>
          </a:xfrm>
          <a:prstGeom prst="line">
            <a:avLst/>
          </a:prstGeom>
          <a:solidFill>
            <a:schemeClr val="accent1"/>
          </a:solidFill>
          <a:ln w="9525" cap="flat" cmpd="sng" algn="ctr">
            <a:solidFill>
              <a:schemeClr val="tx1"/>
            </a:solidFill>
            <a:prstDash val="dash"/>
            <a:round/>
            <a:headEnd type="none" w="med" len="med"/>
            <a:tailEnd type="none" w="med" len="med"/>
          </a:ln>
          <a:effectLst>
            <a:outerShdw dist="35921" dir="2700000" algn="ctr" rotWithShape="0">
              <a:schemeClr val="bg2"/>
            </a:outerShdw>
          </a:effectLst>
        </p:spPr>
      </p:cxnSp>
      <p:sp>
        <p:nvSpPr>
          <p:cNvPr id="11" name="角丸四角形 10"/>
          <p:cNvSpPr/>
          <p:nvPr/>
        </p:nvSpPr>
        <p:spPr bwMode="auto">
          <a:xfrm>
            <a:off x="1285852" y="2949595"/>
            <a:ext cx="1214446" cy="946133"/>
          </a:xfrm>
          <a:prstGeom prst="roundRect">
            <a:avLst>
              <a:gd name="adj" fmla="val 11334"/>
            </a:avLst>
          </a:prstGeom>
          <a:solidFill>
            <a:srgbClr val="FFFF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smtClean="0">
                <a:ln>
                  <a:noFill/>
                </a:ln>
                <a:solidFill>
                  <a:schemeClr val="tx1"/>
                </a:solidFill>
                <a:effectLst/>
                <a:latin typeface="Century Gothic" pitchFamily="34" charset="0"/>
              </a:rPr>
              <a:t>Libraries</a:t>
            </a:r>
          </a:p>
        </p:txBody>
      </p:sp>
      <p:sp>
        <p:nvSpPr>
          <p:cNvPr id="12" name="角丸四角形 11"/>
          <p:cNvSpPr/>
          <p:nvPr/>
        </p:nvSpPr>
        <p:spPr bwMode="auto">
          <a:xfrm>
            <a:off x="2609836" y="2949595"/>
            <a:ext cx="1428760" cy="946133"/>
          </a:xfrm>
          <a:prstGeom prst="roundRect">
            <a:avLst>
              <a:gd name="adj" fmla="val 11334"/>
            </a:avLst>
          </a:prstGeom>
          <a:solidFill>
            <a:srgbClr val="FFFF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smtClean="0">
                <a:ln>
                  <a:noFill/>
                </a:ln>
                <a:solidFill>
                  <a:schemeClr val="tx1"/>
                </a:solidFill>
                <a:effectLst/>
                <a:latin typeface="Century Gothic" pitchFamily="34" charset="0"/>
              </a:rPr>
              <a:t>Media</a:t>
            </a:r>
            <a:br>
              <a:rPr kumimoji="0" lang="en-US" altLang="ja-JP" b="0" i="0" u="none" strike="noStrike" cap="none" normalizeH="0" baseline="0" dirty="0" smtClean="0">
                <a:ln>
                  <a:noFill/>
                </a:ln>
                <a:solidFill>
                  <a:schemeClr val="tx1"/>
                </a:solidFill>
                <a:effectLst/>
                <a:latin typeface="Century Gothic" pitchFamily="34" charset="0"/>
              </a:rPr>
            </a:br>
            <a:r>
              <a:rPr kumimoji="0" lang="en-US" altLang="ja-JP" b="0" i="0" u="none" strike="noStrike" cap="none" normalizeH="0" baseline="0" dirty="0" smtClean="0">
                <a:ln>
                  <a:noFill/>
                </a:ln>
                <a:solidFill>
                  <a:schemeClr val="tx1"/>
                </a:solidFill>
                <a:effectLst/>
                <a:latin typeface="Century Gothic" pitchFamily="34" charset="0"/>
              </a:rPr>
              <a:t>Framework</a:t>
            </a:r>
            <a:endParaRPr kumimoji="0" lang="ja-JP" altLang="en-US" b="0" i="0" u="none" strike="noStrike" cap="none" normalizeH="0" baseline="0" dirty="0" smtClean="0">
              <a:ln>
                <a:noFill/>
              </a:ln>
              <a:solidFill>
                <a:schemeClr val="tx1"/>
              </a:solidFill>
              <a:effectLst/>
              <a:latin typeface="Century Gothic" pitchFamily="34" charset="0"/>
            </a:endParaRPr>
          </a:p>
        </p:txBody>
      </p:sp>
      <p:sp>
        <p:nvSpPr>
          <p:cNvPr id="13" name="角丸四角形 12"/>
          <p:cNvSpPr/>
          <p:nvPr/>
        </p:nvSpPr>
        <p:spPr bwMode="auto">
          <a:xfrm>
            <a:off x="4119559" y="2949595"/>
            <a:ext cx="1571636" cy="946133"/>
          </a:xfrm>
          <a:prstGeom prst="roundRect">
            <a:avLst>
              <a:gd name="adj" fmla="val 11334"/>
            </a:avLst>
          </a:prstGeom>
          <a:solidFill>
            <a:srgbClr val="FFFF00"/>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b="0" i="0" u="none" strike="noStrike" cap="none" normalizeH="0" baseline="0" dirty="0" err="1" smtClean="0">
                <a:ln>
                  <a:noFill/>
                </a:ln>
                <a:solidFill>
                  <a:schemeClr val="tx1"/>
                </a:solidFill>
                <a:effectLst/>
                <a:latin typeface="Century Gothic" pitchFamily="34" charset="0"/>
              </a:rPr>
              <a:t>Kronos</a:t>
            </a:r>
            <a:r>
              <a:rPr kumimoji="0" lang="en-US" altLang="ja-JP" b="0" i="0" u="none" strike="noStrike" cap="none" normalizeH="0" baseline="0" dirty="0" smtClean="0">
                <a:ln>
                  <a:noFill/>
                </a:ln>
                <a:solidFill>
                  <a:schemeClr val="tx1"/>
                </a:solidFill>
                <a:effectLst/>
                <a:latin typeface="Century Gothic" pitchFamily="34" charset="0"/>
              </a:rPr>
              <a:t/>
            </a:r>
            <a:br>
              <a:rPr kumimoji="0" lang="en-US" altLang="ja-JP" b="0" i="0" u="none" strike="noStrike" cap="none" normalizeH="0" baseline="0" dirty="0" smtClean="0">
                <a:ln>
                  <a:noFill/>
                </a:ln>
                <a:solidFill>
                  <a:schemeClr val="tx1"/>
                </a:solidFill>
                <a:effectLst/>
                <a:latin typeface="Century Gothic" pitchFamily="34" charset="0"/>
              </a:rPr>
            </a:br>
            <a:r>
              <a:rPr kumimoji="0" lang="en-US" altLang="ja-JP" b="0" i="0" u="none" strike="noStrike" cap="none" normalizeH="0" baseline="0" dirty="0" smtClean="0">
                <a:ln>
                  <a:noFill/>
                </a:ln>
                <a:solidFill>
                  <a:schemeClr val="tx1"/>
                </a:solidFill>
                <a:effectLst/>
                <a:latin typeface="Century Gothic" pitchFamily="34" charset="0"/>
              </a:rPr>
              <a:t>components</a:t>
            </a:r>
            <a:endParaRPr kumimoji="0" lang="ja-JP" altLang="en-US" b="0" i="0" u="none" strike="noStrike" cap="none" normalizeH="0" baseline="0" dirty="0" smtClean="0">
              <a:ln>
                <a:noFill/>
              </a:ln>
              <a:solidFill>
                <a:schemeClr val="tx1"/>
              </a:solidFill>
              <a:effectLst/>
              <a:latin typeface="Century Gothic" pitchFamily="34" charset="0"/>
            </a:endParaRPr>
          </a:p>
        </p:txBody>
      </p:sp>
      <p:sp>
        <p:nvSpPr>
          <p:cNvPr id="14" name="角丸四角形 13"/>
          <p:cNvSpPr/>
          <p:nvPr/>
        </p:nvSpPr>
        <p:spPr bwMode="auto">
          <a:xfrm>
            <a:off x="6096009" y="2840057"/>
            <a:ext cx="1104907" cy="1071570"/>
          </a:xfrm>
          <a:prstGeom prst="roundRect">
            <a:avLst>
              <a:gd name="adj" fmla="val 11334"/>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err="1" smtClean="0">
                <a:ln>
                  <a:noFill/>
                </a:ln>
                <a:solidFill>
                  <a:schemeClr val="tx1"/>
                </a:solidFill>
                <a:effectLst/>
                <a:latin typeface="Century Gothic" pitchFamily="34" charset="0"/>
              </a:rPr>
              <a:t>Webkit</a:t>
            </a:r>
            <a:r>
              <a:rPr kumimoji="0" lang="en-US" altLang="ja-JP" sz="2000" b="0" i="0" u="none" strike="noStrike" cap="none" normalizeH="0" baseline="0" dirty="0" smtClean="0">
                <a:ln>
                  <a:noFill/>
                </a:ln>
                <a:solidFill>
                  <a:schemeClr val="tx1"/>
                </a:solidFill>
                <a:effectLst/>
                <a:latin typeface="Century Gothic" pitchFamily="34" charset="0"/>
              </a:rPr>
              <a:t/>
            </a:r>
            <a:br>
              <a:rPr kumimoji="0" lang="en-US" altLang="ja-JP" sz="2000" b="0" i="0" u="none" strike="noStrike" cap="none" normalizeH="0" baseline="0" dirty="0" smtClean="0">
                <a:ln>
                  <a:noFill/>
                </a:ln>
                <a:solidFill>
                  <a:schemeClr val="tx1"/>
                </a:solidFill>
                <a:effectLst/>
                <a:latin typeface="Century Gothic" pitchFamily="34" charset="0"/>
              </a:rPr>
            </a:br>
            <a:r>
              <a:rPr kumimoji="0" lang="en-US" altLang="ja-JP" sz="2000" b="0" i="0" u="none" strike="noStrike" cap="none" normalizeH="0" baseline="0" dirty="0" smtClean="0">
                <a:ln>
                  <a:noFill/>
                </a:ln>
                <a:solidFill>
                  <a:schemeClr val="tx1"/>
                </a:solidFill>
                <a:effectLst/>
                <a:latin typeface="Century Gothic" pitchFamily="34" charset="0"/>
              </a:rPr>
              <a:t>etc</a:t>
            </a:r>
          </a:p>
        </p:txBody>
      </p:sp>
      <p:sp>
        <p:nvSpPr>
          <p:cNvPr id="15" name="角丸四角形 14"/>
          <p:cNvSpPr/>
          <p:nvPr/>
        </p:nvSpPr>
        <p:spPr bwMode="auto">
          <a:xfrm>
            <a:off x="7286644" y="2840057"/>
            <a:ext cx="1143008" cy="1071570"/>
          </a:xfrm>
          <a:prstGeom prst="roundRect">
            <a:avLst>
              <a:gd name="adj" fmla="val 11334"/>
            </a:avLst>
          </a:prstGeom>
          <a:solidFill>
            <a:schemeClr val="accent6">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000" b="0" i="0" u="none" strike="noStrike" cap="none" normalizeH="0" baseline="0" dirty="0" err="1" smtClean="0">
                <a:ln>
                  <a:noFill/>
                </a:ln>
                <a:solidFill>
                  <a:schemeClr val="tx1"/>
                </a:solidFill>
                <a:effectLst/>
                <a:latin typeface="Century Gothic" pitchFamily="34" charset="0"/>
              </a:rPr>
              <a:t>Dalvik</a:t>
            </a:r>
            <a:r>
              <a:rPr kumimoji="0" lang="en-US" altLang="ja-JP" sz="2000" b="0" i="0" u="none" strike="noStrike" cap="none" normalizeH="0" baseline="0" dirty="0" smtClean="0">
                <a:ln>
                  <a:noFill/>
                </a:ln>
                <a:solidFill>
                  <a:schemeClr val="tx1"/>
                </a:solidFill>
                <a:effectLst/>
                <a:latin typeface="Century Gothic" pitchFamily="34" charset="0"/>
              </a:rPr>
              <a:t/>
            </a:r>
            <a:br>
              <a:rPr kumimoji="0" lang="en-US" altLang="ja-JP" sz="2000" b="0" i="0" u="none" strike="noStrike" cap="none" normalizeH="0" baseline="0" dirty="0" smtClean="0">
                <a:ln>
                  <a:noFill/>
                </a:ln>
                <a:solidFill>
                  <a:schemeClr val="tx1"/>
                </a:solidFill>
                <a:effectLst/>
                <a:latin typeface="Century Gothic" pitchFamily="34" charset="0"/>
              </a:rPr>
            </a:br>
            <a:r>
              <a:rPr kumimoji="0" lang="en-US" altLang="ja-JP" sz="2000" b="0" i="0" u="none" strike="noStrike" cap="none" normalizeH="0" baseline="0" dirty="0" smtClean="0">
                <a:ln>
                  <a:noFill/>
                </a:ln>
                <a:solidFill>
                  <a:schemeClr val="tx1"/>
                </a:solidFill>
                <a:effectLst/>
                <a:latin typeface="Century Gothic" pitchFamily="34" charset="0"/>
              </a:rPr>
              <a:t>VM</a:t>
            </a:r>
          </a:p>
        </p:txBody>
      </p:sp>
      <p:sp>
        <p:nvSpPr>
          <p:cNvPr id="16" name="角丸四角形 15"/>
          <p:cNvSpPr/>
          <p:nvPr/>
        </p:nvSpPr>
        <p:spPr bwMode="auto">
          <a:xfrm>
            <a:off x="1214414" y="2082815"/>
            <a:ext cx="4429156" cy="488929"/>
          </a:xfrm>
          <a:prstGeom prst="roundRect">
            <a:avLst/>
          </a:prstGeom>
          <a:solidFill>
            <a:schemeClr val="accent4">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tx1"/>
                </a:solidFill>
                <a:effectLst/>
                <a:latin typeface="Century Gothic" pitchFamily="34" charset="0"/>
              </a:rPr>
              <a:t>Application Framework</a:t>
            </a:r>
            <a:endParaRPr kumimoji="0" lang="ja-JP" altLang="en-US" sz="2400" b="0" i="0" u="none" strike="noStrike" cap="none" normalizeH="0" baseline="0" dirty="0" smtClean="0">
              <a:ln>
                <a:noFill/>
              </a:ln>
              <a:solidFill>
                <a:schemeClr val="tx1"/>
              </a:solidFill>
              <a:effectLst/>
              <a:latin typeface="Century Gothic" pitchFamily="34" charset="0"/>
            </a:endParaRPr>
          </a:p>
        </p:txBody>
      </p:sp>
      <p:sp>
        <p:nvSpPr>
          <p:cNvPr id="17" name="角丸四角形 16"/>
          <p:cNvSpPr/>
          <p:nvPr/>
        </p:nvSpPr>
        <p:spPr bwMode="auto">
          <a:xfrm>
            <a:off x="1214414" y="1325572"/>
            <a:ext cx="3786214" cy="571504"/>
          </a:xfrm>
          <a:prstGeom prst="roundRect">
            <a:avLst/>
          </a:prstGeom>
          <a:solidFill>
            <a:schemeClr val="accent4">
              <a:lumMod val="75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2400" b="0" i="0" u="none" strike="noStrike" cap="none" normalizeH="0" baseline="0" dirty="0" smtClean="0">
                <a:ln>
                  <a:noFill/>
                </a:ln>
                <a:solidFill>
                  <a:schemeClr val="bg1">
                    <a:lumMod val="95000"/>
                  </a:schemeClr>
                </a:solidFill>
                <a:effectLst/>
                <a:latin typeface="Century Gothic" pitchFamily="34" charset="0"/>
              </a:rPr>
              <a:t>Application</a:t>
            </a:r>
            <a:r>
              <a:rPr kumimoji="0" lang="en-US" altLang="ja-JP" sz="2400" b="0" i="0" u="none" strike="noStrike" cap="none" normalizeH="0" dirty="0" smtClean="0">
                <a:ln>
                  <a:noFill/>
                </a:ln>
                <a:solidFill>
                  <a:schemeClr val="bg1">
                    <a:lumMod val="95000"/>
                  </a:schemeClr>
                </a:solidFill>
                <a:effectLst/>
                <a:latin typeface="Century Gothic" pitchFamily="34" charset="0"/>
              </a:rPr>
              <a:t> Template</a:t>
            </a:r>
            <a:endParaRPr kumimoji="0" lang="ja-JP" altLang="en-US" sz="2400" b="0" i="0" u="none" strike="noStrike" cap="none" normalizeH="0" baseline="0" dirty="0" smtClean="0">
              <a:ln>
                <a:noFill/>
              </a:ln>
              <a:solidFill>
                <a:schemeClr val="bg1">
                  <a:lumMod val="95000"/>
                </a:schemeClr>
              </a:solidFill>
              <a:effectLst/>
              <a:latin typeface="Century Gothic" pitchFamily="34" charset="0"/>
            </a:endParaRPr>
          </a:p>
        </p:txBody>
      </p:sp>
      <p:sp>
        <p:nvSpPr>
          <p:cNvPr id="18" name="角丸四角形 17"/>
          <p:cNvSpPr/>
          <p:nvPr/>
        </p:nvSpPr>
        <p:spPr bwMode="auto">
          <a:xfrm>
            <a:off x="6110298" y="2411429"/>
            <a:ext cx="2319354" cy="357190"/>
          </a:xfrm>
          <a:prstGeom prst="roundRect">
            <a:avLst/>
          </a:prstGeom>
          <a:solidFill>
            <a:schemeClr val="accent2">
              <a:lumMod val="60000"/>
              <a:lumOff val="40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en-US" altLang="ja-JP" sz="1600" b="0" i="0" u="none" strike="noStrike" cap="none" normalizeH="0" baseline="0" dirty="0" smtClean="0">
                <a:ln>
                  <a:noFill/>
                </a:ln>
                <a:solidFill>
                  <a:schemeClr val="tx1"/>
                </a:solidFill>
                <a:effectLst/>
                <a:latin typeface="Century Gothic" pitchFamily="34" charset="0"/>
              </a:rPr>
              <a:t>Android core library</a:t>
            </a:r>
            <a:endParaRPr kumimoji="0" lang="ja-JP" altLang="en-US" sz="1600" b="0" i="0" u="none" strike="noStrike" cap="none" normalizeH="0" baseline="0" dirty="0" smtClean="0">
              <a:ln>
                <a:noFill/>
              </a:ln>
              <a:solidFill>
                <a:schemeClr val="tx1"/>
              </a:solidFill>
              <a:effectLst/>
              <a:latin typeface="Century Gothic" pitchFamily="34" charset="0"/>
            </a:endParaRPr>
          </a:p>
        </p:txBody>
      </p:sp>
      <p:sp>
        <p:nvSpPr>
          <p:cNvPr id="19" name="角丸四角形 18"/>
          <p:cNvSpPr/>
          <p:nvPr/>
        </p:nvSpPr>
        <p:spPr bwMode="auto">
          <a:xfrm>
            <a:off x="6072198" y="1322349"/>
            <a:ext cx="2357454" cy="982693"/>
          </a:xfrm>
          <a:prstGeom prst="roundRect">
            <a:avLst>
              <a:gd name="adj" fmla="val 10000"/>
            </a:avLst>
          </a:prstGeom>
          <a:solidFill>
            <a:schemeClr val="accent4">
              <a:lumMod val="75000"/>
            </a:schemeClr>
          </a:solidFill>
          <a:ln w="9525" cap="flat" cmpd="sng" algn="ctr">
            <a:noFill/>
            <a:prstDash val="solid"/>
            <a:round/>
            <a:headEnd type="none" w="med" len="med"/>
            <a:tailEnd type="none" w="med" len="me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ts val="2400"/>
              </a:lnSpc>
              <a:spcBef>
                <a:spcPct val="0"/>
              </a:spcBef>
              <a:spcAft>
                <a:spcPct val="0"/>
              </a:spcAft>
              <a:buClrTx/>
              <a:buSzTx/>
              <a:buFontTx/>
              <a:buNone/>
              <a:tabLst/>
            </a:pPr>
            <a:r>
              <a:rPr kumimoji="0" lang="en-US" altLang="ja-JP" sz="2400" dirty="0" smtClean="0">
                <a:solidFill>
                  <a:schemeClr val="bg1">
                    <a:lumMod val="95000"/>
                  </a:schemeClr>
                </a:solidFill>
                <a:latin typeface="Century Gothic" pitchFamily="34" charset="0"/>
              </a:rPr>
              <a:t>Android</a:t>
            </a:r>
            <a:r>
              <a:rPr kumimoji="0" lang="en-US" altLang="ja-JP" sz="2400" b="0" i="0" u="none" strike="noStrike" cap="none" normalizeH="0" baseline="0" dirty="0" smtClean="0">
                <a:ln>
                  <a:noFill/>
                </a:ln>
                <a:solidFill>
                  <a:schemeClr val="bg1">
                    <a:lumMod val="95000"/>
                  </a:schemeClr>
                </a:solidFill>
                <a:effectLst/>
                <a:latin typeface="Century Gothic" pitchFamily="34" charset="0"/>
              </a:rPr>
              <a:t/>
            </a:r>
            <a:br>
              <a:rPr kumimoji="0" lang="en-US" altLang="ja-JP" sz="2400" b="0" i="0" u="none" strike="noStrike" cap="none" normalizeH="0" baseline="0" dirty="0" smtClean="0">
                <a:ln>
                  <a:noFill/>
                </a:ln>
                <a:solidFill>
                  <a:schemeClr val="bg1">
                    <a:lumMod val="95000"/>
                  </a:schemeClr>
                </a:solidFill>
                <a:effectLst/>
                <a:latin typeface="Century Gothic" pitchFamily="34" charset="0"/>
              </a:rPr>
            </a:br>
            <a:r>
              <a:rPr kumimoji="0" lang="en-US" altLang="ja-JP" sz="2400" b="0" i="0" u="none" strike="noStrike" cap="none" normalizeH="0" baseline="0" dirty="0" smtClean="0">
                <a:ln>
                  <a:noFill/>
                </a:ln>
                <a:solidFill>
                  <a:schemeClr val="bg1">
                    <a:lumMod val="95000"/>
                  </a:schemeClr>
                </a:solidFill>
                <a:effectLst/>
                <a:latin typeface="Century Gothic" pitchFamily="34" charset="0"/>
              </a:rPr>
              <a:t>Application</a:t>
            </a:r>
            <a:endParaRPr kumimoji="0" lang="ja-JP" altLang="en-US" sz="2400" b="0" i="0" u="none" strike="noStrike" cap="none" normalizeH="0" baseline="0" dirty="0" smtClean="0">
              <a:ln>
                <a:noFill/>
              </a:ln>
              <a:solidFill>
                <a:schemeClr val="bg1">
                  <a:lumMod val="95000"/>
                </a:schemeClr>
              </a:solidFill>
              <a:effectLst/>
              <a:latin typeface="Century Gothic" pitchFamily="34" charset="0"/>
            </a:endParaRPr>
          </a:p>
        </p:txBody>
      </p:sp>
      <p:sp>
        <p:nvSpPr>
          <p:cNvPr id="24" name="左右矢印 23"/>
          <p:cNvSpPr/>
          <p:nvPr/>
        </p:nvSpPr>
        <p:spPr bwMode="auto">
          <a:xfrm>
            <a:off x="5043491" y="1314435"/>
            <a:ext cx="1000132" cy="666755"/>
          </a:xfrm>
          <a:prstGeom prst="leftRightArrow">
            <a:avLst/>
          </a:prstGeom>
          <a:solidFill>
            <a:srgbClr val="FF0000"/>
          </a:solidFill>
          <a:ln w="9525" cap="flat" cmpd="sng" algn="ctr">
            <a:noFill/>
            <a:prstDash val="solid"/>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非互換</a:t>
            </a:r>
          </a:p>
        </p:txBody>
      </p:sp>
      <p:pic>
        <p:nvPicPr>
          <p:cNvPr id="26" name="図 25" descr="limof.JPG"/>
          <p:cNvPicPr>
            <a:picLocks noChangeAspect="1"/>
          </p:cNvPicPr>
          <p:nvPr/>
        </p:nvPicPr>
        <p:blipFill>
          <a:blip r:embed="rId4"/>
          <a:stretch>
            <a:fillRect/>
          </a:stretch>
        </p:blipFill>
        <p:spPr>
          <a:xfrm>
            <a:off x="3057515" y="5581664"/>
            <a:ext cx="2752725" cy="638175"/>
          </a:xfrm>
          <a:prstGeom prst="rect">
            <a:avLst/>
          </a:prstGeom>
        </p:spPr>
      </p:pic>
      <p:sp>
        <p:nvSpPr>
          <p:cNvPr id="27" name="テキスト ボックス 26"/>
          <p:cNvSpPr txBox="1"/>
          <p:nvPr/>
        </p:nvSpPr>
        <p:spPr>
          <a:xfrm>
            <a:off x="895324" y="743232"/>
            <a:ext cx="3714776" cy="461665"/>
          </a:xfrm>
          <a:prstGeom prst="rect">
            <a:avLst/>
          </a:prstGeom>
          <a:noFill/>
        </p:spPr>
        <p:txBody>
          <a:bodyPr wrap="square" rtlCol="0">
            <a:spAutoFit/>
          </a:bodyPr>
          <a:lstStyle/>
          <a:p>
            <a:r>
              <a:rPr kumimoji="1" lang="en-US" altLang="ja-JP" sz="2400" dirty="0" smtClean="0">
                <a:ln w="10160">
                  <a:solidFill>
                    <a:schemeClr val="accent1"/>
                  </a:solidFill>
                  <a:prstDash val="solid"/>
                </a:ln>
                <a:solidFill>
                  <a:srgbClr val="FFFFFF"/>
                </a:solidFill>
                <a:effectLst>
                  <a:outerShdw blurRad="38100" dist="32000" dir="5400000" algn="tl">
                    <a:srgbClr val="000000">
                      <a:alpha val="30000"/>
                    </a:srgbClr>
                  </a:outerShdw>
                </a:effectLst>
              </a:rPr>
              <a:t>Access ALP</a:t>
            </a:r>
            <a:endParaRPr kumimoji="1" lang="ja-JP" altLang="en-US" sz="2400" dirty="0">
              <a:ln w="10160">
                <a:solidFill>
                  <a:schemeClr val="accent1"/>
                </a:solidFill>
                <a:prstDash val="solid"/>
              </a:ln>
              <a:solidFill>
                <a:srgbClr val="FFFFFF"/>
              </a:solidFill>
              <a:effectLst>
                <a:outerShdw blurRad="38100" dist="32000" dir="5400000" algn="tl">
                  <a:srgbClr val="000000">
                    <a:alpha val="30000"/>
                  </a:srgbClr>
                </a:outerShdw>
              </a:effectLst>
            </a:endParaRPr>
          </a:p>
        </p:txBody>
      </p:sp>
      <p:sp>
        <p:nvSpPr>
          <p:cNvPr id="28" name="角丸四角形 27"/>
          <p:cNvSpPr/>
          <p:nvPr/>
        </p:nvSpPr>
        <p:spPr bwMode="auto">
          <a:xfrm>
            <a:off x="142844" y="2857496"/>
            <a:ext cx="5715040" cy="2428892"/>
          </a:xfrm>
          <a:prstGeom prst="roundRect">
            <a:avLst>
              <a:gd name="adj" fmla="val 7905"/>
            </a:avLst>
          </a:prstGeom>
          <a:noFill/>
          <a:ln w="38100" cap="flat" cmpd="sng" algn="ctr">
            <a:solidFill>
              <a:srgbClr val="FF0000"/>
            </a:solidFill>
            <a:prstDash val="sysDot"/>
            <a:round/>
            <a:headEnd type="none" w="med" len="med"/>
            <a:tailEnd type="none" w="med" len="med"/>
          </a:ln>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9" name="テキスト ボックス 28"/>
          <p:cNvSpPr txBox="1"/>
          <p:nvPr/>
        </p:nvSpPr>
        <p:spPr>
          <a:xfrm>
            <a:off x="181444" y="3000372"/>
            <a:ext cx="461665" cy="2286016"/>
          </a:xfrm>
          <a:prstGeom prst="rect">
            <a:avLst/>
          </a:prstGeom>
          <a:noFill/>
        </p:spPr>
        <p:txBody>
          <a:bodyPr vert="eaVert" wrap="square" rtlCol="0">
            <a:spAutoFit/>
          </a:bodyPr>
          <a:lstStyle/>
          <a:p>
            <a:r>
              <a:rPr kumimoji="1" lang="ja-JP" altLang="en-US" dirty="0" smtClean="0">
                <a:solidFill>
                  <a:srgbClr val="FF0000"/>
                </a:solidFill>
                <a:latin typeface="HG丸ｺﾞｼｯｸM-PRO" pitchFamily="50" charset="-128"/>
                <a:ea typeface="HG丸ｺﾞｼｯｸM-PRO" pitchFamily="50" charset="-128"/>
              </a:rPr>
              <a:t>共通コンポーネント</a:t>
            </a:r>
            <a:endParaRPr kumimoji="1" lang="ja-JP" altLang="en-US" dirty="0">
              <a:solidFill>
                <a:srgbClr val="FF0000"/>
              </a:solidFill>
              <a:latin typeface="HG丸ｺﾞｼｯｸM-PRO" pitchFamily="50" charset="-128"/>
              <a:ea typeface="HG丸ｺﾞｼｯｸM-PRO" pitchFamily="50" charset="-128"/>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タイトル 1"/>
          <p:cNvSpPr>
            <a:spLocks noGrp="1"/>
          </p:cNvSpPr>
          <p:nvPr>
            <p:ph type="title"/>
          </p:nvPr>
        </p:nvSpPr>
        <p:spPr>
          <a:xfrm>
            <a:off x="357188" y="3000375"/>
            <a:ext cx="8307387" cy="454025"/>
          </a:xfrm>
        </p:spPr>
        <p:txBody>
          <a:bodyPr/>
          <a:lstStyle/>
          <a:p>
            <a:pPr eaLnBrk="1" hangingPunct="1"/>
            <a:r>
              <a:rPr lang="ja-JP" altLang="en-US" dirty="0" smtClean="0">
                <a:solidFill>
                  <a:schemeClr val="tx2">
                    <a:lumMod val="75000"/>
                  </a:schemeClr>
                </a:solidFill>
              </a:rPr>
              <a:t>携帯向け マルチメディアフレームワーク（</a:t>
            </a:r>
            <a:r>
              <a:rPr lang="en-US" altLang="ja-JP" dirty="0" smtClean="0">
                <a:solidFill>
                  <a:schemeClr val="tx2">
                    <a:lumMod val="75000"/>
                  </a:schemeClr>
                </a:solidFill>
              </a:rPr>
              <a:t>MMF</a:t>
            </a:r>
            <a:r>
              <a:rPr lang="ja-JP" altLang="en-US" dirty="0" smtClean="0">
                <a:solidFill>
                  <a:schemeClr val="tx2">
                    <a:lumMod val="75000"/>
                  </a:schemeClr>
                </a:solidFill>
              </a:rPr>
              <a:t>） 検討</a:t>
            </a:r>
            <a:r>
              <a:rPr lang="en-US" altLang="ja-JP" dirty="0" smtClean="0"/>
              <a:t/>
            </a:r>
            <a:br>
              <a:rPr lang="en-US" altLang="ja-JP" dirty="0" smtClean="0"/>
            </a:br>
            <a:endParaRPr lang="ja-JP" altLang="en-US" dirty="0" smtClean="0"/>
          </a:p>
        </p:txBody>
      </p:sp>
      <p:sp>
        <p:nvSpPr>
          <p:cNvPr id="5123" name="スライド番号プレースホルダ 3"/>
          <p:cNvSpPr>
            <a:spLocks noGrp="1"/>
          </p:cNvSpPr>
          <p:nvPr>
            <p:ph type="sldNum" sz="quarter" idx="10"/>
          </p:nvPr>
        </p:nvSpPr>
        <p:spPr>
          <a:noFill/>
        </p:spPr>
        <p:txBody>
          <a:bodyPr/>
          <a:lstStyle/>
          <a:p>
            <a:pPr fontAlgn="base">
              <a:spcBef>
                <a:spcPct val="0"/>
              </a:spcBef>
              <a:spcAft>
                <a:spcPct val="0"/>
              </a:spcAft>
            </a:pPr>
            <a:fld id="{76B98B33-6F9B-46D9-A0A9-414077352EB6}" type="slidenum">
              <a:rPr lang="ja-JP" altLang="en-US" smtClean="0">
                <a:latin typeface="Arial" pitchFamily="34" charset="0"/>
              </a:rPr>
              <a:pPr fontAlgn="base">
                <a:spcBef>
                  <a:spcPct val="0"/>
                </a:spcBef>
                <a:spcAft>
                  <a:spcPct val="0"/>
                </a:spcAft>
              </a:pPr>
              <a:t>15</a:t>
            </a:fld>
            <a:endParaRPr lang="ja-JP" altLang="en-US" smtClean="0">
              <a:latin typeface="Arial" pitchFamily="34" charset="0"/>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携帯電話端末／オペレータビジネス環境の変化</a:t>
            </a:r>
            <a:endParaRPr lang="ja-JP" altLang="en-US" dirty="0"/>
          </a:p>
        </p:txBody>
      </p:sp>
      <p:sp>
        <p:nvSpPr>
          <p:cNvPr id="3" name="コンテンツ プレースホルダ 2"/>
          <p:cNvSpPr>
            <a:spLocks noGrp="1"/>
          </p:cNvSpPr>
          <p:nvPr>
            <p:ph idx="1"/>
          </p:nvPr>
        </p:nvSpPr>
        <p:spPr>
          <a:xfrm>
            <a:off x="142844" y="857233"/>
            <a:ext cx="8786874" cy="4643469"/>
          </a:xfrm>
        </p:spPr>
        <p:txBody>
          <a:bodyPr>
            <a:noAutofit/>
          </a:bodyPr>
          <a:lstStyle/>
          <a:p>
            <a:r>
              <a:rPr lang="ja-JP" altLang="en-US" dirty="0" smtClean="0">
                <a:latin typeface="+mn-lt"/>
              </a:rPr>
              <a:t>独自仕様による囲い込み戦略はグローバル市場では通用しない。オープンな標準仕様での競争は、短期的なデメリットに比べ長期的にメリットが大きい</a:t>
            </a:r>
            <a:endParaRPr lang="en-US" altLang="ja-JP" dirty="0" smtClean="0">
              <a:latin typeface="+mn-lt"/>
            </a:endParaRPr>
          </a:p>
          <a:p>
            <a:pPr>
              <a:buNone/>
            </a:pPr>
            <a:endParaRPr lang="en-US" altLang="ja-JP" sz="900" dirty="0" smtClean="0">
              <a:latin typeface="+mn-lt"/>
            </a:endParaRPr>
          </a:p>
          <a:p>
            <a:pPr lvl="1"/>
            <a:r>
              <a:rPr lang="ja-JP" altLang="en-US" dirty="0" smtClean="0">
                <a:latin typeface="+mn-lt"/>
              </a:rPr>
              <a:t>標準品を使うことで、コスト削減、代替品の調達、ベンダの</a:t>
            </a:r>
            <a:r>
              <a:rPr lang="en-US" altLang="ja-JP" dirty="0" smtClean="0">
                <a:latin typeface="+mn-lt"/>
              </a:rPr>
              <a:t/>
            </a:r>
            <a:br>
              <a:rPr lang="en-US" altLang="ja-JP" dirty="0" smtClean="0">
                <a:latin typeface="+mn-lt"/>
              </a:rPr>
            </a:br>
            <a:r>
              <a:rPr lang="ja-JP" altLang="en-US" dirty="0" smtClean="0">
                <a:latin typeface="+mn-lt"/>
              </a:rPr>
              <a:t>乗り換えが可能　（</a:t>
            </a:r>
            <a:r>
              <a:rPr lang="ja-JP" altLang="en-US" dirty="0" smtClean="0"/>
              <a:t>ユーザー側のメリット）</a:t>
            </a:r>
            <a:endParaRPr lang="en-US" altLang="ja-JP" dirty="0" smtClean="0">
              <a:latin typeface="+mn-lt"/>
            </a:endParaRPr>
          </a:p>
          <a:p>
            <a:pPr lvl="1"/>
            <a:r>
              <a:rPr lang="ja-JP" altLang="en-US" dirty="0" smtClean="0">
                <a:latin typeface="+mn-lt"/>
              </a:rPr>
              <a:t>一製品を多岐の顧客・仕向に販売可能</a:t>
            </a:r>
            <a:r>
              <a:rPr lang="en-US" altLang="ja-JP" dirty="0" smtClean="0">
                <a:latin typeface="+mn-lt"/>
              </a:rPr>
              <a:t>(</a:t>
            </a:r>
            <a:r>
              <a:rPr lang="ja-JP" altLang="en-US" dirty="0" smtClean="0">
                <a:latin typeface="+mn-lt"/>
              </a:rPr>
              <a:t> 開発・製造コストの削減</a:t>
            </a:r>
            <a:r>
              <a:rPr lang="en-US" altLang="ja-JP" dirty="0" smtClean="0">
                <a:latin typeface="+mn-lt"/>
              </a:rPr>
              <a:t>)</a:t>
            </a:r>
            <a:r>
              <a:rPr lang="ja-JP" altLang="en-US" dirty="0" err="1" smtClean="0">
                <a:latin typeface="+mn-lt"/>
              </a:rPr>
              <a:t>、</a:t>
            </a:r>
            <a:r>
              <a:rPr lang="en-US" altLang="ja-JP" dirty="0" smtClean="0">
                <a:latin typeface="+mn-lt"/>
              </a:rPr>
              <a:t/>
            </a:r>
            <a:br>
              <a:rPr lang="en-US" altLang="ja-JP" dirty="0" smtClean="0">
                <a:latin typeface="+mn-lt"/>
              </a:rPr>
            </a:br>
            <a:r>
              <a:rPr lang="ja-JP" altLang="en-US" dirty="0" smtClean="0">
                <a:latin typeface="+mn-lt"/>
              </a:rPr>
              <a:t>別ベンダ品を採用する顧客の取得も可能　（</a:t>
            </a:r>
            <a:r>
              <a:rPr lang="ja-JP" altLang="en-US" dirty="0" smtClean="0"/>
              <a:t>ベンダ側のメリット</a:t>
            </a:r>
            <a:r>
              <a:rPr lang="ja-JP" altLang="en-US" dirty="0" smtClean="0">
                <a:latin typeface="+mn-lt"/>
              </a:rPr>
              <a:t>）</a:t>
            </a:r>
            <a:endParaRPr lang="en-US" altLang="ja-JP" dirty="0" smtClean="0">
              <a:latin typeface="+mn-lt"/>
            </a:endParaRPr>
          </a:p>
          <a:p>
            <a:pPr lvl="2"/>
            <a:endParaRPr lang="en-US" altLang="ja-JP" dirty="0" smtClean="0">
              <a:latin typeface="+mn-lt"/>
            </a:endParaRPr>
          </a:p>
          <a:p>
            <a:r>
              <a:rPr lang="ja-JP" altLang="en-US" dirty="0" smtClean="0">
                <a:latin typeface="+mn-lt"/>
              </a:rPr>
              <a:t>ソフトウエア基本設計思想の善し悪しがビジネスポテンシャルに直結</a:t>
            </a:r>
            <a:endParaRPr lang="en-US" altLang="ja-JP" dirty="0" smtClean="0">
              <a:latin typeface="+mn-lt"/>
            </a:endParaRPr>
          </a:p>
          <a:p>
            <a:pPr>
              <a:buNone/>
            </a:pPr>
            <a:endParaRPr lang="en-US" altLang="ja-JP" sz="900" dirty="0" smtClean="0">
              <a:latin typeface="+mn-lt"/>
            </a:endParaRPr>
          </a:p>
          <a:p>
            <a:pPr lvl="1"/>
            <a:r>
              <a:rPr lang="ja-JP" altLang="en-US" dirty="0" smtClean="0">
                <a:latin typeface="+mn-lt"/>
              </a:rPr>
              <a:t>日本のハンドセットベンダーは日本以外のマーケットには通用していない。日本のオペレータの閉鎖性、</a:t>
            </a:r>
            <a:r>
              <a:rPr lang="en-US" altLang="ja-JP" dirty="0" smtClean="0">
                <a:latin typeface="+mn-lt"/>
              </a:rPr>
              <a:t>Interoperability</a:t>
            </a:r>
            <a:r>
              <a:rPr lang="ja-JP" altLang="en-US" dirty="0" smtClean="0">
                <a:latin typeface="+mn-lt"/>
              </a:rPr>
              <a:t>が無いことなどに起因する。</a:t>
            </a:r>
            <a:endParaRPr lang="en-US" altLang="ja-JP" dirty="0" smtClean="0">
              <a:latin typeface="+mn-lt"/>
            </a:endParaRPr>
          </a:p>
          <a:p>
            <a:pPr lvl="1"/>
            <a:r>
              <a:rPr lang="ja-JP" altLang="en-US" dirty="0" smtClean="0">
                <a:latin typeface="+mn-lt"/>
              </a:rPr>
              <a:t>一方、</a:t>
            </a:r>
            <a:r>
              <a:rPr lang="en-US" altLang="ja-JP" dirty="0" smtClean="0">
                <a:latin typeface="+mn-lt"/>
              </a:rPr>
              <a:t>Nokia</a:t>
            </a:r>
            <a:r>
              <a:rPr lang="ja-JP" altLang="en-US" dirty="0" smtClean="0">
                <a:latin typeface="+mn-lt"/>
              </a:rPr>
              <a:t>などは一製品</a:t>
            </a:r>
            <a:r>
              <a:rPr lang="en-US" altLang="ja-JP" dirty="0" smtClean="0">
                <a:latin typeface="+mn-lt"/>
              </a:rPr>
              <a:t>(</a:t>
            </a:r>
            <a:r>
              <a:rPr lang="ja-JP" altLang="en-US" dirty="0" smtClean="0">
                <a:latin typeface="+mn-lt"/>
              </a:rPr>
              <a:t>標準的な</a:t>
            </a:r>
            <a:r>
              <a:rPr lang="en-US" altLang="ja-JP" dirty="0" smtClean="0">
                <a:latin typeface="+mn-lt"/>
              </a:rPr>
              <a:t>GSM/3G</a:t>
            </a:r>
            <a:r>
              <a:rPr lang="ja-JP" altLang="en-US" dirty="0" smtClean="0">
                <a:latin typeface="+mn-lt"/>
              </a:rPr>
              <a:t>端末</a:t>
            </a:r>
            <a:r>
              <a:rPr lang="en-US" altLang="ja-JP" dirty="0" smtClean="0">
                <a:latin typeface="+mn-lt"/>
              </a:rPr>
              <a:t>)</a:t>
            </a:r>
            <a:r>
              <a:rPr lang="ja-JP" altLang="en-US" dirty="0" smtClean="0">
                <a:latin typeface="+mn-lt"/>
              </a:rPr>
              <a:t>を世界中で販売することができ、スケール・メリットを効果的に活かした事業展開をしている。</a:t>
            </a:r>
            <a:endParaRPr lang="en-US" altLang="ja-JP" dirty="0" smtClean="0">
              <a:latin typeface="+mn-lt"/>
            </a:endParaRPr>
          </a:p>
        </p:txBody>
      </p:sp>
      <p:sp>
        <p:nvSpPr>
          <p:cNvPr id="6" name="角丸四角形 5"/>
          <p:cNvSpPr/>
          <p:nvPr/>
        </p:nvSpPr>
        <p:spPr bwMode="auto">
          <a:xfrm>
            <a:off x="285720" y="5429264"/>
            <a:ext cx="8643998" cy="857256"/>
          </a:xfrm>
          <a:prstGeom prst="roundRect">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FF00"/>
                </a:solidFill>
                <a:effectLst/>
                <a:latin typeface="+mn-lt"/>
                <a:ea typeface="ＭＳ Ｐゴシック" pitchFamily="50" charset="-128"/>
              </a:rPr>
              <a:t>業界標準ソフトウエアフレームワークを導入し、上位のソフト資産</a:t>
            </a:r>
            <a:r>
              <a:rPr kumimoji="0" lang="en-US" altLang="ja-JP" sz="2400" b="0" i="0" u="none" strike="noStrike" cap="none" normalizeH="0" baseline="0" dirty="0" smtClean="0">
                <a:ln>
                  <a:noFill/>
                </a:ln>
                <a:solidFill>
                  <a:srgbClr val="FFFF00"/>
                </a:solidFill>
                <a:effectLst/>
                <a:latin typeface="+mn-lt"/>
                <a:ea typeface="ＭＳ Ｐゴシック" pitchFamily="50" charset="-128"/>
              </a:rPr>
              <a:t/>
            </a:r>
            <a:br>
              <a:rPr kumimoji="0" lang="en-US" altLang="ja-JP" sz="2400" b="0" i="0" u="none" strike="noStrike" cap="none" normalizeH="0" baseline="0" dirty="0" smtClean="0">
                <a:ln>
                  <a:noFill/>
                </a:ln>
                <a:solidFill>
                  <a:srgbClr val="FFFF00"/>
                </a:solidFill>
                <a:effectLst/>
                <a:latin typeface="+mn-lt"/>
                <a:ea typeface="ＭＳ Ｐゴシック" pitchFamily="50" charset="-128"/>
              </a:rPr>
            </a:br>
            <a:r>
              <a:rPr kumimoji="0" lang="ja-JP" altLang="en-US" sz="2400" b="0" i="0" u="none" strike="noStrike" cap="none" normalizeH="0" baseline="0" dirty="0" smtClean="0">
                <a:ln>
                  <a:noFill/>
                </a:ln>
                <a:solidFill>
                  <a:srgbClr val="FFFF00"/>
                </a:solidFill>
                <a:effectLst/>
                <a:latin typeface="+mn-lt"/>
                <a:ea typeface="ＭＳ Ｐゴシック" pitchFamily="50" charset="-128"/>
              </a:rPr>
              <a:t>の流用性を高めることが重要。</a:t>
            </a:r>
            <a:r>
              <a:rPr kumimoji="0" lang="ja-JP" altLang="en-US" sz="2400" dirty="0" smtClean="0">
                <a:solidFill>
                  <a:srgbClr val="FFFF00"/>
                </a:solidFill>
                <a:latin typeface="+mn-lt"/>
              </a:rPr>
              <a:t> </a:t>
            </a:r>
            <a:r>
              <a:rPr kumimoji="0" lang="en-US" altLang="ja-JP" sz="2400" dirty="0" smtClean="0">
                <a:solidFill>
                  <a:srgbClr val="FFFF00"/>
                </a:solidFill>
                <a:latin typeface="+mn-lt"/>
              </a:rPr>
              <a:t>MMF</a:t>
            </a:r>
            <a:r>
              <a:rPr kumimoji="0" lang="ja-JP" altLang="en-US" sz="2400" dirty="0" smtClean="0">
                <a:solidFill>
                  <a:srgbClr val="FFFF00"/>
                </a:solidFill>
                <a:latin typeface="+mn-lt"/>
              </a:rPr>
              <a:t> はこの中でも代表的なもの</a:t>
            </a:r>
            <a:endParaRPr kumimoji="0" lang="ja-JP" altLang="en-US" sz="2400" b="0" i="0" u="none" strike="noStrike" cap="none" normalizeH="0" baseline="0" dirty="0" smtClean="0">
              <a:ln>
                <a:noFill/>
              </a:ln>
              <a:solidFill>
                <a:srgbClr val="FFFF00"/>
              </a:solidFill>
              <a:effectLst/>
              <a:latin typeface="+mn-lt"/>
              <a:ea typeface="ＭＳ Ｐゴシック" pitchFamily="50" charset="-128"/>
            </a:endParaRPr>
          </a:p>
        </p:txBody>
      </p:sp>
      <p:sp>
        <p:nvSpPr>
          <p:cNvPr id="5" name="スライド番号プレースホルダ 4"/>
          <p:cNvSpPr>
            <a:spLocks noGrp="1"/>
          </p:cNvSpPr>
          <p:nvPr>
            <p:ph type="sldNum" sz="quarter" idx="10"/>
          </p:nvPr>
        </p:nvSpPr>
        <p:spPr/>
        <p:txBody>
          <a:bodyPr/>
          <a:lstStyle/>
          <a:p>
            <a:pPr>
              <a:defRPr/>
            </a:pPr>
            <a:fld id="{71064272-DE7B-4843-93F6-7D809BBBB62B}" type="slidenum">
              <a:rPr lang="ja-JP" altLang="en-US" smtClean="0"/>
              <a:pPr>
                <a:defRPr/>
              </a:pPr>
              <a:t>16</a:t>
            </a:fld>
            <a:endParaRPr lang="ja-JP" altLang="en-US"/>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角丸四角形 17"/>
          <p:cNvSpPr/>
          <p:nvPr/>
        </p:nvSpPr>
        <p:spPr bwMode="auto">
          <a:xfrm>
            <a:off x="4857752" y="1266810"/>
            <a:ext cx="4000528" cy="4643470"/>
          </a:xfrm>
          <a:prstGeom prst="roundRect">
            <a:avLst>
              <a:gd name="adj" fmla="val 6322"/>
            </a:avLst>
          </a:prstGeom>
          <a:solidFill>
            <a:schemeClr val="accent3">
              <a:lumMod val="20000"/>
              <a:lumOff val="80000"/>
            </a:schemeClr>
          </a:solidFill>
          <a:ln w="19050"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8" name="タイトル 7"/>
          <p:cNvSpPr>
            <a:spLocks noGrp="1"/>
          </p:cNvSpPr>
          <p:nvPr>
            <p:ph type="title"/>
          </p:nvPr>
        </p:nvSpPr>
        <p:spPr/>
        <p:txBody>
          <a:bodyPr/>
          <a:lstStyle/>
          <a:p>
            <a:r>
              <a:rPr lang="en-US" altLang="ja-JP" dirty="0" smtClean="0"/>
              <a:t>Linux </a:t>
            </a:r>
            <a:r>
              <a:rPr lang="ja-JP" altLang="en-US" dirty="0" smtClean="0"/>
              <a:t>携帯プラットフォームで対応が必要となる共通 </a:t>
            </a:r>
            <a:r>
              <a:rPr lang="en-US" altLang="ja-JP" dirty="0" smtClean="0"/>
              <a:t>API</a:t>
            </a:r>
            <a:endParaRPr lang="ja-JP" altLang="en-US" dirty="0"/>
          </a:p>
        </p:txBody>
      </p:sp>
      <p:sp>
        <p:nvSpPr>
          <p:cNvPr id="9" name="コンテンツ プレースホルダ 8"/>
          <p:cNvSpPr>
            <a:spLocks noGrp="1"/>
          </p:cNvSpPr>
          <p:nvPr>
            <p:ph idx="1"/>
          </p:nvPr>
        </p:nvSpPr>
        <p:spPr>
          <a:xfrm>
            <a:off x="142844" y="1000108"/>
            <a:ext cx="8643997" cy="5214973"/>
          </a:xfrm>
        </p:spPr>
        <p:txBody>
          <a:bodyPr>
            <a:normAutofit/>
          </a:bodyPr>
          <a:lstStyle/>
          <a:p>
            <a:r>
              <a:rPr lang="en-US" altLang="ja-JP" dirty="0" smtClean="0"/>
              <a:t>Video Decode/Encode</a:t>
            </a:r>
          </a:p>
          <a:p>
            <a:pPr lvl="1"/>
            <a:r>
              <a:rPr lang="en-US" altLang="ja-JP" dirty="0" err="1" smtClean="0"/>
              <a:t>OpenMAX</a:t>
            </a:r>
            <a:r>
              <a:rPr lang="en-US" altLang="ja-JP" dirty="0" smtClean="0"/>
              <a:t> IL (</a:t>
            </a:r>
            <a:r>
              <a:rPr lang="en-US" altLang="ja-JP" dirty="0" err="1" smtClean="0"/>
              <a:t>LiMo</a:t>
            </a:r>
            <a:r>
              <a:rPr lang="en-US" altLang="ja-JP" dirty="0" smtClean="0"/>
              <a:t>)</a:t>
            </a:r>
          </a:p>
          <a:p>
            <a:r>
              <a:rPr lang="en-US" altLang="ja-JP" dirty="0" smtClean="0"/>
              <a:t>Audio Decode/Encode</a:t>
            </a:r>
          </a:p>
          <a:p>
            <a:pPr lvl="1"/>
            <a:r>
              <a:rPr lang="en-US" altLang="ja-JP" dirty="0" smtClean="0"/>
              <a:t>ALSA</a:t>
            </a:r>
          </a:p>
          <a:p>
            <a:pPr lvl="1"/>
            <a:r>
              <a:rPr lang="en-US" altLang="ja-JP" dirty="0" err="1" smtClean="0"/>
              <a:t>OpenMAX</a:t>
            </a:r>
            <a:r>
              <a:rPr lang="en-US" altLang="ja-JP" dirty="0" smtClean="0"/>
              <a:t> IL (</a:t>
            </a:r>
            <a:r>
              <a:rPr lang="en-US" altLang="ja-JP" dirty="0" err="1" smtClean="0"/>
              <a:t>LiMo</a:t>
            </a:r>
            <a:r>
              <a:rPr lang="en-US" altLang="ja-JP" dirty="0" smtClean="0"/>
              <a:t>)</a:t>
            </a:r>
          </a:p>
          <a:p>
            <a:r>
              <a:rPr lang="en-US" altLang="ja-JP" dirty="0" smtClean="0"/>
              <a:t>3D Graphics</a:t>
            </a:r>
          </a:p>
          <a:p>
            <a:pPr lvl="1"/>
            <a:r>
              <a:rPr lang="en-US" altLang="ja-JP" dirty="0" smtClean="0"/>
              <a:t>OpenGL ES (Android)</a:t>
            </a:r>
          </a:p>
          <a:p>
            <a:r>
              <a:rPr lang="en-US" altLang="ja-JP" dirty="0" smtClean="0"/>
              <a:t>Window System</a:t>
            </a:r>
          </a:p>
          <a:p>
            <a:pPr lvl="1"/>
            <a:r>
              <a:rPr lang="en-US" altLang="ja-JP" dirty="0" err="1" smtClean="0"/>
              <a:t>DirectFB</a:t>
            </a:r>
            <a:r>
              <a:rPr lang="en-US" altLang="ja-JP" dirty="0" smtClean="0"/>
              <a:t> (</a:t>
            </a:r>
            <a:r>
              <a:rPr lang="en-US" altLang="ja-JP" dirty="0" err="1" smtClean="0"/>
              <a:t>LiMo</a:t>
            </a:r>
            <a:r>
              <a:rPr lang="en-US" altLang="ja-JP" dirty="0" smtClean="0"/>
              <a:t> in R2)</a:t>
            </a:r>
          </a:p>
          <a:p>
            <a:pPr lvl="1"/>
            <a:r>
              <a:rPr lang="en-US" altLang="ja-JP" dirty="0" smtClean="0"/>
              <a:t>X11 Window System (</a:t>
            </a:r>
            <a:r>
              <a:rPr lang="en-US" altLang="ja-JP" dirty="0" err="1" smtClean="0"/>
              <a:t>LiMo</a:t>
            </a:r>
            <a:r>
              <a:rPr lang="en-US" altLang="ja-JP" dirty="0" smtClean="0"/>
              <a:t> in R1)</a:t>
            </a:r>
          </a:p>
          <a:p>
            <a:r>
              <a:rPr lang="en-US" altLang="ja-JP" dirty="0" smtClean="0"/>
              <a:t>Vector Graphics</a:t>
            </a:r>
          </a:p>
          <a:p>
            <a:pPr lvl="1"/>
            <a:r>
              <a:rPr lang="en-US" altLang="ja-JP" dirty="0" smtClean="0"/>
              <a:t>SVG, Java</a:t>
            </a:r>
          </a:p>
          <a:p>
            <a:pPr lvl="1"/>
            <a:r>
              <a:rPr lang="en-US" altLang="ja-JP" dirty="0" err="1" smtClean="0"/>
              <a:t>OpenVG</a:t>
            </a:r>
            <a:r>
              <a:rPr lang="en-US" altLang="ja-JP" dirty="0" smtClean="0"/>
              <a:t> (for </a:t>
            </a:r>
            <a:r>
              <a:rPr lang="en-US" altLang="ja-JP" dirty="0" err="1" smtClean="0"/>
              <a:t>Webkit</a:t>
            </a:r>
            <a:r>
              <a:rPr lang="en-US" altLang="ja-JP" dirty="0" smtClean="0"/>
              <a:t>)</a:t>
            </a:r>
          </a:p>
        </p:txBody>
      </p:sp>
      <p:sp>
        <p:nvSpPr>
          <p:cNvPr id="11" name="正方形/長方形 10"/>
          <p:cNvSpPr/>
          <p:nvPr/>
        </p:nvSpPr>
        <p:spPr>
          <a:xfrm>
            <a:off x="5205442" y="1966928"/>
            <a:ext cx="3352800" cy="609600"/>
          </a:xfrm>
          <a:prstGeom prst="rect">
            <a:avLst/>
          </a:prstGeom>
        </p:spPr>
        <p:style>
          <a:lnRef idx="1">
            <a:schemeClr val="accent3"/>
          </a:lnRef>
          <a:fillRef idx="3">
            <a:schemeClr val="accent3"/>
          </a:fillRef>
          <a:effectRef idx="2">
            <a:schemeClr val="accent3"/>
          </a:effectRef>
          <a:fontRef idx="minor">
            <a:schemeClr val="lt1"/>
          </a:fontRef>
        </p:style>
        <p:txBody>
          <a:bodyPr rtlCol="0" anchor="ctr"/>
          <a:lstStyle/>
          <a:p>
            <a:pPr algn="ctr"/>
            <a:r>
              <a:rPr kumimoji="1" lang="en-US" altLang="ja-JP" dirty="0" smtClean="0"/>
              <a:t>Application</a:t>
            </a:r>
            <a:endParaRPr kumimoji="1" lang="ja-JP" altLang="en-US" dirty="0"/>
          </a:p>
        </p:txBody>
      </p:sp>
      <p:sp>
        <p:nvSpPr>
          <p:cNvPr id="12" name="正方形/長方形 11"/>
          <p:cNvSpPr/>
          <p:nvPr/>
        </p:nvSpPr>
        <p:spPr>
          <a:xfrm>
            <a:off x="5205442" y="2728928"/>
            <a:ext cx="3352800" cy="609600"/>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kumimoji="1" lang="en-US" altLang="ja-JP" dirty="0" smtClean="0"/>
              <a:t>Multimedia Service Layer</a:t>
            </a:r>
          </a:p>
          <a:p>
            <a:pPr algn="ctr"/>
            <a:r>
              <a:rPr lang="en-US" altLang="ja-JP" dirty="0" smtClean="0"/>
              <a:t>(</a:t>
            </a:r>
            <a:r>
              <a:rPr lang="en-US" altLang="ja-JP" dirty="0" err="1" smtClean="0"/>
              <a:t>LiMo</a:t>
            </a:r>
            <a:r>
              <a:rPr lang="en-US" altLang="ja-JP" dirty="0" smtClean="0"/>
              <a:t> Foundation API)</a:t>
            </a:r>
            <a:endParaRPr kumimoji="1" lang="ja-JP" altLang="en-US" dirty="0"/>
          </a:p>
        </p:txBody>
      </p:sp>
      <p:sp>
        <p:nvSpPr>
          <p:cNvPr id="13" name="正方形/長方形 12"/>
          <p:cNvSpPr/>
          <p:nvPr/>
        </p:nvSpPr>
        <p:spPr>
          <a:xfrm>
            <a:off x="5205442" y="3414728"/>
            <a:ext cx="1600200" cy="609600"/>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kumimoji="1" lang="en-US" altLang="ja-JP" dirty="0" smtClean="0"/>
              <a:t>GAV</a:t>
            </a:r>
            <a:endParaRPr kumimoji="1" lang="ja-JP" altLang="en-US" dirty="0"/>
          </a:p>
        </p:txBody>
      </p:sp>
      <p:sp>
        <p:nvSpPr>
          <p:cNvPr id="14" name="正方形/長方形 13"/>
          <p:cNvSpPr/>
          <p:nvPr/>
        </p:nvSpPr>
        <p:spPr>
          <a:xfrm>
            <a:off x="5205442" y="4233878"/>
            <a:ext cx="3352800" cy="6096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err="1" smtClean="0"/>
              <a:t>OpenMAX</a:t>
            </a:r>
            <a:r>
              <a:rPr kumimoji="1" lang="en-US" altLang="ja-JP" dirty="0" smtClean="0"/>
              <a:t> IL</a:t>
            </a:r>
            <a:endParaRPr kumimoji="1" lang="ja-JP" altLang="en-US" dirty="0"/>
          </a:p>
        </p:txBody>
      </p:sp>
      <p:sp>
        <p:nvSpPr>
          <p:cNvPr id="15" name="正方形/長方形 14"/>
          <p:cNvSpPr/>
          <p:nvPr/>
        </p:nvSpPr>
        <p:spPr>
          <a:xfrm>
            <a:off x="5205442" y="4995878"/>
            <a:ext cx="3352800" cy="6096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Multimedia HW</a:t>
            </a:r>
            <a:endParaRPr kumimoji="1" lang="ja-JP" altLang="en-US" dirty="0"/>
          </a:p>
        </p:txBody>
      </p:sp>
      <p:sp>
        <p:nvSpPr>
          <p:cNvPr id="16" name="正方形/長方形 15"/>
          <p:cNvSpPr/>
          <p:nvPr/>
        </p:nvSpPr>
        <p:spPr>
          <a:xfrm>
            <a:off x="6958042" y="3414728"/>
            <a:ext cx="1600200" cy="609600"/>
          </a:xfrm>
          <a:prstGeom prst="rect">
            <a:avLst/>
          </a:prstGeom>
        </p:spPr>
        <p:style>
          <a:lnRef idx="1">
            <a:schemeClr val="accent2"/>
          </a:lnRef>
          <a:fillRef idx="3">
            <a:schemeClr val="accent2"/>
          </a:fillRef>
          <a:effectRef idx="2">
            <a:schemeClr val="accent2"/>
          </a:effectRef>
          <a:fontRef idx="minor">
            <a:schemeClr val="lt1"/>
          </a:fontRef>
        </p:style>
        <p:txBody>
          <a:bodyPr rtlCol="0" anchor="ctr"/>
          <a:lstStyle/>
          <a:p>
            <a:pPr algn="ctr"/>
            <a:r>
              <a:rPr kumimoji="1" lang="en-US" altLang="ja-JP" dirty="0" err="1" smtClean="0"/>
              <a:t>GStreamer</a:t>
            </a:r>
            <a:endParaRPr kumimoji="1" lang="ja-JP" altLang="en-US" dirty="0"/>
          </a:p>
        </p:txBody>
      </p:sp>
      <p:cxnSp>
        <p:nvCxnSpPr>
          <p:cNvPr id="17" name="直線コネクタ 16"/>
          <p:cNvCxnSpPr/>
          <p:nvPr/>
        </p:nvCxnSpPr>
        <p:spPr>
          <a:xfrm>
            <a:off x="4900642" y="4918090"/>
            <a:ext cx="3886200" cy="1588"/>
          </a:xfrm>
          <a:prstGeom prst="line">
            <a:avLst/>
          </a:prstGeom>
        </p:spPr>
        <p:style>
          <a:lnRef idx="2">
            <a:schemeClr val="accent1"/>
          </a:lnRef>
          <a:fillRef idx="0">
            <a:schemeClr val="accent1"/>
          </a:fillRef>
          <a:effectRef idx="1">
            <a:schemeClr val="accent1"/>
          </a:effectRef>
          <a:fontRef idx="minor">
            <a:schemeClr val="tx1"/>
          </a:fontRef>
        </p:style>
      </p:cxnSp>
      <p:sp>
        <p:nvSpPr>
          <p:cNvPr id="19" name="角丸四角形 18"/>
          <p:cNvSpPr/>
          <p:nvPr/>
        </p:nvSpPr>
        <p:spPr bwMode="auto">
          <a:xfrm>
            <a:off x="5500694" y="928670"/>
            <a:ext cx="2714644" cy="714380"/>
          </a:xfrm>
          <a:prstGeom prst="roundRect">
            <a:avLst/>
          </a:prstGeom>
          <a:solidFill>
            <a:schemeClr val="accent3">
              <a:lumMod val="60000"/>
              <a:lumOff val="40000"/>
            </a:schemeClr>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dirty="0" smtClean="0">
              <a:ln>
                <a:noFill/>
              </a:ln>
              <a:solidFill>
                <a:schemeClr val="tx1"/>
              </a:solidFill>
              <a:effectLst/>
              <a:latin typeface="Times New Roman" pitchFamily="18" charset="0"/>
              <a:ea typeface="ＭＳ Ｐゴシック" pitchFamily="50" charset="-128"/>
            </a:endParaRPr>
          </a:p>
        </p:txBody>
      </p:sp>
      <p:sp>
        <p:nvSpPr>
          <p:cNvPr id="20" name="タイトル 1"/>
          <p:cNvSpPr txBox="1">
            <a:spLocks/>
          </p:cNvSpPr>
          <p:nvPr/>
        </p:nvSpPr>
        <p:spPr bwMode="auto">
          <a:xfrm>
            <a:off x="5429256" y="981056"/>
            <a:ext cx="2817803" cy="5254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marL="0" marR="0" lvl="0" indent="0" algn="ctr" defTabSz="914400" rtl="0" eaLnBrk="0" fontAlgn="base" latinLnBrk="0" hangingPunct="0">
              <a:lnSpc>
                <a:spcPts val="2300"/>
              </a:lnSpc>
              <a:spcBef>
                <a:spcPct val="0"/>
              </a:spcBef>
              <a:spcAft>
                <a:spcPct val="0"/>
              </a:spcAft>
              <a:buClrTx/>
              <a:buSzTx/>
              <a:buFontTx/>
              <a:buNone/>
              <a:tabLst/>
              <a:defRPr/>
            </a:pPr>
            <a:r>
              <a:rPr kumimoji="1" lang="en-US" altLang="ja-JP" sz="2400" b="0" i="0" u="none" strike="noStrike" kern="0" cap="none" spc="0" normalizeH="0" baseline="0" noProof="0" dirty="0" err="1" smtClean="0">
                <a:ln>
                  <a:noFill/>
                </a:ln>
                <a:solidFill>
                  <a:schemeClr val="accent1">
                    <a:lumMod val="75000"/>
                  </a:schemeClr>
                </a:solidFill>
                <a:effectLst/>
                <a:uLnTx/>
                <a:uFillTx/>
                <a:latin typeface="+mn-lt"/>
                <a:ea typeface="+mj-ea"/>
                <a:cs typeface="+mj-cs"/>
              </a:rPr>
              <a:t>LiMo</a:t>
            </a:r>
            <a:r>
              <a:rPr kumimoji="1" lang="en-US" altLang="ja-JP" sz="2400" b="0" i="0" u="none" strike="noStrike" kern="0" cap="none" spc="0" normalizeH="0" baseline="0" noProof="0" dirty="0" smtClean="0">
                <a:ln>
                  <a:noFill/>
                </a:ln>
                <a:solidFill>
                  <a:schemeClr val="accent1">
                    <a:lumMod val="75000"/>
                  </a:schemeClr>
                </a:solidFill>
                <a:effectLst/>
                <a:uLnTx/>
                <a:uFillTx/>
                <a:latin typeface="+mn-lt"/>
                <a:ea typeface="+mj-ea"/>
                <a:cs typeface="+mj-cs"/>
              </a:rPr>
              <a:t> Multimedia </a:t>
            </a:r>
            <a:br>
              <a:rPr kumimoji="1" lang="en-US" altLang="ja-JP" sz="2400" b="0" i="0" u="none" strike="noStrike" kern="0" cap="none" spc="0" normalizeH="0" baseline="0" noProof="0" dirty="0" smtClean="0">
                <a:ln>
                  <a:noFill/>
                </a:ln>
                <a:solidFill>
                  <a:schemeClr val="accent1">
                    <a:lumMod val="75000"/>
                  </a:schemeClr>
                </a:solidFill>
                <a:effectLst/>
                <a:uLnTx/>
                <a:uFillTx/>
                <a:latin typeface="+mn-lt"/>
                <a:ea typeface="+mj-ea"/>
                <a:cs typeface="+mj-cs"/>
              </a:rPr>
            </a:br>
            <a:r>
              <a:rPr kumimoji="1" lang="en-US" altLang="ja-JP" sz="2400" b="0" i="0" u="none" strike="noStrike" kern="0" cap="none" spc="0" normalizeH="0" baseline="0" noProof="0" dirty="0" smtClean="0">
                <a:ln>
                  <a:noFill/>
                </a:ln>
                <a:solidFill>
                  <a:schemeClr val="accent1">
                    <a:lumMod val="75000"/>
                  </a:schemeClr>
                </a:solidFill>
                <a:effectLst/>
                <a:uLnTx/>
                <a:uFillTx/>
                <a:latin typeface="+mn-lt"/>
                <a:ea typeface="+mj-ea"/>
                <a:cs typeface="+mj-cs"/>
              </a:rPr>
              <a:t>Framework</a:t>
            </a:r>
            <a:endParaRPr kumimoji="1" lang="ja-JP" altLang="en-US" sz="2400" b="0" i="0" u="none" strike="noStrike" kern="0" cap="none" spc="0" normalizeH="0" baseline="0" noProof="0" dirty="0">
              <a:ln>
                <a:noFill/>
              </a:ln>
              <a:solidFill>
                <a:schemeClr val="accent1">
                  <a:lumMod val="75000"/>
                </a:schemeClr>
              </a:solidFill>
              <a:effectLst/>
              <a:uLnTx/>
              <a:uFillTx/>
              <a:latin typeface="+mn-lt"/>
              <a:ea typeface="+mj-ea"/>
              <a:cs typeface="+mj-cs"/>
            </a:endParaRPr>
          </a:p>
        </p:txBody>
      </p:sp>
      <p:sp>
        <p:nvSpPr>
          <p:cNvPr id="21" name="角丸四角形 20"/>
          <p:cNvSpPr/>
          <p:nvPr/>
        </p:nvSpPr>
        <p:spPr bwMode="auto">
          <a:xfrm>
            <a:off x="4795839" y="4152905"/>
            <a:ext cx="3857652" cy="1571636"/>
          </a:xfrm>
          <a:prstGeom prst="roundRect">
            <a:avLst>
              <a:gd name="adj" fmla="val 10000"/>
            </a:avLst>
          </a:prstGeom>
          <a:noFill/>
          <a:ln w="28575" cap="flat" cmpd="sng" algn="ctr">
            <a:solidFill>
              <a:srgbClr val="FF0000"/>
            </a:solidFill>
            <a:prstDash val="sysDash"/>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endParaRPr>
          </a:p>
        </p:txBody>
      </p:sp>
      <p:sp>
        <p:nvSpPr>
          <p:cNvPr id="22" name="スライド番号プレースホルダ 21"/>
          <p:cNvSpPr>
            <a:spLocks noGrp="1"/>
          </p:cNvSpPr>
          <p:nvPr>
            <p:ph type="sldNum" sz="quarter" idx="10"/>
          </p:nvPr>
        </p:nvSpPr>
        <p:spPr/>
        <p:txBody>
          <a:bodyPr/>
          <a:lstStyle/>
          <a:p>
            <a:pPr>
              <a:defRPr/>
            </a:pPr>
            <a:fld id="{71064272-DE7B-4843-93F6-7D809BBBB62B}" type="slidenum">
              <a:rPr lang="ja-JP" altLang="en-US" smtClean="0"/>
              <a:pPr>
                <a:defRPr/>
              </a:pPr>
              <a:t>17</a:t>
            </a:fld>
            <a:endParaRPr lang="ja-JP" altLang="en-US"/>
          </a:p>
        </p:txBody>
      </p:sp>
      <p:sp>
        <p:nvSpPr>
          <p:cNvPr id="23" name="テキスト ボックス 22"/>
          <p:cNvSpPr txBox="1"/>
          <p:nvPr/>
        </p:nvSpPr>
        <p:spPr>
          <a:xfrm>
            <a:off x="4572000" y="5715016"/>
            <a:ext cx="4714908" cy="400110"/>
          </a:xfrm>
          <a:prstGeom prst="rect">
            <a:avLst/>
          </a:prstGeom>
          <a:noFill/>
        </p:spPr>
        <p:txBody>
          <a:bodyPr wrap="square" rtlCol="0">
            <a:spAutoFit/>
          </a:bodyPr>
          <a:lstStyle/>
          <a:p>
            <a:r>
              <a:rPr kumimoji="1" lang="en-US" altLang="ja-JP" sz="2000" dirty="0" err="1" smtClean="0">
                <a:solidFill>
                  <a:srgbClr val="FF0000"/>
                </a:solidFill>
                <a:latin typeface="+mn-lt"/>
              </a:rPr>
              <a:t>SoC</a:t>
            </a:r>
            <a:r>
              <a:rPr kumimoji="1" lang="ja-JP" altLang="en-US" sz="2000" dirty="0" smtClean="0">
                <a:solidFill>
                  <a:srgbClr val="FF0000"/>
                </a:solidFill>
                <a:latin typeface="+mn-lt"/>
              </a:rPr>
              <a:t> ベンダーの提供部分（＝競争要因）</a:t>
            </a:r>
            <a:endParaRPr kumimoji="1" lang="ja-JP" altLang="en-US" sz="2000" dirty="0">
              <a:solidFill>
                <a:srgbClr val="FF0000"/>
              </a:solidFill>
              <a:latin typeface="+mn-lt"/>
            </a:endParaRP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en-US" altLang="ja-JP" dirty="0" smtClean="0"/>
              <a:t>SH-Mobile</a:t>
            </a:r>
            <a:r>
              <a:rPr lang="ja-JP" altLang="en-US" dirty="0" smtClean="0"/>
              <a:t> 向け </a:t>
            </a:r>
            <a:r>
              <a:rPr lang="en-US" altLang="ja-JP" dirty="0" smtClean="0"/>
              <a:t>MMF</a:t>
            </a:r>
            <a:r>
              <a:rPr lang="ja-JP" altLang="en-US" dirty="0" smtClean="0"/>
              <a:t> 実装の目的</a:t>
            </a:r>
            <a:endParaRPr kumimoji="1" lang="ja-JP" altLang="en-US" dirty="0"/>
          </a:p>
        </p:txBody>
      </p:sp>
      <p:sp>
        <p:nvSpPr>
          <p:cNvPr id="3" name="コンテンツ プレースホルダ 2"/>
          <p:cNvSpPr>
            <a:spLocks noGrp="1"/>
          </p:cNvSpPr>
          <p:nvPr>
            <p:ph idx="1"/>
          </p:nvPr>
        </p:nvSpPr>
        <p:spPr/>
        <p:txBody>
          <a:bodyPr/>
          <a:lstStyle/>
          <a:p>
            <a:r>
              <a:rPr kumimoji="1" lang="en-US" altLang="ja-JP" dirty="0" smtClean="0"/>
              <a:t>SH-Mobile</a:t>
            </a:r>
            <a:r>
              <a:rPr lang="ja-JP" altLang="en-US" dirty="0" smtClean="0"/>
              <a:t>シリーズのマルチメディア機能を</a:t>
            </a:r>
            <a:r>
              <a:rPr lang="en-US" altLang="ja-JP" dirty="0"/>
              <a:t>Linux</a:t>
            </a:r>
            <a:r>
              <a:rPr lang="ja-JP" altLang="en-US" dirty="0"/>
              <a:t>に</a:t>
            </a:r>
            <a:r>
              <a:rPr lang="ja-JP" altLang="en-US" dirty="0" smtClean="0"/>
              <a:t>おいて利用するための</a:t>
            </a:r>
            <a:r>
              <a:rPr lang="en-US" altLang="ja-JP" dirty="0" smtClean="0"/>
              <a:t/>
            </a:r>
            <a:br>
              <a:rPr lang="en-US" altLang="ja-JP" dirty="0" smtClean="0"/>
            </a:br>
            <a:r>
              <a:rPr lang="ja-JP" altLang="en-US" dirty="0" smtClean="0"/>
              <a:t>ミドルウェアの開発</a:t>
            </a:r>
            <a:endParaRPr lang="en-US" altLang="ja-JP" dirty="0" smtClean="0"/>
          </a:p>
          <a:p>
            <a:endParaRPr lang="en-US" altLang="ja-JP" dirty="0" smtClean="0"/>
          </a:p>
          <a:p>
            <a:pPr lvl="1"/>
            <a:r>
              <a:rPr kumimoji="1" lang="en-US" altLang="ja-JP" dirty="0" smtClean="0"/>
              <a:t>Linux</a:t>
            </a:r>
            <a:r>
              <a:rPr kumimoji="1" lang="ja-JP" altLang="en-US" dirty="0" smtClean="0"/>
              <a:t>において、</a:t>
            </a:r>
            <a:r>
              <a:rPr kumimoji="1" lang="en-US" altLang="ja-JP" dirty="0" smtClean="0"/>
              <a:t>SH-Mobile</a:t>
            </a:r>
            <a:r>
              <a:rPr kumimoji="1" lang="ja-JP" altLang="en-US" dirty="0" smtClean="0"/>
              <a:t>シリーズの強みである</a:t>
            </a:r>
            <a:r>
              <a:rPr kumimoji="1" lang="en-US" altLang="ja-JP" dirty="0" smtClean="0"/>
              <a:t>VPU</a:t>
            </a:r>
            <a:r>
              <a:rPr kumimoji="1" lang="ja-JP" altLang="en-US" dirty="0" smtClean="0"/>
              <a:t>を始めとする</a:t>
            </a:r>
            <a:r>
              <a:rPr kumimoji="1" lang="en-US" altLang="ja-JP" dirty="0" smtClean="0"/>
              <a:t/>
            </a:r>
            <a:br>
              <a:rPr kumimoji="1" lang="en-US" altLang="ja-JP" dirty="0" smtClean="0"/>
            </a:br>
            <a:r>
              <a:rPr kumimoji="1" lang="ja-JP" altLang="en-US" dirty="0" smtClean="0"/>
              <a:t>マルチメディア機能を利用しやすくするために必須</a:t>
            </a:r>
            <a:endParaRPr kumimoji="1" lang="en-US" altLang="ja-JP" dirty="0" smtClean="0"/>
          </a:p>
          <a:p>
            <a:pPr lvl="1"/>
            <a:endParaRPr kumimoji="1" lang="en-US" altLang="ja-JP" dirty="0" smtClean="0"/>
          </a:p>
          <a:p>
            <a:r>
              <a:rPr kumimoji="1" lang="ja-JP" altLang="en-US" dirty="0" smtClean="0"/>
              <a:t>長期的に</a:t>
            </a:r>
            <a:r>
              <a:rPr kumimoji="1" lang="en-US" altLang="ja-JP" dirty="0" smtClean="0"/>
              <a:t>SH-Mobile</a:t>
            </a:r>
            <a:r>
              <a:rPr lang="ja-JP" altLang="en-US" dirty="0"/>
              <a:t>が</a:t>
            </a:r>
            <a:r>
              <a:rPr lang="ja-JP" altLang="en-US" dirty="0" smtClean="0"/>
              <a:t>利用されていくようにするため、</a:t>
            </a:r>
            <a:r>
              <a:rPr lang="en-US" altLang="ja-JP" dirty="0" smtClean="0"/>
              <a:t>Linux</a:t>
            </a:r>
            <a:r>
              <a:rPr lang="ja-JP" altLang="en-US" dirty="0" smtClean="0"/>
              <a:t>における</a:t>
            </a:r>
            <a:r>
              <a:rPr lang="en-US" altLang="ja-JP" dirty="0" smtClean="0"/>
              <a:t/>
            </a:r>
            <a:br>
              <a:rPr lang="en-US" altLang="ja-JP" dirty="0" smtClean="0"/>
            </a:br>
            <a:r>
              <a:rPr lang="en-US" altLang="ja-JP" dirty="0" smtClean="0"/>
              <a:t>de-facto standard</a:t>
            </a:r>
            <a:r>
              <a:rPr lang="ja-JP" altLang="en-US" dirty="0" smtClean="0"/>
              <a:t>に沿ったミドルウェアの開発が肝要</a:t>
            </a:r>
            <a:endParaRPr lang="en-US" altLang="ja-JP" dirty="0" smtClean="0"/>
          </a:p>
          <a:p>
            <a:endParaRPr lang="en-US" altLang="ja-JP" dirty="0" smtClean="0"/>
          </a:p>
          <a:p>
            <a:pPr lvl="1"/>
            <a:r>
              <a:rPr kumimoji="1" lang="ja-JP" altLang="en-US" dirty="0" smtClean="0"/>
              <a:t>多様なアプリケーションが期待可能</a:t>
            </a:r>
            <a:endParaRPr kumimoji="1" lang="en-US" altLang="ja-JP" dirty="0" smtClean="0"/>
          </a:p>
          <a:p>
            <a:pPr lvl="1"/>
            <a:r>
              <a:rPr lang="ja-JP" altLang="en-US" dirty="0" smtClean="0"/>
              <a:t>他社</a:t>
            </a:r>
            <a:r>
              <a:rPr lang="en-US" altLang="ja-JP" dirty="0" smtClean="0"/>
              <a:t>IP</a:t>
            </a:r>
            <a:r>
              <a:rPr lang="ja-JP" altLang="en-US" dirty="0" smtClean="0"/>
              <a:t>からの乗り換えが期待可能</a:t>
            </a:r>
            <a:endParaRPr kumimoji="1" lang="ja-JP" altLang="en-US" dirty="0"/>
          </a:p>
        </p:txBody>
      </p:sp>
      <p:sp>
        <p:nvSpPr>
          <p:cNvPr id="5" name="スライド番号プレースホルダ 4"/>
          <p:cNvSpPr>
            <a:spLocks noGrp="1"/>
          </p:cNvSpPr>
          <p:nvPr>
            <p:ph type="sldNum" sz="quarter" idx="4294967295"/>
          </p:nvPr>
        </p:nvSpPr>
        <p:spPr>
          <a:xfrm>
            <a:off x="104776" y="6510359"/>
            <a:ext cx="714348" cy="314348"/>
          </a:xfrm>
          <a:prstGeom prst="rect">
            <a:avLst/>
          </a:prstGeom>
        </p:spPr>
        <p:txBody>
          <a:bodyPr/>
          <a:lstStyle/>
          <a:p>
            <a:fld id="{1A89C1D6-96DC-4FA9-80CB-4BDEB589D5D5}" type="slidenum">
              <a:rPr kumimoji="1" lang="ja-JP" altLang="en-US" smtClean="0"/>
              <a:pPr/>
              <a:t>18</a:t>
            </a:fld>
            <a:endParaRPr kumimoji="1" lang="ja-JP" altLang="en-US"/>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Linux</a:t>
            </a:r>
            <a:r>
              <a:rPr kumimoji="1" lang="ja-JP" altLang="en-US" dirty="0" smtClean="0"/>
              <a:t>におけるマルチメディア</a:t>
            </a:r>
            <a:endParaRPr kumimoji="1" lang="ja-JP" altLang="en-US" dirty="0"/>
          </a:p>
        </p:txBody>
      </p:sp>
      <p:sp>
        <p:nvSpPr>
          <p:cNvPr id="3" name="コンテンツ プレースホルダ 2"/>
          <p:cNvSpPr>
            <a:spLocks noGrp="1"/>
          </p:cNvSpPr>
          <p:nvPr>
            <p:ph idx="1"/>
          </p:nvPr>
        </p:nvSpPr>
        <p:spPr/>
        <p:txBody>
          <a:bodyPr/>
          <a:lstStyle/>
          <a:p>
            <a:r>
              <a:rPr kumimoji="1" lang="ja-JP" altLang="en-US" dirty="0" smtClean="0"/>
              <a:t>マルチメディア・フレームワークとしては、</a:t>
            </a:r>
            <a:r>
              <a:rPr kumimoji="1" lang="en-US" altLang="ja-JP" dirty="0" err="1" smtClean="0"/>
              <a:t>GStreamer</a:t>
            </a:r>
            <a:r>
              <a:rPr kumimoji="1" lang="ja-JP" altLang="en-US" dirty="0" smtClean="0"/>
              <a:t>が</a:t>
            </a:r>
            <a:r>
              <a:rPr kumimoji="1" lang="en-US" altLang="ja-JP" dirty="0" smtClean="0"/>
              <a:t>de-facto standard</a:t>
            </a:r>
          </a:p>
          <a:p>
            <a:pPr lvl="1"/>
            <a:r>
              <a:rPr lang="en-US" altLang="ja-JP" dirty="0" smtClean="0"/>
              <a:t>NokiaN770, N800</a:t>
            </a:r>
          </a:p>
          <a:p>
            <a:pPr lvl="1"/>
            <a:r>
              <a:rPr lang="en-US" altLang="ja-JP" dirty="0" err="1" smtClean="0"/>
              <a:t>LiMo</a:t>
            </a:r>
            <a:r>
              <a:rPr lang="en-US" altLang="ja-JP" dirty="0" smtClean="0"/>
              <a:t> Platform</a:t>
            </a:r>
          </a:p>
          <a:p>
            <a:pPr lvl="1"/>
            <a:endParaRPr lang="en-US" altLang="ja-JP" dirty="0" smtClean="0"/>
          </a:p>
          <a:p>
            <a:r>
              <a:rPr lang="ja-JP" altLang="en-US" dirty="0" smtClean="0"/>
              <a:t>一方で、</a:t>
            </a:r>
            <a:r>
              <a:rPr lang="en-US" altLang="ja-JP" dirty="0" err="1" smtClean="0"/>
              <a:t>OpenMAX</a:t>
            </a:r>
            <a:r>
              <a:rPr lang="en-US" altLang="ja-JP" dirty="0" smtClean="0"/>
              <a:t> IL</a:t>
            </a:r>
            <a:r>
              <a:rPr lang="ja-JP" altLang="en-US" dirty="0" smtClean="0"/>
              <a:t>は、マルチメディア・フレームワーク向け</a:t>
            </a:r>
            <a:r>
              <a:rPr lang="en-US" altLang="ja-JP" dirty="0" smtClean="0"/>
              <a:t/>
            </a:r>
            <a:br>
              <a:rPr lang="en-US" altLang="ja-JP" dirty="0" smtClean="0"/>
            </a:br>
            <a:r>
              <a:rPr lang="ja-JP" altLang="en-US" dirty="0" smtClean="0"/>
              <a:t>下位レベル</a:t>
            </a:r>
            <a:r>
              <a:rPr lang="en-US" altLang="ja-JP" dirty="0" smtClean="0"/>
              <a:t>API</a:t>
            </a:r>
            <a:r>
              <a:rPr lang="ja-JP" altLang="en-US" dirty="0" smtClean="0"/>
              <a:t>としての標準</a:t>
            </a:r>
            <a:endParaRPr lang="en-US" altLang="ja-JP" dirty="0" smtClean="0"/>
          </a:p>
          <a:p>
            <a:endParaRPr lang="en-US" altLang="ja-JP" dirty="0" smtClean="0"/>
          </a:p>
          <a:p>
            <a:pPr lvl="1"/>
            <a:r>
              <a:rPr kumimoji="1" lang="en-US" altLang="ja-JP" dirty="0" err="1" smtClean="0"/>
              <a:t>LiMo</a:t>
            </a:r>
            <a:r>
              <a:rPr kumimoji="1" lang="en-US" altLang="ja-JP" dirty="0" smtClean="0"/>
              <a:t> Platform</a:t>
            </a:r>
            <a:r>
              <a:rPr kumimoji="1" lang="ja-JP" altLang="en-US" dirty="0" smtClean="0"/>
              <a:t>の</a:t>
            </a:r>
            <a:r>
              <a:rPr kumimoji="1" lang="en-US" altLang="ja-JP" dirty="0" smtClean="0"/>
              <a:t>Multimedia Framework</a:t>
            </a:r>
            <a:r>
              <a:rPr kumimoji="1" lang="ja-JP" altLang="en-US" dirty="0" smtClean="0"/>
              <a:t>は、デバイス依存部分</a:t>
            </a:r>
            <a:r>
              <a:rPr kumimoji="1" lang="en-US" altLang="ja-JP" dirty="0" smtClean="0"/>
              <a:t/>
            </a:r>
            <a:br>
              <a:rPr kumimoji="1" lang="en-US" altLang="ja-JP" dirty="0" smtClean="0"/>
            </a:br>
            <a:r>
              <a:rPr kumimoji="1" lang="ja-JP" altLang="en-US" dirty="0" smtClean="0"/>
              <a:t>との境界を</a:t>
            </a:r>
            <a:r>
              <a:rPr kumimoji="1" lang="en-US" altLang="ja-JP" dirty="0" err="1" smtClean="0"/>
              <a:t>OpenMAX</a:t>
            </a:r>
            <a:r>
              <a:rPr kumimoji="1" lang="en-US" altLang="ja-JP" dirty="0" smtClean="0"/>
              <a:t> IL</a:t>
            </a:r>
            <a:r>
              <a:rPr kumimoji="1" lang="ja-JP" altLang="en-US" dirty="0" smtClean="0"/>
              <a:t>と定めている。</a:t>
            </a:r>
            <a:endParaRPr kumimoji="1" lang="en-US" altLang="ja-JP" dirty="0" smtClean="0"/>
          </a:p>
          <a:p>
            <a:pPr lvl="1"/>
            <a:endParaRPr kumimoji="1" lang="en-US" altLang="ja-JP" dirty="0" smtClean="0"/>
          </a:p>
          <a:p>
            <a:r>
              <a:rPr lang="en-US" altLang="ja-JP" dirty="0" err="1" smtClean="0"/>
              <a:t>GStreamer</a:t>
            </a:r>
            <a:r>
              <a:rPr lang="ja-JP" altLang="en-US" dirty="0" smtClean="0"/>
              <a:t>と</a:t>
            </a:r>
            <a:r>
              <a:rPr lang="en-US" altLang="ja-JP" dirty="0" err="1" smtClean="0"/>
              <a:t>OpenMAX</a:t>
            </a:r>
            <a:r>
              <a:rPr lang="en-US" altLang="ja-JP" dirty="0" smtClean="0"/>
              <a:t> IL</a:t>
            </a:r>
            <a:r>
              <a:rPr lang="ja-JP" altLang="en-US" dirty="0" smtClean="0"/>
              <a:t>の高い親和性</a:t>
            </a:r>
            <a:endParaRPr lang="en-US" altLang="ja-JP" dirty="0" smtClean="0"/>
          </a:p>
          <a:p>
            <a:endParaRPr lang="en-US" altLang="ja-JP" dirty="0" smtClean="0"/>
          </a:p>
          <a:p>
            <a:pPr lvl="1"/>
            <a:r>
              <a:rPr kumimoji="1" lang="en-US" altLang="ja-JP" dirty="0" smtClean="0"/>
              <a:t>Bellagio</a:t>
            </a:r>
            <a:r>
              <a:rPr kumimoji="1" lang="ja-JP" altLang="en-US" dirty="0" smtClean="0"/>
              <a:t>プロジェクトや</a:t>
            </a:r>
            <a:r>
              <a:rPr kumimoji="1" lang="en-US" altLang="ja-JP" dirty="0" err="1" smtClean="0"/>
              <a:t>GStreamer</a:t>
            </a:r>
            <a:r>
              <a:rPr kumimoji="1" lang="ja-JP" altLang="en-US" dirty="0" smtClean="0"/>
              <a:t>における</a:t>
            </a:r>
            <a:r>
              <a:rPr kumimoji="1" lang="en-US" altLang="ja-JP" dirty="0" err="1" smtClean="0"/>
              <a:t>OpenMAX</a:t>
            </a:r>
            <a:r>
              <a:rPr kumimoji="1" lang="en-US" altLang="ja-JP" dirty="0" smtClean="0"/>
              <a:t> IL</a:t>
            </a:r>
            <a:r>
              <a:rPr kumimoji="1" lang="ja-JP" altLang="en-US" dirty="0" smtClean="0"/>
              <a:t>サポート</a:t>
            </a:r>
            <a:endParaRPr kumimoji="1" lang="ja-JP" altLang="en-US" dirty="0"/>
          </a:p>
        </p:txBody>
      </p:sp>
      <p:sp>
        <p:nvSpPr>
          <p:cNvPr id="6" name="スライド番号プレースホルダ 5"/>
          <p:cNvSpPr>
            <a:spLocks noGrp="1"/>
          </p:cNvSpPr>
          <p:nvPr>
            <p:ph type="sldNum" sz="quarter" idx="10"/>
          </p:nvPr>
        </p:nvSpPr>
        <p:spPr/>
        <p:txBody>
          <a:bodyPr/>
          <a:lstStyle/>
          <a:p>
            <a:pPr>
              <a:defRPr/>
            </a:pPr>
            <a:fld id="{71064272-DE7B-4843-93F6-7D809BBBB62B}" type="slidenum">
              <a:rPr lang="ja-JP" altLang="en-US" smtClean="0"/>
              <a:pPr>
                <a:defRPr/>
              </a:pPr>
              <a:t>19</a:t>
            </a:fld>
            <a:endParaRPr lang="ja-JP" altLang="en-US"/>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携帯向け </a:t>
            </a:r>
            <a:r>
              <a:rPr kumimoji="1" lang="en-US" altLang="ja-JP" dirty="0" smtClean="0"/>
              <a:t>MMF</a:t>
            </a:r>
            <a:r>
              <a:rPr kumimoji="1" lang="ja-JP" altLang="en-US" dirty="0" smtClean="0"/>
              <a:t> アーキテクチャ案</a:t>
            </a:r>
            <a:endParaRPr kumimoji="1" lang="ja-JP" altLang="en-US" dirty="0"/>
          </a:p>
        </p:txBody>
      </p:sp>
      <p:sp>
        <p:nvSpPr>
          <p:cNvPr id="5" name="スライド番号プレースホルダ 4"/>
          <p:cNvSpPr>
            <a:spLocks noGrp="1"/>
          </p:cNvSpPr>
          <p:nvPr>
            <p:ph type="sldNum" sz="quarter" idx="4294967295"/>
          </p:nvPr>
        </p:nvSpPr>
        <p:spPr>
          <a:xfrm>
            <a:off x="142844" y="6496048"/>
            <a:ext cx="428628" cy="285752"/>
          </a:xfrm>
          <a:prstGeom prst="rect">
            <a:avLst/>
          </a:prstGeom>
        </p:spPr>
        <p:txBody>
          <a:bodyPr/>
          <a:lstStyle/>
          <a:p>
            <a:fld id="{91B2907F-4F10-451D-B5FD-0D402B88534D}" type="slidenum">
              <a:rPr kumimoji="1" lang="ja-JP" altLang="en-US" smtClean="0"/>
              <a:pPr/>
              <a:t>20</a:t>
            </a:fld>
            <a:endParaRPr kumimoji="1" lang="ja-JP" altLang="en-US"/>
          </a:p>
        </p:txBody>
      </p:sp>
      <p:cxnSp>
        <p:nvCxnSpPr>
          <p:cNvPr id="31" name="直線コネクタ 30"/>
          <p:cNvCxnSpPr/>
          <p:nvPr/>
        </p:nvCxnSpPr>
        <p:spPr>
          <a:xfrm>
            <a:off x="1643042" y="5429264"/>
            <a:ext cx="6000792" cy="1588"/>
          </a:xfrm>
          <a:prstGeom prst="line">
            <a:avLst/>
          </a:prstGeom>
        </p:spPr>
        <p:style>
          <a:lnRef idx="1">
            <a:schemeClr val="accent1"/>
          </a:lnRef>
          <a:fillRef idx="0">
            <a:schemeClr val="accent1"/>
          </a:fillRef>
          <a:effectRef idx="0">
            <a:schemeClr val="accent1"/>
          </a:effectRef>
          <a:fontRef idx="minor">
            <a:schemeClr val="tx1"/>
          </a:fontRef>
        </p:style>
      </p:cxnSp>
      <p:sp>
        <p:nvSpPr>
          <p:cNvPr id="7" name="正方形/長方形 6"/>
          <p:cNvSpPr/>
          <p:nvPr/>
        </p:nvSpPr>
        <p:spPr>
          <a:xfrm>
            <a:off x="2000232" y="928670"/>
            <a:ext cx="5500726" cy="71438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sz="1200" dirty="0" smtClean="0"/>
              <a:t>Application</a:t>
            </a:r>
            <a:endParaRPr kumimoji="1" lang="ja-JP" altLang="en-US" sz="1200" dirty="0"/>
          </a:p>
        </p:txBody>
      </p:sp>
      <p:sp>
        <p:nvSpPr>
          <p:cNvPr id="8" name="正方形/長方形 7"/>
          <p:cNvSpPr/>
          <p:nvPr/>
        </p:nvSpPr>
        <p:spPr>
          <a:xfrm>
            <a:off x="2000232" y="2071678"/>
            <a:ext cx="2786082" cy="928694"/>
          </a:xfrm>
          <a:prstGeom prst="rect">
            <a:avLst/>
          </a:prstGeom>
        </p:spPr>
        <p:style>
          <a:lnRef idx="1">
            <a:schemeClr val="accent1"/>
          </a:lnRef>
          <a:fillRef idx="2">
            <a:schemeClr val="accent1"/>
          </a:fillRef>
          <a:effectRef idx="1">
            <a:schemeClr val="accent1"/>
          </a:effectRef>
          <a:fontRef idx="minor">
            <a:schemeClr val="dk1"/>
          </a:fontRef>
        </p:style>
        <p:txBody>
          <a:bodyPr rtlCol="0" anchor="t"/>
          <a:lstStyle/>
          <a:p>
            <a:pPr algn="ctr"/>
            <a:r>
              <a:rPr kumimoji="1" lang="en-US" altLang="ja-JP" sz="1200" dirty="0" err="1" smtClean="0"/>
              <a:t>GStreamer</a:t>
            </a:r>
            <a:endParaRPr kumimoji="1" lang="ja-JP" altLang="en-US" sz="1200" dirty="0"/>
          </a:p>
        </p:txBody>
      </p:sp>
      <p:sp>
        <p:nvSpPr>
          <p:cNvPr id="9" name="正方形/長方形 8"/>
          <p:cNvSpPr/>
          <p:nvPr/>
        </p:nvSpPr>
        <p:spPr>
          <a:xfrm>
            <a:off x="2000232" y="3286124"/>
            <a:ext cx="2786082" cy="1071570"/>
          </a:xfrm>
          <a:prstGeom prst="rect">
            <a:avLst/>
          </a:prstGeom>
        </p:spPr>
        <p:style>
          <a:lnRef idx="1">
            <a:schemeClr val="accent1"/>
          </a:lnRef>
          <a:fillRef idx="2">
            <a:schemeClr val="accent1"/>
          </a:fillRef>
          <a:effectRef idx="1">
            <a:schemeClr val="accent1"/>
          </a:effectRef>
          <a:fontRef idx="minor">
            <a:schemeClr val="dk1"/>
          </a:fontRef>
        </p:style>
        <p:txBody>
          <a:bodyPr rtlCol="0" anchor="t" anchorCtr="0"/>
          <a:lstStyle/>
          <a:p>
            <a:pPr algn="ctr"/>
            <a:r>
              <a:rPr kumimoji="1" lang="en-US" altLang="ja-JP" sz="1200" dirty="0" err="1" smtClean="0"/>
              <a:t>OpenMAX</a:t>
            </a:r>
            <a:r>
              <a:rPr kumimoji="1" lang="en-US" altLang="ja-JP" sz="1200" dirty="0" smtClean="0"/>
              <a:t> IL </a:t>
            </a:r>
            <a:r>
              <a:rPr lang="en-US" altLang="ja-JP" sz="1200" dirty="0" smtClean="0"/>
              <a:t>Library</a:t>
            </a:r>
          </a:p>
        </p:txBody>
      </p:sp>
      <p:sp>
        <p:nvSpPr>
          <p:cNvPr id="10" name="正方形/長方形 9"/>
          <p:cNvSpPr/>
          <p:nvPr/>
        </p:nvSpPr>
        <p:spPr>
          <a:xfrm>
            <a:off x="2000232" y="4714884"/>
            <a:ext cx="5500726" cy="571504"/>
          </a:xfrm>
          <a:prstGeom prst="rect">
            <a:avLst/>
          </a:prstGeom>
        </p:spPr>
        <p:style>
          <a:lnRef idx="1">
            <a:schemeClr val="accent6"/>
          </a:lnRef>
          <a:fillRef idx="2">
            <a:schemeClr val="accent6"/>
          </a:fillRef>
          <a:effectRef idx="1">
            <a:schemeClr val="accent6"/>
          </a:effectRef>
          <a:fontRef idx="minor">
            <a:schemeClr val="dk1"/>
          </a:fontRef>
        </p:style>
        <p:txBody>
          <a:bodyPr rtlCol="0" anchor="t"/>
          <a:lstStyle/>
          <a:p>
            <a:r>
              <a:rPr kumimoji="1" lang="en-US" altLang="ja-JP" sz="1200" dirty="0" smtClean="0"/>
              <a:t>Linux Kernel</a:t>
            </a:r>
            <a:endParaRPr kumimoji="1" lang="ja-JP" altLang="en-US" sz="1200" dirty="0"/>
          </a:p>
        </p:txBody>
      </p:sp>
      <p:sp>
        <p:nvSpPr>
          <p:cNvPr id="11" name="正方形/長方形 10"/>
          <p:cNvSpPr/>
          <p:nvPr/>
        </p:nvSpPr>
        <p:spPr>
          <a:xfrm>
            <a:off x="2071670" y="2357430"/>
            <a:ext cx="2643206" cy="500066"/>
          </a:xfrm>
          <a:prstGeom prst="rect">
            <a:avLst/>
          </a:prstGeom>
        </p:spPr>
        <p:style>
          <a:lnRef idx="1">
            <a:schemeClr val="accent1"/>
          </a:lnRef>
          <a:fillRef idx="2">
            <a:schemeClr val="accent1"/>
          </a:fillRef>
          <a:effectRef idx="1">
            <a:schemeClr val="accent1"/>
          </a:effectRef>
          <a:fontRef idx="minor">
            <a:schemeClr val="dk1"/>
          </a:fontRef>
        </p:style>
        <p:txBody>
          <a:bodyPr rtlCol="0" anchor="ctr"/>
          <a:lstStyle/>
          <a:p>
            <a:pPr algn="ctr"/>
            <a:r>
              <a:rPr kumimoji="1" lang="en-US" altLang="ja-JP" sz="1200" dirty="0" err="1" smtClean="0"/>
              <a:t>GStreamer</a:t>
            </a:r>
            <a:r>
              <a:rPr kumimoji="1" lang="en-US" altLang="ja-JP" sz="1200" dirty="0" smtClean="0"/>
              <a:t> Element</a:t>
            </a:r>
          </a:p>
          <a:p>
            <a:pPr algn="ctr"/>
            <a:r>
              <a:rPr lang="en-US" altLang="ja-JP" sz="1200" dirty="0" smtClean="0"/>
              <a:t>for </a:t>
            </a:r>
            <a:r>
              <a:rPr lang="en-US" altLang="ja-JP" sz="1200" dirty="0" err="1" smtClean="0"/>
              <a:t>OpenMAX</a:t>
            </a:r>
            <a:r>
              <a:rPr lang="en-US" altLang="ja-JP" sz="1200" dirty="0" smtClean="0"/>
              <a:t> IL</a:t>
            </a:r>
            <a:endParaRPr kumimoji="1" lang="ja-JP" altLang="en-US" sz="1200" dirty="0"/>
          </a:p>
        </p:txBody>
      </p:sp>
      <p:cxnSp>
        <p:nvCxnSpPr>
          <p:cNvPr id="14" name="直線コネクタ 13"/>
          <p:cNvCxnSpPr/>
          <p:nvPr/>
        </p:nvCxnSpPr>
        <p:spPr>
          <a:xfrm>
            <a:off x="1714480" y="4500570"/>
            <a:ext cx="6000792" cy="1588"/>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直線コネクタ 15"/>
          <p:cNvCxnSpPr/>
          <p:nvPr/>
        </p:nvCxnSpPr>
        <p:spPr>
          <a:xfrm>
            <a:off x="1714480" y="1855776"/>
            <a:ext cx="6000792" cy="1588"/>
          </a:xfrm>
          <a:prstGeom prst="line">
            <a:avLst/>
          </a:prstGeom>
        </p:spPr>
        <p:style>
          <a:lnRef idx="1">
            <a:schemeClr val="accent1"/>
          </a:lnRef>
          <a:fillRef idx="0">
            <a:schemeClr val="accent1"/>
          </a:fillRef>
          <a:effectRef idx="0">
            <a:schemeClr val="accent1"/>
          </a:effectRef>
          <a:fontRef idx="minor">
            <a:schemeClr val="tx1"/>
          </a:fontRef>
        </p:style>
      </p:cxnSp>
      <p:sp>
        <p:nvSpPr>
          <p:cNvPr id="17" name="正方形/長方形 16"/>
          <p:cNvSpPr/>
          <p:nvPr/>
        </p:nvSpPr>
        <p:spPr>
          <a:xfrm>
            <a:off x="3000364" y="4786322"/>
            <a:ext cx="4438680" cy="438152"/>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lang="en-US" altLang="ja-JP" sz="1200" smtClean="0"/>
              <a:t>Kernel Driver</a:t>
            </a:r>
            <a:endParaRPr kumimoji="1" lang="ja-JP" altLang="en-US" sz="1200" dirty="0"/>
          </a:p>
        </p:txBody>
      </p:sp>
      <p:sp>
        <p:nvSpPr>
          <p:cNvPr id="22" name="下矢印 21"/>
          <p:cNvSpPr/>
          <p:nvPr/>
        </p:nvSpPr>
        <p:spPr>
          <a:xfrm>
            <a:off x="3230112" y="1571612"/>
            <a:ext cx="484632" cy="549780"/>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24" name="下矢印 23"/>
          <p:cNvSpPr/>
          <p:nvPr/>
        </p:nvSpPr>
        <p:spPr>
          <a:xfrm>
            <a:off x="3214678" y="2928934"/>
            <a:ext cx="484632" cy="428628"/>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29" name="正方形/長方形 28"/>
          <p:cNvSpPr/>
          <p:nvPr/>
        </p:nvSpPr>
        <p:spPr>
          <a:xfrm>
            <a:off x="2000232" y="5572140"/>
            <a:ext cx="5500726" cy="571504"/>
          </a:xfrm>
          <a:prstGeom prst="rect">
            <a:avLst/>
          </a:prstGeom>
        </p:spPr>
        <p:style>
          <a:lnRef idx="1">
            <a:schemeClr val="dk1"/>
          </a:lnRef>
          <a:fillRef idx="2">
            <a:schemeClr val="dk1"/>
          </a:fillRef>
          <a:effectRef idx="1">
            <a:schemeClr val="dk1"/>
          </a:effectRef>
          <a:fontRef idx="minor">
            <a:schemeClr val="dk1"/>
          </a:fontRef>
        </p:style>
        <p:txBody>
          <a:bodyPr rtlCol="0" anchor="ctr"/>
          <a:lstStyle/>
          <a:p>
            <a:pPr algn="ctr"/>
            <a:r>
              <a:rPr kumimoji="1" lang="en-US" altLang="ja-JP" sz="1200" dirty="0" err="1" smtClean="0"/>
              <a:t>SHMobile</a:t>
            </a:r>
            <a:r>
              <a:rPr kumimoji="1" lang="en-US" altLang="ja-JP" sz="1200" dirty="0" smtClean="0"/>
              <a:t> H/W</a:t>
            </a:r>
            <a:endParaRPr kumimoji="1" lang="ja-JP" altLang="en-US" sz="1200" dirty="0"/>
          </a:p>
        </p:txBody>
      </p:sp>
      <p:sp>
        <p:nvSpPr>
          <p:cNvPr id="30" name="下矢印 29"/>
          <p:cNvSpPr/>
          <p:nvPr/>
        </p:nvSpPr>
        <p:spPr>
          <a:xfrm>
            <a:off x="6000760" y="5143512"/>
            <a:ext cx="484632" cy="571504"/>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37" name="線吹き出し 2 (枠付き) 36"/>
          <p:cNvSpPr/>
          <p:nvPr/>
        </p:nvSpPr>
        <p:spPr>
          <a:xfrm>
            <a:off x="7715272" y="3714752"/>
            <a:ext cx="1357322" cy="898400"/>
          </a:xfrm>
          <a:prstGeom prst="borderCallout2">
            <a:avLst>
              <a:gd name="adj1" fmla="val 18750"/>
              <a:gd name="adj2" fmla="val -8333"/>
              <a:gd name="adj3" fmla="val 18750"/>
              <a:gd name="adj4" fmla="val -16667"/>
              <a:gd name="adj5" fmla="val 124167"/>
              <a:gd name="adj6" fmla="val -40717"/>
            </a:avLst>
          </a:prstGeom>
          <a:solidFill>
            <a:srgbClr val="FFFFCC"/>
          </a:solidFill>
          <a:ln w="3175">
            <a:solidFill>
              <a:schemeClr val="tx1"/>
            </a:solid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ja-JP" altLang="en-US" sz="1000" dirty="0" smtClean="0">
                <a:solidFill>
                  <a:schemeClr val="tx1"/>
                </a:solidFill>
              </a:rPr>
              <a:t>開発対象</a:t>
            </a:r>
            <a:endParaRPr kumimoji="1" lang="en-US" altLang="ja-JP" sz="1000" dirty="0" smtClean="0">
              <a:solidFill>
                <a:schemeClr val="tx1"/>
              </a:solidFill>
            </a:endParaRPr>
          </a:p>
          <a:p>
            <a:pPr algn="ctr"/>
            <a:r>
              <a:rPr lang="en-US" altLang="ja-JP" sz="1000" dirty="0" smtClean="0">
                <a:solidFill>
                  <a:schemeClr val="tx1"/>
                </a:solidFill>
              </a:rPr>
              <a:t>GPL </a:t>
            </a:r>
          </a:p>
          <a:p>
            <a:pPr algn="ctr"/>
            <a:r>
              <a:rPr lang="en-US" altLang="ja-JP" sz="1000" dirty="0" smtClean="0">
                <a:solidFill>
                  <a:schemeClr val="tx1"/>
                </a:solidFill>
              </a:rPr>
              <a:t>(DMA/IRQ </a:t>
            </a:r>
            <a:r>
              <a:rPr lang="ja-JP" altLang="en-US" sz="1000" dirty="0" smtClean="0">
                <a:solidFill>
                  <a:schemeClr val="tx1"/>
                </a:solidFill>
              </a:rPr>
              <a:t>処理</a:t>
            </a:r>
            <a:r>
              <a:rPr lang="en-US" altLang="ja-JP" sz="1000" dirty="0" smtClean="0">
                <a:solidFill>
                  <a:schemeClr val="tx1"/>
                </a:solidFill>
              </a:rPr>
              <a:t>)</a:t>
            </a:r>
            <a:endParaRPr kumimoji="1" lang="ja-JP" altLang="en-US" sz="1000" dirty="0">
              <a:solidFill>
                <a:schemeClr val="tx1"/>
              </a:solidFill>
            </a:endParaRPr>
          </a:p>
        </p:txBody>
      </p:sp>
      <p:sp>
        <p:nvSpPr>
          <p:cNvPr id="38" name="線吹き出し 2 (枠付き) 37"/>
          <p:cNvSpPr/>
          <p:nvPr/>
        </p:nvSpPr>
        <p:spPr>
          <a:xfrm flipH="1">
            <a:off x="428596" y="1357298"/>
            <a:ext cx="1214446" cy="612648"/>
          </a:xfrm>
          <a:prstGeom prst="borderCallout2">
            <a:avLst>
              <a:gd name="adj1" fmla="val 18750"/>
              <a:gd name="adj2" fmla="val -8333"/>
              <a:gd name="adj3" fmla="val 18750"/>
              <a:gd name="adj4" fmla="val -16667"/>
              <a:gd name="adj5" fmla="val 136533"/>
              <a:gd name="adj6" fmla="val -37963"/>
            </a:avLst>
          </a:prstGeom>
          <a:solidFill>
            <a:srgbClr val="FFFFCC"/>
          </a:solidFill>
          <a:ln w="3175">
            <a:solidFill>
              <a:schemeClr val="tx1"/>
            </a:solid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ja-JP" altLang="en-US" sz="1050" dirty="0" smtClean="0">
                <a:solidFill>
                  <a:schemeClr val="tx1"/>
                </a:solidFill>
              </a:rPr>
              <a:t>既存ソフト</a:t>
            </a:r>
            <a:endParaRPr kumimoji="1" lang="en-US" altLang="ja-JP" sz="1050" dirty="0" smtClean="0">
              <a:solidFill>
                <a:schemeClr val="tx1"/>
              </a:solidFill>
            </a:endParaRPr>
          </a:p>
          <a:p>
            <a:pPr algn="ctr"/>
            <a:r>
              <a:rPr lang="en-US" altLang="ja-JP" sz="1050" dirty="0" smtClean="0">
                <a:solidFill>
                  <a:schemeClr val="tx1"/>
                </a:solidFill>
              </a:rPr>
              <a:t>LGPL</a:t>
            </a:r>
            <a:endParaRPr kumimoji="1" lang="ja-JP" altLang="en-US" sz="1050" dirty="0">
              <a:solidFill>
                <a:schemeClr val="tx1"/>
              </a:solidFill>
            </a:endParaRPr>
          </a:p>
        </p:txBody>
      </p:sp>
      <p:sp>
        <p:nvSpPr>
          <p:cNvPr id="40" name="正方形/長方形 39"/>
          <p:cNvSpPr/>
          <p:nvPr/>
        </p:nvSpPr>
        <p:spPr>
          <a:xfrm>
            <a:off x="4857752" y="2071678"/>
            <a:ext cx="2786082" cy="928694"/>
          </a:xfrm>
          <a:prstGeom prst="rect">
            <a:avLst/>
          </a:prstGeom>
        </p:spPr>
        <p:style>
          <a:lnRef idx="1">
            <a:schemeClr val="accent1"/>
          </a:lnRef>
          <a:fillRef idx="2">
            <a:schemeClr val="accent1"/>
          </a:fillRef>
          <a:effectRef idx="1">
            <a:schemeClr val="accent1"/>
          </a:effectRef>
          <a:fontRef idx="minor">
            <a:schemeClr val="dk1"/>
          </a:fontRef>
        </p:style>
        <p:txBody>
          <a:bodyPr rtlCol="0" anchor="t"/>
          <a:lstStyle/>
          <a:p>
            <a:pPr algn="ctr"/>
            <a:r>
              <a:rPr kumimoji="1" lang="en-US" altLang="ja-JP" sz="1200" dirty="0" err="1" smtClean="0"/>
              <a:t>DirectFB</a:t>
            </a:r>
            <a:endParaRPr kumimoji="1" lang="ja-JP" altLang="en-US" sz="1200" dirty="0"/>
          </a:p>
        </p:txBody>
      </p:sp>
      <p:sp>
        <p:nvSpPr>
          <p:cNvPr id="41" name="正方形/長方形 40"/>
          <p:cNvSpPr/>
          <p:nvPr/>
        </p:nvSpPr>
        <p:spPr>
          <a:xfrm>
            <a:off x="4929190" y="2357430"/>
            <a:ext cx="2643206" cy="500066"/>
          </a:xfrm>
          <a:prstGeom prst="rect">
            <a:avLst/>
          </a:prstGeom>
        </p:spPr>
        <p:style>
          <a:lnRef idx="1">
            <a:schemeClr val="accent3"/>
          </a:lnRef>
          <a:fillRef idx="2">
            <a:schemeClr val="accent3"/>
          </a:fillRef>
          <a:effectRef idx="1">
            <a:schemeClr val="accent3"/>
          </a:effectRef>
          <a:fontRef idx="minor">
            <a:schemeClr val="dk1"/>
          </a:fontRef>
        </p:style>
        <p:txBody>
          <a:bodyPr rtlCol="0" anchor="ctr"/>
          <a:lstStyle/>
          <a:p>
            <a:pPr algn="ctr"/>
            <a:r>
              <a:rPr kumimoji="1" lang="en-US" altLang="ja-JP" sz="1200" dirty="0" err="1" smtClean="0"/>
              <a:t>gfxdriver</a:t>
            </a:r>
            <a:r>
              <a:rPr kumimoji="1" lang="en-US" altLang="ja-JP" sz="1200" dirty="0" smtClean="0"/>
              <a:t> for SH-Mobile</a:t>
            </a:r>
            <a:endParaRPr kumimoji="1" lang="ja-JP" altLang="en-US" sz="1200" dirty="0"/>
          </a:p>
        </p:txBody>
      </p:sp>
      <p:sp>
        <p:nvSpPr>
          <p:cNvPr id="25" name="下矢印 24"/>
          <p:cNvSpPr/>
          <p:nvPr/>
        </p:nvSpPr>
        <p:spPr>
          <a:xfrm>
            <a:off x="3214678" y="5143512"/>
            <a:ext cx="484632" cy="549780"/>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26" name="線吹き出し 2 (枠付き) 25"/>
          <p:cNvSpPr/>
          <p:nvPr/>
        </p:nvSpPr>
        <p:spPr>
          <a:xfrm flipH="1">
            <a:off x="142844" y="2928934"/>
            <a:ext cx="1428760" cy="612648"/>
          </a:xfrm>
          <a:prstGeom prst="borderCallout2">
            <a:avLst>
              <a:gd name="adj1" fmla="val 18750"/>
              <a:gd name="adj2" fmla="val -8333"/>
              <a:gd name="adj3" fmla="val 18750"/>
              <a:gd name="adj4" fmla="val -16667"/>
              <a:gd name="adj5" fmla="val 136533"/>
              <a:gd name="adj6" fmla="val -37963"/>
            </a:avLst>
          </a:prstGeom>
          <a:solidFill>
            <a:srgbClr val="FFFFCC"/>
          </a:solidFill>
          <a:ln w="3175">
            <a:solidFill>
              <a:schemeClr val="tx1"/>
            </a:solid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ja-JP" altLang="en-US" sz="1050" dirty="0" smtClean="0">
                <a:solidFill>
                  <a:schemeClr val="tx1"/>
                </a:solidFill>
              </a:rPr>
              <a:t>新規開発</a:t>
            </a:r>
            <a:endParaRPr kumimoji="1" lang="en-US" altLang="ja-JP" sz="1050" dirty="0" smtClean="0">
              <a:solidFill>
                <a:schemeClr val="tx1"/>
              </a:solidFill>
            </a:endParaRPr>
          </a:p>
          <a:p>
            <a:pPr algn="ctr"/>
            <a:r>
              <a:rPr lang="en-US" altLang="ja-JP" sz="1050" dirty="0" smtClean="0">
                <a:solidFill>
                  <a:schemeClr val="tx1"/>
                </a:solidFill>
              </a:rPr>
              <a:t>or</a:t>
            </a:r>
          </a:p>
          <a:p>
            <a:pPr algn="ctr"/>
            <a:r>
              <a:rPr kumimoji="1" lang="en-US" altLang="ja-JP" sz="1050" dirty="0" smtClean="0">
                <a:solidFill>
                  <a:schemeClr val="tx1"/>
                </a:solidFill>
              </a:rPr>
              <a:t>Bellagio (</a:t>
            </a:r>
            <a:r>
              <a:rPr kumimoji="1" lang="ja-JP" altLang="en-US" sz="1050" dirty="0" smtClean="0">
                <a:solidFill>
                  <a:schemeClr val="tx1"/>
                </a:solidFill>
              </a:rPr>
              <a:t>既存</a:t>
            </a:r>
            <a:r>
              <a:rPr kumimoji="1" lang="en-US" altLang="ja-JP" sz="1050" dirty="0" smtClean="0">
                <a:solidFill>
                  <a:schemeClr val="tx1"/>
                </a:solidFill>
              </a:rPr>
              <a:t>OSS)</a:t>
            </a:r>
            <a:endParaRPr kumimoji="1" lang="ja-JP" altLang="en-US" sz="1050" dirty="0">
              <a:solidFill>
                <a:schemeClr val="tx1"/>
              </a:solidFill>
            </a:endParaRPr>
          </a:p>
        </p:txBody>
      </p:sp>
      <p:sp>
        <p:nvSpPr>
          <p:cNvPr id="27" name="下矢印 26"/>
          <p:cNvSpPr/>
          <p:nvPr/>
        </p:nvSpPr>
        <p:spPr>
          <a:xfrm>
            <a:off x="6000760" y="1571612"/>
            <a:ext cx="484632" cy="549780"/>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28" name="下矢印 27"/>
          <p:cNvSpPr/>
          <p:nvPr/>
        </p:nvSpPr>
        <p:spPr>
          <a:xfrm>
            <a:off x="3214678" y="4286256"/>
            <a:ext cx="484632" cy="500066"/>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32" name="下矢印 31"/>
          <p:cNvSpPr/>
          <p:nvPr/>
        </p:nvSpPr>
        <p:spPr>
          <a:xfrm>
            <a:off x="6000760" y="2928934"/>
            <a:ext cx="484632" cy="1857388"/>
          </a:xfrm>
          <a:prstGeom prst="downArrow">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kumimoji="1" lang="ja-JP" altLang="en-US" sz="1200"/>
          </a:p>
        </p:txBody>
      </p:sp>
      <p:sp>
        <p:nvSpPr>
          <p:cNvPr id="34" name="正方形/長方形 33"/>
          <p:cNvSpPr/>
          <p:nvPr/>
        </p:nvSpPr>
        <p:spPr>
          <a:xfrm>
            <a:off x="2071670" y="3643314"/>
            <a:ext cx="2643206" cy="571504"/>
          </a:xfrm>
          <a:prstGeom prst="rect">
            <a:avLst/>
          </a:prstGeom>
        </p:spPr>
        <p:style>
          <a:lnRef idx="1">
            <a:schemeClr val="accent5"/>
          </a:lnRef>
          <a:fillRef idx="2">
            <a:schemeClr val="accent5"/>
          </a:fillRef>
          <a:effectRef idx="1">
            <a:schemeClr val="accent5"/>
          </a:effectRef>
          <a:fontRef idx="minor">
            <a:schemeClr val="dk1"/>
          </a:fontRef>
        </p:style>
        <p:txBody>
          <a:bodyPr rtlCol="0" anchor="ctr"/>
          <a:lstStyle/>
          <a:p>
            <a:pPr algn="ctr"/>
            <a:r>
              <a:rPr kumimoji="1" lang="en-US" altLang="ja-JP" sz="1200" dirty="0" smtClean="0"/>
              <a:t>VPU Support Core</a:t>
            </a:r>
            <a:endParaRPr kumimoji="1" lang="ja-JP" altLang="en-US" sz="1200" dirty="0"/>
          </a:p>
        </p:txBody>
      </p:sp>
      <p:sp>
        <p:nvSpPr>
          <p:cNvPr id="35" name="線吹き出し 2 (枠付き) 34"/>
          <p:cNvSpPr/>
          <p:nvPr/>
        </p:nvSpPr>
        <p:spPr>
          <a:xfrm flipH="1">
            <a:off x="142844" y="4071942"/>
            <a:ext cx="1428760" cy="612648"/>
          </a:xfrm>
          <a:prstGeom prst="borderCallout2">
            <a:avLst>
              <a:gd name="adj1" fmla="val 18750"/>
              <a:gd name="adj2" fmla="val -8333"/>
              <a:gd name="adj3" fmla="val 18750"/>
              <a:gd name="adj4" fmla="val -16667"/>
              <a:gd name="adj5" fmla="val 3723"/>
              <a:gd name="adj6" fmla="val -46099"/>
            </a:avLst>
          </a:prstGeom>
          <a:solidFill>
            <a:srgbClr val="FFFFCC"/>
          </a:solidFill>
          <a:ln w="3175">
            <a:solidFill>
              <a:schemeClr val="tx1"/>
            </a:solidFill>
          </a:ln>
          <a:effectLst>
            <a:outerShdw blurRad="50800" dist="381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ja-JP" altLang="en-US" sz="1050" dirty="0" smtClean="0">
                <a:solidFill>
                  <a:schemeClr val="tx1"/>
                </a:solidFill>
              </a:rPr>
              <a:t>既存</a:t>
            </a:r>
            <a:endParaRPr kumimoji="1" lang="en-US" altLang="ja-JP" sz="1050" dirty="0" smtClean="0">
              <a:solidFill>
                <a:schemeClr val="tx1"/>
              </a:solidFill>
            </a:endParaRPr>
          </a:p>
          <a:p>
            <a:pPr algn="ctr"/>
            <a:r>
              <a:rPr lang="en-US" altLang="ja-JP" sz="1050" dirty="0" smtClean="0">
                <a:solidFill>
                  <a:schemeClr val="tx1"/>
                </a:solidFill>
              </a:rPr>
              <a:t>Renesas Proprietary</a:t>
            </a:r>
            <a:endParaRPr kumimoji="1" lang="ja-JP" altLang="en-US" sz="1050" dirty="0">
              <a:solidFill>
                <a:schemeClr val="tx1"/>
              </a:solidFill>
            </a:endParaRPr>
          </a:p>
        </p:txBody>
      </p:sp>
      <p:sp>
        <p:nvSpPr>
          <p:cNvPr id="39" name="正方形/長方形 38"/>
          <p:cNvSpPr/>
          <p:nvPr/>
        </p:nvSpPr>
        <p:spPr>
          <a:xfrm>
            <a:off x="1785918" y="3143248"/>
            <a:ext cx="3143272" cy="2214562"/>
          </a:xfrm>
          <a:prstGeom prst="rect">
            <a:avLst/>
          </a:prstGeom>
          <a:noFill/>
          <a:ln w="57150">
            <a:solidFill>
              <a:srgbClr val="FF0000"/>
            </a:solidFill>
          </a:ln>
          <a:effectLst>
            <a:outerShdw blurRad="50800" dist="38100" dir="2700000" algn="tl" rotWithShape="0">
              <a:prstClr val="black">
                <a:alpha val="40000"/>
              </a:prstClr>
            </a:outerShdw>
          </a:effectLst>
        </p:spPr>
        <p:style>
          <a:lnRef idx="2">
            <a:schemeClr val="accent2"/>
          </a:lnRef>
          <a:fillRef idx="1">
            <a:schemeClr val="lt1"/>
          </a:fillRef>
          <a:effectRef idx="0">
            <a:schemeClr val="accent2"/>
          </a:effectRef>
          <a:fontRef idx="minor">
            <a:schemeClr val="dk1"/>
          </a:fontRef>
        </p:style>
        <p:txBody>
          <a:bodyPr rtlCol="0" anchor="ctr"/>
          <a:lstStyle/>
          <a:p>
            <a:pPr algn="ctr"/>
            <a:endParaRPr kumimoji="1" lang="ja-JP" altLang="en-US"/>
          </a:p>
        </p:txBody>
      </p:sp>
      <p:sp>
        <p:nvSpPr>
          <p:cNvPr id="42" name="線吹き出し 2 (枠付き) 41"/>
          <p:cNvSpPr/>
          <p:nvPr/>
        </p:nvSpPr>
        <p:spPr>
          <a:xfrm flipH="1">
            <a:off x="285720" y="5500702"/>
            <a:ext cx="1428760" cy="612648"/>
          </a:xfrm>
          <a:prstGeom prst="borderCallout2">
            <a:avLst>
              <a:gd name="adj1" fmla="val 18750"/>
              <a:gd name="adj2" fmla="val -8333"/>
              <a:gd name="adj3" fmla="val 18750"/>
              <a:gd name="adj4" fmla="val -16667"/>
              <a:gd name="adj5" fmla="val -15250"/>
              <a:gd name="adj6" fmla="val -48268"/>
            </a:avLst>
          </a:prstGeom>
          <a:solidFill>
            <a:srgbClr val="FFFFCC"/>
          </a:solidFill>
          <a:ln w="3175">
            <a:solidFill>
              <a:schemeClr val="tx1"/>
            </a:solidFill>
          </a:ln>
          <a:effectLst>
            <a:glow rad="101600">
              <a:schemeClr val="accent2">
                <a:satMod val="175000"/>
                <a:alpha val="40000"/>
              </a:schemeClr>
            </a:glow>
            <a:outerShdw blurRad="50800" dist="88900" dir="2700000" algn="tl" rotWithShape="0">
              <a:prstClr val="black">
                <a:alpha val="40000"/>
              </a:prstClr>
            </a:outerShdw>
          </a:effectLst>
        </p:spPr>
        <p:style>
          <a:lnRef idx="2">
            <a:schemeClr val="accent6">
              <a:shade val="50000"/>
            </a:schemeClr>
          </a:lnRef>
          <a:fillRef idx="1">
            <a:schemeClr val="accent6"/>
          </a:fillRef>
          <a:effectRef idx="0">
            <a:schemeClr val="accent6"/>
          </a:effectRef>
          <a:fontRef idx="minor">
            <a:schemeClr val="lt1"/>
          </a:fontRef>
        </p:style>
        <p:txBody>
          <a:bodyPr rtlCol="0" anchor="ctr"/>
          <a:lstStyle/>
          <a:p>
            <a:pPr algn="ctr"/>
            <a:r>
              <a:rPr kumimoji="1" lang="en-US" altLang="ja-JP" sz="1050" dirty="0" smtClean="0">
                <a:solidFill>
                  <a:schemeClr val="tx1"/>
                </a:solidFill>
              </a:rPr>
              <a:t>Renesas</a:t>
            </a:r>
            <a:r>
              <a:rPr kumimoji="1" lang="ja-JP" altLang="en-US" sz="1050" dirty="0" smtClean="0">
                <a:solidFill>
                  <a:schemeClr val="tx1"/>
                </a:solidFill>
              </a:rPr>
              <a:t>提供部分</a:t>
            </a:r>
            <a:endParaRPr kumimoji="1" lang="ja-JP" altLang="en-US" sz="1050" dirty="0">
              <a:solidFill>
                <a:schemeClr val="tx1"/>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lang="ja-JP" altLang="en-US" dirty="0" smtClean="0"/>
              <a:t>ルネサスのミドル構造に合わせた </a:t>
            </a:r>
            <a:r>
              <a:rPr lang="en-US" altLang="ja-JP" dirty="0" err="1" smtClean="0"/>
              <a:t>OpenMAX</a:t>
            </a:r>
            <a:r>
              <a:rPr lang="en-US" altLang="ja-JP" dirty="0" smtClean="0"/>
              <a:t> IL</a:t>
            </a:r>
            <a:r>
              <a:rPr lang="ja-JP" altLang="en-US" dirty="0" smtClean="0"/>
              <a:t> 実装方法</a:t>
            </a:r>
            <a:endParaRPr lang="ja-JP" altLang="en-US" dirty="0"/>
          </a:p>
        </p:txBody>
      </p:sp>
      <p:sp>
        <p:nvSpPr>
          <p:cNvPr id="5" name="スライド番号プレースホルダ 4"/>
          <p:cNvSpPr>
            <a:spLocks noGrp="1"/>
          </p:cNvSpPr>
          <p:nvPr>
            <p:ph type="sldNum" sz="quarter" idx="4294967295"/>
          </p:nvPr>
        </p:nvSpPr>
        <p:spPr>
          <a:xfrm>
            <a:off x="142844" y="6534128"/>
            <a:ext cx="519130" cy="323872"/>
          </a:xfrm>
          <a:prstGeom prst="rect">
            <a:avLst/>
          </a:prstGeom>
        </p:spPr>
        <p:txBody>
          <a:bodyPr/>
          <a:lstStyle/>
          <a:p>
            <a:fld id="{1A89C1D6-96DC-4FA9-80CB-4BDEB589D5D5}" type="slidenum">
              <a:rPr kumimoji="1" lang="ja-JP" altLang="en-US" smtClean="0"/>
              <a:pPr/>
              <a:t>21</a:t>
            </a:fld>
            <a:endParaRPr kumimoji="1" lang="ja-JP" altLang="en-US" dirty="0"/>
          </a:p>
        </p:txBody>
      </p:sp>
      <p:sp>
        <p:nvSpPr>
          <p:cNvPr id="7" name="正方形/長方形 6"/>
          <p:cNvSpPr/>
          <p:nvPr/>
        </p:nvSpPr>
        <p:spPr>
          <a:xfrm>
            <a:off x="357158" y="3252789"/>
            <a:ext cx="6272234" cy="9144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ja-JP" altLang="en-US" dirty="0" smtClean="0"/>
              <a:t>既存</a:t>
            </a:r>
            <a:r>
              <a:rPr kumimoji="1" lang="en-US" altLang="ja-JP" dirty="0" smtClean="0"/>
              <a:t>S</a:t>
            </a:r>
            <a:r>
              <a:rPr kumimoji="1" lang="ja-JP" altLang="en-US" dirty="0" smtClean="0"/>
              <a:t>シ括</a:t>
            </a:r>
            <a:r>
              <a:rPr lang="ja-JP" altLang="en-US" dirty="0" smtClean="0"/>
              <a:t>コア・ミドル</a:t>
            </a:r>
            <a:endParaRPr lang="en-US" altLang="ja-JP" dirty="0" smtClean="0"/>
          </a:p>
          <a:p>
            <a:pPr algn="ctr"/>
            <a:r>
              <a:rPr kumimoji="1" lang="ja-JP" altLang="en-US" dirty="0" smtClean="0"/>
              <a:t>（</a:t>
            </a:r>
            <a:r>
              <a:rPr lang="ja-JP" altLang="en-US" dirty="0" smtClean="0"/>
              <a:t>プリミティブな機能実装、フレーム単位処理</a:t>
            </a:r>
            <a:r>
              <a:rPr kumimoji="1" lang="ja-JP" altLang="en-US" dirty="0" smtClean="0"/>
              <a:t> ）</a:t>
            </a:r>
            <a:endParaRPr kumimoji="1" lang="ja-JP" altLang="en-US" dirty="0"/>
          </a:p>
        </p:txBody>
      </p:sp>
      <p:sp>
        <p:nvSpPr>
          <p:cNvPr id="8" name="正方形/長方形 7"/>
          <p:cNvSpPr/>
          <p:nvPr/>
        </p:nvSpPr>
        <p:spPr>
          <a:xfrm>
            <a:off x="357158" y="4319589"/>
            <a:ext cx="6272234" cy="914400"/>
          </a:xfrm>
          <a:prstGeom prst="rect">
            <a:avLst/>
          </a:prstGeom>
        </p:spPr>
        <p:style>
          <a:lnRef idx="1">
            <a:schemeClr val="accent1"/>
          </a:lnRef>
          <a:fillRef idx="3">
            <a:schemeClr val="accent1"/>
          </a:fillRef>
          <a:effectRef idx="2">
            <a:schemeClr val="accent1"/>
          </a:effectRef>
          <a:fontRef idx="minor">
            <a:schemeClr val="lt1"/>
          </a:fontRef>
        </p:style>
        <p:txBody>
          <a:bodyPr rtlCol="0" anchor="ctr"/>
          <a:lstStyle/>
          <a:p>
            <a:pPr algn="ctr"/>
            <a:r>
              <a:rPr kumimoji="1" lang="en-US" altLang="ja-JP" dirty="0" smtClean="0"/>
              <a:t>Linux Kernel Driver</a:t>
            </a:r>
            <a:br>
              <a:rPr kumimoji="1" lang="en-US" altLang="ja-JP" dirty="0" smtClean="0"/>
            </a:br>
            <a:r>
              <a:rPr kumimoji="1" lang="ja-JP" altLang="en-US" dirty="0" smtClean="0"/>
              <a:t>（ </a:t>
            </a:r>
            <a:r>
              <a:rPr lang="en-US" altLang="ja-JP" dirty="0" smtClean="0"/>
              <a:t>VPU</a:t>
            </a:r>
            <a:r>
              <a:rPr lang="ja-JP" altLang="en-US" dirty="0" smtClean="0"/>
              <a:t>にコマンドを送るのみシンプルな機能 </a:t>
            </a:r>
            <a:r>
              <a:rPr kumimoji="1" lang="ja-JP" altLang="en-US" dirty="0" smtClean="0"/>
              <a:t>）</a:t>
            </a:r>
            <a:endParaRPr kumimoji="1" lang="ja-JP" altLang="en-US" dirty="0"/>
          </a:p>
        </p:txBody>
      </p:sp>
      <p:sp>
        <p:nvSpPr>
          <p:cNvPr id="9" name="正方形/長方形 8"/>
          <p:cNvSpPr/>
          <p:nvPr/>
        </p:nvSpPr>
        <p:spPr>
          <a:xfrm>
            <a:off x="3457556" y="2224089"/>
            <a:ext cx="3171836" cy="91440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kumimoji="1" lang="en-US" altLang="ja-JP" dirty="0" err="1" smtClean="0">
                <a:solidFill>
                  <a:srgbClr val="FF0000"/>
                </a:solidFill>
              </a:rPr>
              <a:t>OpenMAX</a:t>
            </a:r>
            <a:r>
              <a:rPr kumimoji="1" lang="en-US" altLang="ja-JP" dirty="0" smtClean="0">
                <a:solidFill>
                  <a:srgbClr val="FF0000"/>
                </a:solidFill>
              </a:rPr>
              <a:t> IL Library</a:t>
            </a:r>
            <a:br>
              <a:rPr kumimoji="1" lang="en-US" altLang="ja-JP" dirty="0" smtClean="0">
                <a:solidFill>
                  <a:srgbClr val="FF0000"/>
                </a:solidFill>
              </a:rPr>
            </a:br>
            <a:r>
              <a:rPr kumimoji="1" lang="ja-JP" altLang="en-US" dirty="0" smtClean="0">
                <a:solidFill>
                  <a:srgbClr val="FF0000"/>
                </a:solidFill>
              </a:rPr>
              <a:t>（フレーム間調停、同期処理）</a:t>
            </a:r>
            <a:endParaRPr kumimoji="1" lang="ja-JP" altLang="en-US" dirty="0">
              <a:solidFill>
                <a:srgbClr val="FF0000"/>
              </a:solidFill>
            </a:endParaRPr>
          </a:p>
        </p:txBody>
      </p:sp>
      <p:sp>
        <p:nvSpPr>
          <p:cNvPr id="13" name="正方形/長方形 12"/>
          <p:cNvSpPr/>
          <p:nvPr/>
        </p:nvSpPr>
        <p:spPr bwMode="auto">
          <a:xfrm>
            <a:off x="371423" y="1142984"/>
            <a:ext cx="3000396" cy="2000264"/>
          </a:xfrm>
          <a:prstGeom prst="rect">
            <a:avLst/>
          </a:prstGeom>
          <a:ln>
            <a:headEnd type="none" w="med" len="med"/>
            <a:tailEnd type="none" w="med" len="med"/>
          </a:ln>
        </p:spPr>
        <p:style>
          <a:lnRef idx="1">
            <a:schemeClr val="accent4"/>
          </a:lnRef>
          <a:fillRef idx="2">
            <a:schemeClr val="accent4"/>
          </a:fillRef>
          <a:effectRef idx="1">
            <a:schemeClr val="accent4"/>
          </a:effectRef>
          <a:fontRef idx="minor">
            <a:schemeClr val="dk1"/>
          </a:fontRef>
        </p:style>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現在の </a:t>
            </a:r>
            <a:r>
              <a:rPr kumimoji="0" lang="en-US" altLang="ja-JP" b="0" i="0" u="none" strike="noStrike" cap="none" normalizeH="0" baseline="0" dirty="0" err="1" smtClean="0">
                <a:ln>
                  <a:noFill/>
                </a:ln>
                <a:solidFill>
                  <a:schemeClr val="tx2">
                    <a:lumMod val="50000"/>
                  </a:schemeClr>
                </a:solidFill>
                <a:effectLst/>
                <a:latin typeface="Times New Roman" pitchFamily="18" charset="0"/>
                <a:ea typeface="ＭＳ Ｐゴシック" pitchFamily="50" charset="-128"/>
              </a:rPr>
              <a:t>uITRON</a:t>
            </a: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ベース</a:t>
            </a:r>
            <a: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
            </a:r>
            <a:b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b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のアプリケーションでは</a:t>
            </a:r>
            <a: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
            </a:r>
            <a:b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b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アプリ内で </a:t>
            </a:r>
            <a: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Streaming</a:t>
            </a: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 の</a:t>
            </a:r>
            <a: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
            </a:r>
            <a:br>
              <a:rPr kumimoji="0" lang="en-US" altLang="ja-JP"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br>
            <a:r>
              <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rPr>
              <a:t>最適化を実現</a:t>
            </a:r>
            <a:r>
              <a:rPr kumimoji="0" lang="ja-JP" altLang="en-US" dirty="0" smtClean="0">
                <a:solidFill>
                  <a:schemeClr val="tx2">
                    <a:lumMod val="50000"/>
                  </a:schemeClr>
                </a:solidFill>
                <a:latin typeface="Times New Roman" pitchFamily="18" charset="0"/>
              </a:rPr>
              <a:t>しているが</a:t>
            </a:r>
            <a:endParaRPr kumimoji="0" lang="ja-JP" altLang="en-US" b="0" i="0" u="none" strike="noStrike" cap="none" normalizeH="0" baseline="0" dirty="0" smtClean="0">
              <a:ln>
                <a:noFill/>
              </a:ln>
              <a:solidFill>
                <a:schemeClr val="tx2">
                  <a:lumMod val="50000"/>
                </a:schemeClr>
              </a:solidFill>
              <a:effectLst/>
              <a:latin typeface="Times New Roman" pitchFamily="18" charset="0"/>
              <a:ea typeface="ＭＳ Ｐゴシック" pitchFamily="50" charset="-128"/>
            </a:endParaRPr>
          </a:p>
        </p:txBody>
      </p:sp>
      <p:sp>
        <p:nvSpPr>
          <p:cNvPr id="14" name="正方形/長方形 13"/>
          <p:cNvSpPr/>
          <p:nvPr/>
        </p:nvSpPr>
        <p:spPr>
          <a:xfrm>
            <a:off x="3457556" y="1166773"/>
            <a:ext cx="3171836" cy="914400"/>
          </a:xfrm>
          <a:prstGeom prst="rect">
            <a:avLst/>
          </a:prstGeom>
        </p:spPr>
        <p:style>
          <a:lnRef idx="1">
            <a:schemeClr val="accent6"/>
          </a:lnRef>
          <a:fillRef idx="2">
            <a:schemeClr val="accent6"/>
          </a:fillRef>
          <a:effectRef idx="1">
            <a:schemeClr val="accent6"/>
          </a:effectRef>
          <a:fontRef idx="minor">
            <a:schemeClr val="dk1"/>
          </a:fontRef>
        </p:style>
        <p:txBody>
          <a:bodyPr rtlCol="0" anchor="ctr"/>
          <a:lstStyle/>
          <a:p>
            <a:pPr algn="ctr"/>
            <a:r>
              <a:rPr kumimoji="1" lang="en-US" altLang="ja-JP" dirty="0" err="1" smtClean="0">
                <a:solidFill>
                  <a:srgbClr val="FF0000"/>
                </a:solidFill>
              </a:rPr>
              <a:t>GStreamer</a:t>
            </a:r>
            <a:r>
              <a:rPr kumimoji="1" lang="ja-JP" altLang="en-US" dirty="0" smtClean="0">
                <a:solidFill>
                  <a:srgbClr val="FF0000"/>
                </a:solidFill>
              </a:rPr>
              <a:t> </a:t>
            </a:r>
            <a:r>
              <a:rPr kumimoji="1" lang="en-US" altLang="ja-JP" dirty="0" smtClean="0">
                <a:solidFill>
                  <a:srgbClr val="FF0000"/>
                </a:solidFill>
              </a:rPr>
              <a:t>API</a:t>
            </a:r>
            <a:br>
              <a:rPr kumimoji="1" lang="en-US" altLang="ja-JP" dirty="0" smtClean="0">
                <a:solidFill>
                  <a:srgbClr val="FF0000"/>
                </a:solidFill>
              </a:rPr>
            </a:br>
            <a:r>
              <a:rPr kumimoji="1" lang="ja-JP" altLang="en-US" dirty="0" smtClean="0">
                <a:solidFill>
                  <a:srgbClr val="FF0000"/>
                </a:solidFill>
              </a:rPr>
              <a:t>（ </a:t>
            </a:r>
            <a:r>
              <a:rPr kumimoji="1" lang="en-US" altLang="ja-JP" dirty="0" err="1" smtClean="0">
                <a:solidFill>
                  <a:srgbClr val="FF0000"/>
                </a:solidFill>
              </a:rPr>
              <a:t>OpemMAX</a:t>
            </a:r>
            <a:r>
              <a:rPr kumimoji="1" lang="en-US" altLang="ja-JP" dirty="0" smtClean="0">
                <a:solidFill>
                  <a:srgbClr val="FF0000"/>
                </a:solidFill>
              </a:rPr>
              <a:t>/IL</a:t>
            </a:r>
            <a:r>
              <a:rPr kumimoji="1" lang="ja-JP" altLang="en-US" dirty="0" smtClean="0">
                <a:solidFill>
                  <a:srgbClr val="FF0000"/>
                </a:solidFill>
              </a:rPr>
              <a:t> </a:t>
            </a:r>
            <a:r>
              <a:rPr kumimoji="1" lang="en-US" altLang="ja-JP" dirty="0" smtClean="0">
                <a:solidFill>
                  <a:srgbClr val="FF0000"/>
                </a:solidFill>
              </a:rPr>
              <a:t>interface</a:t>
            </a:r>
            <a:r>
              <a:rPr kumimoji="1" lang="ja-JP" altLang="en-US" dirty="0" smtClean="0">
                <a:solidFill>
                  <a:srgbClr val="FF0000"/>
                </a:solidFill>
              </a:rPr>
              <a:t> ）</a:t>
            </a:r>
            <a:endParaRPr kumimoji="1" lang="ja-JP" altLang="en-US" dirty="0">
              <a:solidFill>
                <a:srgbClr val="FF0000"/>
              </a:solidFill>
            </a:endParaRPr>
          </a:p>
        </p:txBody>
      </p:sp>
      <p:sp>
        <p:nvSpPr>
          <p:cNvPr id="15" name="左矢印 14"/>
          <p:cNvSpPr/>
          <p:nvPr/>
        </p:nvSpPr>
        <p:spPr bwMode="auto">
          <a:xfrm>
            <a:off x="6715140" y="2095467"/>
            <a:ext cx="2143140" cy="1143008"/>
          </a:xfrm>
          <a:prstGeom prst="leftArrow">
            <a:avLst/>
          </a:prstGeom>
          <a:solidFill>
            <a:srgbClr val="FF00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eaLnBrk="0" hangingPunct="0"/>
            <a:r>
              <a:rPr kumimoji="0" lang="ja-JP" altLang="en-US" dirty="0" smtClean="0">
                <a:solidFill>
                  <a:schemeClr val="bg1"/>
                </a:solidFill>
                <a:latin typeface="Times New Roman" pitchFamily="18" charset="0"/>
              </a:rPr>
              <a:t>実装最適化</a:t>
            </a: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必要</a:t>
            </a:r>
          </a:p>
        </p:txBody>
      </p:sp>
      <p:sp>
        <p:nvSpPr>
          <p:cNvPr id="16" name="角丸四角形 15"/>
          <p:cNvSpPr/>
          <p:nvPr/>
        </p:nvSpPr>
        <p:spPr bwMode="auto">
          <a:xfrm>
            <a:off x="214282" y="5500702"/>
            <a:ext cx="8715436" cy="571504"/>
          </a:xfrm>
          <a:prstGeom prst="roundRect">
            <a:avLst/>
          </a:prstGeom>
          <a:solidFill>
            <a:srgbClr val="FFFF00"/>
          </a:solidFill>
          <a:ln w="9525" cap="flat" cmpd="sng" algn="ctr">
            <a:noFill/>
            <a:prstDash val="solid"/>
            <a:round/>
            <a:headEnd type="none" w="med" len="med"/>
            <a:tailEnd type="none" w="med" len="med"/>
          </a:ln>
          <a:effectLst>
            <a:outerShdw dist="35921" dir="2700000" algn="ctr" rotWithShape="0">
              <a:schemeClr val="bg2"/>
            </a:outerShdw>
          </a:effectLst>
        </p:spPr>
        <p:txBody>
          <a:bodyPr vert="horz" wrap="none" lIns="91440" tIns="45720" rIns="91440" bIns="45720" numCol="1" rtlCol="0" anchor="ctr" anchorCtr="0" compatLnSpc="1">
            <a:prstTxWarp prst="textNoShape">
              <a:avLst/>
            </a:prstTxWarp>
          </a:bodyPr>
          <a:lstStyle/>
          <a:p>
            <a:pPr marL="0" marR="0" indent="0" algn="ctr" defTabSz="914400" rtl="0" eaLnBrk="0" fontAlgn="base" latinLnBrk="0" hangingPunct="0">
              <a:lnSpc>
                <a:spcPct val="100000"/>
              </a:lnSpc>
              <a:spcBef>
                <a:spcPct val="0"/>
              </a:spcBef>
              <a:spcAft>
                <a:spcPct val="0"/>
              </a:spcAft>
              <a:buClrTx/>
              <a:buSzTx/>
              <a:buFontTx/>
              <a:buNone/>
              <a:tabLst/>
            </a:pPr>
            <a:r>
              <a:rPr kumimoji="0" lang="ja-JP" altLang="en-US" sz="2400" b="0" i="0" u="none" strike="noStrike" cap="none" normalizeH="0" baseline="0" dirty="0" smtClean="0">
                <a:ln>
                  <a:noFill/>
                </a:ln>
                <a:solidFill>
                  <a:srgbClr val="FF0000"/>
                </a:solidFill>
                <a:effectLst/>
                <a:latin typeface="+mn-lt"/>
                <a:ea typeface="ＭＳ Ｐゴシック" pitchFamily="50" charset="-128"/>
              </a:rPr>
              <a:t>これまで </a:t>
            </a:r>
            <a:r>
              <a:rPr kumimoji="0" lang="en-US" altLang="ja-JP" sz="2400" b="0" i="0" u="none" strike="noStrike" cap="none" normalizeH="0" baseline="0" dirty="0" smtClean="0">
                <a:ln>
                  <a:noFill/>
                </a:ln>
                <a:solidFill>
                  <a:srgbClr val="FF0000"/>
                </a:solidFill>
                <a:effectLst/>
                <a:latin typeface="+mn-lt"/>
                <a:ea typeface="ＭＳ Ｐゴシック" pitchFamily="50" charset="-128"/>
              </a:rPr>
              <a:t>Mobile</a:t>
            </a:r>
            <a:r>
              <a:rPr kumimoji="0" lang="ja-JP" altLang="en-US" sz="2400" b="0" i="0" u="none" strike="noStrike" cap="none" normalizeH="0" baseline="0" dirty="0" smtClean="0">
                <a:ln>
                  <a:noFill/>
                </a:ln>
                <a:solidFill>
                  <a:srgbClr val="FF0000"/>
                </a:solidFill>
                <a:effectLst/>
                <a:latin typeface="+mn-lt"/>
                <a:ea typeface="ＭＳ Ｐゴシック" pitchFamily="50" charset="-128"/>
              </a:rPr>
              <a:t> </a:t>
            </a:r>
            <a:r>
              <a:rPr kumimoji="0" lang="en-US" altLang="ja-JP" sz="2400" b="0" i="0" u="none" strike="noStrike" cap="none" normalizeH="0" baseline="0" dirty="0" smtClean="0">
                <a:ln>
                  <a:noFill/>
                </a:ln>
                <a:solidFill>
                  <a:srgbClr val="FF0000"/>
                </a:solidFill>
                <a:effectLst/>
                <a:latin typeface="+mn-lt"/>
                <a:ea typeface="ＭＳ Ｐゴシック" pitchFamily="50" charset="-128"/>
              </a:rPr>
              <a:t>Linux</a:t>
            </a:r>
            <a:r>
              <a:rPr kumimoji="0" lang="ja-JP" altLang="en-US" sz="2400" b="0" i="0" u="none" strike="noStrike" cap="none" normalizeH="0" baseline="0" dirty="0" smtClean="0">
                <a:ln>
                  <a:noFill/>
                </a:ln>
                <a:solidFill>
                  <a:srgbClr val="FF0000"/>
                </a:solidFill>
                <a:effectLst/>
                <a:latin typeface="+mn-lt"/>
                <a:ea typeface="ＭＳ Ｐゴシック" pitchFamily="50" charset="-128"/>
              </a:rPr>
              <a:t> 非携帯案件で一番苦戦してきた部分</a:t>
            </a:r>
          </a:p>
        </p:txBody>
      </p:sp>
      <p:cxnSp>
        <p:nvCxnSpPr>
          <p:cNvPr id="19" name="直線矢印コネクタ 18"/>
          <p:cNvCxnSpPr/>
          <p:nvPr/>
        </p:nvCxnSpPr>
        <p:spPr bwMode="auto">
          <a:xfrm rot="5400000" flipH="1" flipV="1">
            <a:off x="6715140" y="4214818"/>
            <a:ext cx="2428892" cy="1588"/>
          </a:xfrm>
          <a:prstGeom prst="straightConnector1">
            <a:avLst/>
          </a:prstGeom>
          <a:solidFill>
            <a:schemeClr val="accent1"/>
          </a:solidFill>
          <a:ln w="9525" cap="flat" cmpd="sng" algn="ctr">
            <a:solidFill>
              <a:schemeClr val="tx1"/>
            </a:solidFill>
            <a:prstDash val="solid"/>
            <a:round/>
            <a:headEnd type="none" w="med" len="med"/>
            <a:tailEnd type="arrow"/>
          </a:ln>
          <a:effectLst>
            <a:outerShdw dist="35921" dir="2700000" algn="ctr" rotWithShape="0">
              <a:schemeClr val="bg2"/>
            </a:outerShdw>
          </a:effectLst>
        </p:spPr>
      </p:cxnSp>
      <p:sp>
        <p:nvSpPr>
          <p:cNvPr id="17" name="円/楕円 16"/>
          <p:cNvSpPr/>
          <p:nvPr/>
        </p:nvSpPr>
        <p:spPr bwMode="auto">
          <a:xfrm>
            <a:off x="6786578" y="3286124"/>
            <a:ext cx="2214578" cy="1857388"/>
          </a:xfrm>
          <a:prstGeom prst="ellipse">
            <a:avLst/>
          </a:prstGeom>
          <a:ln>
            <a:headEnd type="none" w="med" len="med"/>
            <a:tailEnd type="none" w="med" len="med"/>
          </a:ln>
        </p:spPr>
        <p:style>
          <a:lnRef idx="0">
            <a:schemeClr val="accent3"/>
          </a:lnRef>
          <a:fillRef idx="3">
            <a:schemeClr val="accent3"/>
          </a:fillRef>
          <a:effectRef idx="3">
            <a:schemeClr val="accent3"/>
          </a:effectRef>
          <a:fontRef idx="minor">
            <a:schemeClr val="lt1"/>
          </a:fontRef>
        </p:style>
        <p:txBody>
          <a:bodyPr vert="horz" wrap="square" lIns="0" tIns="36000" rIns="0" bIns="36000" numCol="1" rtlCol="0" anchor="ctr"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r>
              <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rPr>
              <a:t>スキルを持った</a:t>
            </a:r>
            <a:r>
              <a:rPr kumimoji="0" lang="ja-JP" altLang="en-US" dirty="0" smtClean="0">
                <a:solidFill>
                  <a:schemeClr val="bg1"/>
                </a:solidFill>
                <a:latin typeface="Times New Roman" pitchFamily="18" charset="0"/>
                <a:ea typeface="ＭＳ Ｐゴシック" pitchFamily="50" charset="-128"/>
              </a:rPr>
              <a:t>専門家が丁寧な実装を行わないと性能出ない</a:t>
            </a:r>
            <a:endParaRPr kumimoji="0" lang="ja-JP" altLang="en-US" b="0" i="0" u="none" strike="noStrike" cap="none" normalizeH="0" baseline="0" dirty="0" smtClean="0">
              <a:ln>
                <a:noFill/>
              </a:ln>
              <a:solidFill>
                <a:schemeClr val="bg1"/>
              </a:solidFill>
              <a:effectLst/>
              <a:latin typeface="Times New Roman" pitchFamily="18" charset="0"/>
              <a:ea typeface="ＭＳ Ｐゴシック" pitchFamily="50" charset="-128"/>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en-US" altLang="ja-JP" dirty="0" smtClean="0"/>
              <a:t>MMF</a:t>
            </a:r>
            <a:r>
              <a:rPr kumimoji="1" lang="ja-JP" altLang="en-US" dirty="0" smtClean="0"/>
              <a:t> 専門家との連携　・・・・・ 適切なエンジニアの確保</a:t>
            </a:r>
            <a:endParaRPr kumimoji="1" lang="ja-JP" altLang="en-US" dirty="0"/>
          </a:p>
        </p:txBody>
      </p:sp>
      <p:sp>
        <p:nvSpPr>
          <p:cNvPr id="4" name="スライド番号プレースホルダ 3"/>
          <p:cNvSpPr>
            <a:spLocks noGrp="1"/>
          </p:cNvSpPr>
          <p:nvPr>
            <p:ph type="sldNum" sz="quarter" idx="10"/>
          </p:nvPr>
        </p:nvSpPr>
        <p:spPr/>
        <p:txBody>
          <a:bodyPr/>
          <a:lstStyle/>
          <a:p>
            <a:pPr>
              <a:defRPr/>
            </a:pPr>
            <a:fld id="{71064272-DE7B-4843-93F6-7D809BBBB62B}" type="slidenum">
              <a:rPr lang="ja-JP" altLang="en-US" smtClean="0"/>
              <a:pPr>
                <a:defRPr/>
              </a:pPr>
              <a:t>22</a:t>
            </a:fld>
            <a:endParaRPr lang="ja-JP" altLang="en-US"/>
          </a:p>
        </p:txBody>
      </p:sp>
      <p:pic>
        <p:nvPicPr>
          <p:cNvPr id="5" name="図 4" descr="con1.JPG"/>
          <p:cNvPicPr>
            <a:picLocks noChangeAspect="1"/>
          </p:cNvPicPr>
          <p:nvPr/>
        </p:nvPicPr>
        <p:blipFill>
          <a:blip r:embed="rId2"/>
          <a:stretch>
            <a:fillRect/>
          </a:stretch>
        </p:blipFill>
        <p:spPr>
          <a:xfrm>
            <a:off x="214282" y="785794"/>
            <a:ext cx="7010400" cy="5248275"/>
          </a:xfrm>
          <a:prstGeom prst="rect">
            <a:avLst/>
          </a:prstGeom>
          <a:ln>
            <a:solidFill>
              <a:schemeClr val="accent1"/>
            </a:solidFill>
          </a:ln>
          <a:effectLst>
            <a:outerShdw blurRad="50800" dist="38100" dir="2700000" algn="tl" rotWithShape="0">
              <a:prstClr val="black">
                <a:alpha val="40000"/>
              </a:prstClr>
            </a:outerShdw>
          </a:effectLst>
        </p:spPr>
      </p:pic>
      <p:pic>
        <p:nvPicPr>
          <p:cNvPr id="6" name="図 5" descr="con2.JPG"/>
          <p:cNvPicPr>
            <a:picLocks noChangeAspect="1"/>
          </p:cNvPicPr>
          <p:nvPr/>
        </p:nvPicPr>
        <p:blipFill>
          <a:blip r:embed="rId3"/>
          <a:stretch>
            <a:fillRect/>
          </a:stretch>
        </p:blipFill>
        <p:spPr>
          <a:xfrm>
            <a:off x="4714876" y="1357298"/>
            <a:ext cx="4076704" cy="3057528"/>
          </a:xfrm>
          <a:prstGeom prst="rect">
            <a:avLst/>
          </a:prstGeom>
          <a:ln>
            <a:solidFill>
              <a:schemeClr val="accent1"/>
            </a:solidFill>
          </a:ln>
          <a:effectLst>
            <a:outerShdw blurRad="50800" dist="38100" dir="2700000" algn="tl" rotWithShape="0">
              <a:prstClr val="black">
                <a:alpha val="40000"/>
              </a:prstClr>
            </a:outerShdw>
          </a:effectLst>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タイトル 1"/>
          <p:cNvSpPr>
            <a:spLocks noGrp="1"/>
          </p:cNvSpPr>
          <p:nvPr>
            <p:ph type="title"/>
          </p:nvPr>
        </p:nvSpPr>
        <p:spPr>
          <a:xfrm>
            <a:off x="468313" y="260350"/>
            <a:ext cx="8307387" cy="454025"/>
          </a:xfrm>
        </p:spPr>
        <p:txBody>
          <a:bodyPr/>
          <a:lstStyle/>
          <a:p>
            <a:r>
              <a:rPr lang="en-US" altLang="ja-JP" smtClean="0"/>
              <a:t>SH-MobileR2</a:t>
            </a:r>
            <a:r>
              <a:rPr lang="ja-JP" altLang="en-US" smtClean="0"/>
              <a:t> </a:t>
            </a:r>
            <a:r>
              <a:rPr lang="en-US" altLang="ja-JP" smtClean="0"/>
              <a:t>Linux</a:t>
            </a:r>
            <a:r>
              <a:rPr lang="ja-JP" altLang="en-US" smtClean="0"/>
              <a:t> </a:t>
            </a:r>
            <a:r>
              <a:rPr lang="en-US" altLang="ja-JP" smtClean="0"/>
              <a:t>BSP</a:t>
            </a:r>
            <a:endParaRPr lang="ja-JP" altLang="en-US" smtClean="0"/>
          </a:p>
        </p:txBody>
      </p:sp>
      <p:sp>
        <p:nvSpPr>
          <p:cNvPr id="3" name="コンテンツ プレースホルダ 2"/>
          <p:cNvSpPr>
            <a:spLocks noGrp="1"/>
          </p:cNvSpPr>
          <p:nvPr>
            <p:ph idx="1"/>
          </p:nvPr>
        </p:nvSpPr>
        <p:spPr>
          <a:xfrm>
            <a:off x="285750" y="857250"/>
            <a:ext cx="8643938" cy="5500688"/>
          </a:xfrm>
        </p:spPr>
        <p:txBody>
          <a:bodyPr/>
          <a:lstStyle/>
          <a:p>
            <a:pPr>
              <a:buFontTx/>
              <a:buBlip>
                <a:blip r:embed="rId2"/>
              </a:buBlip>
            </a:pPr>
            <a:r>
              <a:rPr lang="en-US" altLang="ja-JP" smtClean="0"/>
              <a:t>SH-Mobile</a:t>
            </a:r>
            <a:r>
              <a:rPr lang="ja-JP" altLang="en-US" smtClean="0"/>
              <a:t> </a:t>
            </a:r>
            <a:r>
              <a:rPr lang="en-US" altLang="ja-JP" smtClean="0"/>
              <a:t>R</a:t>
            </a:r>
            <a:r>
              <a:rPr lang="ja-JP" altLang="en-US" smtClean="0"/>
              <a:t> 系の </a:t>
            </a:r>
            <a:r>
              <a:rPr lang="en-US" altLang="ja-JP" smtClean="0"/>
              <a:t>BSP</a:t>
            </a:r>
            <a:r>
              <a:rPr lang="ja-JP" altLang="en-US" smtClean="0"/>
              <a:t> の内容を全面的に見直し中</a:t>
            </a:r>
            <a:endParaRPr lang="en-US" altLang="ja-JP" smtClean="0"/>
          </a:p>
          <a:p>
            <a:pPr lvl="1">
              <a:buFontTx/>
              <a:buBlip>
                <a:blip r:embed="rId2"/>
              </a:buBlip>
            </a:pPr>
            <a:r>
              <a:rPr lang="en-US" altLang="ja-JP" smtClean="0"/>
              <a:t>MIGO-R</a:t>
            </a:r>
            <a:r>
              <a:rPr lang="ja-JP" altLang="en-US" smtClean="0"/>
              <a:t> </a:t>
            </a:r>
            <a:r>
              <a:rPr lang="en-US" altLang="ja-JP" smtClean="0"/>
              <a:t>BSP</a:t>
            </a:r>
            <a:r>
              <a:rPr lang="ja-JP" altLang="en-US" smtClean="0"/>
              <a:t> の全面改定作業 （ </a:t>
            </a:r>
            <a:r>
              <a:rPr lang="en-US" altLang="ja-JP" smtClean="0"/>
              <a:t>3</a:t>
            </a:r>
            <a:r>
              <a:rPr lang="ja-JP" altLang="en-US" smtClean="0"/>
              <a:t>月末</a:t>
            </a:r>
            <a:r>
              <a:rPr lang="en-US" altLang="ja-JP" smtClean="0"/>
              <a:t>α</a:t>
            </a:r>
            <a:r>
              <a:rPr lang="ja-JP" altLang="en-US" smtClean="0"/>
              <a:t>リリース、</a:t>
            </a:r>
            <a:r>
              <a:rPr lang="en-US" altLang="ja-JP" smtClean="0"/>
              <a:t>4</a:t>
            </a:r>
            <a:r>
              <a:rPr lang="ja-JP" altLang="en-US" smtClean="0"/>
              <a:t>月末 </a:t>
            </a:r>
            <a:r>
              <a:rPr lang="en-US" altLang="ja-JP" smtClean="0"/>
              <a:t>Final</a:t>
            </a:r>
            <a:r>
              <a:rPr lang="ja-JP" altLang="en-US" smtClean="0"/>
              <a:t> ）</a:t>
            </a:r>
            <a:endParaRPr lang="en-US" altLang="ja-JP" smtClean="0"/>
          </a:p>
          <a:p>
            <a:pPr lvl="1">
              <a:buFontTx/>
              <a:buBlip>
                <a:blip r:embed="rId2"/>
              </a:buBlip>
            </a:pPr>
            <a:r>
              <a:rPr lang="en-US" altLang="ja-JP" smtClean="0"/>
              <a:t>SH-MobileR2</a:t>
            </a:r>
            <a:r>
              <a:rPr lang="ja-JP" altLang="en-US" smtClean="0"/>
              <a:t> </a:t>
            </a:r>
            <a:r>
              <a:rPr lang="en-US" altLang="ja-JP" smtClean="0"/>
              <a:t>Trial</a:t>
            </a:r>
            <a:r>
              <a:rPr lang="ja-JP" altLang="en-US" smtClean="0"/>
              <a:t> </a:t>
            </a:r>
            <a:r>
              <a:rPr lang="en-US" altLang="ja-JP" smtClean="0"/>
              <a:t>BSP</a:t>
            </a:r>
            <a:r>
              <a:rPr lang="ja-JP" altLang="en-US" smtClean="0"/>
              <a:t> を </a:t>
            </a:r>
            <a:r>
              <a:rPr lang="en-US" altLang="ja-JP" smtClean="0"/>
              <a:t>3/17</a:t>
            </a:r>
            <a:r>
              <a:rPr lang="ja-JP" altLang="en-US" smtClean="0"/>
              <a:t> </a:t>
            </a:r>
            <a:r>
              <a:rPr lang="en-US" altLang="ja-JP" smtClean="0"/>
              <a:t>SH-Mobile</a:t>
            </a:r>
            <a:r>
              <a:rPr lang="ja-JP" altLang="en-US" smtClean="0"/>
              <a:t> コンソシアムで配布</a:t>
            </a:r>
            <a:endParaRPr lang="en-US" altLang="ja-JP" smtClean="0"/>
          </a:p>
          <a:p>
            <a:pPr lvl="1">
              <a:buFontTx/>
              <a:buBlip>
                <a:blip r:embed="rId2"/>
              </a:buBlip>
            </a:pPr>
            <a:endParaRPr lang="en-US" altLang="ja-JP" smtClean="0"/>
          </a:p>
          <a:p>
            <a:pPr lvl="1">
              <a:buFontTx/>
              <a:buBlip>
                <a:blip r:embed="rId2"/>
              </a:buBlip>
            </a:pPr>
            <a:endParaRPr lang="en-US" altLang="ja-JP" smtClean="0"/>
          </a:p>
          <a:p>
            <a:pPr lvl="1">
              <a:buFontTx/>
              <a:buBlip>
                <a:blip r:embed="rId2"/>
              </a:buBlip>
            </a:pPr>
            <a:r>
              <a:rPr lang="ja-JP" altLang="en-US" smtClean="0"/>
              <a:t>これらの 汎用 </a:t>
            </a:r>
            <a:r>
              <a:rPr lang="en-US" altLang="ja-JP" smtClean="0"/>
              <a:t>SH-Mobile</a:t>
            </a:r>
            <a:r>
              <a:rPr lang="ja-JP" altLang="en-US" smtClean="0"/>
              <a:t> </a:t>
            </a:r>
            <a:r>
              <a:rPr lang="en-US" altLang="ja-JP" smtClean="0"/>
              <a:t>Linux</a:t>
            </a:r>
            <a:r>
              <a:rPr lang="ja-JP" altLang="en-US" smtClean="0"/>
              <a:t> </a:t>
            </a:r>
            <a:r>
              <a:rPr lang="en-US" altLang="ja-JP" smtClean="0"/>
              <a:t>BSP</a:t>
            </a:r>
            <a:r>
              <a:rPr lang="ja-JP" altLang="en-US" smtClean="0"/>
              <a:t> の要素技術開発が 携帯向け</a:t>
            </a:r>
            <a:r>
              <a:rPr lang="en-US" altLang="ja-JP" smtClean="0"/>
              <a:t/>
            </a:r>
            <a:br>
              <a:rPr lang="en-US" altLang="ja-JP" smtClean="0"/>
            </a:br>
            <a:r>
              <a:rPr lang="en-US" altLang="ja-JP" smtClean="0"/>
              <a:t>Linux</a:t>
            </a:r>
            <a:r>
              <a:rPr lang="ja-JP" altLang="en-US" smtClean="0"/>
              <a:t> ソフトウエアプラットフォーム準備活動に直結している。</a:t>
            </a:r>
          </a:p>
        </p:txBody>
      </p:sp>
      <p:sp>
        <p:nvSpPr>
          <p:cNvPr id="25604" name="スライド番号プレースホルダ 3"/>
          <p:cNvSpPr>
            <a:spLocks noGrp="1"/>
          </p:cNvSpPr>
          <p:nvPr>
            <p:ph type="sldNum" sz="quarter" idx="10"/>
          </p:nvPr>
        </p:nvSpPr>
        <p:spPr>
          <a:noFill/>
        </p:spPr>
        <p:txBody>
          <a:bodyPr/>
          <a:lstStyle/>
          <a:p>
            <a:pPr fontAlgn="base">
              <a:spcBef>
                <a:spcPct val="0"/>
              </a:spcBef>
              <a:spcAft>
                <a:spcPct val="0"/>
              </a:spcAft>
            </a:pPr>
            <a:fld id="{C57141FB-12A3-44A9-B494-37845C3B591A}" type="slidenum">
              <a:rPr lang="ja-JP" altLang="en-US" smtClean="0">
                <a:latin typeface="Arial" pitchFamily="34" charset="0"/>
              </a:rPr>
              <a:pPr fontAlgn="base">
                <a:spcBef>
                  <a:spcPct val="0"/>
                </a:spcBef>
                <a:spcAft>
                  <a:spcPct val="0"/>
                </a:spcAft>
              </a:pPr>
              <a:t>23</a:t>
            </a:fld>
            <a:endParaRPr lang="en-US" altLang="ja-JP" smtClean="0">
              <a:latin typeface="Arial" pitchFamily="34" charset="0"/>
            </a:endParaRPr>
          </a:p>
        </p:txBody>
      </p:sp>
      <p:sp>
        <p:nvSpPr>
          <p:cNvPr id="5" name="下矢印 4"/>
          <p:cNvSpPr/>
          <p:nvPr/>
        </p:nvSpPr>
        <p:spPr bwMode="auto">
          <a:xfrm>
            <a:off x="3786188" y="2011363"/>
            <a:ext cx="1071562" cy="642937"/>
          </a:xfrm>
          <a:prstGeom prst="downArrow">
            <a:avLst/>
          </a:prstGeom>
          <a:ln>
            <a:headEnd type="none" w="med" len="med"/>
            <a:tailEnd type="none" w="med" len="med"/>
          </a:ln>
        </p:spPr>
        <p:style>
          <a:lnRef idx="1">
            <a:schemeClr val="accent3"/>
          </a:lnRef>
          <a:fillRef idx="2">
            <a:schemeClr val="accent3"/>
          </a:fillRef>
          <a:effectRef idx="1">
            <a:schemeClr val="accent3"/>
          </a:effectRef>
          <a:fontRef idx="minor">
            <a:schemeClr val="dk1"/>
          </a:fontRef>
        </p:style>
        <p:txBody>
          <a:bodyPr wrap="none" anchor="ctr"/>
          <a:lstStyle/>
          <a:p>
            <a:pPr eaLnBrk="0" hangingPunct="0">
              <a:defRPr/>
            </a:pPr>
            <a:endParaRPr kumimoji="0" lang="ja-JP" altLang="en-US" sz="2400" dirty="0">
              <a:solidFill>
                <a:schemeClr val="tx1"/>
              </a:solidFill>
              <a:latin typeface="Times New Roman" pitchFamily="18" charset="0"/>
            </a:endParaRPr>
          </a:p>
        </p:txBody>
      </p:sp>
      <p:pic>
        <p:nvPicPr>
          <p:cNvPr id="25607" name="Picture 7" descr="ppt1"/>
          <p:cNvPicPr>
            <a:picLocks noChangeAspect="1" noChangeArrowheads="1"/>
          </p:cNvPicPr>
          <p:nvPr/>
        </p:nvPicPr>
        <p:blipFill>
          <a:blip r:embed="rId3"/>
          <a:srcRect/>
          <a:stretch>
            <a:fillRect/>
          </a:stretch>
        </p:blipFill>
        <p:spPr bwMode="auto">
          <a:xfrm>
            <a:off x="684213" y="3429000"/>
            <a:ext cx="3887787" cy="2906713"/>
          </a:xfrm>
          <a:prstGeom prst="rect">
            <a:avLst/>
          </a:prstGeom>
          <a:noFill/>
        </p:spPr>
      </p:pic>
      <p:pic>
        <p:nvPicPr>
          <p:cNvPr id="25608" name="Picture 8" descr="ppt2"/>
          <p:cNvPicPr>
            <a:picLocks noChangeAspect="1" noChangeArrowheads="1"/>
          </p:cNvPicPr>
          <p:nvPr/>
        </p:nvPicPr>
        <p:blipFill>
          <a:blip r:embed="rId4"/>
          <a:srcRect/>
          <a:stretch>
            <a:fillRect/>
          </a:stretch>
        </p:blipFill>
        <p:spPr bwMode="auto">
          <a:xfrm>
            <a:off x="4811713" y="3444875"/>
            <a:ext cx="3816350" cy="2855913"/>
          </a:xfrm>
          <a:prstGeom prst="rect">
            <a:avLst/>
          </a:prstGeom>
          <a:noFill/>
          <a:ln w="9525">
            <a:solidFill>
              <a:srgbClr val="CC0066"/>
            </a:solid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図 6" descr="sky.JPG"/>
          <p:cNvPicPr>
            <a:picLocks noChangeAspect="1"/>
          </p:cNvPicPr>
          <p:nvPr/>
        </p:nvPicPr>
        <p:blipFill>
          <a:blip r:embed="rId2"/>
          <a:stretch>
            <a:fillRect/>
          </a:stretch>
        </p:blipFill>
        <p:spPr>
          <a:xfrm>
            <a:off x="357158" y="1643050"/>
            <a:ext cx="5362575" cy="4633911"/>
          </a:xfrm>
          <a:prstGeom prst="rect">
            <a:avLst/>
          </a:prstGeom>
          <a:ln>
            <a:solidFill>
              <a:schemeClr val="accent1"/>
            </a:solidFill>
          </a:ln>
          <a:effectLst>
            <a:outerShdw blurRad="50800" dist="63500" dir="2700000" algn="tl" rotWithShape="0">
              <a:prstClr val="black">
                <a:alpha val="40000"/>
              </a:prstClr>
            </a:outerShdw>
          </a:effectLst>
        </p:spPr>
      </p:pic>
      <p:sp>
        <p:nvSpPr>
          <p:cNvPr id="26626" name="タイトル 1"/>
          <p:cNvSpPr>
            <a:spLocks noGrp="1"/>
          </p:cNvSpPr>
          <p:nvPr>
            <p:ph type="title"/>
          </p:nvPr>
        </p:nvSpPr>
        <p:spPr>
          <a:xfrm>
            <a:off x="468313" y="260350"/>
            <a:ext cx="8307387" cy="454025"/>
          </a:xfrm>
        </p:spPr>
        <p:txBody>
          <a:bodyPr/>
          <a:lstStyle/>
          <a:p>
            <a:r>
              <a:rPr lang="ja-JP" altLang="en-US" smtClean="0"/>
              <a:t>（予告）　</a:t>
            </a:r>
            <a:r>
              <a:rPr lang="en-US" altLang="ja-JP" smtClean="0"/>
              <a:t>Skype</a:t>
            </a:r>
            <a:r>
              <a:rPr lang="ja-JP" altLang="en-US" smtClean="0"/>
              <a:t> </a:t>
            </a:r>
            <a:r>
              <a:rPr lang="en-US" altLang="ja-JP" smtClean="0"/>
              <a:t>on</a:t>
            </a:r>
            <a:r>
              <a:rPr lang="ja-JP" altLang="en-US" smtClean="0"/>
              <a:t> </a:t>
            </a:r>
            <a:r>
              <a:rPr lang="en-US" altLang="ja-JP" smtClean="0"/>
              <a:t>SH-Mobile</a:t>
            </a:r>
            <a:r>
              <a:rPr lang="ja-JP" altLang="en-US" smtClean="0"/>
              <a:t> </a:t>
            </a:r>
          </a:p>
        </p:txBody>
      </p:sp>
      <p:sp>
        <p:nvSpPr>
          <p:cNvPr id="3" name="コンテンツ プレースホルダ 2"/>
          <p:cNvSpPr>
            <a:spLocks noGrp="1"/>
          </p:cNvSpPr>
          <p:nvPr>
            <p:ph idx="1"/>
          </p:nvPr>
        </p:nvSpPr>
        <p:spPr>
          <a:xfrm>
            <a:off x="285750" y="928688"/>
            <a:ext cx="8643938" cy="700087"/>
          </a:xfrm>
        </p:spPr>
        <p:txBody>
          <a:bodyPr/>
          <a:lstStyle/>
          <a:p>
            <a:pPr>
              <a:defRPr/>
            </a:pPr>
            <a:r>
              <a:rPr lang="ja-JP" altLang="en-US" dirty="0" smtClean="0"/>
              <a:t>最適化 </a:t>
            </a:r>
            <a:r>
              <a:rPr lang="en-US" altLang="ja-JP" dirty="0" smtClean="0"/>
              <a:t>Linux</a:t>
            </a:r>
            <a:r>
              <a:rPr lang="ja-JP" altLang="en-US" dirty="0" smtClean="0"/>
              <a:t> </a:t>
            </a:r>
            <a:r>
              <a:rPr lang="en-US" altLang="ja-JP" dirty="0" smtClean="0"/>
              <a:t>BSP</a:t>
            </a:r>
            <a:r>
              <a:rPr lang="ja-JP" altLang="en-US" dirty="0" smtClean="0"/>
              <a:t> </a:t>
            </a:r>
            <a:r>
              <a:rPr lang="en-US" altLang="ja-JP" dirty="0" smtClean="0"/>
              <a:t>+</a:t>
            </a:r>
            <a:r>
              <a:rPr lang="ja-JP" altLang="en-US" dirty="0" smtClean="0"/>
              <a:t> </a:t>
            </a:r>
            <a:r>
              <a:rPr lang="en-US" altLang="ja-JP" dirty="0" smtClean="0"/>
              <a:t>MMF</a:t>
            </a:r>
            <a:r>
              <a:rPr lang="ja-JP" altLang="en-US" dirty="0" smtClean="0"/>
              <a:t> （</a:t>
            </a:r>
            <a:r>
              <a:rPr lang="en-US" altLang="ja-JP" dirty="0" err="1" smtClean="0"/>
              <a:t>OpemMAX</a:t>
            </a:r>
            <a:r>
              <a:rPr lang="en-US" altLang="ja-JP" dirty="0" smtClean="0"/>
              <a:t>/IL</a:t>
            </a:r>
            <a:r>
              <a:rPr lang="ja-JP" altLang="en-US" dirty="0" smtClean="0"/>
              <a:t> </a:t>
            </a:r>
            <a:r>
              <a:rPr lang="en-US" altLang="ja-JP" dirty="0" smtClean="0"/>
              <a:t>+</a:t>
            </a:r>
            <a:r>
              <a:rPr lang="ja-JP" altLang="en-US" dirty="0" smtClean="0"/>
              <a:t> </a:t>
            </a:r>
            <a:r>
              <a:rPr lang="en-US" altLang="ja-JP" dirty="0" err="1" smtClean="0"/>
              <a:t>Gstreamer</a:t>
            </a:r>
            <a:r>
              <a:rPr lang="ja-JP" altLang="en-US" dirty="0" smtClean="0"/>
              <a:t> ） 上に</a:t>
            </a:r>
            <a:r>
              <a:rPr lang="en-US" altLang="ja-JP" dirty="0" smtClean="0"/>
              <a:t/>
            </a:r>
            <a:br>
              <a:rPr lang="en-US" altLang="ja-JP" dirty="0" smtClean="0"/>
            </a:br>
            <a:r>
              <a:rPr lang="en-US" altLang="ja-JP" dirty="0" smtClean="0"/>
              <a:t>Skype</a:t>
            </a:r>
            <a:r>
              <a:rPr lang="ja-JP" altLang="en-US" dirty="0" smtClean="0"/>
              <a:t> の テレビ電話プロトコルを実装　⇒ </a:t>
            </a:r>
            <a:r>
              <a:rPr lang="en-US" altLang="ja-JP" dirty="0" smtClean="0"/>
              <a:t>Skype</a:t>
            </a:r>
            <a:r>
              <a:rPr lang="ja-JP" altLang="en-US" dirty="0" smtClean="0"/>
              <a:t> との会話スタート</a:t>
            </a:r>
            <a:endParaRPr lang="ja-JP" altLang="en-US" dirty="0"/>
          </a:p>
        </p:txBody>
      </p:sp>
      <p:sp>
        <p:nvSpPr>
          <p:cNvPr id="26628" name="スライド番号プレースホルダ 3"/>
          <p:cNvSpPr>
            <a:spLocks noGrp="1"/>
          </p:cNvSpPr>
          <p:nvPr>
            <p:ph type="sldNum" sz="quarter" idx="10"/>
          </p:nvPr>
        </p:nvSpPr>
        <p:spPr>
          <a:noFill/>
        </p:spPr>
        <p:txBody>
          <a:bodyPr/>
          <a:lstStyle/>
          <a:p>
            <a:pPr fontAlgn="base">
              <a:spcBef>
                <a:spcPct val="0"/>
              </a:spcBef>
              <a:spcAft>
                <a:spcPct val="0"/>
              </a:spcAft>
            </a:pPr>
            <a:fld id="{B27EB2E8-793E-48AB-B024-A786129EED14}" type="slidenum">
              <a:rPr lang="ja-JP" altLang="en-US" smtClean="0">
                <a:latin typeface="Arial" pitchFamily="34" charset="0"/>
              </a:rPr>
              <a:pPr fontAlgn="base">
                <a:spcBef>
                  <a:spcPct val="0"/>
                </a:spcBef>
                <a:spcAft>
                  <a:spcPct val="0"/>
                </a:spcAft>
              </a:pPr>
              <a:t>24</a:t>
            </a:fld>
            <a:endParaRPr lang="en-US" altLang="ja-JP" smtClean="0">
              <a:latin typeface="Arial" pitchFamily="34" charset="0"/>
            </a:endParaRPr>
          </a:p>
        </p:txBody>
      </p:sp>
      <p:pic>
        <p:nvPicPr>
          <p:cNvPr id="8" name="図 7" descr="sky2.JPG"/>
          <p:cNvPicPr>
            <a:picLocks noChangeAspect="1"/>
          </p:cNvPicPr>
          <p:nvPr/>
        </p:nvPicPr>
        <p:blipFill>
          <a:blip r:embed="rId3"/>
          <a:stretch>
            <a:fillRect/>
          </a:stretch>
        </p:blipFill>
        <p:spPr>
          <a:xfrm>
            <a:off x="3143240" y="3714752"/>
            <a:ext cx="5381625" cy="2305050"/>
          </a:xfrm>
          <a:prstGeom prst="rect">
            <a:avLst/>
          </a:prstGeom>
          <a:ln>
            <a:solidFill>
              <a:schemeClr val="accent1"/>
            </a:solidFill>
          </a:ln>
          <a:effectLst>
            <a:outerShdw blurRad="50800" dist="63500" dir="2700000" algn="tl" rotWithShape="0">
              <a:prstClr val="black">
                <a:alpha val="40000"/>
              </a:prstClr>
            </a:outerShdw>
          </a:effectLst>
        </p:spPr>
      </p:pic>
    </p:spTree>
  </p:cSld>
  <p:clrMapOvr>
    <a:masterClrMapping/>
  </p:clrMapOvr>
</p:sld>
</file>

<file path=ppt/theme/theme1.xml><?xml version="1.0" encoding="utf-8"?>
<a:theme xmlns:a="http://schemas.openxmlformats.org/drawingml/2006/main" name="renesas">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New_Renesas">
      <a:majorFont>
        <a:latin typeface="Tahoma"/>
        <a:ea typeface="ＭＳ Ｐゴシック"/>
        <a:cs typeface=""/>
      </a:majorFont>
      <a:minorFont>
        <a:latin typeface="Tahoma"/>
        <a:ea typeface="ＭＳ Ｐゴシック"/>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outerShdw dist="35921" dir="2700000" algn="ctr" rotWithShape="0">
            <a:schemeClr val="bg2"/>
          </a:outerShdw>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ja-JP" altLang="en-US" sz="2400" b="0" i="0" u="none" strike="noStrike" cap="none" normalizeH="0" baseline="0" smtClean="0">
            <a:ln>
              <a:noFill/>
            </a:ln>
            <a:solidFill>
              <a:schemeClr val="tx1"/>
            </a:solidFill>
            <a:effectLst/>
            <a:latin typeface="Times New Roman" pitchFamily="18" charset="0"/>
            <a:ea typeface="ＭＳ Ｐゴシック" pitchFamily="50" charset="-128"/>
          </a:defRPr>
        </a:defPPr>
      </a:lstStyle>
    </a:lnDef>
  </a:objectDefaults>
  <a:extraClrSchemeLst>
    <a:extraClrScheme>
      <a:clrScheme name="New_Renesas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New_Renesas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New_Renesas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New_Renesas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New_Renesas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New_Renesas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New_Renesas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New_Renesas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93300"/>
        </a:hlink>
        <a:folHlink>
          <a:srgbClr val="FF0066"/>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renesas</Template>
  <TotalTime>4238</TotalTime>
  <Words>872</Words>
  <Application>Microsoft Office PowerPoint</Application>
  <PresentationFormat>画面に合わせる (4:3)</PresentationFormat>
  <Paragraphs>289</Paragraphs>
  <Slides>24</Slides>
  <Notes>3</Notes>
  <HiddenSlides>0</HiddenSlides>
  <MMClips>0</MMClips>
  <ScaleCrop>false</ScaleCrop>
  <HeadingPairs>
    <vt:vector size="4" baseType="variant">
      <vt:variant>
        <vt:lpstr>テーマ</vt:lpstr>
      </vt:variant>
      <vt:variant>
        <vt:i4>1</vt:i4>
      </vt:variant>
      <vt:variant>
        <vt:lpstr>スライド タイトル</vt:lpstr>
      </vt:variant>
      <vt:variant>
        <vt:i4>24</vt:i4>
      </vt:variant>
    </vt:vector>
  </HeadingPairs>
  <TitlesOfParts>
    <vt:vector size="25" baseType="lpstr">
      <vt:lpstr>renesas</vt:lpstr>
      <vt:lpstr>Linux 携帯サポート戦略 (2008-3)</vt:lpstr>
      <vt:lpstr>Linux携帯プラットフォーム勢力分析 </vt:lpstr>
      <vt:lpstr>DoCoMo　は携帯プラットフォームを2011年に統合する戦略 </vt:lpstr>
      <vt:lpstr>Linux 携帯プラットフォーム 変遷　・・・・ 第二世代に移行、収斂 ?</vt:lpstr>
      <vt:lpstr>スライド 5</vt:lpstr>
      <vt:lpstr>スライド 6</vt:lpstr>
      <vt:lpstr>WMC2008 で展示された 第一世代 LiMo 端末 </vt:lpstr>
      <vt:lpstr>LiMo R1 platform architecture</vt:lpstr>
      <vt:lpstr>スライド 9</vt:lpstr>
      <vt:lpstr>Access ALP　---- 2007年12月のアクセス新聞発表の背景</vt:lpstr>
      <vt:lpstr>スライド 11</vt:lpstr>
      <vt:lpstr>Android 状況サマリー　@WMC2008</vt:lpstr>
      <vt:lpstr>DoCoMo が Android に移行 ??　（3/22 読売新聞）</vt:lpstr>
      <vt:lpstr>Platform technology overlap　--- 共通した基盤技術がある</vt:lpstr>
      <vt:lpstr>携帯向け マルチメディアフレームワーク（MMF） 検討 </vt:lpstr>
      <vt:lpstr>携帯電話端末／オペレータビジネス環境の変化</vt:lpstr>
      <vt:lpstr>Linux 携帯プラットフォームで対応が必要となる共通 API</vt:lpstr>
      <vt:lpstr>SH-Mobile 向け MMF 実装の目的</vt:lpstr>
      <vt:lpstr>Linuxにおけるマルチメディア</vt:lpstr>
      <vt:lpstr>携帯向け MMF アーキテクチャ案</vt:lpstr>
      <vt:lpstr>ルネサスのミドル構造に合わせた OpenMAX IL 実装方法</vt:lpstr>
      <vt:lpstr>MMF 専門家との連携　・・・・・ 適切なエンジニアの確保</vt:lpstr>
      <vt:lpstr>SH-MobileR2 Linux BSP</vt:lpstr>
      <vt:lpstr>（予告）　Skype on SH-Mobile </vt:lpstr>
    </vt:vector>
  </TitlesOfParts>
  <Company>Renesas Solutions Corp</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スライド 1</dc:title>
  <dc:creator>munakata　hisao</dc:creator>
  <cp:lastModifiedBy>munakata　hisao</cp:lastModifiedBy>
  <cp:revision>530</cp:revision>
  <dcterms:created xsi:type="dcterms:W3CDTF">2007-11-24T05:58:29Z</dcterms:created>
  <dcterms:modified xsi:type="dcterms:W3CDTF">2008-03-26T00:37:58Z</dcterms:modified>
</cp:coreProperties>
</file>