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4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  <p:sldMasterId id="2147483694" r:id="rId3"/>
    <p:sldMasterId id="2147483704" r:id="rId4"/>
    <p:sldMasterId id="2147483709" r:id="rId5"/>
  </p:sldMasterIdLst>
  <p:notesMasterIdLst>
    <p:notesMasterId r:id="rId31"/>
  </p:notesMasterIdLst>
  <p:sldIdLst>
    <p:sldId id="256" r:id="rId6"/>
    <p:sldId id="295" r:id="rId7"/>
    <p:sldId id="277" r:id="rId8"/>
    <p:sldId id="297" r:id="rId9"/>
    <p:sldId id="257" r:id="rId10"/>
    <p:sldId id="303" r:id="rId11"/>
    <p:sldId id="279" r:id="rId12"/>
    <p:sldId id="278" r:id="rId13"/>
    <p:sldId id="291" r:id="rId14"/>
    <p:sldId id="298" r:id="rId15"/>
    <p:sldId id="283" r:id="rId16"/>
    <p:sldId id="282" r:id="rId17"/>
    <p:sldId id="292" r:id="rId18"/>
    <p:sldId id="293" r:id="rId19"/>
    <p:sldId id="280" r:id="rId20"/>
    <p:sldId id="281" r:id="rId21"/>
    <p:sldId id="284" r:id="rId22"/>
    <p:sldId id="285" r:id="rId23"/>
    <p:sldId id="299" r:id="rId24"/>
    <p:sldId id="287" r:id="rId25"/>
    <p:sldId id="288" r:id="rId26"/>
    <p:sldId id="289" r:id="rId27"/>
    <p:sldId id="286" r:id="rId28"/>
    <p:sldId id="290" r:id="rId29"/>
    <p:sldId id="296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8" userDrawn="1">
          <p15:clr>
            <a:srgbClr val="A4A3A4"/>
          </p15:clr>
        </p15:guide>
        <p15:guide id="2" pos="749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中間スタイル 2 - アクセント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中間スタイル 2 - アクセント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中間スタイル 2 - アクセント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2833802-FEF1-4C79-8D5D-14CF1EAF98D9}" styleName="淡色スタイル 2 - アクセント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5" d="100"/>
          <a:sy n="75" d="100"/>
        </p:scale>
        <p:origin x="198" y="54"/>
      </p:cViewPr>
      <p:guideLst>
        <p:guide orient="horz" pos="278"/>
        <p:guide pos="749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ECAC8A-ECD6-471E-BA78-A5A3CBFDBC2B}" type="datetimeFigureOut">
              <a:rPr kumimoji="1" lang="ja-JP" altLang="en-US" smtClean="0"/>
              <a:t>2016/5/25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274A01-6406-4D09-951D-2341E7E2F16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62467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42417-1B31-4ABC-8035-F7597904B3DA}" type="datetime1">
              <a:rPr kumimoji="1" lang="ja-JP" altLang="en-US" smtClean="0"/>
              <a:t>2016/5/25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89980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472732"/>
            <a:ext cx="4114800" cy="365125"/>
          </a:xfrm>
        </p:spPr>
        <p:txBody>
          <a:bodyPr/>
          <a:lstStyle/>
          <a:p>
            <a:r>
              <a:rPr kumimoji="1" lang="en-US" altLang="ja-JP" dirty="0"/>
              <a:t>Best practice of Open Source Operating system adoption</a:t>
            </a:r>
            <a:endParaRPr kumimoji="1" lang="ja-JP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318172" y="89591"/>
            <a:ext cx="2743200" cy="365125"/>
          </a:xfrm>
        </p:spPr>
        <p:txBody>
          <a:bodyPr/>
          <a:lstStyle>
            <a:lvl1pPr>
              <a:defRPr sz="1800">
                <a:latin typeface="Calibri" panose="020F0502020204030204" pitchFamily="34" charset="0"/>
              </a:defRPr>
            </a:lvl1pPr>
          </a:lstStyle>
          <a:p>
            <a:fld id="{C52729F0-15D6-455A-9EC1-D8998104B78D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0546382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E90E4-7DF9-44E2-9E59-591BF534EACE}" type="datetime1">
              <a:rPr kumimoji="1" lang="ja-JP" altLang="en-US" smtClean="0"/>
              <a:t>2016/5/25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886089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B79C1-1B8C-482F-8588-6B43E5C6CA18}" type="datetime1">
              <a:rPr kumimoji="1" lang="ja-JP" altLang="en-US" smtClean="0"/>
              <a:t>2016/5/25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804109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04E3DB-3C3C-4FCD-90B2-AFA821E468A6}" type="datetime1">
              <a:rPr kumimoji="1" lang="ja-JP" altLang="en-US" smtClean="0"/>
              <a:t>2016/5/25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197514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290A6-A003-47B0-880B-4CF0A683EFFB}" type="datetime1">
              <a:rPr kumimoji="1" lang="ja-JP" altLang="en-US" smtClean="0"/>
              <a:t>2016/5/25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2968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80584-7BFC-431D-998A-DDA600317765}" type="datetime1">
              <a:rPr kumimoji="1" lang="ja-JP" altLang="en-US" smtClean="0"/>
              <a:t>2016/5/25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671816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BF3F2-CCAF-4617-883F-76A12DB7FB2D}" type="datetime1">
              <a:rPr kumimoji="1" lang="ja-JP" altLang="en-US" smtClean="0"/>
              <a:t>2016/5/25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406519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4383A-1260-4685-B77A-E9C9DB7A9803}" type="datetime1">
              <a:rPr kumimoji="1" lang="ja-JP" altLang="en-US" smtClean="0"/>
              <a:t>2016/5/25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01582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407DB-7B56-48B8-B4FB-5E6FF8646B22}" type="datetime1">
              <a:rPr kumimoji="1" lang="ja-JP" altLang="en-US" smtClean="0"/>
              <a:t>2016/5/25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6337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62ABD-2654-4EA9-B179-BD5AF230155B}" type="datetime1">
              <a:rPr kumimoji="1" lang="ja-JP" altLang="en-US" smtClean="0"/>
              <a:t>2016/5/25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400104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platzhalt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1080000" y="-1"/>
            <a:ext cx="5040000" cy="2592000"/>
          </a:xfrm>
          <a:solidFill>
            <a:schemeClr val="tx2"/>
          </a:solidFill>
        </p:spPr>
        <p:txBody>
          <a:bodyPr lIns="252000" tIns="252000" rIns="252000" bIns="252000" anchor="b" anchorCtr="0">
            <a:noAutofit/>
          </a:bodyPr>
          <a:lstStyle>
            <a:lvl1pPr>
              <a:lnSpc>
                <a:spcPct val="90000"/>
              </a:lnSpc>
              <a:spcAft>
                <a:spcPts val="0"/>
              </a:spcAft>
              <a:defRPr sz="3600" b="1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600"/>
              </a:spcBef>
              <a:spcAft>
                <a:spcPts val="0"/>
              </a:spcAft>
              <a:buNone/>
              <a:defRPr sz="2000" b="1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de-DE" dirty="0"/>
              <a:t>Textmasterformat</a:t>
            </a:r>
            <a:br>
              <a:rPr lang="de-DE" dirty="0"/>
            </a:br>
            <a:r>
              <a:rPr lang="de-DE" dirty="0"/>
              <a:t>bearbeiten</a:t>
            </a:r>
          </a:p>
          <a:p>
            <a:pPr lvl="1"/>
            <a:r>
              <a:rPr lang="de-DE" dirty="0"/>
              <a:t>Zweite Ebene</a:t>
            </a:r>
          </a:p>
        </p:txBody>
      </p:sp>
      <p:sp>
        <p:nvSpPr>
          <p:cNvPr id="9" name="Textplatzhalter 11"/>
          <p:cNvSpPr>
            <a:spLocks noGrp="1"/>
          </p:cNvSpPr>
          <p:nvPr>
            <p:ph type="body" sz="quarter" idx="13"/>
          </p:nvPr>
        </p:nvSpPr>
        <p:spPr>
          <a:xfrm>
            <a:off x="1080000" y="2700000"/>
            <a:ext cx="5040000" cy="609737"/>
          </a:xfrm>
          <a:solidFill>
            <a:srgbClr val="9D9D9D"/>
          </a:solidFill>
        </p:spPr>
        <p:txBody>
          <a:bodyPr lIns="252000" tIns="180000" rIns="180000" bIns="180000" anchor="t" anchorCtr="0">
            <a:sp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600" b="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600"/>
              </a:spcBef>
              <a:spcAft>
                <a:spcPts val="0"/>
              </a:spcAft>
              <a:buNone/>
              <a:defRPr sz="1600" b="0" cap="none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779148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hteck 9"/>
          <p:cNvSpPr/>
          <p:nvPr userDrawn="1"/>
        </p:nvSpPr>
        <p:spPr>
          <a:xfrm>
            <a:off x="468000" y="0"/>
            <a:ext cx="11253600" cy="6156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Textplatzhalt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1080000" y="-1"/>
            <a:ext cx="5040000" cy="2592000"/>
          </a:xfrm>
          <a:solidFill>
            <a:schemeClr val="tx2"/>
          </a:solidFill>
        </p:spPr>
        <p:txBody>
          <a:bodyPr lIns="252000" tIns="252000" rIns="180000" bIns="252000" anchor="b" anchorCtr="0">
            <a:noAutofit/>
          </a:bodyPr>
          <a:lstStyle>
            <a:lvl1pPr>
              <a:lnSpc>
                <a:spcPct val="90000"/>
              </a:lnSpc>
              <a:spcAft>
                <a:spcPts val="0"/>
              </a:spcAft>
              <a:defRPr sz="3600" b="1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600"/>
              </a:spcBef>
              <a:spcAft>
                <a:spcPts val="0"/>
              </a:spcAft>
              <a:buNone/>
              <a:defRPr sz="2000" b="1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de-DE" dirty="0"/>
              <a:t>Textmasterformat</a:t>
            </a:r>
            <a:br>
              <a:rPr lang="de-DE" dirty="0"/>
            </a:br>
            <a:r>
              <a:rPr lang="de-DE" dirty="0"/>
              <a:t>bearbeiten</a:t>
            </a:r>
          </a:p>
          <a:p>
            <a:pPr lvl="1"/>
            <a:r>
              <a:rPr lang="de-DE" dirty="0"/>
              <a:t>Zweite Ebene</a:t>
            </a:r>
          </a:p>
        </p:txBody>
      </p:sp>
      <p:sp>
        <p:nvSpPr>
          <p:cNvPr id="9" name="Textplatzhalter 11"/>
          <p:cNvSpPr>
            <a:spLocks noGrp="1"/>
          </p:cNvSpPr>
          <p:nvPr>
            <p:ph type="body" sz="quarter" idx="13"/>
          </p:nvPr>
        </p:nvSpPr>
        <p:spPr>
          <a:xfrm>
            <a:off x="1080000" y="2700000"/>
            <a:ext cx="5040000" cy="609737"/>
          </a:xfrm>
          <a:solidFill>
            <a:schemeClr val="bg1"/>
          </a:solidFill>
        </p:spPr>
        <p:txBody>
          <a:bodyPr lIns="252000" tIns="180000" rIns="180000" bIns="180000" anchor="t" anchorCtr="0">
            <a:sp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600" b="0" cap="none" baseline="0">
                <a:solidFill>
                  <a:schemeClr val="accent1"/>
                </a:solidFill>
                <a:latin typeface="+mj-lt"/>
              </a:defRPr>
            </a:lvl1pPr>
            <a:lvl2pPr marL="0" indent="0">
              <a:spcBef>
                <a:spcPts val="600"/>
              </a:spcBef>
              <a:spcAft>
                <a:spcPts val="0"/>
              </a:spcAft>
              <a:buNone/>
              <a:defRPr sz="1600" b="0" cap="none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836755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80000" y="936000"/>
            <a:ext cx="9000000" cy="44319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de-DE" dirty="0">
                <a:solidFill>
                  <a:srgbClr val="06418C"/>
                </a:solidFill>
              </a:rPr>
              <a:t>Page </a:t>
            </a:r>
            <a:fld id="{3FD030EF-7044-4946-962A-5D7D09BD1B34}" type="slidenum">
              <a:rPr lang="de-DE">
                <a:solidFill>
                  <a:srgbClr val="06418C"/>
                </a:solidFill>
              </a:rPr>
              <a:pPr algn="l"/>
              <a:t>‹#›</a:t>
            </a:fld>
            <a:endParaRPr lang="de-DE" dirty="0">
              <a:solidFill>
                <a:srgbClr val="06418C"/>
              </a:solidFill>
            </a:endParaRPr>
          </a:p>
        </p:txBody>
      </p:sp>
      <p:sp>
        <p:nvSpPr>
          <p:cNvPr id="4" name="Inhaltsplatzhalter 2"/>
          <p:cNvSpPr>
            <a:spLocks noGrp="1"/>
          </p:cNvSpPr>
          <p:nvPr>
            <p:ph idx="1"/>
          </p:nvPr>
        </p:nvSpPr>
        <p:spPr>
          <a:xfrm>
            <a:off x="1080000" y="1800000"/>
            <a:ext cx="9000000" cy="1887696"/>
          </a:xfrm>
        </p:spPr>
        <p:txBody>
          <a:bodyPr/>
          <a:lstStyle>
            <a:lvl1pPr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defRPr sz="1600"/>
            </a:lvl1pPr>
            <a:lvl2pPr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defRPr sz="1600"/>
            </a:lvl2pPr>
            <a:lvl3pPr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defRPr sz="1600"/>
            </a:lvl3pPr>
            <a:lvl4pPr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defRPr sz="1600"/>
            </a:lvl4pPr>
            <a:lvl5pPr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5" name="Gerade Verbindung 4"/>
          <p:cNvCxnSpPr/>
          <p:nvPr userDrawn="1"/>
        </p:nvCxnSpPr>
        <p:spPr>
          <a:xfrm>
            <a:off x="1080000" y="1512000"/>
            <a:ext cx="2400000" cy="0"/>
          </a:xfrm>
          <a:prstGeom prst="line">
            <a:avLst/>
          </a:prstGeom>
          <a:ln w="38100">
            <a:solidFill>
              <a:schemeClr val="bg2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39394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Text 2c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80000" y="936000"/>
            <a:ext cx="9000000" cy="44319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de-DE" dirty="0">
                <a:solidFill>
                  <a:srgbClr val="06418C"/>
                </a:solidFill>
              </a:rPr>
              <a:t>Page </a:t>
            </a:r>
            <a:fld id="{3FD030EF-7044-4946-962A-5D7D09BD1B34}" type="slidenum">
              <a:rPr lang="de-DE">
                <a:solidFill>
                  <a:srgbClr val="06418C"/>
                </a:solidFill>
              </a:rPr>
              <a:pPr algn="l"/>
              <a:t>‹#›</a:t>
            </a:fld>
            <a:endParaRPr lang="de-DE" dirty="0">
              <a:solidFill>
                <a:srgbClr val="06418C"/>
              </a:solidFill>
            </a:endParaRPr>
          </a:p>
        </p:txBody>
      </p:sp>
      <p:cxnSp>
        <p:nvCxnSpPr>
          <p:cNvPr id="5" name="Gerade Verbindung 4"/>
          <p:cNvCxnSpPr/>
          <p:nvPr userDrawn="1"/>
        </p:nvCxnSpPr>
        <p:spPr>
          <a:xfrm>
            <a:off x="1080000" y="1512000"/>
            <a:ext cx="2400000" cy="0"/>
          </a:xfrm>
          <a:prstGeom prst="line">
            <a:avLst/>
          </a:prstGeom>
          <a:ln w="38100">
            <a:solidFill>
              <a:schemeClr val="bg2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platzhalter 4"/>
          <p:cNvSpPr>
            <a:spLocks noGrp="1"/>
          </p:cNvSpPr>
          <p:nvPr>
            <p:ph type="body" sz="quarter" idx="14"/>
          </p:nvPr>
        </p:nvSpPr>
        <p:spPr>
          <a:xfrm>
            <a:off x="1080000" y="1800000"/>
            <a:ext cx="4860000" cy="1887696"/>
          </a:xfrm>
        </p:spPr>
        <p:txBody>
          <a:bodyPr>
            <a:sp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Textplatzhalter 4"/>
          <p:cNvSpPr>
            <a:spLocks noGrp="1"/>
          </p:cNvSpPr>
          <p:nvPr>
            <p:ph type="body" sz="quarter" idx="15"/>
          </p:nvPr>
        </p:nvSpPr>
        <p:spPr>
          <a:xfrm>
            <a:off x="6300000" y="1800000"/>
            <a:ext cx="4860000" cy="1887696"/>
          </a:xfrm>
        </p:spPr>
        <p:txBody>
          <a:bodyPr>
            <a:sp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38983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+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80000" y="936000"/>
            <a:ext cx="9000000" cy="44319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de-DE" dirty="0">
                <a:solidFill>
                  <a:srgbClr val="06418C"/>
                </a:solidFill>
              </a:rPr>
              <a:t>Page </a:t>
            </a:r>
            <a:fld id="{3FD030EF-7044-4946-962A-5D7D09BD1B34}" type="slidenum">
              <a:rPr lang="de-DE">
                <a:solidFill>
                  <a:srgbClr val="06418C"/>
                </a:solidFill>
              </a:rPr>
              <a:pPr algn="l"/>
              <a:t>‹#›</a:t>
            </a:fld>
            <a:endParaRPr lang="de-DE" dirty="0">
              <a:solidFill>
                <a:srgbClr val="06418C"/>
              </a:solidFill>
            </a:endParaRPr>
          </a:p>
        </p:txBody>
      </p:sp>
      <p:cxnSp>
        <p:nvCxnSpPr>
          <p:cNvPr id="5" name="Gerade Verbindung 4"/>
          <p:cNvCxnSpPr/>
          <p:nvPr userDrawn="1"/>
        </p:nvCxnSpPr>
        <p:spPr>
          <a:xfrm>
            <a:off x="1080000" y="1512000"/>
            <a:ext cx="2400000" cy="0"/>
          </a:xfrm>
          <a:prstGeom prst="line">
            <a:avLst/>
          </a:prstGeom>
          <a:ln w="38100">
            <a:solidFill>
              <a:schemeClr val="bg2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54800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_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de-DE" dirty="0">
                <a:solidFill>
                  <a:srgbClr val="06418C"/>
                </a:solidFill>
              </a:rPr>
              <a:t>Page </a:t>
            </a:r>
            <a:fld id="{3FD030EF-7044-4946-962A-5D7D09BD1B34}" type="slidenum">
              <a:rPr lang="de-DE">
                <a:solidFill>
                  <a:srgbClr val="06418C"/>
                </a:solidFill>
              </a:rPr>
              <a:pPr algn="l"/>
              <a:t>‹#›</a:t>
            </a:fld>
            <a:endParaRPr lang="de-DE" dirty="0">
              <a:solidFill>
                <a:srgbClr val="06418C"/>
              </a:solidFill>
            </a:endParaRPr>
          </a:p>
        </p:txBody>
      </p:sp>
      <p:sp>
        <p:nvSpPr>
          <p:cNvPr id="5" name="Textplatzhalter 11"/>
          <p:cNvSpPr>
            <a:spLocks noGrp="1"/>
          </p:cNvSpPr>
          <p:nvPr>
            <p:ph type="body" sz="quarter" idx="11"/>
          </p:nvPr>
        </p:nvSpPr>
        <p:spPr>
          <a:xfrm>
            <a:off x="468000" y="1080000"/>
            <a:ext cx="7920000" cy="1500237"/>
          </a:xfrm>
          <a:solidFill>
            <a:schemeClr val="tx2"/>
          </a:solidFill>
        </p:spPr>
        <p:txBody>
          <a:bodyPr wrap="square" lIns="252000" tIns="180000" rIns="180000" bIns="180000">
            <a:spAutoFit/>
          </a:bodyPr>
          <a:lstStyle>
            <a:lvl1pPr>
              <a:defRPr sz="3600" b="1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buNone/>
              <a:defRPr sz="2000" b="1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253502576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_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/>
          <p:cNvSpPr/>
          <p:nvPr userDrawn="1"/>
        </p:nvSpPr>
        <p:spPr>
          <a:xfrm>
            <a:off x="468000" y="540000"/>
            <a:ext cx="11253600" cy="5616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de-DE" dirty="0">
                <a:solidFill>
                  <a:srgbClr val="06418C"/>
                </a:solidFill>
              </a:rPr>
              <a:t>Page </a:t>
            </a:r>
            <a:fld id="{3FD030EF-7044-4946-962A-5D7D09BD1B34}" type="slidenum">
              <a:rPr lang="de-DE">
                <a:solidFill>
                  <a:srgbClr val="06418C"/>
                </a:solidFill>
              </a:rPr>
              <a:pPr algn="l"/>
              <a:t>‹#›</a:t>
            </a:fld>
            <a:endParaRPr lang="de-DE" dirty="0">
              <a:solidFill>
                <a:srgbClr val="06418C"/>
              </a:solidFill>
            </a:endParaRPr>
          </a:p>
        </p:txBody>
      </p:sp>
      <p:sp>
        <p:nvSpPr>
          <p:cNvPr id="5" name="Textplatzhalter 11"/>
          <p:cNvSpPr>
            <a:spLocks noGrp="1"/>
          </p:cNvSpPr>
          <p:nvPr>
            <p:ph type="body" sz="quarter" idx="11"/>
          </p:nvPr>
        </p:nvSpPr>
        <p:spPr>
          <a:xfrm>
            <a:off x="468000" y="1080000"/>
            <a:ext cx="7920000" cy="1302234"/>
          </a:xfrm>
          <a:solidFill>
            <a:schemeClr val="tx2"/>
          </a:solidFill>
        </p:spPr>
        <p:txBody>
          <a:bodyPr lIns="252000" tIns="180000" rIns="180000" bIns="180000">
            <a:spAutoFit/>
          </a:bodyPr>
          <a:lstStyle>
            <a:lvl1pPr>
              <a:defRPr sz="3600" b="1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buNone/>
              <a:defRPr sz="2000" b="1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255550898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/>
          <p:cNvSpPr/>
          <p:nvPr userDrawn="1"/>
        </p:nvSpPr>
        <p:spPr>
          <a:xfrm>
            <a:off x="468000" y="540000"/>
            <a:ext cx="11253600" cy="5616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de-DE" dirty="0">
                <a:solidFill>
                  <a:srgbClr val="06418C"/>
                </a:solidFill>
              </a:rPr>
              <a:t>Page </a:t>
            </a:r>
            <a:fld id="{3FD030EF-7044-4946-962A-5D7D09BD1B34}" type="slidenum">
              <a:rPr lang="de-DE">
                <a:solidFill>
                  <a:srgbClr val="06418C"/>
                </a:solidFill>
              </a:rPr>
              <a:pPr algn="l"/>
              <a:t>‹#›</a:t>
            </a:fld>
            <a:endParaRPr lang="de-DE" dirty="0">
              <a:solidFill>
                <a:srgbClr val="06418C"/>
              </a:solidFill>
            </a:endParaRPr>
          </a:p>
        </p:txBody>
      </p:sp>
      <p:sp>
        <p:nvSpPr>
          <p:cNvPr id="7" name="Textplatzhalter 13"/>
          <p:cNvSpPr>
            <a:spLocks noGrp="1"/>
          </p:cNvSpPr>
          <p:nvPr>
            <p:ph type="body" sz="quarter" idx="13"/>
          </p:nvPr>
        </p:nvSpPr>
        <p:spPr>
          <a:xfrm>
            <a:off x="1080000" y="1484761"/>
            <a:ext cx="5280000" cy="276999"/>
          </a:xfrm>
        </p:spPr>
        <p:txBody>
          <a:bodyPr wrap="square">
            <a:spAutoFit/>
          </a:bodyPr>
          <a:lstStyle>
            <a:lvl1pPr>
              <a:spcAft>
                <a:spcPts val="0"/>
              </a:spcAft>
              <a:defRPr sz="1800" b="1" cap="all" baseline="0">
                <a:solidFill>
                  <a:schemeClr val="bg1"/>
                </a:solidFill>
                <a:latin typeface="+mj-lt"/>
              </a:defRPr>
            </a:lvl1pPr>
            <a:lvl2pPr>
              <a:defRPr sz="1100" b="1" cap="all" baseline="0">
                <a:latin typeface="+mj-lt"/>
              </a:defRPr>
            </a:lvl2pPr>
            <a:lvl3pPr>
              <a:defRPr sz="1100" b="1" cap="all" baseline="0">
                <a:latin typeface="+mj-lt"/>
              </a:defRPr>
            </a:lvl3pPr>
            <a:lvl4pPr>
              <a:defRPr sz="1100" b="1" cap="all" baseline="0">
                <a:latin typeface="+mj-lt"/>
              </a:defRPr>
            </a:lvl4pPr>
            <a:lvl5pPr>
              <a:defRPr sz="1100" b="1" cap="all" baseline="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8" name="Gerade Verbindung 7"/>
          <p:cNvCxnSpPr/>
          <p:nvPr userDrawn="1"/>
        </p:nvCxnSpPr>
        <p:spPr>
          <a:xfrm>
            <a:off x="1080000" y="1268760"/>
            <a:ext cx="2400000" cy="0"/>
          </a:xfrm>
          <a:prstGeom prst="line">
            <a:avLst/>
          </a:prstGeom>
          <a:ln w="38100">
            <a:solidFill>
              <a:schemeClr val="bg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66632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_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platzhalt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1080000" y="-1"/>
            <a:ext cx="5040000" cy="2592000"/>
          </a:xfrm>
          <a:solidFill>
            <a:schemeClr val="tx2"/>
          </a:solidFill>
        </p:spPr>
        <p:txBody>
          <a:bodyPr lIns="252000" tIns="252000" rIns="252000" bIns="252000" anchor="b" anchorCtr="0">
            <a:noAutofit/>
          </a:bodyPr>
          <a:lstStyle>
            <a:lvl1pPr>
              <a:lnSpc>
                <a:spcPct val="90000"/>
              </a:lnSpc>
              <a:spcAft>
                <a:spcPts val="0"/>
              </a:spcAft>
              <a:defRPr sz="3600" b="1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600"/>
              </a:spcBef>
              <a:spcAft>
                <a:spcPts val="0"/>
              </a:spcAft>
              <a:buNone/>
              <a:defRPr sz="2000" b="1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de-DE" dirty="0"/>
              <a:t>Textmasterformat</a:t>
            </a:r>
            <a:br>
              <a:rPr lang="de-DE" dirty="0"/>
            </a:br>
            <a:r>
              <a:rPr lang="de-DE" dirty="0"/>
              <a:t>bearbeiten</a:t>
            </a:r>
          </a:p>
          <a:p>
            <a:pPr lvl="1"/>
            <a:r>
              <a:rPr lang="de-DE" dirty="0"/>
              <a:t>Zweite Ebene</a:t>
            </a:r>
          </a:p>
        </p:txBody>
      </p:sp>
      <p:sp>
        <p:nvSpPr>
          <p:cNvPr id="9" name="Textplatzhalter 11"/>
          <p:cNvSpPr>
            <a:spLocks noGrp="1"/>
          </p:cNvSpPr>
          <p:nvPr>
            <p:ph type="body" sz="quarter" idx="13"/>
          </p:nvPr>
        </p:nvSpPr>
        <p:spPr>
          <a:xfrm>
            <a:off x="1080000" y="2700000"/>
            <a:ext cx="5040000" cy="609737"/>
          </a:xfrm>
          <a:solidFill>
            <a:srgbClr val="9D9D9D"/>
          </a:solidFill>
        </p:spPr>
        <p:txBody>
          <a:bodyPr lIns="252000" tIns="180000" rIns="180000" bIns="180000" anchor="t" anchorCtr="0">
            <a:sp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600" b="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600"/>
              </a:spcBef>
              <a:spcAft>
                <a:spcPts val="0"/>
              </a:spcAft>
              <a:buNone/>
              <a:defRPr sz="1600" b="0" cap="none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591256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platzhalt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1080000" y="-1"/>
            <a:ext cx="5040000" cy="2592000"/>
          </a:xfrm>
          <a:solidFill>
            <a:schemeClr val="tx2"/>
          </a:solidFill>
        </p:spPr>
        <p:txBody>
          <a:bodyPr lIns="252000" tIns="252000" rIns="252000" bIns="252000" anchor="b" anchorCtr="0">
            <a:noAutofit/>
          </a:bodyPr>
          <a:lstStyle>
            <a:lvl1pPr>
              <a:lnSpc>
                <a:spcPct val="90000"/>
              </a:lnSpc>
              <a:spcAft>
                <a:spcPts val="0"/>
              </a:spcAft>
              <a:defRPr sz="3600" b="1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600"/>
              </a:spcBef>
              <a:spcAft>
                <a:spcPts val="0"/>
              </a:spcAft>
              <a:buNone/>
              <a:defRPr sz="2000" b="1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de-DE" dirty="0"/>
              <a:t>Textmasterformat</a:t>
            </a:r>
            <a:br>
              <a:rPr lang="de-DE" dirty="0"/>
            </a:br>
            <a:r>
              <a:rPr lang="de-DE" dirty="0"/>
              <a:t>bearbeiten</a:t>
            </a:r>
          </a:p>
          <a:p>
            <a:pPr lvl="1"/>
            <a:r>
              <a:rPr lang="de-DE" dirty="0"/>
              <a:t>Zweite Ebene</a:t>
            </a:r>
          </a:p>
        </p:txBody>
      </p:sp>
      <p:sp>
        <p:nvSpPr>
          <p:cNvPr id="9" name="Textplatzhalter 11"/>
          <p:cNvSpPr>
            <a:spLocks noGrp="1"/>
          </p:cNvSpPr>
          <p:nvPr>
            <p:ph type="body" sz="quarter" idx="13"/>
          </p:nvPr>
        </p:nvSpPr>
        <p:spPr>
          <a:xfrm>
            <a:off x="1080000" y="2700000"/>
            <a:ext cx="5040000" cy="609737"/>
          </a:xfrm>
          <a:solidFill>
            <a:srgbClr val="9D9D9D"/>
          </a:solidFill>
        </p:spPr>
        <p:txBody>
          <a:bodyPr lIns="252000" tIns="180000" rIns="180000" bIns="180000" anchor="t" anchorCtr="0">
            <a:sp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600" b="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600"/>
              </a:spcBef>
              <a:spcAft>
                <a:spcPts val="0"/>
              </a:spcAft>
              <a:buNone/>
              <a:defRPr sz="1600" b="0" cap="none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263221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hteck 9"/>
          <p:cNvSpPr/>
          <p:nvPr userDrawn="1"/>
        </p:nvSpPr>
        <p:spPr>
          <a:xfrm>
            <a:off x="468000" y="0"/>
            <a:ext cx="11253600" cy="6156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Textplatzhalt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1080000" y="-1"/>
            <a:ext cx="5040000" cy="2592000"/>
          </a:xfrm>
          <a:solidFill>
            <a:schemeClr val="tx2"/>
          </a:solidFill>
        </p:spPr>
        <p:txBody>
          <a:bodyPr lIns="252000" tIns="252000" rIns="180000" bIns="252000" anchor="b" anchorCtr="0">
            <a:noAutofit/>
          </a:bodyPr>
          <a:lstStyle>
            <a:lvl1pPr>
              <a:lnSpc>
                <a:spcPct val="90000"/>
              </a:lnSpc>
              <a:spcAft>
                <a:spcPts val="0"/>
              </a:spcAft>
              <a:defRPr sz="3600" b="1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600"/>
              </a:spcBef>
              <a:spcAft>
                <a:spcPts val="0"/>
              </a:spcAft>
              <a:buNone/>
              <a:defRPr sz="2000" b="1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de-DE" dirty="0"/>
              <a:t>Textmasterformat</a:t>
            </a:r>
            <a:br>
              <a:rPr lang="de-DE" dirty="0"/>
            </a:br>
            <a:r>
              <a:rPr lang="de-DE" dirty="0"/>
              <a:t>bearbeiten</a:t>
            </a:r>
          </a:p>
          <a:p>
            <a:pPr lvl="1"/>
            <a:r>
              <a:rPr lang="de-DE" dirty="0"/>
              <a:t>Zweite Ebene</a:t>
            </a:r>
          </a:p>
        </p:txBody>
      </p:sp>
      <p:sp>
        <p:nvSpPr>
          <p:cNvPr id="9" name="Textplatzhalter 11"/>
          <p:cNvSpPr>
            <a:spLocks noGrp="1"/>
          </p:cNvSpPr>
          <p:nvPr>
            <p:ph type="body" sz="quarter" idx="13"/>
          </p:nvPr>
        </p:nvSpPr>
        <p:spPr>
          <a:xfrm>
            <a:off x="1080000" y="2700000"/>
            <a:ext cx="5040000" cy="609737"/>
          </a:xfrm>
          <a:solidFill>
            <a:schemeClr val="bg1"/>
          </a:solidFill>
        </p:spPr>
        <p:txBody>
          <a:bodyPr lIns="252000" tIns="180000" rIns="180000" bIns="180000" anchor="t" anchorCtr="0">
            <a:sp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600" b="0" cap="none" baseline="0">
                <a:solidFill>
                  <a:schemeClr val="accent1"/>
                </a:solidFill>
                <a:latin typeface="+mj-lt"/>
              </a:defRPr>
            </a:lvl1pPr>
            <a:lvl2pPr marL="0" indent="0">
              <a:spcBef>
                <a:spcPts val="600"/>
              </a:spcBef>
              <a:spcAft>
                <a:spcPts val="0"/>
              </a:spcAft>
              <a:buNone/>
              <a:defRPr sz="1600" b="0" cap="none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4013100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80000" y="936000"/>
            <a:ext cx="9000000" cy="44319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de-DE" dirty="0">
                <a:solidFill>
                  <a:srgbClr val="06418C"/>
                </a:solidFill>
              </a:rPr>
              <a:t>Page </a:t>
            </a:r>
            <a:fld id="{3FD030EF-7044-4946-962A-5D7D09BD1B34}" type="slidenum">
              <a:rPr lang="de-DE">
                <a:solidFill>
                  <a:srgbClr val="06418C"/>
                </a:solidFill>
              </a:rPr>
              <a:pPr algn="l"/>
              <a:t>‹#›</a:t>
            </a:fld>
            <a:endParaRPr lang="de-DE" dirty="0">
              <a:solidFill>
                <a:srgbClr val="06418C"/>
              </a:solidFill>
            </a:endParaRPr>
          </a:p>
        </p:txBody>
      </p:sp>
      <p:sp>
        <p:nvSpPr>
          <p:cNvPr id="4" name="Inhaltsplatzhalter 2"/>
          <p:cNvSpPr>
            <a:spLocks noGrp="1"/>
          </p:cNvSpPr>
          <p:nvPr>
            <p:ph idx="1"/>
          </p:nvPr>
        </p:nvSpPr>
        <p:spPr>
          <a:xfrm>
            <a:off x="1080000" y="1800000"/>
            <a:ext cx="9000000" cy="1887696"/>
          </a:xfrm>
        </p:spPr>
        <p:txBody>
          <a:bodyPr/>
          <a:lstStyle>
            <a:lvl1pPr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defRPr sz="1600"/>
            </a:lvl1pPr>
            <a:lvl2pPr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defRPr sz="1600"/>
            </a:lvl2pPr>
            <a:lvl3pPr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defRPr sz="1600"/>
            </a:lvl3pPr>
            <a:lvl4pPr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defRPr sz="1600"/>
            </a:lvl4pPr>
            <a:lvl5pPr>
              <a:lnSpc>
                <a:spcPct val="120000"/>
              </a:lnSpc>
              <a:spcBef>
                <a:spcPts val="0"/>
              </a:spcBef>
              <a:spcAft>
                <a:spcPts val="800"/>
              </a:spcAft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5" name="Gerade Verbindung 4"/>
          <p:cNvCxnSpPr/>
          <p:nvPr userDrawn="1"/>
        </p:nvCxnSpPr>
        <p:spPr>
          <a:xfrm>
            <a:off x="1080000" y="1512000"/>
            <a:ext cx="2400000" cy="0"/>
          </a:xfrm>
          <a:prstGeom prst="line">
            <a:avLst/>
          </a:prstGeom>
          <a:ln w="38100">
            <a:solidFill>
              <a:schemeClr val="bg2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916200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+ Text 2c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80000" y="936000"/>
            <a:ext cx="9000000" cy="44319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de-DE" dirty="0">
                <a:solidFill>
                  <a:srgbClr val="06418C"/>
                </a:solidFill>
              </a:rPr>
              <a:t>Page </a:t>
            </a:r>
            <a:fld id="{3FD030EF-7044-4946-962A-5D7D09BD1B34}" type="slidenum">
              <a:rPr lang="de-DE">
                <a:solidFill>
                  <a:srgbClr val="06418C"/>
                </a:solidFill>
              </a:rPr>
              <a:pPr algn="l"/>
              <a:t>‹#›</a:t>
            </a:fld>
            <a:endParaRPr lang="de-DE" dirty="0">
              <a:solidFill>
                <a:srgbClr val="06418C"/>
              </a:solidFill>
            </a:endParaRPr>
          </a:p>
        </p:txBody>
      </p:sp>
      <p:cxnSp>
        <p:nvCxnSpPr>
          <p:cNvPr id="5" name="Gerade Verbindung 4"/>
          <p:cNvCxnSpPr/>
          <p:nvPr userDrawn="1"/>
        </p:nvCxnSpPr>
        <p:spPr>
          <a:xfrm>
            <a:off x="1080000" y="1512000"/>
            <a:ext cx="2400000" cy="0"/>
          </a:xfrm>
          <a:prstGeom prst="line">
            <a:avLst/>
          </a:prstGeom>
          <a:ln w="38100">
            <a:solidFill>
              <a:schemeClr val="bg2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platzhalter 4"/>
          <p:cNvSpPr>
            <a:spLocks noGrp="1"/>
          </p:cNvSpPr>
          <p:nvPr>
            <p:ph type="body" sz="quarter" idx="14"/>
          </p:nvPr>
        </p:nvSpPr>
        <p:spPr>
          <a:xfrm>
            <a:off x="1080000" y="1800000"/>
            <a:ext cx="4860000" cy="1887696"/>
          </a:xfrm>
        </p:spPr>
        <p:txBody>
          <a:bodyPr>
            <a:sp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Textplatzhalter 4"/>
          <p:cNvSpPr>
            <a:spLocks noGrp="1"/>
          </p:cNvSpPr>
          <p:nvPr>
            <p:ph type="body" sz="quarter" idx="15"/>
          </p:nvPr>
        </p:nvSpPr>
        <p:spPr>
          <a:xfrm>
            <a:off x="6300000" y="1800000"/>
            <a:ext cx="4860000" cy="1887696"/>
          </a:xfrm>
        </p:spPr>
        <p:txBody>
          <a:bodyPr>
            <a:sp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443949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+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80000" y="936000"/>
            <a:ext cx="9000000" cy="44319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de-DE" dirty="0">
                <a:solidFill>
                  <a:srgbClr val="06418C"/>
                </a:solidFill>
              </a:rPr>
              <a:t>Page </a:t>
            </a:r>
            <a:fld id="{3FD030EF-7044-4946-962A-5D7D09BD1B34}" type="slidenum">
              <a:rPr lang="de-DE">
                <a:solidFill>
                  <a:srgbClr val="06418C"/>
                </a:solidFill>
              </a:rPr>
              <a:pPr algn="l"/>
              <a:t>‹#›</a:t>
            </a:fld>
            <a:endParaRPr lang="de-DE" dirty="0">
              <a:solidFill>
                <a:srgbClr val="06418C"/>
              </a:solidFill>
            </a:endParaRPr>
          </a:p>
        </p:txBody>
      </p:sp>
      <p:cxnSp>
        <p:nvCxnSpPr>
          <p:cNvPr id="5" name="Gerade Verbindung 4"/>
          <p:cNvCxnSpPr/>
          <p:nvPr userDrawn="1"/>
        </p:nvCxnSpPr>
        <p:spPr>
          <a:xfrm>
            <a:off x="1080000" y="1512000"/>
            <a:ext cx="2400000" cy="0"/>
          </a:xfrm>
          <a:prstGeom prst="line">
            <a:avLst/>
          </a:prstGeom>
          <a:ln w="38100">
            <a:solidFill>
              <a:schemeClr val="bg2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0527356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_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de-DE" dirty="0">
                <a:solidFill>
                  <a:srgbClr val="06418C"/>
                </a:solidFill>
              </a:rPr>
              <a:t>Page </a:t>
            </a:r>
            <a:fld id="{3FD030EF-7044-4946-962A-5D7D09BD1B34}" type="slidenum">
              <a:rPr lang="de-DE">
                <a:solidFill>
                  <a:srgbClr val="06418C"/>
                </a:solidFill>
              </a:rPr>
              <a:pPr algn="l"/>
              <a:t>‹#›</a:t>
            </a:fld>
            <a:endParaRPr lang="de-DE" dirty="0">
              <a:solidFill>
                <a:srgbClr val="06418C"/>
              </a:solidFill>
            </a:endParaRPr>
          </a:p>
        </p:txBody>
      </p:sp>
      <p:sp>
        <p:nvSpPr>
          <p:cNvPr id="5" name="Textplatzhalter 11"/>
          <p:cNvSpPr>
            <a:spLocks noGrp="1"/>
          </p:cNvSpPr>
          <p:nvPr>
            <p:ph type="body" sz="quarter" idx="11"/>
          </p:nvPr>
        </p:nvSpPr>
        <p:spPr>
          <a:xfrm>
            <a:off x="468000" y="1080000"/>
            <a:ext cx="7920000" cy="1500237"/>
          </a:xfrm>
          <a:solidFill>
            <a:schemeClr val="tx2"/>
          </a:solidFill>
        </p:spPr>
        <p:txBody>
          <a:bodyPr wrap="square" lIns="252000" tIns="180000" rIns="180000" bIns="180000">
            <a:spAutoFit/>
          </a:bodyPr>
          <a:lstStyle>
            <a:lvl1pPr>
              <a:defRPr sz="3600" b="1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buNone/>
              <a:defRPr sz="2000" b="1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0476043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_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/>
          <p:cNvSpPr/>
          <p:nvPr userDrawn="1"/>
        </p:nvSpPr>
        <p:spPr>
          <a:xfrm>
            <a:off x="468000" y="540000"/>
            <a:ext cx="11253600" cy="5616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de-DE" dirty="0">
                <a:solidFill>
                  <a:srgbClr val="06418C"/>
                </a:solidFill>
              </a:rPr>
              <a:t>Page </a:t>
            </a:r>
            <a:fld id="{3FD030EF-7044-4946-962A-5D7D09BD1B34}" type="slidenum">
              <a:rPr lang="de-DE">
                <a:solidFill>
                  <a:srgbClr val="06418C"/>
                </a:solidFill>
              </a:rPr>
              <a:pPr algn="l"/>
              <a:t>‹#›</a:t>
            </a:fld>
            <a:endParaRPr lang="de-DE" dirty="0">
              <a:solidFill>
                <a:srgbClr val="06418C"/>
              </a:solidFill>
            </a:endParaRPr>
          </a:p>
        </p:txBody>
      </p:sp>
      <p:sp>
        <p:nvSpPr>
          <p:cNvPr id="5" name="Textplatzhalter 11"/>
          <p:cNvSpPr>
            <a:spLocks noGrp="1"/>
          </p:cNvSpPr>
          <p:nvPr>
            <p:ph type="body" sz="quarter" idx="11"/>
          </p:nvPr>
        </p:nvSpPr>
        <p:spPr>
          <a:xfrm>
            <a:off x="468000" y="1080000"/>
            <a:ext cx="7920000" cy="1302234"/>
          </a:xfrm>
          <a:solidFill>
            <a:schemeClr val="tx2"/>
          </a:solidFill>
        </p:spPr>
        <p:txBody>
          <a:bodyPr lIns="252000" tIns="180000" rIns="180000" bIns="180000">
            <a:spAutoFit/>
          </a:bodyPr>
          <a:lstStyle>
            <a:lvl1pPr>
              <a:defRPr sz="3600" b="1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buNone/>
              <a:defRPr sz="2000" b="1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40176514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/>
          <p:cNvSpPr/>
          <p:nvPr userDrawn="1"/>
        </p:nvSpPr>
        <p:spPr>
          <a:xfrm>
            <a:off x="468000" y="540000"/>
            <a:ext cx="11253600" cy="5616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l"/>
            <a:r>
              <a:rPr lang="de-DE" dirty="0">
                <a:solidFill>
                  <a:srgbClr val="06418C"/>
                </a:solidFill>
              </a:rPr>
              <a:t>Page </a:t>
            </a:r>
            <a:fld id="{3FD030EF-7044-4946-962A-5D7D09BD1B34}" type="slidenum">
              <a:rPr lang="de-DE">
                <a:solidFill>
                  <a:srgbClr val="06418C"/>
                </a:solidFill>
              </a:rPr>
              <a:pPr algn="l"/>
              <a:t>‹#›</a:t>
            </a:fld>
            <a:endParaRPr lang="de-DE" dirty="0">
              <a:solidFill>
                <a:srgbClr val="06418C"/>
              </a:solidFill>
            </a:endParaRPr>
          </a:p>
        </p:txBody>
      </p:sp>
      <p:sp>
        <p:nvSpPr>
          <p:cNvPr id="7" name="Textplatzhalter 13"/>
          <p:cNvSpPr>
            <a:spLocks noGrp="1"/>
          </p:cNvSpPr>
          <p:nvPr>
            <p:ph type="body" sz="quarter" idx="13"/>
          </p:nvPr>
        </p:nvSpPr>
        <p:spPr>
          <a:xfrm>
            <a:off x="1080000" y="1484761"/>
            <a:ext cx="5280000" cy="276999"/>
          </a:xfrm>
        </p:spPr>
        <p:txBody>
          <a:bodyPr wrap="square">
            <a:spAutoFit/>
          </a:bodyPr>
          <a:lstStyle>
            <a:lvl1pPr>
              <a:spcAft>
                <a:spcPts val="0"/>
              </a:spcAft>
              <a:defRPr sz="1800" b="1" cap="all" baseline="0">
                <a:solidFill>
                  <a:schemeClr val="bg1"/>
                </a:solidFill>
                <a:latin typeface="+mj-lt"/>
              </a:defRPr>
            </a:lvl1pPr>
            <a:lvl2pPr>
              <a:defRPr sz="1100" b="1" cap="all" baseline="0">
                <a:latin typeface="+mj-lt"/>
              </a:defRPr>
            </a:lvl2pPr>
            <a:lvl3pPr>
              <a:defRPr sz="1100" b="1" cap="all" baseline="0">
                <a:latin typeface="+mj-lt"/>
              </a:defRPr>
            </a:lvl3pPr>
            <a:lvl4pPr>
              <a:defRPr sz="1100" b="1" cap="all" baseline="0">
                <a:latin typeface="+mj-lt"/>
              </a:defRPr>
            </a:lvl4pPr>
            <a:lvl5pPr>
              <a:defRPr sz="1100" b="1" cap="all" baseline="0"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8" name="Gerade Verbindung 7"/>
          <p:cNvCxnSpPr/>
          <p:nvPr userDrawn="1"/>
        </p:nvCxnSpPr>
        <p:spPr>
          <a:xfrm>
            <a:off x="1080000" y="1268760"/>
            <a:ext cx="2400000" cy="0"/>
          </a:xfrm>
          <a:prstGeom prst="line">
            <a:avLst/>
          </a:prstGeom>
          <a:ln w="38100">
            <a:solidFill>
              <a:schemeClr val="bg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4708334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_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platzhalt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1080000" y="-1"/>
            <a:ext cx="5040000" cy="2592000"/>
          </a:xfrm>
          <a:solidFill>
            <a:schemeClr val="tx2"/>
          </a:solidFill>
        </p:spPr>
        <p:txBody>
          <a:bodyPr lIns="252000" tIns="252000" rIns="252000" bIns="252000" anchor="b" anchorCtr="0">
            <a:noAutofit/>
          </a:bodyPr>
          <a:lstStyle>
            <a:lvl1pPr>
              <a:lnSpc>
                <a:spcPct val="90000"/>
              </a:lnSpc>
              <a:spcAft>
                <a:spcPts val="0"/>
              </a:spcAft>
              <a:defRPr sz="3600" b="1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600"/>
              </a:spcBef>
              <a:spcAft>
                <a:spcPts val="0"/>
              </a:spcAft>
              <a:buNone/>
              <a:defRPr sz="2000" b="1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de-DE" dirty="0"/>
              <a:t>Textmasterformat</a:t>
            </a:r>
            <a:br>
              <a:rPr lang="de-DE" dirty="0"/>
            </a:br>
            <a:r>
              <a:rPr lang="de-DE" dirty="0"/>
              <a:t>bearbeiten</a:t>
            </a:r>
          </a:p>
          <a:p>
            <a:pPr lvl="1"/>
            <a:r>
              <a:rPr lang="de-DE" dirty="0"/>
              <a:t>Zweite Ebene</a:t>
            </a:r>
          </a:p>
        </p:txBody>
      </p:sp>
      <p:sp>
        <p:nvSpPr>
          <p:cNvPr id="9" name="Textplatzhalter 11"/>
          <p:cNvSpPr>
            <a:spLocks noGrp="1"/>
          </p:cNvSpPr>
          <p:nvPr>
            <p:ph type="body" sz="quarter" idx="13"/>
          </p:nvPr>
        </p:nvSpPr>
        <p:spPr>
          <a:xfrm>
            <a:off x="1080000" y="2700000"/>
            <a:ext cx="5040000" cy="609737"/>
          </a:xfrm>
          <a:solidFill>
            <a:srgbClr val="9D9D9D"/>
          </a:solidFill>
        </p:spPr>
        <p:txBody>
          <a:bodyPr lIns="252000" tIns="180000" rIns="180000" bIns="180000" anchor="t" anchorCtr="0">
            <a:sp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1600" b="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600"/>
              </a:spcBef>
              <a:spcAft>
                <a:spcPts val="0"/>
              </a:spcAft>
              <a:buNone/>
              <a:defRPr sz="1600" b="0" cap="none">
                <a:solidFill>
                  <a:schemeClr val="bg1"/>
                </a:solidFill>
                <a:latin typeface="+mj-lt"/>
              </a:defRPr>
            </a:lvl2pPr>
            <a:lvl3pPr>
              <a:defRPr b="1">
                <a:solidFill>
                  <a:schemeClr val="bg1"/>
                </a:solidFill>
                <a:latin typeface="+mj-lt"/>
              </a:defRPr>
            </a:lvl3pPr>
            <a:lvl4pPr>
              <a:defRPr>
                <a:solidFill>
                  <a:schemeClr val="bg1"/>
                </a:solidFill>
                <a:latin typeface="+mj-lt"/>
              </a:defRPr>
            </a:lvl4pPr>
            <a:lvl5pPr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9258085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3" descr="グラデ表紙用_35%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57700"/>
            <a:ext cx="12192000" cy="24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 descr="Rene_logo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6818" y="222250"/>
            <a:ext cx="3359149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21"/>
          <p:cNvSpPr>
            <a:spLocks noChangeArrowheads="1"/>
          </p:cNvSpPr>
          <p:nvPr userDrawn="1"/>
        </p:nvSpPr>
        <p:spPr bwMode="auto">
          <a:xfrm>
            <a:off x="757769" y="6116638"/>
            <a:ext cx="3994151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ja-JP" sz="1200" dirty="0">
                <a:solidFill>
                  <a:srgbClr val="FFFFFF"/>
                </a:solidFill>
                <a:ea typeface="ＭＳ Ｐゴシック" pitchFamily="50" charset="-128"/>
              </a:rPr>
              <a:t>RENESAS Group CONFIDENTIAL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24462" y="2205121"/>
            <a:ext cx="11135783" cy="574675"/>
          </a:xfrm>
        </p:spPr>
        <p:txBody>
          <a:bodyPr anchor="b">
            <a:spAutoFit/>
          </a:bodyPr>
          <a:lstStyle>
            <a:lvl1pPr>
              <a:lnSpc>
                <a:spcPct val="93000"/>
              </a:lnSpc>
              <a:defRPr sz="3400"/>
            </a:lvl1pPr>
          </a:lstStyle>
          <a:p>
            <a:pPr lvl="0"/>
            <a:r>
              <a:rPr lang="ja-JP" altLang="en-US" noProof="0"/>
              <a:t>マスタ タイトルの書式設定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624462" y="2795671"/>
            <a:ext cx="11135783" cy="427037"/>
          </a:xfrm>
        </p:spPr>
        <p:txBody>
          <a:bodyPr>
            <a:spAutoFit/>
          </a:bodyPr>
          <a:lstStyle>
            <a:lvl1pPr marL="0" indent="0">
              <a:lnSpc>
                <a:spcPct val="110000"/>
              </a:lnSpc>
              <a:buFont typeface="Wingdings" pitchFamily="2" charset="2"/>
              <a:buNone/>
              <a:defRPr/>
            </a:lvl1pPr>
          </a:lstStyle>
          <a:p>
            <a:pPr lvl="0"/>
            <a:r>
              <a:rPr lang="ja-JP" altLang="en-US" noProof="0"/>
              <a:t>マスタ サブタイトルの書式設定</a:t>
            </a:r>
          </a:p>
        </p:txBody>
      </p:sp>
      <p:sp>
        <p:nvSpPr>
          <p:cNvPr id="7" name="Rectangle 23"/>
          <p:cNvSpPr>
            <a:spLocks noGrp="1" noChangeArrowheads="1"/>
          </p:cNvSpPr>
          <p:nvPr>
            <p:ph type="ftr" sz="quarter" idx="10"/>
          </p:nvPr>
        </p:nvSpPr>
        <p:spPr bwMode="white">
          <a:xfrm>
            <a:off x="632884" y="6510338"/>
            <a:ext cx="5579533" cy="2794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900" b="0">
                <a:solidFill>
                  <a:srgbClr val="FFFFFF"/>
                </a:solidFill>
                <a:latin typeface="+mn-lt"/>
                <a:ea typeface="ＭＳ Ｐゴシック" pitchFamily="50" charset="-128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ja-JP"/>
              <a:t>© 2014 Renesas Electronics Corporation. All rights reserved.</a:t>
            </a:r>
            <a:endParaRPr kumimoji="1"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416378638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1BD32A7C-4B7F-4543-A69A-4E0F4E190720}" type="slidenum">
              <a:rPr lang="en-US" altLang="ja-JP"/>
              <a:pPr>
                <a:defRPr/>
              </a:pPr>
              <a:t>‹#›</a:t>
            </a:fld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328033032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CEEDC50-C77A-4D36-B654-51A95D0E6BAA}" type="slidenum">
              <a:rPr lang="en-US" altLang="ja-JP"/>
              <a:pPr>
                <a:defRPr/>
              </a:pPr>
              <a:t>‹#›</a:t>
            </a:fld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67634287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>
            <a:off x="4222751" y="6491291"/>
            <a:ext cx="5712883" cy="365125"/>
          </a:xfrm>
          <a:prstGeom prst="rect">
            <a:avLst/>
          </a:prstGeom>
        </p:spPr>
        <p:txBody>
          <a:bodyPr/>
          <a:lstStyle/>
          <a:p>
            <a:pPr defTabSz="914400"/>
            <a:r>
              <a:rPr kumimoji="1" lang="en-US" altLang="ja-JP">
                <a:solidFill>
                  <a:srgbClr val="000000"/>
                </a:solidFill>
              </a:rPr>
              <a:t>© 2014 Renesas Electronics Corporation. All rights reserved.</a:t>
            </a:r>
            <a:endParaRPr kumimoji="1" lang="ja-JP" altLang="en-US" dirty="0">
              <a:solidFill>
                <a:srgbClr val="000000"/>
              </a:solidFill>
            </a:endParaRP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BC4B2-2886-4E0A-AABC-EDE495E6497B}" type="slidenum">
              <a:rPr lang="ja-JP" altLang="en-US" smtClean="0"/>
              <a:pPr/>
              <a:t>‹#›</a:t>
            </a:fld>
            <a:endParaRPr lang="ja-JP" altLang="en-US"/>
          </a:p>
        </p:txBody>
      </p:sp>
      <p:pic>
        <p:nvPicPr>
          <p:cNvPr id="6" name="Picture 8" descr="中扉_タイトル用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65400"/>
            <a:ext cx="12192000" cy="1316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09600" y="2959200"/>
            <a:ext cx="11155200" cy="457200"/>
          </a:xfrm>
        </p:spPr>
        <p:txBody>
          <a:bodyPr anchor="ctr" anchorCtr="0">
            <a:spAutoFit/>
          </a:bodyPr>
          <a:lstStyle>
            <a:lvl1pPr>
              <a:lnSpc>
                <a:spcPct val="96000"/>
              </a:lnSpc>
              <a:defRPr/>
            </a:lvl1pPr>
          </a:lstStyle>
          <a:p>
            <a:r>
              <a:rPr kumimoji="1" lang="ja-JP" altLang="en-US" dirty="0"/>
              <a:t>マスター タイトルの書式設定</a:t>
            </a:r>
          </a:p>
        </p:txBody>
      </p:sp>
      <p:sp>
        <p:nvSpPr>
          <p:cNvPr id="7" name="正方形/長方形 6"/>
          <p:cNvSpPr/>
          <p:nvPr userDrawn="1"/>
        </p:nvSpPr>
        <p:spPr>
          <a:xfrm>
            <a:off x="0" y="0"/>
            <a:ext cx="983771" cy="1196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ja-JP" altLang="en-US" sz="18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976764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3" descr="グラデ表紙用_35%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57700"/>
            <a:ext cx="12192000" cy="24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 descr="Rene_logo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6818" y="222250"/>
            <a:ext cx="3359149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21"/>
          <p:cNvSpPr>
            <a:spLocks noChangeArrowheads="1"/>
          </p:cNvSpPr>
          <p:nvPr userDrawn="1"/>
        </p:nvSpPr>
        <p:spPr bwMode="auto">
          <a:xfrm>
            <a:off x="757769" y="6116638"/>
            <a:ext cx="3994151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ja-JP" sz="1200" dirty="0">
                <a:solidFill>
                  <a:srgbClr val="FFFFFF"/>
                </a:solidFill>
                <a:ea typeface="ＭＳ Ｐゴシック" pitchFamily="50" charset="-128"/>
              </a:rPr>
              <a:t>RENESAS Group CONFIDENTIAL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24462" y="2205121"/>
            <a:ext cx="11135783" cy="574675"/>
          </a:xfrm>
        </p:spPr>
        <p:txBody>
          <a:bodyPr anchor="b">
            <a:spAutoFit/>
          </a:bodyPr>
          <a:lstStyle>
            <a:lvl1pPr>
              <a:lnSpc>
                <a:spcPct val="93000"/>
              </a:lnSpc>
              <a:defRPr sz="3400"/>
            </a:lvl1pPr>
          </a:lstStyle>
          <a:p>
            <a:pPr lvl="0"/>
            <a:r>
              <a:rPr lang="ja-JP" altLang="en-US" noProof="0"/>
              <a:t>マスタ タイトルの書式設定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624462" y="2795671"/>
            <a:ext cx="11135783" cy="427037"/>
          </a:xfrm>
        </p:spPr>
        <p:txBody>
          <a:bodyPr>
            <a:spAutoFit/>
          </a:bodyPr>
          <a:lstStyle>
            <a:lvl1pPr marL="0" indent="0">
              <a:lnSpc>
                <a:spcPct val="110000"/>
              </a:lnSpc>
              <a:buFont typeface="Wingdings" pitchFamily="2" charset="2"/>
              <a:buNone/>
              <a:defRPr/>
            </a:lvl1pPr>
          </a:lstStyle>
          <a:p>
            <a:pPr lvl="0"/>
            <a:r>
              <a:rPr lang="ja-JP" altLang="en-US" noProof="0"/>
              <a:t>マスタ サブタイトルの書式設定</a:t>
            </a:r>
          </a:p>
        </p:txBody>
      </p:sp>
      <p:sp>
        <p:nvSpPr>
          <p:cNvPr id="7" name="Rectangle 23"/>
          <p:cNvSpPr>
            <a:spLocks noGrp="1" noChangeArrowheads="1"/>
          </p:cNvSpPr>
          <p:nvPr>
            <p:ph type="ftr" sz="quarter" idx="10"/>
          </p:nvPr>
        </p:nvSpPr>
        <p:spPr bwMode="white">
          <a:xfrm>
            <a:off x="632884" y="6510338"/>
            <a:ext cx="5579533" cy="2794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900" b="0">
                <a:solidFill>
                  <a:srgbClr val="FFFFFF"/>
                </a:solidFill>
                <a:latin typeface="+mn-lt"/>
                <a:ea typeface="ＭＳ Ｐゴシック" pitchFamily="50" charset="-128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ja-JP"/>
              <a:t>© 2014 Renesas Electronics Corporation. All rights reserved.</a:t>
            </a:r>
            <a:endParaRPr kumimoji="1"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74762703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1BD32A7C-4B7F-4543-A69A-4E0F4E190720}" type="slidenum">
              <a:rPr lang="en-US" altLang="ja-JP"/>
              <a:pPr>
                <a:defRPr/>
              </a:pPr>
              <a:t>‹#›</a:t>
            </a:fld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107456778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CEEDC50-C77A-4D36-B654-51A95D0E6BAA}" type="slidenum">
              <a:rPr lang="en-US" altLang="ja-JP"/>
              <a:pPr>
                <a:defRPr/>
              </a:pPr>
              <a:t>‹#›</a:t>
            </a:fld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36356557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>
            <a:off x="4222751" y="6491291"/>
            <a:ext cx="5712883" cy="365125"/>
          </a:xfrm>
          <a:prstGeom prst="rect">
            <a:avLst/>
          </a:prstGeom>
        </p:spPr>
        <p:txBody>
          <a:bodyPr/>
          <a:lstStyle/>
          <a:p>
            <a:pPr defTabSz="914400"/>
            <a:r>
              <a:rPr kumimoji="1" lang="en-US" altLang="ja-JP">
                <a:solidFill>
                  <a:srgbClr val="000000"/>
                </a:solidFill>
              </a:rPr>
              <a:t>© 2014 Renesas Electronics Corporation. All rights reserved.</a:t>
            </a:r>
            <a:endParaRPr kumimoji="1" lang="ja-JP" altLang="en-US" dirty="0">
              <a:solidFill>
                <a:srgbClr val="000000"/>
              </a:solidFill>
            </a:endParaRP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BC4B2-2886-4E0A-AABC-EDE495E6497B}" type="slidenum">
              <a:rPr lang="ja-JP" altLang="en-US" smtClean="0"/>
              <a:pPr/>
              <a:t>‹#›</a:t>
            </a:fld>
            <a:endParaRPr lang="ja-JP" altLang="en-US"/>
          </a:p>
        </p:txBody>
      </p:sp>
      <p:pic>
        <p:nvPicPr>
          <p:cNvPr id="6" name="Picture 8" descr="中扉_タイトル用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65400"/>
            <a:ext cx="12192000" cy="1316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09600" y="2959200"/>
            <a:ext cx="11155200" cy="457200"/>
          </a:xfrm>
        </p:spPr>
        <p:txBody>
          <a:bodyPr anchor="ctr" anchorCtr="0">
            <a:spAutoFit/>
          </a:bodyPr>
          <a:lstStyle>
            <a:lvl1pPr>
              <a:lnSpc>
                <a:spcPct val="96000"/>
              </a:lnSpc>
              <a:defRPr/>
            </a:lvl1pPr>
          </a:lstStyle>
          <a:p>
            <a:r>
              <a:rPr kumimoji="1" lang="ja-JP" altLang="en-US" dirty="0"/>
              <a:t>マスター タイトルの書式設定</a:t>
            </a:r>
          </a:p>
        </p:txBody>
      </p:sp>
      <p:sp>
        <p:nvSpPr>
          <p:cNvPr id="7" name="正方形/長方形 6"/>
          <p:cNvSpPr/>
          <p:nvPr userDrawn="1"/>
        </p:nvSpPr>
        <p:spPr>
          <a:xfrm>
            <a:off x="0" y="0"/>
            <a:ext cx="983771" cy="1196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kumimoji="1" lang="ja-JP" altLang="en-US" sz="18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3233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16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3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7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25.xml"/><Relationship Id="rId10" Type="http://schemas.openxmlformats.org/officeDocument/2006/relationships/theme" Target="../theme/theme3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2.png"/><Relationship Id="rId5" Type="http://schemas.openxmlformats.org/officeDocument/2006/relationships/theme" Target="../theme/theme4.xml"/><Relationship Id="rId4" Type="http://schemas.openxmlformats.org/officeDocument/2006/relationships/slideLayout" Target="../slideLayouts/slideLayout33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2.png"/><Relationship Id="rId5" Type="http://schemas.openxmlformats.org/officeDocument/2006/relationships/theme" Target="../theme/theme5.xml"/><Relationship Id="rId4" Type="http://schemas.openxmlformats.org/officeDocument/2006/relationships/slideLayout" Target="../slideLayouts/slideLayout3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4CC401-168B-478A-843F-94D991BA89AD}" type="datetime1">
              <a:rPr kumimoji="1" lang="ja-JP" altLang="en-US" smtClean="0"/>
              <a:t>2016/5/25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2729F0-15D6-455A-9EC1-D8998104B78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120528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1080000" y="936000"/>
            <a:ext cx="8520000" cy="443198"/>
          </a:xfrm>
          <a:prstGeom prst="rect">
            <a:avLst/>
          </a:prstGeom>
        </p:spPr>
        <p:txBody>
          <a:bodyPr vert="horz" wrap="square" lIns="0" tIns="0" rIns="0" bIns="0" rtlCol="0" anchor="b" anchorCtr="0">
            <a:spAutoFit/>
          </a:bodyPr>
          <a:lstStyle/>
          <a:p>
            <a:r>
              <a:rPr lang="de-DE" dirty="0"/>
              <a:t>Titelmasterformat durch Klicken bearbeiten</a:t>
            </a:r>
            <a:endParaRPr lang="en-US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080000" y="1800000"/>
            <a:ext cx="9120000" cy="1887696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5760000" y="6527594"/>
            <a:ext cx="672075" cy="12311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r">
              <a:defRPr lang="en-US" sz="800" b="1" i="0" u="none" strike="noStrike" kern="1200" baseline="0" smtClean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</a:lstStyle>
          <a:p>
            <a:pPr algn="l" defTabSz="914400"/>
            <a:r>
              <a:rPr lang="de-DE" dirty="0">
                <a:solidFill>
                  <a:srgbClr val="06418C"/>
                </a:solidFill>
              </a:rPr>
              <a:t>Page </a:t>
            </a:r>
            <a:fld id="{3FD030EF-7044-4946-962A-5D7D09BD1B34}" type="slidenum">
              <a:rPr lang="de-DE">
                <a:solidFill>
                  <a:srgbClr val="06418C"/>
                </a:solidFill>
              </a:rPr>
              <a:pPr algn="l" defTabSz="914400"/>
              <a:t>‹#›</a:t>
            </a:fld>
            <a:endParaRPr lang="de-DE" dirty="0">
              <a:solidFill>
                <a:srgbClr val="06418C"/>
              </a:solidFill>
            </a:endParaRPr>
          </a:p>
        </p:txBody>
      </p:sp>
      <p:sp>
        <p:nvSpPr>
          <p:cNvPr id="13" name="Textfeld 7"/>
          <p:cNvSpPr txBox="1"/>
          <p:nvPr/>
        </p:nvSpPr>
        <p:spPr>
          <a:xfrm>
            <a:off x="468000" y="6527594"/>
            <a:ext cx="2454198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b="1" dirty="0">
                <a:solidFill>
                  <a:srgbClr val="06418C"/>
                </a:solidFill>
                <a:latin typeface="Arial Narrow"/>
              </a:rPr>
              <a:t>© 2016 Renesas Electronics Corporation. All rights reserved. </a:t>
            </a:r>
            <a:endParaRPr lang="en-US" sz="800" dirty="0">
              <a:solidFill>
                <a:srgbClr val="06418C"/>
              </a:solidFill>
              <a:latin typeface="Arial Narrow"/>
            </a:endParaRPr>
          </a:p>
        </p:txBody>
      </p:sp>
      <p:cxnSp>
        <p:nvCxnSpPr>
          <p:cNvPr id="16" name="Gerade Verbindung 15"/>
          <p:cNvCxnSpPr/>
          <p:nvPr/>
        </p:nvCxnSpPr>
        <p:spPr>
          <a:xfrm>
            <a:off x="468000" y="6336000"/>
            <a:ext cx="11253600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Grafik 8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84000" y="6451200"/>
            <a:ext cx="1728000" cy="275899"/>
          </a:xfrm>
          <a:prstGeom prst="rect">
            <a:avLst/>
          </a:prstGeom>
        </p:spPr>
      </p:pic>
      <p:sp>
        <p:nvSpPr>
          <p:cNvPr id="10" name="Rechteck 7"/>
          <p:cNvSpPr/>
          <p:nvPr userDrawn="1"/>
        </p:nvSpPr>
        <p:spPr>
          <a:xfrm>
            <a:off x="2988000" y="6489450"/>
            <a:ext cx="972000" cy="18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0" bIns="0" rtlCol="0" anchor="ctr" anchorCtr="0">
            <a:noAutofit/>
          </a:bodyPr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800" b="1" dirty="0">
                <a:solidFill>
                  <a:prstClr val="white"/>
                </a:solidFill>
                <a:latin typeface="Arial Narrow"/>
              </a:rPr>
              <a:t>CONFIDENTIAL</a:t>
            </a:r>
            <a:endParaRPr lang="en-US" b="1" dirty="0">
              <a:solidFill>
                <a:prstClr val="white"/>
              </a:solidFill>
              <a:latin typeface="Arial Narrow"/>
            </a:endParaRPr>
          </a:p>
        </p:txBody>
      </p:sp>
    </p:spTree>
    <p:extLst>
      <p:ext uri="{BB962C8B-B14F-4D97-AF65-F5344CB8AC3E}">
        <p14:creationId xmlns:p14="http://schemas.microsoft.com/office/powerpoint/2010/main" val="2728435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20000"/>
        </a:lnSpc>
        <a:spcBef>
          <a:spcPts val="0"/>
        </a:spcBef>
        <a:spcAft>
          <a:spcPts val="800"/>
        </a:spcAft>
        <a:buFont typeface="Arial" panose="020B06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268288" indent="-268288" algn="l" defTabSz="914400" rtl="0" eaLnBrk="1" latinLnBrk="0" hangingPunct="1">
        <a:lnSpc>
          <a:spcPct val="120000"/>
        </a:lnSpc>
        <a:spcBef>
          <a:spcPts val="0"/>
        </a:spcBef>
        <a:spcAft>
          <a:spcPts val="800"/>
        </a:spcAft>
        <a:buClr>
          <a:schemeClr val="tx2"/>
        </a:buClr>
        <a:buSzPct val="100000"/>
        <a:buFont typeface="Wingdings" panose="05000000000000000000" pitchFamily="2" charset="2"/>
        <a:buChar char="n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355600" indent="-177800" algn="l" defTabSz="914400" rtl="0" eaLnBrk="1" latinLnBrk="0" hangingPunct="1">
        <a:lnSpc>
          <a:spcPct val="120000"/>
        </a:lnSpc>
        <a:spcBef>
          <a:spcPts val="0"/>
        </a:spcBef>
        <a:spcAft>
          <a:spcPts val="800"/>
        </a:spcAft>
        <a:buClr>
          <a:schemeClr val="tx2"/>
        </a:buClr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539750" indent="-184150" algn="l" defTabSz="914400" rtl="0" eaLnBrk="1" latinLnBrk="0" hangingPunct="1">
        <a:lnSpc>
          <a:spcPct val="120000"/>
        </a:lnSpc>
        <a:spcBef>
          <a:spcPts val="0"/>
        </a:spcBef>
        <a:spcAft>
          <a:spcPts val="800"/>
        </a:spcAft>
        <a:buFont typeface="Symbol" panose="05050102010706020507" pitchFamily="18" charset="2"/>
        <a:buChar char="-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719138" indent="-179388" algn="l" defTabSz="914400" rtl="0" eaLnBrk="1" latinLnBrk="0" hangingPunct="1">
        <a:lnSpc>
          <a:spcPct val="120000"/>
        </a:lnSpc>
        <a:spcBef>
          <a:spcPts val="0"/>
        </a:spcBef>
        <a:spcAft>
          <a:spcPts val="800"/>
        </a:spcAft>
        <a:buFont typeface="Symbol" panose="05050102010706020507" pitchFamily="18" charset="2"/>
        <a:buChar char="-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1080000" y="936000"/>
            <a:ext cx="8520000" cy="443198"/>
          </a:xfrm>
          <a:prstGeom prst="rect">
            <a:avLst/>
          </a:prstGeom>
        </p:spPr>
        <p:txBody>
          <a:bodyPr vert="horz" wrap="square" lIns="0" tIns="0" rIns="0" bIns="0" rtlCol="0" anchor="b" anchorCtr="0">
            <a:spAutoFit/>
          </a:bodyPr>
          <a:lstStyle/>
          <a:p>
            <a:r>
              <a:rPr lang="de-DE" dirty="0"/>
              <a:t>Titelmasterformat durch Klicken bearbeiten</a:t>
            </a:r>
            <a:endParaRPr lang="en-US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080000" y="1800000"/>
            <a:ext cx="9120000" cy="1887696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5760000" y="6527594"/>
            <a:ext cx="672075" cy="12311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r">
              <a:defRPr lang="en-US" sz="800" b="1" i="0" u="none" strike="noStrike" kern="1200" baseline="0" smtClean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</a:lstStyle>
          <a:p>
            <a:pPr algn="l" defTabSz="914400"/>
            <a:r>
              <a:rPr lang="de-DE" dirty="0">
                <a:solidFill>
                  <a:srgbClr val="06418C"/>
                </a:solidFill>
              </a:rPr>
              <a:t>Page </a:t>
            </a:r>
            <a:fld id="{3FD030EF-7044-4946-962A-5D7D09BD1B34}" type="slidenum">
              <a:rPr lang="de-DE">
                <a:solidFill>
                  <a:srgbClr val="06418C"/>
                </a:solidFill>
              </a:rPr>
              <a:pPr algn="l" defTabSz="914400"/>
              <a:t>‹#›</a:t>
            </a:fld>
            <a:endParaRPr lang="de-DE" dirty="0">
              <a:solidFill>
                <a:srgbClr val="06418C"/>
              </a:solidFill>
            </a:endParaRPr>
          </a:p>
        </p:txBody>
      </p:sp>
      <p:sp>
        <p:nvSpPr>
          <p:cNvPr id="13" name="Textfeld 7"/>
          <p:cNvSpPr txBox="1"/>
          <p:nvPr/>
        </p:nvSpPr>
        <p:spPr>
          <a:xfrm>
            <a:off x="468000" y="6527594"/>
            <a:ext cx="2454198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b="1" dirty="0">
                <a:solidFill>
                  <a:srgbClr val="06418C"/>
                </a:solidFill>
                <a:latin typeface="Arial Narrow"/>
              </a:rPr>
              <a:t>© 2016 Renesas Electronics Corporation. All rights reserved. </a:t>
            </a:r>
            <a:endParaRPr lang="en-US" sz="800" dirty="0">
              <a:solidFill>
                <a:srgbClr val="06418C"/>
              </a:solidFill>
              <a:latin typeface="Arial Narrow"/>
            </a:endParaRPr>
          </a:p>
        </p:txBody>
      </p:sp>
      <p:cxnSp>
        <p:nvCxnSpPr>
          <p:cNvPr id="16" name="Gerade Verbindung 15"/>
          <p:cNvCxnSpPr/>
          <p:nvPr/>
        </p:nvCxnSpPr>
        <p:spPr>
          <a:xfrm>
            <a:off x="468000" y="6336000"/>
            <a:ext cx="11253600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Grafik 8">
            <a:hlinkClick r:id="" action="ppaction://hlinkshowjump?jump=firstslide"/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84000" y="6451200"/>
            <a:ext cx="1728000" cy="275899"/>
          </a:xfrm>
          <a:prstGeom prst="rect">
            <a:avLst/>
          </a:prstGeom>
        </p:spPr>
      </p:pic>
      <p:sp>
        <p:nvSpPr>
          <p:cNvPr id="10" name="Rechteck 7"/>
          <p:cNvSpPr/>
          <p:nvPr userDrawn="1"/>
        </p:nvSpPr>
        <p:spPr>
          <a:xfrm>
            <a:off x="2988000" y="6489450"/>
            <a:ext cx="972000" cy="18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0" bIns="0" rtlCol="0" anchor="ctr" anchorCtr="0">
            <a:noAutofit/>
          </a:bodyPr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800" b="1" dirty="0">
                <a:solidFill>
                  <a:prstClr val="white"/>
                </a:solidFill>
                <a:latin typeface="Arial Narrow"/>
              </a:rPr>
              <a:t>CONFIDENTIAL</a:t>
            </a:r>
            <a:endParaRPr lang="en-US" b="1" dirty="0">
              <a:solidFill>
                <a:prstClr val="white"/>
              </a:solidFill>
              <a:latin typeface="Arial Narrow"/>
            </a:endParaRPr>
          </a:p>
        </p:txBody>
      </p:sp>
    </p:spTree>
    <p:extLst>
      <p:ext uri="{BB962C8B-B14F-4D97-AF65-F5344CB8AC3E}">
        <p14:creationId xmlns:p14="http://schemas.microsoft.com/office/powerpoint/2010/main" val="1249288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20000"/>
        </a:lnSpc>
        <a:spcBef>
          <a:spcPts val="0"/>
        </a:spcBef>
        <a:spcAft>
          <a:spcPts val="800"/>
        </a:spcAft>
        <a:buFont typeface="Arial" panose="020B06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268288" indent="-268288" algn="l" defTabSz="914400" rtl="0" eaLnBrk="1" latinLnBrk="0" hangingPunct="1">
        <a:lnSpc>
          <a:spcPct val="120000"/>
        </a:lnSpc>
        <a:spcBef>
          <a:spcPts val="0"/>
        </a:spcBef>
        <a:spcAft>
          <a:spcPts val="800"/>
        </a:spcAft>
        <a:buClr>
          <a:schemeClr val="tx2"/>
        </a:buClr>
        <a:buSzPct val="100000"/>
        <a:buFont typeface="Wingdings" panose="05000000000000000000" pitchFamily="2" charset="2"/>
        <a:buChar char="n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355600" indent="-177800" algn="l" defTabSz="914400" rtl="0" eaLnBrk="1" latinLnBrk="0" hangingPunct="1">
        <a:lnSpc>
          <a:spcPct val="120000"/>
        </a:lnSpc>
        <a:spcBef>
          <a:spcPts val="0"/>
        </a:spcBef>
        <a:spcAft>
          <a:spcPts val="800"/>
        </a:spcAft>
        <a:buClr>
          <a:schemeClr val="tx2"/>
        </a:buClr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539750" indent="-184150" algn="l" defTabSz="914400" rtl="0" eaLnBrk="1" latinLnBrk="0" hangingPunct="1">
        <a:lnSpc>
          <a:spcPct val="120000"/>
        </a:lnSpc>
        <a:spcBef>
          <a:spcPts val="0"/>
        </a:spcBef>
        <a:spcAft>
          <a:spcPts val="800"/>
        </a:spcAft>
        <a:buFont typeface="Symbol" panose="05050102010706020507" pitchFamily="18" charset="2"/>
        <a:buChar char="-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719138" indent="-179388" algn="l" defTabSz="914400" rtl="0" eaLnBrk="1" latinLnBrk="0" hangingPunct="1">
        <a:lnSpc>
          <a:spcPct val="120000"/>
        </a:lnSpc>
        <a:spcBef>
          <a:spcPts val="0"/>
        </a:spcBef>
        <a:spcAft>
          <a:spcPts val="800"/>
        </a:spcAft>
        <a:buFont typeface="Symbol" panose="05050102010706020507" pitchFamily="18" charset="2"/>
        <a:buChar char="-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1" descr="textpage_blue_belt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92878"/>
            <a:ext cx="121920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09601" y="274641"/>
            <a:ext cx="11150600" cy="446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 タイトルの書式設定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1" y="981075"/>
            <a:ext cx="11150600" cy="511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dirty="0"/>
              <a:t>マスタ テキストの書式設定</a:t>
            </a:r>
          </a:p>
          <a:p>
            <a:pPr lvl="1"/>
            <a:r>
              <a:rPr lang="ja-JP" altLang="en-US" dirty="0"/>
              <a:t>第 </a:t>
            </a:r>
            <a:r>
              <a:rPr lang="en-US" altLang="ja-JP" dirty="0"/>
              <a:t>2 </a:t>
            </a:r>
            <a:r>
              <a:rPr lang="ja-JP" altLang="en-US" dirty="0"/>
              <a:t>レベル</a:t>
            </a:r>
          </a:p>
          <a:p>
            <a:pPr lvl="2"/>
            <a:r>
              <a:rPr lang="ja-JP" altLang="en-US" dirty="0"/>
              <a:t>第 </a:t>
            </a:r>
            <a:r>
              <a:rPr lang="en-US" altLang="ja-JP" dirty="0"/>
              <a:t>3 </a:t>
            </a:r>
            <a:r>
              <a:rPr lang="ja-JP" altLang="en-US" dirty="0"/>
              <a:t>レベル</a:t>
            </a:r>
          </a:p>
          <a:p>
            <a:pPr lvl="3"/>
            <a:r>
              <a:rPr lang="ja-JP" altLang="en-US" dirty="0"/>
              <a:t>第 </a:t>
            </a:r>
            <a:r>
              <a:rPr lang="en-US" altLang="ja-JP" dirty="0"/>
              <a:t>4 </a:t>
            </a:r>
            <a:r>
              <a:rPr lang="ja-JP" altLang="en-US" dirty="0"/>
              <a:t>レベル</a:t>
            </a:r>
          </a:p>
          <a:p>
            <a:pPr lvl="4"/>
            <a:r>
              <a:rPr lang="ja-JP" altLang="en-US" dirty="0"/>
              <a:t>第 </a:t>
            </a:r>
            <a:r>
              <a:rPr lang="en-US" altLang="ja-JP" dirty="0"/>
              <a:t>5 </a:t>
            </a:r>
            <a:r>
              <a:rPr lang="ja-JP" altLang="en-US" dirty="0"/>
              <a:t>レベル</a:t>
            </a: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4"/>
          </p:nvPr>
        </p:nvSpPr>
        <p:spPr bwMode="white">
          <a:xfrm>
            <a:off x="-171449" y="6586541"/>
            <a:ext cx="624417" cy="206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rgbClr val="FFFFFF"/>
                </a:solidFill>
                <a:latin typeface="+mn-lt"/>
                <a:ea typeface="ＭＳ Ｐゴシック" pitchFamily="50" charset="-128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410900BB-CDE6-48FB-A32E-CF15DB0353CA}" type="slidenum">
              <a:rPr kumimoji="1" lang="en-US" altLang="ja-JP" smtClean="0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en-US" altLang="ja-JP" dirty="0"/>
          </a:p>
        </p:txBody>
      </p:sp>
      <p:sp>
        <p:nvSpPr>
          <p:cNvPr id="1030" name="Rectangle 6"/>
          <p:cNvSpPr>
            <a:spLocks noChangeArrowheads="1"/>
          </p:cNvSpPr>
          <p:nvPr userDrawn="1"/>
        </p:nvSpPr>
        <p:spPr bwMode="white">
          <a:xfrm>
            <a:off x="4078819" y="6564316"/>
            <a:ext cx="5761567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ja-JP" sz="900" dirty="0">
                <a:solidFill>
                  <a:srgbClr val="FFFFFF"/>
                </a:solidFill>
                <a:ea typeface="ＭＳ Ｐゴシック" pitchFamily="50" charset="-128"/>
              </a:rPr>
              <a:t>© </a:t>
            </a:r>
            <a:r>
              <a:rPr kumimoji="1" lang="ja-JP" altLang="en-US" sz="900" dirty="0">
                <a:solidFill>
                  <a:srgbClr val="FFFFFF"/>
                </a:solidFill>
                <a:ea typeface="ＭＳ Ｐゴシック" pitchFamily="50" charset="-128"/>
              </a:rPr>
              <a:t>２０１</a:t>
            </a:r>
            <a:r>
              <a:rPr kumimoji="1" lang="en-US" altLang="ja-JP" sz="900" dirty="0">
                <a:solidFill>
                  <a:srgbClr val="FFFFFF"/>
                </a:solidFill>
                <a:ea typeface="ＭＳ Ｐゴシック" pitchFamily="50" charset="-128"/>
              </a:rPr>
              <a:t>5 Renesas Electronics Corporation. All rights reserved.</a:t>
            </a:r>
          </a:p>
        </p:txBody>
      </p:sp>
      <p:pic>
        <p:nvPicPr>
          <p:cNvPr id="1031" name="Picture 7" descr="本文_中扉用_オビ"/>
          <p:cNvPicPr>
            <a:picLocks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2"/>
            <a:ext cx="334433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2" name="Rectangle 12"/>
          <p:cNvSpPr>
            <a:spLocks noChangeArrowheads="1"/>
          </p:cNvSpPr>
          <p:nvPr userDrawn="1"/>
        </p:nvSpPr>
        <p:spPr bwMode="auto">
          <a:xfrm>
            <a:off x="719669" y="6491291"/>
            <a:ext cx="3359151" cy="363537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ja-JP" sz="1000" dirty="0">
                <a:solidFill>
                  <a:srgbClr val="FFFFFF"/>
                </a:solidFill>
                <a:ea typeface="ＭＳ Ｐゴシック" pitchFamily="50" charset="-128"/>
              </a:rPr>
              <a:t>RENESAS Group CONFIDENTIAL</a:t>
            </a:r>
          </a:p>
        </p:txBody>
      </p:sp>
    </p:spTree>
    <p:extLst>
      <p:ext uri="{BB962C8B-B14F-4D97-AF65-F5344CB8AC3E}">
        <p14:creationId xmlns:p14="http://schemas.microsoft.com/office/powerpoint/2010/main" val="728386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</p:sldLayoutIdLst>
  <p:hf hdr="0" ftr="0" dt="0"/>
  <p:txStyles>
    <p:titleStyle>
      <a:lvl1pPr algn="l" rtl="0" eaLnBrk="0" fontAlgn="base" hangingPunct="0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Verdana" pitchFamily="34" charset="0"/>
          <a:ea typeface="HGP創英角ｺﾞｼｯｸUB" pitchFamily="50" charset="-128"/>
        </a:defRPr>
      </a:lvl2pPr>
      <a:lvl3pPr algn="l" rtl="0" eaLnBrk="0" fontAlgn="base" hangingPunct="0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Verdana" pitchFamily="34" charset="0"/>
          <a:ea typeface="HGP創英角ｺﾞｼｯｸUB" pitchFamily="50" charset="-128"/>
        </a:defRPr>
      </a:lvl3pPr>
      <a:lvl4pPr algn="l" rtl="0" eaLnBrk="0" fontAlgn="base" hangingPunct="0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Verdana" pitchFamily="34" charset="0"/>
          <a:ea typeface="HGP創英角ｺﾞｼｯｸUB" pitchFamily="50" charset="-128"/>
        </a:defRPr>
      </a:lvl4pPr>
      <a:lvl5pPr algn="l" rtl="0" eaLnBrk="0" fontAlgn="base" hangingPunct="0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Verdana" pitchFamily="34" charset="0"/>
          <a:ea typeface="HGP創英角ｺﾞｼｯｸUB" pitchFamily="50" charset="-128"/>
        </a:defRPr>
      </a:lvl5pPr>
      <a:lvl6pPr marL="457200" algn="l" rtl="0" fontAlgn="base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Verdana" pitchFamily="34" charset="0"/>
          <a:ea typeface="HGP創英角ｺﾞｼｯｸUB" pitchFamily="50" charset="-128"/>
        </a:defRPr>
      </a:lvl6pPr>
      <a:lvl7pPr marL="914400" algn="l" rtl="0" fontAlgn="base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Verdana" pitchFamily="34" charset="0"/>
          <a:ea typeface="HGP創英角ｺﾞｼｯｸUB" pitchFamily="50" charset="-128"/>
        </a:defRPr>
      </a:lvl7pPr>
      <a:lvl8pPr marL="1371600" algn="l" rtl="0" fontAlgn="base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Verdana" pitchFamily="34" charset="0"/>
          <a:ea typeface="HGP創英角ｺﾞｼｯｸUB" pitchFamily="50" charset="-128"/>
        </a:defRPr>
      </a:lvl8pPr>
      <a:lvl9pPr marL="1828800" algn="l" rtl="0" fontAlgn="base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Verdana" pitchFamily="34" charset="0"/>
          <a:ea typeface="HGP創英角ｺﾞｼｯｸUB" pitchFamily="50" charset="-128"/>
        </a:defRPr>
      </a:lvl9pPr>
    </p:titleStyle>
    <p:bodyStyle>
      <a:lvl1pPr marL="342900" indent="-342900"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buClr>
          <a:schemeClr val="hlink"/>
        </a:buClr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buClr>
          <a:schemeClr val="hlink"/>
        </a:buClr>
        <a:buFont typeface="Wingdings" pitchFamily="2" charset="2"/>
        <a:buChar char="l"/>
        <a:defRPr kumimoji="1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buFont typeface="Arial" pitchFamily="34" charset="0"/>
        <a:buChar char="–"/>
        <a:defRPr kumimoji="1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buChar char="–"/>
        <a:defRPr kumimoji="1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buFont typeface="Arial" pitchFamily="34" charset="0"/>
        <a:buChar char="–"/>
        <a:defRPr kumimoji="1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120000"/>
        </a:lnSpc>
        <a:spcBef>
          <a:spcPct val="0"/>
        </a:spcBef>
        <a:spcAft>
          <a:spcPct val="0"/>
        </a:spcAft>
        <a:buFont typeface="Arial" charset="0"/>
        <a:buChar char="–"/>
        <a:defRPr kumimoji="1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120000"/>
        </a:lnSpc>
        <a:spcBef>
          <a:spcPct val="0"/>
        </a:spcBef>
        <a:spcAft>
          <a:spcPct val="0"/>
        </a:spcAft>
        <a:buFont typeface="Arial" charset="0"/>
        <a:buChar char="–"/>
        <a:defRPr kumimoji="1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120000"/>
        </a:lnSpc>
        <a:spcBef>
          <a:spcPct val="0"/>
        </a:spcBef>
        <a:spcAft>
          <a:spcPct val="0"/>
        </a:spcAft>
        <a:buFont typeface="Arial" charset="0"/>
        <a:buChar char="–"/>
        <a:defRPr kumimoji="1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120000"/>
        </a:lnSpc>
        <a:spcBef>
          <a:spcPct val="0"/>
        </a:spcBef>
        <a:spcAft>
          <a:spcPct val="0"/>
        </a:spcAft>
        <a:buFont typeface="Arial" charset="0"/>
        <a:buChar char="–"/>
        <a:defRPr kumimoji="1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1" descr="textpage_blue_belt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92878"/>
            <a:ext cx="121920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09601" y="274641"/>
            <a:ext cx="11150600" cy="446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 タイトルの書式設定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1" y="981075"/>
            <a:ext cx="11150600" cy="511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dirty="0"/>
              <a:t>マスタ テキストの書式設定</a:t>
            </a:r>
          </a:p>
          <a:p>
            <a:pPr lvl="1"/>
            <a:r>
              <a:rPr lang="ja-JP" altLang="en-US" dirty="0"/>
              <a:t>第 </a:t>
            </a:r>
            <a:r>
              <a:rPr lang="en-US" altLang="ja-JP" dirty="0"/>
              <a:t>2 </a:t>
            </a:r>
            <a:r>
              <a:rPr lang="ja-JP" altLang="en-US" dirty="0"/>
              <a:t>レベル</a:t>
            </a:r>
          </a:p>
          <a:p>
            <a:pPr lvl="2"/>
            <a:r>
              <a:rPr lang="ja-JP" altLang="en-US" dirty="0"/>
              <a:t>第 </a:t>
            </a:r>
            <a:r>
              <a:rPr lang="en-US" altLang="ja-JP" dirty="0"/>
              <a:t>3 </a:t>
            </a:r>
            <a:r>
              <a:rPr lang="ja-JP" altLang="en-US" dirty="0"/>
              <a:t>レベル</a:t>
            </a:r>
          </a:p>
          <a:p>
            <a:pPr lvl="3"/>
            <a:r>
              <a:rPr lang="ja-JP" altLang="en-US" dirty="0"/>
              <a:t>第 </a:t>
            </a:r>
            <a:r>
              <a:rPr lang="en-US" altLang="ja-JP" dirty="0"/>
              <a:t>4 </a:t>
            </a:r>
            <a:r>
              <a:rPr lang="ja-JP" altLang="en-US" dirty="0"/>
              <a:t>レベル</a:t>
            </a:r>
          </a:p>
          <a:p>
            <a:pPr lvl="4"/>
            <a:r>
              <a:rPr lang="ja-JP" altLang="en-US" dirty="0"/>
              <a:t>第 </a:t>
            </a:r>
            <a:r>
              <a:rPr lang="en-US" altLang="ja-JP" dirty="0"/>
              <a:t>5 </a:t>
            </a:r>
            <a:r>
              <a:rPr lang="ja-JP" altLang="en-US" dirty="0"/>
              <a:t>レベル</a:t>
            </a: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4"/>
          </p:nvPr>
        </p:nvSpPr>
        <p:spPr bwMode="white">
          <a:xfrm>
            <a:off x="-171449" y="6586541"/>
            <a:ext cx="624417" cy="206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rgbClr val="FFFFFF"/>
                </a:solidFill>
                <a:latin typeface="+mn-lt"/>
                <a:ea typeface="ＭＳ Ｐゴシック" pitchFamily="50" charset="-128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410900BB-CDE6-48FB-A32E-CF15DB0353CA}" type="slidenum">
              <a:rPr kumimoji="1" lang="en-US" altLang="ja-JP" smtClean="0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en-US" altLang="ja-JP" dirty="0"/>
          </a:p>
        </p:txBody>
      </p:sp>
      <p:sp>
        <p:nvSpPr>
          <p:cNvPr id="1030" name="Rectangle 6"/>
          <p:cNvSpPr>
            <a:spLocks noChangeArrowheads="1"/>
          </p:cNvSpPr>
          <p:nvPr userDrawn="1"/>
        </p:nvSpPr>
        <p:spPr bwMode="white">
          <a:xfrm>
            <a:off x="4078819" y="6564316"/>
            <a:ext cx="5761567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ja-JP" sz="900" dirty="0">
                <a:solidFill>
                  <a:srgbClr val="FFFFFF"/>
                </a:solidFill>
                <a:ea typeface="ＭＳ Ｐゴシック" pitchFamily="50" charset="-128"/>
              </a:rPr>
              <a:t>© </a:t>
            </a:r>
            <a:r>
              <a:rPr kumimoji="1" lang="ja-JP" altLang="en-US" sz="900" dirty="0">
                <a:solidFill>
                  <a:srgbClr val="FFFFFF"/>
                </a:solidFill>
                <a:ea typeface="ＭＳ Ｐゴシック" pitchFamily="50" charset="-128"/>
              </a:rPr>
              <a:t>２０１</a:t>
            </a:r>
            <a:r>
              <a:rPr kumimoji="1" lang="en-US" altLang="ja-JP" sz="900" dirty="0">
                <a:solidFill>
                  <a:srgbClr val="FFFFFF"/>
                </a:solidFill>
                <a:ea typeface="ＭＳ Ｐゴシック" pitchFamily="50" charset="-128"/>
              </a:rPr>
              <a:t>5 Renesas Electronics Corporation. All rights reserved.</a:t>
            </a:r>
          </a:p>
        </p:txBody>
      </p:sp>
      <p:pic>
        <p:nvPicPr>
          <p:cNvPr id="1031" name="Picture 7" descr="本文_中扉用_オビ"/>
          <p:cNvPicPr>
            <a:picLocks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2"/>
            <a:ext cx="334433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2" name="Rectangle 12"/>
          <p:cNvSpPr>
            <a:spLocks noChangeArrowheads="1"/>
          </p:cNvSpPr>
          <p:nvPr userDrawn="1"/>
        </p:nvSpPr>
        <p:spPr bwMode="auto">
          <a:xfrm>
            <a:off x="719669" y="6491291"/>
            <a:ext cx="3359151" cy="363537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ja-JP" sz="1000" dirty="0">
                <a:solidFill>
                  <a:srgbClr val="FFFFFF"/>
                </a:solidFill>
                <a:ea typeface="ＭＳ Ｐゴシック" pitchFamily="50" charset="-128"/>
              </a:rPr>
              <a:t>RENESAS Group CONFIDENTIAL</a:t>
            </a:r>
          </a:p>
        </p:txBody>
      </p:sp>
    </p:spTree>
    <p:extLst>
      <p:ext uri="{BB962C8B-B14F-4D97-AF65-F5344CB8AC3E}">
        <p14:creationId xmlns:p14="http://schemas.microsoft.com/office/powerpoint/2010/main" val="1083752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</p:sldLayoutIdLst>
  <p:hf hdr="0" ftr="0" dt="0"/>
  <p:txStyles>
    <p:titleStyle>
      <a:lvl1pPr algn="l" rtl="0" eaLnBrk="0" fontAlgn="base" hangingPunct="0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Verdana" pitchFamily="34" charset="0"/>
          <a:ea typeface="HGP創英角ｺﾞｼｯｸUB" pitchFamily="50" charset="-128"/>
        </a:defRPr>
      </a:lvl2pPr>
      <a:lvl3pPr algn="l" rtl="0" eaLnBrk="0" fontAlgn="base" hangingPunct="0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Verdana" pitchFamily="34" charset="0"/>
          <a:ea typeface="HGP創英角ｺﾞｼｯｸUB" pitchFamily="50" charset="-128"/>
        </a:defRPr>
      </a:lvl3pPr>
      <a:lvl4pPr algn="l" rtl="0" eaLnBrk="0" fontAlgn="base" hangingPunct="0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Verdana" pitchFamily="34" charset="0"/>
          <a:ea typeface="HGP創英角ｺﾞｼｯｸUB" pitchFamily="50" charset="-128"/>
        </a:defRPr>
      </a:lvl4pPr>
      <a:lvl5pPr algn="l" rtl="0" eaLnBrk="0" fontAlgn="base" hangingPunct="0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Verdana" pitchFamily="34" charset="0"/>
          <a:ea typeface="HGP創英角ｺﾞｼｯｸUB" pitchFamily="50" charset="-128"/>
        </a:defRPr>
      </a:lvl5pPr>
      <a:lvl6pPr marL="457200" algn="l" rtl="0" fontAlgn="base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Verdana" pitchFamily="34" charset="0"/>
          <a:ea typeface="HGP創英角ｺﾞｼｯｸUB" pitchFamily="50" charset="-128"/>
        </a:defRPr>
      </a:lvl6pPr>
      <a:lvl7pPr marL="914400" algn="l" rtl="0" fontAlgn="base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Verdana" pitchFamily="34" charset="0"/>
          <a:ea typeface="HGP創英角ｺﾞｼｯｸUB" pitchFamily="50" charset="-128"/>
        </a:defRPr>
      </a:lvl7pPr>
      <a:lvl8pPr marL="1371600" algn="l" rtl="0" fontAlgn="base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Verdana" pitchFamily="34" charset="0"/>
          <a:ea typeface="HGP創英角ｺﾞｼｯｸUB" pitchFamily="50" charset="-128"/>
        </a:defRPr>
      </a:lvl8pPr>
      <a:lvl9pPr marL="1828800" algn="l" rtl="0" fontAlgn="base">
        <a:lnSpc>
          <a:spcPct val="97000"/>
        </a:lnSpc>
        <a:spcBef>
          <a:spcPct val="0"/>
        </a:spcBef>
        <a:spcAft>
          <a:spcPct val="0"/>
        </a:spcAft>
        <a:defRPr kumimoji="1" sz="2400">
          <a:solidFill>
            <a:schemeClr val="tx2"/>
          </a:solidFill>
          <a:latin typeface="Verdana" pitchFamily="34" charset="0"/>
          <a:ea typeface="HGP創英角ｺﾞｼｯｸUB" pitchFamily="50" charset="-128"/>
        </a:defRPr>
      </a:lvl9pPr>
    </p:titleStyle>
    <p:bodyStyle>
      <a:lvl1pPr marL="342900" indent="-342900"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buClr>
          <a:schemeClr val="hlink"/>
        </a:buClr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buClr>
          <a:schemeClr val="hlink"/>
        </a:buClr>
        <a:buFont typeface="Wingdings" pitchFamily="2" charset="2"/>
        <a:buChar char="l"/>
        <a:defRPr kumimoji="1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buFont typeface="Arial" pitchFamily="34" charset="0"/>
        <a:buChar char="–"/>
        <a:defRPr kumimoji="1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buChar char="–"/>
        <a:defRPr kumimoji="1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buFont typeface="Arial" pitchFamily="34" charset="0"/>
        <a:buChar char="–"/>
        <a:defRPr kumimoji="1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120000"/>
        </a:lnSpc>
        <a:spcBef>
          <a:spcPct val="0"/>
        </a:spcBef>
        <a:spcAft>
          <a:spcPct val="0"/>
        </a:spcAft>
        <a:buFont typeface="Arial" charset="0"/>
        <a:buChar char="–"/>
        <a:defRPr kumimoji="1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120000"/>
        </a:lnSpc>
        <a:spcBef>
          <a:spcPct val="0"/>
        </a:spcBef>
        <a:spcAft>
          <a:spcPct val="0"/>
        </a:spcAft>
        <a:buFont typeface="Arial" charset="0"/>
        <a:buChar char="–"/>
        <a:defRPr kumimoji="1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120000"/>
        </a:lnSpc>
        <a:spcBef>
          <a:spcPct val="0"/>
        </a:spcBef>
        <a:spcAft>
          <a:spcPct val="0"/>
        </a:spcAft>
        <a:buFont typeface="Arial" charset="0"/>
        <a:buChar char="–"/>
        <a:defRPr kumimoji="1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120000"/>
        </a:lnSpc>
        <a:spcBef>
          <a:spcPct val="0"/>
        </a:spcBef>
        <a:spcAft>
          <a:spcPct val="0"/>
        </a:spcAft>
        <a:buFont typeface="Arial" charset="0"/>
        <a:buChar char="–"/>
        <a:defRPr kumimoji="1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665163"/>
            <a:ext cx="9144000" cy="2387600"/>
          </a:xfrm>
        </p:spPr>
        <p:txBody>
          <a:bodyPr/>
          <a:lstStyle/>
          <a:p>
            <a:r>
              <a:rPr lang="en-US" altLang="ja-JP" dirty="0">
                <a:latin typeface="Calibri" panose="020F0502020204030204" pitchFamily="34" charset="0"/>
              </a:rPr>
              <a:t>Best practice of Open Source Operating system adoption</a:t>
            </a:r>
            <a:endParaRPr kumimoji="1" lang="ja-JP" altLang="en-US" dirty="0">
              <a:latin typeface="Calibri" panose="020F0502020204030204" pitchFamily="34" charset="0"/>
            </a:endParaRP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98645" y="3204256"/>
            <a:ext cx="9144000" cy="462675"/>
          </a:xfrm>
        </p:spPr>
        <p:txBody>
          <a:bodyPr/>
          <a:lstStyle/>
          <a:p>
            <a:r>
              <a:rPr lang="en-US" altLang="ja-JP" dirty="0">
                <a:latin typeface="Calibri" panose="020F0502020204030204" pitchFamily="34" charset="0"/>
              </a:rPr>
              <a:t>How to realize high-quality, availability and maintainability</a:t>
            </a:r>
            <a:endParaRPr kumimoji="1" lang="ja-JP" altLang="en-US" dirty="0">
              <a:latin typeface="Calibri" panose="020F0502020204030204" pitchFamily="34" charset="0"/>
            </a:endParaRP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729F0-15D6-455A-9EC1-D8998104B78D}" type="slidenum">
              <a:rPr kumimoji="1" lang="ja-JP" altLang="en-US" smtClean="0"/>
              <a:t>1</a:t>
            </a:fld>
            <a:endParaRPr kumimoji="1" lang="ja-JP" altLang="en-US"/>
          </a:p>
        </p:txBody>
      </p:sp>
      <p:sp>
        <p:nvSpPr>
          <p:cNvPr id="6" name="サブタイトル 2"/>
          <p:cNvSpPr txBox="1">
            <a:spLocks/>
          </p:cNvSpPr>
          <p:nvPr/>
        </p:nvSpPr>
        <p:spPr>
          <a:xfrm>
            <a:off x="513184" y="4327947"/>
            <a:ext cx="10840616" cy="202840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kumimoji="1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ja-JP" dirty="0">
              <a:latin typeface="Calibri" panose="020F0502020204030204" pitchFamily="34" charset="0"/>
            </a:endParaRPr>
          </a:p>
          <a:p>
            <a:r>
              <a:rPr lang="en-US" altLang="ja-JP" sz="3800" dirty="0">
                <a:latin typeface="Calibri" panose="020F0502020204030204" pitchFamily="34" charset="0"/>
              </a:rPr>
              <a:t>Hisao Munakata</a:t>
            </a:r>
          </a:p>
          <a:p>
            <a:r>
              <a:rPr lang="en-US" altLang="ja-JP" sz="3800" dirty="0">
                <a:latin typeface="Calibri" panose="020F0502020204030204" pitchFamily="34" charset="0"/>
              </a:rPr>
              <a:t>Automotive Information Solution division, </a:t>
            </a:r>
          </a:p>
          <a:p>
            <a:r>
              <a:rPr lang="en-US" altLang="ja-JP" sz="3800" dirty="0">
                <a:latin typeface="Calibri" panose="020F0502020204030204" pitchFamily="34" charset="0"/>
              </a:rPr>
              <a:t>Renesas Electronics Corp.</a:t>
            </a:r>
            <a:endParaRPr lang="ja-JP" altLang="en-US" sz="38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190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50506" y="378506"/>
            <a:ext cx="11000792" cy="474630"/>
          </a:xfrm>
        </p:spPr>
        <p:txBody>
          <a:bodyPr>
            <a:normAutofit fontScale="90000"/>
          </a:bodyPr>
          <a:lstStyle/>
          <a:p>
            <a:r>
              <a:rPr lang="en-US" altLang="ja-JP" dirty="0">
                <a:latin typeface="Calibri" panose="020F0502020204030204" pitchFamily="34" charset="0"/>
              </a:rPr>
              <a:t>Who am I</a:t>
            </a:r>
            <a:endParaRPr kumimoji="1" lang="ja-JP" altLang="en-US" dirty="0">
              <a:latin typeface="Calibri" panose="020F0502020204030204" pitchFamily="34" charset="0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50506" y="1287624"/>
            <a:ext cx="4810059" cy="5215813"/>
          </a:xfrm>
        </p:spPr>
        <p:txBody>
          <a:bodyPr/>
          <a:lstStyle/>
          <a:p>
            <a:r>
              <a:rPr lang="en-US" altLang="ja-JP" dirty="0">
                <a:latin typeface="Calibri" panose="020F0502020204030204" pitchFamily="34" charset="0"/>
              </a:rPr>
              <a:t>From automotive target </a:t>
            </a:r>
            <a:r>
              <a:rPr lang="en-US" altLang="ja-JP" dirty="0" err="1">
                <a:latin typeface="Calibri" panose="020F0502020204030204" pitchFamily="34" charset="0"/>
              </a:rPr>
              <a:t>SoC</a:t>
            </a:r>
            <a:r>
              <a:rPr lang="en-US" altLang="ja-JP" dirty="0">
                <a:latin typeface="Calibri" panose="020F0502020204030204" pitchFamily="34" charset="0"/>
              </a:rPr>
              <a:t> provider company </a:t>
            </a:r>
            <a:r>
              <a:rPr lang="en-US" altLang="ja-JP" dirty="0">
                <a:solidFill>
                  <a:srgbClr val="FFFF00"/>
                </a:solidFill>
                <a:latin typeface="Calibri" panose="020F0502020204030204" pitchFamily="34" charset="0"/>
              </a:rPr>
              <a:t>Renesas</a:t>
            </a:r>
            <a:r>
              <a:rPr lang="en-US" altLang="ja-JP" dirty="0">
                <a:latin typeface="Calibri" panose="020F0502020204030204" pitchFamily="34" charset="0"/>
              </a:rPr>
              <a:t>.</a:t>
            </a:r>
            <a:br>
              <a:rPr lang="en-US" altLang="ja-JP" dirty="0">
                <a:latin typeface="Calibri" panose="020F0502020204030204" pitchFamily="34" charset="0"/>
              </a:rPr>
            </a:br>
            <a:endParaRPr kumimoji="1" lang="en-US" altLang="ja-JP" dirty="0">
              <a:latin typeface="Calibri" panose="020F0502020204030204" pitchFamily="34" charset="0"/>
            </a:endParaRPr>
          </a:p>
          <a:p>
            <a:r>
              <a:rPr lang="en-US" altLang="ja-JP" dirty="0">
                <a:latin typeface="Calibri" panose="020F0502020204030204" pitchFamily="34" charset="0"/>
              </a:rPr>
              <a:t>Leading </a:t>
            </a:r>
            <a:r>
              <a:rPr lang="en-US" altLang="ja-JP" dirty="0">
                <a:solidFill>
                  <a:srgbClr val="FFFF00"/>
                </a:solidFill>
                <a:latin typeface="Calibri" panose="020F0502020204030204" pitchFamily="34" charset="0"/>
              </a:rPr>
              <a:t>Linux kernel upstream development </a:t>
            </a:r>
            <a:r>
              <a:rPr lang="en-US" altLang="ja-JP" dirty="0">
                <a:latin typeface="Calibri" panose="020F0502020204030204" pitchFamily="34" charset="0"/>
              </a:rPr>
              <a:t>team.</a:t>
            </a:r>
            <a:br>
              <a:rPr lang="en-US" altLang="ja-JP" dirty="0">
                <a:latin typeface="Calibri" panose="020F0502020204030204" pitchFamily="34" charset="0"/>
              </a:rPr>
            </a:br>
            <a:endParaRPr lang="en-US" altLang="ja-JP" dirty="0">
              <a:latin typeface="Calibri" panose="020F0502020204030204" pitchFamily="34" charset="0"/>
            </a:endParaRPr>
          </a:p>
          <a:p>
            <a:r>
              <a:rPr kumimoji="1" lang="en-US" altLang="ja-JP" dirty="0">
                <a:solidFill>
                  <a:srgbClr val="FFFF00"/>
                </a:solidFill>
                <a:latin typeface="Calibri" panose="020F0502020204030204" pitchFamily="34" charset="0"/>
              </a:rPr>
              <a:t>AGL</a:t>
            </a:r>
            <a:r>
              <a:rPr kumimoji="1" lang="en-US" altLang="ja-JP" dirty="0">
                <a:latin typeface="Calibri" panose="020F0502020204030204" pitchFamily="34" charset="0"/>
              </a:rPr>
              <a:t> (Automotive Grade Linux) advisory board member.</a:t>
            </a:r>
            <a:br>
              <a:rPr kumimoji="1" lang="en-US" altLang="ja-JP" dirty="0">
                <a:latin typeface="Calibri" panose="020F0502020204030204" pitchFamily="34" charset="0"/>
              </a:rPr>
            </a:br>
            <a:endParaRPr kumimoji="1" lang="en-US" altLang="ja-JP" dirty="0">
              <a:latin typeface="Calibri" panose="020F0502020204030204" pitchFamily="34" charset="0"/>
            </a:endParaRPr>
          </a:p>
          <a:p>
            <a:r>
              <a:rPr lang="en-US" altLang="ja-JP" dirty="0">
                <a:solidFill>
                  <a:srgbClr val="FFFF00"/>
                </a:solidFill>
                <a:latin typeface="Calibri" panose="020F0502020204030204" pitchFamily="34" charset="0"/>
              </a:rPr>
              <a:t>LTSI</a:t>
            </a:r>
            <a:r>
              <a:rPr lang="en-US" altLang="ja-JP" dirty="0">
                <a:latin typeface="Calibri" panose="020F0502020204030204" pitchFamily="34" charset="0"/>
              </a:rPr>
              <a:t> (</a:t>
            </a:r>
            <a:r>
              <a:rPr lang="en-US" altLang="ja-JP" dirty="0" err="1">
                <a:latin typeface="Calibri" panose="020F0502020204030204" pitchFamily="34" charset="0"/>
              </a:rPr>
              <a:t>longterm</a:t>
            </a:r>
            <a:r>
              <a:rPr lang="en-US" altLang="ja-JP" dirty="0">
                <a:latin typeface="Calibri" panose="020F0502020204030204" pitchFamily="34" charset="0"/>
              </a:rPr>
              <a:t> kernel) and </a:t>
            </a:r>
            <a:r>
              <a:rPr lang="en-US" altLang="ja-JP" dirty="0" err="1">
                <a:solidFill>
                  <a:srgbClr val="FFFF00"/>
                </a:solidFill>
                <a:latin typeface="Calibri" panose="020F0502020204030204" pitchFamily="34" charset="0"/>
              </a:rPr>
              <a:t>yocto</a:t>
            </a:r>
            <a:r>
              <a:rPr lang="en-US" altLang="ja-JP" dirty="0">
                <a:latin typeface="Calibri" panose="020F0502020204030204" pitchFamily="34" charset="0"/>
              </a:rPr>
              <a:t> (build tool) project board member.</a:t>
            </a:r>
            <a:endParaRPr kumimoji="1" lang="ja-JP" altLang="en-US" dirty="0">
              <a:latin typeface="Calibri" panose="020F0502020204030204" pitchFamily="34" charset="0"/>
            </a:endParaRPr>
          </a:p>
        </p:txBody>
      </p:sp>
      <p:cxnSp>
        <p:nvCxnSpPr>
          <p:cNvPr id="5" name="直線コネクタ 4"/>
          <p:cNvCxnSpPr/>
          <p:nvPr/>
        </p:nvCxnSpPr>
        <p:spPr>
          <a:xfrm>
            <a:off x="466531" y="951722"/>
            <a:ext cx="11327363" cy="0"/>
          </a:xfrm>
          <a:prstGeom prst="line">
            <a:avLst/>
          </a:prstGeom>
          <a:ln w="381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>
          <a:xfrm>
            <a:off x="9217090" y="146651"/>
            <a:ext cx="2743200" cy="365125"/>
          </a:xfrm>
        </p:spPr>
        <p:txBody>
          <a:bodyPr/>
          <a:lstStyle/>
          <a:p>
            <a:fld id="{C52729F0-15D6-455A-9EC1-D8998104B78D}" type="slidenum">
              <a:rPr kumimoji="1" lang="ja-JP" altLang="en-US" sz="2400" smtClean="0">
                <a:latin typeface="Calibri" panose="020F0502020204030204" pitchFamily="34" charset="0"/>
              </a:rPr>
              <a:t>2</a:t>
            </a:fld>
            <a:endParaRPr kumimoji="1" lang="ja-JP" altLang="en-US" sz="2400" dirty="0">
              <a:latin typeface="Calibri" panose="020F0502020204030204" pitchFamily="34" charset="0"/>
            </a:endParaRPr>
          </a:p>
        </p:txBody>
      </p:sp>
      <p:sp>
        <p:nvSpPr>
          <p:cNvPr id="8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3912765" y="6474213"/>
            <a:ext cx="4114800" cy="365125"/>
          </a:xfrm>
        </p:spPr>
        <p:txBody>
          <a:bodyPr/>
          <a:lstStyle/>
          <a:p>
            <a:r>
              <a:rPr kumimoji="1" lang="en-US" altLang="ja-JP" dirty="0"/>
              <a:t>Best practice of Open Source Operating system adoption</a:t>
            </a:r>
            <a:endParaRPr kumimoji="1" lang="ja-JP" altLang="en-US" dirty="0"/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7505" y="1124943"/>
            <a:ext cx="5936389" cy="4247117"/>
          </a:xfrm>
          <a:prstGeom prst="rect">
            <a:avLst/>
          </a:prstGeom>
        </p:spPr>
      </p:pic>
      <p:cxnSp>
        <p:nvCxnSpPr>
          <p:cNvPr id="9" name="直線矢印コネクタ 8"/>
          <p:cNvCxnSpPr/>
          <p:nvPr/>
        </p:nvCxnSpPr>
        <p:spPr>
          <a:xfrm>
            <a:off x="3912765" y="3137483"/>
            <a:ext cx="1825305" cy="0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テキスト ボックス 9"/>
          <p:cNvSpPr txBox="1"/>
          <p:nvPr/>
        </p:nvSpPr>
        <p:spPr>
          <a:xfrm>
            <a:off x="5738070" y="5331904"/>
            <a:ext cx="59363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000" b="1" dirty="0">
                <a:solidFill>
                  <a:srgbClr val="FFFF00"/>
                </a:solidFill>
              </a:rPr>
              <a:t>Latest Linux kernel contributor company ranking</a:t>
            </a:r>
            <a:endParaRPr kumimoji="1" lang="ja-JP" altLang="en-US" sz="2000" b="1" dirty="0">
              <a:solidFill>
                <a:srgbClr val="FFFF00"/>
              </a:solidFill>
            </a:endParaRPr>
          </a:p>
        </p:txBody>
      </p:sp>
      <p:sp>
        <p:nvSpPr>
          <p:cNvPr id="11" name="正方形/長方形 10"/>
          <p:cNvSpPr/>
          <p:nvPr/>
        </p:nvSpPr>
        <p:spPr>
          <a:xfrm>
            <a:off x="5807171" y="3011648"/>
            <a:ext cx="2908990" cy="24524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5738070" y="5702667"/>
            <a:ext cx="3523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/>
              <a:t>https://lwn.net/Articles/686393/</a:t>
            </a:r>
            <a:endParaRPr kumimoji="1" lang="ja-JP" altLang="en-US" dirty="0"/>
          </a:p>
        </p:txBody>
      </p:sp>
      <p:sp>
        <p:nvSpPr>
          <p:cNvPr id="13" name="正方形/長方形 12"/>
          <p:cNvSpPr/>
          <p:nvPr/>
        </p:nvSpPr>
        <p:spPr>
          <a:xfrm>
            <a:off x="8716161" y="3398202"/>
            <a:ext cx="3197168" cy="24524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71957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50506" y="378506"/>
            <a:ext cx="11000792" cy="474630"/>
          </a:xfrm>
        </p:spPr>
        <p:txBody>
          <a:bodyPr>
            <a:normAutofit fontScale="90000"/>
          </a:bodyPr>
          <a:lstStyle/>
          <a:p>
            <a:r>
              <a:rPr lang="en-US" altLang="ja-JP" dirty="0">
                <a:latin typeface="Calibri" panose="020F0502020204030204" pitchFamily="34" charset="0"/>
              </a:rPr>
              <a:t>Agenda</a:t>
            </a:r>
            <a:endParaRPr kumimoji="1" lang="ja-JP" altLang="en-US" dirty="0">
              <a:latin typeface="Calibri" panose="020F0502020204030204" pitchFamily="34" charset="0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50506" y="1287624"/>
            <a:ext cx="11243388" cy="5215813"/>
          </a:xfrm>
        </p:spPr>
        <p:txBody>
          <a:bodyPr/>
          <a:lstStyle/>
          <a:p>
            <a:r>
              <a:rPr lang="en-US" altLang="ja-JP" dirty="0">
                <a:latin typeface="Calibri" panose="020F0502020204030204" pitchFamily="34" charset="0"/>
              </a:rPr>
              <a:t>Software structure of IVI (In Vehicle Information) system</a:t>
            </a:r>
          </a:p>
          <a:p>
            <a:pPr lvl="1"/>
            <a:r>
              <a:rPr lang="en-US" altLang="ja-JP" dirty="0">
                <a:latin typeface="Calibri" panose="020F0502020204030204" pitchFamily="34" charset="0"/>
              </a:rPr>
              <a:t>IVI software trend and architecture</a:t>
            </a:r>
          </a:p>
          <a:p>
            <a:pPr lvl="1"/>
            <a:r>
              <a:rPr lang="en-US" altLang="ja-JP" dirty="0">
                <a:latin typeface="Calibri" panose="020F0502020204030204" pitchFamily="34" charset="0"/>
              </a:rPr>
              <a:t>RTOS vs. Linux philosophy comparison</a:t>
            </a:r>
          </a:p>
          <a:p>
            <a:pPr lvl="1"/>
            <a:r>
              <a:rPr kumimoji="1" lang="en-US" altLang="ja-JP" dirty="0">
                <a:latin typeface="Calibri" panose="020F0502020204030204" pitchFamily="34" charset="0"/>
              </a:rPr>
              <a:t>C</a:t>
            </a:r>
            <a:r>
              <a:rPr lang="en-US" altLang="ja-JP" dirty="0">
                <a:latin typeface="Calibri" panose="020F0502020204030204" pitchFamily="34" charset="0"/>
              </a:rPr>
              <a:t>hallenge of c</a:t>
            </a:r>
            <a:r>
              <a:rPr kumimoji="1" lang="en-US" altLang="ja-JP" dirty="0">
                <a:latin typeface="Calibri" panose="020F0502020204030204" pitchFamily="34" charset="0"/>
              </a:rPr>
              <a:t>onnected car software</a:t>
            </a:r>
          </a:p>
          <a:p>
            <a:r>
              <a:rPr kumimoji="1" lang="en-US" altLang="ja-JP" dirty="0">
                <a:latin typeface="Calibri" panose="020F0502020204030204" pitchFamily="34" charset="0"/>
              </a:rPr>
              <a:t>The fact of Linux kernel</a:t>
            </a:r>
          </a:p>
          <a:p>
            <a:pPr lvl="1"/>
            <a:r>
              <a:rPr lang="en-US" altLang="ja-JP" dirty="0">
                <a:latin typeface="Calibri" panose="020F0502020204030204" pitchFamily="34" charset="0"/>
              </a:rPr>
              <a:t>Linux kernel summary</a:t>
            </a:r>
          </a:p>
          <a:p>
            <a:pPr lvl="1"/>
            <a:r>
              <a:rPr lang="en-US" altLang="ja-JP" dirty="0">
                <a:latin typeface="Calibri" panose="020F0502020204030204" pitchFamily="34" charset="0"/>
              </a:rPr>
              <a:t>development community</a:t>
            </a:r>
          </a:p>
          <a:p>
            <a:pPr lvl="1"/>
            <a:r>
              <a:rPr lang="en-US" altLang="ja-JP" dirty="0">
                <a:latin typeface="Calibri" panose="020F0502020204030204" pitchFamily="34" charset="0"/>
              </a:rPr>
              <a:t>Transparency and openness of OSS development process</a:t>
            </a:r>
            <a:endParaRPr kumimoji="1" lang="en-US" altLang="ja-JP" dirty="0">
              <a:latin typeface="Calibri" panose="020F0502020204030204" pitchFamily="34" charset="0"/>
            </a:endParaRPr>
          </a:p>
          <a:p>
            <a:r>
              <a:rPr lang="en-US" altLang="ja-JP" dirty="0">
                <a:latin typeface="Calibri" panose="020F0502020204030204" pitchFamily="34" charset="0"/>
              </a:rPr>
              <a:t>OSS adoption challenge for IVI system</a:t>
            </a:r>
          </a:p>
          <a:p>
            <a:pPr lvl="1"/>
            <a:r>
              <a:rPr lang="en-US" altLang="ja-JP" dirty="0">
                <a:latin typeface="Calibri" panose="020F0502020204030204" pitchFamily="34" charset="0"/>
              </a:rPr>
              <a:t>C</a:t>
            </a:r>
            <a:r>
              <a:rPr kumimoji="1" lang="en-US" altLang="ja-JP" dirty="0">
                <a:latin typeface="Calibri" panose="020F0502020204030204" pitchFamily="34" charset="0"/>
              </a:rPr>
              <a:t>ode quality</a:t>
            </a:r>
          </a:p>
          <a:p>
            <a:pPr lvl="1"/>
            <a:r>
              <a:rPr lang="en-US" altLang="ja-JP" dirty="0">
                <a:latin typeface="Calibri" panose="020F0502020204030204" pitchFamily="34" charset="0"/>
              </a:rPr>
              <a:t>Security risk management</a:t>
            </a:r>
          </a:p>
        </p:txBody>
      </p:sp>
      <p:cxnSp>
        <p:nvCxnSpPr>
          <p:cNvPr id="5" name="直線コネクタ 4"/>
          <p:cNvCxnSpPr/>
          <p:nvPr/>
        </p:nvCxnSpPr>
        <p:spPr>
          <a:xfrm>
            <a:off x="466531" y="951722"/>
            <a:ext cx="11327363" cy="0"/>
          </a:xfrm>
          <a:prstGeom prst="line">
            <a:avLst/>
          </a:prstGeom>
          <a:ln w="381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3912765" y="6474213"/>
            <a:ext cx="4114800" cy="365125"/>
          </a:xfrm>
        </p:spPr>
        <p:txBody>
          <a:bodyPr/>
          <a:lstStyle/>
          <a:p>
            <a:r>
              <a:rPr kumimoji="1" lang="en-US" altLang="ja-JP" dirty="0"/>
              <a:t>Best practice of Open Source Operating system adoption</a:t>
            </a:r>
            <a:endParaRPr kumimoji="1" lang="ja-JP" altLang="en-US" dirty="0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>
          <a:xfrm>
            <a:off x="9247235" y="146651"/>
            <a:ext cx="2743200" cy="365125"/>
          </a:xfrm>
        </p:spPr>
        <p:txBody>
          <a:bodyPr/>
          <a:lstStyle/>
          <a:p>
            <a:fld id="{C52729F0-15D6-455A-9EC1-D8998104B78D}" type="slidenum">
              <a:rPr kumimoji="1" lang="ja-JP" altLang="en-US" sz="2400" smtClean="0">
                <a:latin typeface="Calibri" panose="020F0502020204030204" pitchFamily="34" charset="0"/>
              </a:rPr>
              <a:t>3</a:t>
            </a:fld>
            <a:endParaRPr kumimoji="1" lang="ja-JP" altLang="en-US" sz="24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7179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50506" y="378506"/>
            <a:ext cx="11000792" cy="474630"/>
          </a:xfrm>
        </p:spPr>
        <p:txBody>
          <a:bodyPr>
            <a:normAutofit fontScale="90000"/>
          </a:bodyPr>
          <a:lstStyle/>
          <a:p>
            <a:r>
              <a:rPr lang="en-US" altLang="ja-JP" dirty="0">
                <a:latin typeface="Calibri" panose="020F0502020204030204" pitchFamily="34" charset="0"/>
              </a:rPr>
              <a:t>Agenda</a:t>
            </a:r>
            <a:endParaRPr kumimoji="1" lang="ja-JP" altLang="en-US" dirty="0">
              <a:latin typeface="Calibri" panose="020F0502020204030204" pitchFamily="34" charset="0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50506" y="1287624"/>
            <a:ext cx="11243388" cy="5215813"/>
          </a:xfrm>
        </p:spPr>
        <p:txBody>
          <a:bodyPr/>
          <a:lstStyle/>
          <a:p>
            <a:r>
              <a:rPr lang="en-US" altLang="ja-JP" dirty="0">
                <a:solidFill>
                  <a:srgbClr val="FFFF00"/>
                </a:solidFill>
                <a:latin typeface="Calibri" panose="020F0502020204030204" pitchFamily="34" charset="0"/>
              </a:rPr>
              <a:t>Software structure of IVI (In Vehicle Information) system</a:t>
            </a:r>
          </a:p>
          <a:p>
            <a:pPr lvl="1"/>
            <a:r>
              <a:rPr lang="en-US" altLang="ja-JP" dirty="0">
                <a:solidFill>
                  <a:srgbClr val="FFFF00"/>
                </a:solidFill>
                <a:latin typeface="Calibri" panose="020F0502020204030204" pitchFamily="34" charset="0"/>
              </a:rPr>
              <a:t>IVI software trend and architecture</a:t>
            </a:r>
          </a:p>
          <a:p>
            <a:pPr lvl="1"/>
            <a:r>
              <a:rPr lang="en-US" altLang="ja-JP" dirty="0">
                <a:solidFill>
                  <a:srgbClr val="FFFF00"/>
                </a:solidFill>
                <a:latin typeface="Calibri" panose="020F0502020204030204" pitchFamily="34" charset="0"/>
              </a:rPr>
              <a:t>RTOS vs. Linux philosophy comparison</a:t>
            </a:r>
          </a:p>
          <a:p>
            <a:pPr lvl="1"/>
            <a:r>
              <a:rPr kumimoji="1" lang="en-US" altLang="ja-JP" dirty="0">
                <a:solidFill>
                  <a:srgbClr val="FFFF00"/>
                </a:solidFill>
                <a:latin typeface="Calibri" panose="020F0502020204030204" pitchFamily="34" charset="0"/>
              </a:rPr>
              <a:t>C</a:t>
            </a:r>
            <a:r>
              <a:rPr lang="en-US" altLang="ja-JP" dirty="0">
                <a:solidFill>
                  <a:srgbClr val="FFFF00"/>
                </a:solidFill>
                <a:latin typeface="Calibri" panose="020F0502020204030204" pitchFamily="34" charset="0"/>
              </a:rPr>
              <a:t>hallenge of c</a:t>
            </a:r>
            <a:r>
              <a:rPr kumimoji="1" lang="en-US" altLang="ja-JP" dirty="0">
                <a:solidFill>
                  <a:srgbClr val="FFFF00"/>
                </a:solidFill>
                <a:latin typeface="Calibri" panose="020F0502020204030204" pitchFamily="34" charset="0"/>
              </a:rPr>
              <a:t>onnected car software</a:t>
            </a:r>
          </a:p>
          <a:p>
            <a:r>
              <a:rPr kumimoji="1" lang="en-US" altLang="ja-JP" dirty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</a:rPr>
              <a:t>The fact of Linux kernel</a:t>
            </a:r>
          </a:p>
          <a:p>
            <a:pPr lvl="1"/>
            <a:r>
              <a:rPr lang="en-US" altLang="ja-JP" dirty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</a:rPr>
              <a:t>Linux kernel summary</a:t>
            </a:r>
          </a:p>
          <a:p>
            <a:pPr lvl="1"/>
            <a:r>
              <a:rPr lang="en-US" altLang="ja-JP" dirty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</a:rPr>
              <a:t>development community</a:t>
            </a:r>
          </a:p>
          <a:p>
            <a:pPr lvl="1"/>
            <a:r>
              <a:rPr lang="en-US" altLang="ja-JP" dirty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</a:rPr>
              <a:t>Transparency and openness of OSS development process</a:t>
            </a:r>
            <a:endParaRPr kumimoji="1" lang="en-US" altLang="ja-JP" dirty="0">
              <a:solidFill>
                <a:schemeClr val="tx1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r>
              <a:rPr lang="en-US" altLang="ja-JP" dirty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</a:rPr>
              <a:t>OSS adoption challenge for IVI system</a:t>
            </a:r>
          </a:p>
          <a:p>
            <a:pPr lvl="1"/>
            <a:r>
              <a:rPr lang="en-US" altLang="ja-JP" dirty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</a:rPr>
              <a:t>C</a:t>
            </a:r>
            <a:r>
              <a:rPr kumimoji="1" lang="en-US" altLang="ja-JP" dirty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</a:rPr>
              <a:t>ode quality</a:t>
            </a:r>
          </a:p>
          <a:p>
            <a:pPr lvl="1"/>
            <a:r>
              <a:rPr lang="en-US" altLang="ja-JP" dirty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</a:rPr>
              <a:t>Security risk management</a:t>
            </a:r>
          </a:p>
        </p:txBody>
      </p:sp>
      <p:cxnSp>
        <p:nvCxnSpPr>
          <p:cNvPr id="5" name="直線コネクタ 4"/>
          <p:cNvCxnSpPr/>
          <p:nvPr/>
        </p:nvCxnSpPr>
        <p:spPr>
          <a:xfrm>
            <a:off x="466531" y="951722"/>
            <a:ext cx="11327363" cy="0"/>
          </a:xfrm>
          <a:prstGeom prst="line">
            <a:avLst/>
          </a:prstGeom>
          <a:ln w="381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3912765" y="6474213"/>
            <a:ext cx="4114800" cy="365125"/>
          </a:xfrm>
        </p:spPr>
        <p:txBody>
          <a:bodyPr/>
          <a:lstStyle/>
          <a:p>
            <a:r>
              <a:rPr kumimoji="1" lang="en-US" altLang="ja-JP" dirty="0"/>
              <a:t>Best practice of Open Source Operating system adoption</a:t>
            </a:r>
            <a:endParaRPr kumimoji="1" lang="ja-JP" altLang="en-US" dirty="0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>
          <a:xfrm>
            <a:off x="9247236" y="146651"/>
            <a:ext cx="2743200" cy="365125"/>
          </a:xfrm>
        </p:spPr>
        <p:txBody>
          <a:bodyPr/>
          <a:lstStyle/>
          <a:p>
            <a:fld id="{C52729F0-15D6-455A-9EC1-D8998104B78D}" type="slidenum">
              <a:rPr kumimoji="1" lang="ja-JP" altLang="en-US" sz="2400" smtClean="0">
                <a:latin typeface="Calibri" panose="020F0502020204030204" pitchFamily="34" charset="0"/>
              </a:rPr>
              <a:t>4</a:t>
            </a:fld>
            <a:endParaRPr kumimoji="1" lang="ja-JP" altLang="en-US" sz="24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0317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50506" y="378506"/>
            <a:ext cx="11000792" cy="474630"/>
          </a:xfrm>
        </p:spPr>
        <p:txBody>
          <a:bodyPr>
            <a:normAutofit fontScale="90000"/>
          </a:bodyPr>
          <a:lstStyle/>
          <a:p>
            <a:r>
              <a:rPr lang="en-US" altLang="ja-JP" dirty="0">
                <a:latin typeface="Calibri" panose="020F0502020204030204" pitchFamily="34" charset="0"/>
              </a:rPr>
              <a:t>Linux becomes de-facto OS of connected Car</a:t>
            </a:r>
            <a:endParaRPr kumimoji="1" lang="ja-JP" altLang="en-US" dirty="0">
              <a:latin typeface="Calibri" panose="020F0502020204030204" pitchFamily="34" charset="0"/>
            </a:endParaRPr>
          </a:p>
        </p:txBody>
      </p:sp>
      <p:cxnSp>
        <p:nvCxnSpPr>
          <p:cNvPr id="5" name="直線コネクタ 4"/>
          <p:cNvCxnSpPr/>
          <p:nvPr/>
        </p:nvCxnSpPr>
        <p:spPr>
          <a:xfrm>
            <a:off x="466531" y="951722"/>
            <a:ext cx="11327363" cy="0"/>
          </a:xfrm>
          <a:prstGeom prst="line">
            <a:avLst/>
          </a:prstGeom>
          <a:ln w="381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>
          <a:xfrm>
            <a:off x="9230581" y="146651"/>
            <a:ext cx="2743200" cy="365125"/>
          </a:xfrm>
        </p:spPr>
        <p:txBody>
          <a:bodyPr/>
          <a:lstStyle/>
          <a:p>
            <a:fld id="{C52729F0-15D6-455A-9EC1-D8998104B78D}" type="slidenum">
              <a:rPr kumimoji="1" lang="ja-JP" altLang="en-US" sz="2400" smtClean="0">
                <a:latin typeface="Calibri" panose="020F0502020204030204" pitchFamily="34" charset="0"/>
              </a:rPr>
              <a:t>5</a:t>
            </a:fld>
            <a:endParaRPr kumimoji="1" lang="ja-JP" altLang="en-US" sz="2400" dirty="0">
              <a:latin typeface="Calibri" panose="020F0502020204030204" pitchFamily="34" charset="0"/>
            </a:endParaRPr>
          </a:p>
        </p:txBody>
      </p:sp>
      <p:sp>
        <p:nvSpPr>
          <p:cNvPr id="8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3912765" y="6474213"/>
            <a:ext cx="4114800" cy="365125"/>
          </a:xfrm>
        </p:spPr>
        <p:txBody>
          <a:bodyPr/>
          <a:lstStyle/>
          <a:p>
            <a:r>
              <a:rPr kumimoji="1" lang="en-US" altLang="ja-JP" dirty="0"/>
              <a:t>Best practice of Open Source Operating system adoption</a:t>
            </a:r>
            <a:endParaRPr kumimoji="1" lang="ja-JP" altLang="en-US" dirty="0"/>
          </a:p>
        </p:txBody>
      </p:sp>
      <p:graphicFrame>
        <p:nvGraphicFramePr>
          <p:cNvPr id="11" name="コンテンツ プレースホルダー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12115155"/>
              </p:ext>
            </p:extLst>
          </p:nvPr>
        </p:nvGraphicFramePr>
        <p:xfrm>
          <a:off x="335901" y="1460547"/>
          <a:ext cx="10515600" cy="503936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623457">
                  <a:extLst>
                    <a:ext uri="{9D8B030D-6E8A-4147-A177-3AD203B41FA5}">
                      <a16:colId xmlns:a16="http://schemas.microsoft.com/office/drawing/2014/main" xmlns="" val="1151919596"/>
                    </a:ext>
                  </a:extLst>
                </a:gridCol>
                <a:gridCol w="2634343">
                  <a:extLst>
                    <a:ext uri="{9D8B030D-6E8A-4147-A177-3AD203B41FA5}">
                      <a16:colId xmlns:a16="http://schemas.microsoft.com/office/drawing/2014/main" xmlns="" val="4035531848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xmlns="" val="218903939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xmlns="" val="351958012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kumimoji="1" lang="ja-JP" altLang="en-US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>
                          <a:latin typeface="Calibri" panose="020F0502020204030204" pitchFamily="34" charset="0"/>
                        </a:rPr>
                        <a:t>1980 - 2000</a:t>
                      </a:r>
                      <a:endParaRPr kumimoji="1" lang="ja-JP" altLang="en-US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>
                          <a:latin typeface="Calibri" panose="020F0502020204030204" pitchFamily="34" charset="0"/>
                        </a:rPr>
                        <a:t>2000</a:t>
                      </a:r>
                      <a:r>
                        <a:rPr kumimoji="1" lang="en-US" altLang="ja-JP" baseline="0" dirty="0">
                          <a:latin typeface="Calibri" panose="020F0502020204030204" pitchFamily="34" charset="0"/>
                        </a:rPr>
                        <a:t> - 2013</a:t>
                      </a:r>
                      <a:endParaRPr kumimoji="1" lang="ja-JP" altLang="en-US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>
                          <a:latin typeface="Calibri" panose="020F0502020204030204" pitchFamily="34" charset="0"/>
                        </a:rPr>
                        <a:t>2013</a:t>
                      </a:r>
                      <a:r>
                        <a:rPr kumimoji="1" lang="en-US" altLang="ja-JP" baseline="0" dirty="0">
                          <a:latin typeface="Calibri" panose="020F0502020204030204" pitchFamily="34" charset="0"/>
                        </a:rPr>
                        <a:t> -</a:t>
                      </a:r>
                      <a:endParaRPr kumimoji="1" lang="ja-JP" altLang="en-US" dirty="0">
                        <a:latin typeface="Calibri" panose="020F0502020204030204" pitchFamily="34" charset="0"/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953486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dirty="0">
                          <a:latin typeface="Calibri" panose="020F0502020204030204" pitchFamily="34" charset="0"/>
                        </a:rPr>
                        <a:t>IVI</a:t>
                      </a:r>
                      <a:r>
                        <a:rPr kumimoji="1" lang="en-US" altLang="ja-JP" baseline="0" dirty="0">
                          <a:latin typeface="Calibri" panose="020F0502020204030204" pitchFamily="34" charset="0"/>
                        </a:rPr>
                        <a:t> application</a:t>
                      </a:r>
                      <a:endParaRPr kumimoji="1" lang="ja-JP" altLang="en-US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kumimoji="1" lang="en-US" altLang="ja-JP" dirty="0"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kumimoji="1" lang="en-US" altLang="ja-JP" dirty="0"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kumimoji="1" lang="en-US" altLang="ja-JP" dirty="0"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kumimoji="1" lang="en-US" altLang="ja-JP" dirty="0"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kumimoji="1" lang="en-US" altLang="ja-JP" dirty="0"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kumimoji="1" lang="en-US" altLang="ja-JP" dirty="0"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kumimoji="1" lang="ja-JP" altLang="en-US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kumimoji="1" lang="ja-JP" altLang="en-US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dirty="0">
                        <a:latin typeface="Calibri" panose="020F050202020403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13540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dirty="0">
                          <a:latin typeface="Calibri" panose="020F0502020204030204" pitchFamily="34" charset="0"/>
                        </a:rPr>
                        <a:t>Software structure</a:t>
                      </a:r>
                      <a:endParaRPr kumimoji="1" lang="ja-JP" altLang="en-US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kumimoji="1" lang="en-US" altLang="ja-JP" dirty="0"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kumimoji="1" lang="en-US" altLang="ja-JP" dirty="0"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kumimoji="1" lang="en-US" altLang="ja-JP" dirty="0"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kumimoji="1" lang="en-US" altLang="ja-JP" dirty="0"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kumimoji="1" lang="en-US" altLang="ja-JP" dirty="0"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kumimoji="1" lang="en-US" altLang="ja-JP" dirty="0"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kumimoji="1" lang="en-US" altLang="ja-JP" dirty="0"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kumimoji="1" lang="ja-JP" altLang="en-US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kumimoji="1" lang="ja-JP" altLang="en-US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dirty="0">
                        <a:latin typeface="Calibri" panose="020F050202020403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816702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dirty="0">
                          <a:latin typeface="Calibri" panose="020F0502020204030204" pitchFamily="34" charset="0"/>
                        </a:rPr>
                        <a:t>generations</a:t>
                      </a:r>
                      <a:endParaRPr kumimoji="1" lang="ja-JP" altLang="en-US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kumimoji="1" lang="en-US" altLang="ja-JP" dirty="0">
                          <a:latin typeface="Calibri" panose="020F0502020204030204" pitchFamily="34" charset="0"/>
                        </a:rPr>
                        <a:t>Gen.1 (stand</a:t>
                      </a:r>
                      <a:r>
                        <a:rPr kumimoji="1" lang="en-US" altLang="ja-JP" baseline="0" dirty="0">
                          <a:latin typeface="Calibri" panose="020F0502020204030204" pitchFamily="34" charset="0"/>
                        </a:rPr>
                        <a:t>alone system)</a:t>
                      </a:r>
                      <a:endParaRPr kumimoji="1" lang="ja-JP" altLang="en-US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>
                          <a:latin typeface="Calibri" panose="020F0502020204030204" pitchFamily="34" charset="0"/>
                        </a:rPr>
                        <a:t>Gen.2</a:t>
                      </a:r>
                      <a:r>
                        <a:rPr kumimoji="1" lang="en-US" altLang="ja-JP" baseline="0" dirty="0">
                          <a:latin typeface="Calibri" panose="020F0502020204030204" pitchFamily="34" charset="0"/>
                        </a:rPr>
                        <a:t> (connected)</a:t>
                      </a:r>
                      <a:endParaRPr kumimoji="1" lang="ja-JP" altLang="en-US" dirty="0">
                        <a:latin typeface="Calibri" panose="020F050202020403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49729910"/>
                  </a:ext>
                </a:extLst>
              </a:tr>
            </a:tbl>
          </a:graphicData>
        </a:graphic>
      </p:graphicFrame>
      <p:sp>
        <p:nvSpPr>
          <p:cNvPr id="12" name="正方形/長方形 11"/>
          <p:cNvSpPr/>
          <p:nvPr/>
        </p:nvSpPr>
        <p:spPr>
          <a:xfrm>
            <a:off x="3060440" y="1934375"/>
            <a:ext cx="7697755" cy="3638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Navigation (map display, drive route guidance)</a:t>
            </a:r>
            <a:endParaRPr kumimoji="1" lang="ja-JP" altLang="en-US" dirty="0"/>
          </a:p>
        </p:txBody>
      </p:sp>
      <p:sp>
        <p:nvSpPr>
          <p:cNvPr id="13" name="正方形/長方形 12"/>
          <p:cNvSpPr/>
          <p:nvPr/>
        </p:nvSpPr>
        <p:spPr>
          <a:xfrm>
            <a:off x="5645018" y="2391572"/>
            <a:ext cx="5113175" cy="3638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Multimedia (sound, video)</a:t>
            </a:r>
            <a:endParaRPr kumimoji="1" lang="ja-JP" altLang="en-US" dirty="0"/>
          </a:p>
        </p:txBody>
      </p:sp>
      <p:sp>
        <p:nvSpPr>
          <p:cNvPr id="14" name="正方形/長方形 13"/>
          <p:cNvSpPr/>
          <p:nvPr/>
        </p:nvSpPr>
        <p:spPr>
          <a:xfrm>
            <a:off x="8294913" y="2853439"/>
            <a:ext cx="2463280" cy="3638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Smartphone link</a:t>
            </a:r>
            <a:endParaRPr kumimoji="1" lang="ja-JP" altLang="en-US" dirty="0"/>
          </a:p>
        </p:txBody>
      </p:sp>
      <p:sp>
        <p:nvSpPr>
          <p:cNvPr id="15" name="角丸四角形 14"/>
          <p:cNvSpPr/>
          <p:nvPr/>
        </p:nvSpPr>
        <p:spPr>
          <a:xfrm>
            <a:off x="3060440" y="3856485"/>
            <a:ext cx="2453949" cy="2052735"/>
          </a:xfrm>
          <a:prstGeom prst="roundRect">
            <a:avLst>
              <a:gd name="adj" fmla="val 8196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dirty="0">
                <a:solidFill>
                  <a:schemeClr val="accent6">
                    <a:lumMod val="75000"/>
                  </a:schemeClr>
                </a:solidFill>
              </a:rPr>
              <a:t>Monolithic</a:t>
            </a:r>
            <a:br>
              <a:rPr kumimoji="1" lang="en-US" altLang="ja-JP" dirty="0">
                <a:solidFill>
                  <a:schemeClr val="accent6">
                    <a:lumMod val="75000"/>
                  </a:schemeClr>
                </a:solidFill>
              </a:rPr>
            </a:br>
            <a:r>
              <a:rPr kumimoji="1" lang="en-US" altLang="ja-JP" dirty="0">
                <a:solidFill>
                  <a:schemeClr val="accent6">
                    <a:lumMod val="75000"/>
                  </a:schemeClr>
                </a:solidFill>
              </a:rPr>
              <a:t>software</a:t>
            </a:r>
            <a:br>
              <a:rPr kumimoji="1" lang="en-US" altLang="ja-JP" dirty="0">
                <a:solidFill>
                  <a:schemeClr val="accent6">
                    <a:lumMod val="75000"/>
                  </a:schemeClr>
                </a:solidFill>
              </a:rPr>
            </a:br>
            <a:r>
              <a:rPr kumimoji="1" lang="en-US" altLang="ja-JP" dirty="0">
                <a:solidFill>
                  <a:schemeClr val="accent6">
                    <a:lumMod val="75000"/>
                  </a:schemeClr>
                </a:solidFill>
              </a:rPr>
              <a:t>(RTOS base)</a:t>
            </a:r>
            <a:endParaRPr kumimoji="1" lang="ja-JP" alt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6" name="正方形/長方形 15"/>
          <p:cNvSpPr/>
          <p:nvPr/>
        </p:nvSpPr>
        <p:spPr>
          <a:xfrm>
            <a:off x="5673011" y="5652626"/>
            <a:ext cx="5178489" cy="36389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General purpose OS adoption</a:t>
            </a:r>
            <a:endParaRPr kumimoji="1" lang="ja-JP" altLang="en-US" dirty="0"/>
          </a:p>
        </p:txBody>
      </p:sp>
      <p:sp>
        <p:nvSpPr>
          <p:cNvPr id="17" name="正方形/長方形 16"/>
          <p:cNvSpPr/>
          <p:nvPr/>
        </p:nvSpPr>
        <p:spPr>
          <a:xfrm>
            <a:off x="5673011" y="3856485"/>
            <a:ext cx="2463280" cy="45427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IVI applications</a:t>
            </a:r>
            <a:endParaRPr kumimoji="1" lang="ja-JP" altLang="en-US" dirty="0"/>
          </a:p>
        </p:txBody>
      </p:sp>
      <p:sp>
        <p:nvSpPr>
          <p:cNvPr id="18" name="正方形/長方形 17"/>
          <p:cNvSpPr/>
          <p:nvPr/>
        </p:nvSpPr>
        <p:spPr>
          <a:xfrm>
            <a:off x="8294913" y="3856485"/>
            <a:ext cx="2463280" cy="45427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IVI applications</a:t>
            </a:r>
            <a:endParaRPr kumimoji="1" lang="ja-JP" altLang="en-US" dirty="0"/>
          </a:p>
        </p:txBody>
      </p:sp>
      <p:sp>
        <p:nvSpPr>
          <p:cNvPr id="19" name="正方形/長方形 18"/>
          <p:cNvSpPr/>
          <p:nvPr/>
        </p:nvSpPr>
        <p:spPr>
          <a:xfrm>
            <a:off x="5673011" y="4397661"/>
            <a:ext cx="2463280" cy="11358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Automotive OS</a:t>
            </a:r>
          </a:p>
          <a:p>
            <a:pPr algn="ctr"/>
            <a:r>
              <a:rPr kumimoji="1" lang="en-US" altLang="ja-JP" dirty="0"/>
              <a:t>(Windows Auto, QNX,..) </a:t>
            </a:r>
            <a:endParaRPr kumimoji="1" lang="ja-JP" altLang="en-US" dirty="0"/>
          </a:p>
        </p:txBody>
      </p:sp>
      <p:sp>
        <p:nvSpPr>
          <p:cNvPr id="20" name="正方形/長方形 19"/>
          <p:cNvSpPr/>
          <p:nvPr/>
        </p:nvSpPr>
        <p:spPr>
          <a:xfrm>
            <a:off x="8294913" y="4397661"/>
            <a:ext cx="2463280" cy="43518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Middleware</a:t>
            </a:r>
            <a:endParaRPr kumimoji="1" lang="ja-JP" altLang="en-US" dirty="0"/>
          </a:p>
        </p:txBody>
      </p:sp>
      <p:sp>
        <p:nvSpPr>
          <p:cNvPr id="21" name="正方形/長方形 20"/>
          <p:cNvSpPr/>
          <p:nvPr/>
        </p:nvSpPr>
        <p:spPr>
          <a:xfrm>
            <a:off x="8294913" y="4919601"/>
            <a:ext cx="2463280" cy="60822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Linux kernel</a:t>
            </a:r>
            <a:endParaRPr kumimoji="1" lang="ja-JP" altLang="en-US" dirty="0"/>
          </a:p>
        </p:txBody>
      </p:sp>
      <p:sp>
        <p:nvSpPr>
          <p:cNvPr id="22" name="正方形/長方形 21"/>
          <p:cNvSpPr/>
          <p:nvPr/>
        </p:nvSpPr>
        <p:spPr>
          <a:xfrm>
            <a:off x="8294913" y="3328729"/>
            <a:ext cx="2463280" cy="3638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Internet application</a:t>
            </a:r>
            <a:endParaRPr kumimoji="1" lang="ja-JP" altLang="en-US" dirty="0"/>
          </a:p>
        </p:txBody>
      </p:sp>
      <p:sp>
        <p:nvSpPr>
          <p:cNvPr id="23" name="角丸四角形吹き出し 22"/>
          <p:cNvSpPr/>
          <p:nvPr/>
        </p:nvSpPr>
        <p:spPr>
          <a:xfrm>
            <a:off x="10476928" y="701557"/>
            <a:ext cx="1528207" cy="602594"/>
          </a:xfrm>
          <a:prstGeom prst="wedgeRoundRectCallout">
            <a:avLst>
              <a:gd name="adj1" fmla="val -71128"/>
              <a:gd name="adj2" fmla="val 103186"/>
              <a:gd name="adj3" fmla="val 16667"/>
            </a:avLst>
          </a:prstGeom>
          <a:solidFill>
            <a:srgbClr val="0070C0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>
              <a:lnSpc>
                <a:spcPts val="1900"/>
              </a:lnSpc>
            </a:pPr>
            <a:r>
              <a:rPr kumimoji="1" lang="en-US" altLang="ja-JP" sz="2200" dirty="0">
                <a:solidFill>
                  <a:srgbClr val="FFFF00"/>
                </a:solidFill>
                <a:ea typeface="Cambria Math" panose="02040503050406030204" pitchFamily="18" charset="0"/>
              </a:rPr>
              <a:t>internet,</a:t>
            </a:r>
          </a:p>
          <a:p>
            <a:pPr algn="ctr" defTabSz="914400">
              <a:lnSpc>
                <a:spcPts val="1900"/>
              </a:lnSpc>
            </a:pPr>
            <a:r>
              <a:rPr kumimoji="1" lang="en-US" altLang="ja-JP" sz="2200" dirty="0">
                <a:solidFill>
                  <a:srgbClr val="FFFF00"/>
                </a:solidFill>
                <a:ea typeface="Cambria Math" panose="02040503050406030204" pitchFamily="18" charset="0"/>
              </a:rPr>
              <a:t>file share</a:t>
            </a:r>
            <a:endParaRPr kumimoji="1" lang="ja-JP" altLang="en-US" sz="2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4695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50506" y="378506"/>
            <a:ext cx="11000792" cy="474630"/>
          </a:xfrm>
        </p:spPr>
        <p:txBody>
          <a:bodyPr>
            <a:normAutofit fontScale="90000"/>
          </a:bodyPr>
          <a:lstStyle/>
          <a:p>
            <a:r>
              <a:rPr lang="en-US" altLang="ja-JP" dirty="0">
                <a:latin typeface="Calibri" panose="020F0502020204030204" pitchFamily="34" charset="0"/>
              </a:rPr>
              <a:t>Why OSS becomes common choice?</a:t>
            </a:r>
            <a:endParaRPr kumimoji="1" lang="ja-JP" altLang="en-US" dirty="0">
              <a:latin typeface="Calibri" panose="020F0502020204030204" pitchFamily="34" charset="0"/>
            </a:endParaRPr>
          </a:p>
        </p:txBody>
      </p:sp>
      <p:cxnSp>
        <p:nvCxnSpPr>
          <p:cNvPr id="5" name="直線コネクタ 4"/>
          <p:cNvCxnSpPr/>
          <p:nvPr/>
        </p:nvCxnSpPr>
        <p:spPr>
          <a:xfrm>
            <a:off x="466531" y="951722"/>
            <a:ext cx="11327363" cy="0"/>
          </a:xfrm>
          <a:prstGeom prst="line">
            <a:avLst/>
          </a:prstGeom>
          <a:ln w="381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>
          <a:xfrm>
            <a:off x="9217090" y="146651"/>
            <a:ext cx="2743200" cy="365125"/>
          </a:xfrm>
        </p:spPr>
        <p:txBody>
          <a:bodyPr/>
          <a:lstStyle/>
          <a:p>
            <a:fld id="{C52729F0-15D6-455A-9EC1-D8998104B78D}" type="slidenum">
              <a:rPr kumimoji="1" lang="ja-JP" altLang="en-US" sz="2400" smtClean="0">
                <a:solidFill>
                  <a:prstClr val="white">
                    <a:tint val="75000"/>
                  </a:prstClr>
                </a:solidFill>
              </a:rPr>
              <a:pPr/>
              <a:t>6</a:t>
            </a:fld>
            <a:endParaRPr kumimoji="1" lang="ja-JP" altLang="en-US" sz="2400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3912765" y="6474213"/>
            <a:ext cx="4114800" cy="365125"/>
          </a:xfrm>
        </p:spPr>
        <p:txBody>
          <a:bodyPr/>
          <a:lstStyle/>
          <a:p>
            <a:r>
              <a:rPr kumimoji="1" lang="en-US" altLang="ja-JP" dirty="0">
                <a:solidFill>
                  <a:prstClr val="white">
                    <a:tint val="75000"/>
                  </a:prstClr>
                </a:solidFill>
              </a:rPr>
              <a:t>Best practice of Open Source Operating system adoption</a:t>
            </a:r>
            <a:endParaRPr kumimoji="1" lang="ja-JP" alt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角丸四角形 8"/>
          <p:cNvSpPr/>
          <p:nvPr/>
        </p:nvSpPr>
        <p:spPr bwMode="auto">
          <a:xfrm>
            <a:off x="7664156" y="2100427"/>
            <a:ext cx="3650476" cy="2623358"/>
          </a:xfrm>
          <a:prstGeom prst="roundRect">
            <a:avLst>
              <a:gd name="adj" fmla="val 5298"/>
            </a:avLst>
          </a:prstGeom>
          <a:solidFill>
            <a:srgbClr val="FFFF99"/>
          </a:solidFill>
          <a:ln w="19050" cap="flat" cmpd="sng" algn="ctr">
            <a:noFill/>
            <a:prstDash val="sysDash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55600" marR="0" lvl="0" indent="-355600" defTabSz="914400" eaLnBrk="1" fontAlgn="base" latinLnBrk="0" hangingPunct="1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1" lang="en-US" altLang="ja-JP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Meiryo UI" panose="020B0604030504040204" pitchFamily="50" charset="-128"/>
                <a:cs typeface="Meiryo UI" panose="020B0604030504040204" pitchFamily="50" charset="-128"/>
              </a:rPr>
              <a:t>Linux</a:t>
            </a:r>
            <a:r>
              <a:rPr kumimoji="1" lang="ja-JP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Meiryo UI" panose="020B0604030504040204" pitchFamily="50" charset="-128"/>
                <a:cs typeface="Meiryo UI" panose="020B0604030504040204" pitchFamily="50" charset="-128"/>
              </a:rPr>
              <a:t> </a:t>
            </a:r>
            <a:r>
              <a:rPr kumimoji="1" lang="en-US" altLang="ja-JP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Meiryo UI" panose="020B0604030504040204" pitchFamily="50" charset="-128"/>
                <a:cs typeface="Meiryo UI" panose="020B0604030504040204" pitchFamily="50" charset="-128"/>
              </a:rPr>
              <a:t>OS</a:t>
            </a:r>
            <a:r>
              <a:rPr kumimoji="1" lang="ja-JP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Meiryo UI" panose="020B0604030504040204" pitchFamily="50" charset="-128"/>
                <a:cs typeface="Meiryo UI" panose="020B0604030504040204" pitchFamily="50" charset="-128"/>
              </a:rPr>
              <a:t> </a:t>
            </a:r>
            <a:r>
              <a:rPr kumimoji="1" lang="en-US" altLang="ja-JP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Meiryo UI" panose="020B0604030504040204" pitchFamily="50" charset="-128"/>
                <a:cs typeface="Meiryo UI" panose="020B0604030504040204" pitchFamily="50" charset="-128"/>
              </a:rPr>
              <a:t>kernel</a:t>
            </a:r>
          </a:p>
          <a:p>
            <a:pPr marL="355600" marR="0" lvl="0" indent="-355600" defTabSz="914400" eaLnBrk="1" fontAlgn="base" latinLnBrk="0" hangingPunct="1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1" lang="en-US" altLang="ja-JP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Meiryo UI" panose="020B0604030504040204" pitchFamily="50" charset="-128"/>
                <a:cs typeface="Meiryo UI" panose="020B0604030504040204" pitchFamily="50" charset="-128"/>
              </a:rPr>
              <a:t>Network</a:t>
            </a:r>
            <a:r>
              <a:rPr kumimoji="1" lang="ja-JP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Meiryo UI" panose="020B0604030504040204" pitchFamily="50" charset="-128"/>
                <a:cs typeface="Meiryo UI" panose="020B0604030504040204" pitchFamily="50" charset="-128"/>
              </a:rPr>
              <a:t> </a:t>
            </a:r>
            <a:r>
              <a:rPr kumimoji="1" lang="en-US" altLang="ja-JP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Meiryo UI" panose="020B0604030504040204" pitchFamily="50" charset="-128"/>
                <a:cs typeface="Meiryo UI" panose="020B0604030504040204" pitchFamily="50" charset="-128"/>
              </a:rPr>
              <a:t>connectivity</a:t>
            </a:r>
          </a:p>
          <a:p>
            <a:pPr marL="355600" marR="0" lvl="0" indent="-355600" defTabSz="914400" eaLnBrk="1" fontAlgn="base" latinLnBrk="0" hangingPunct="1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1" lang="en-US" altLang="ja-JP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Meiryo UI" panose="020B0604030504040204" pitchFamily="50" charset="-128"/>
                <a:cs typeface="Meiryo UI" panose="020B0604030504040204" pitchFamily="50" charset="-128"/>
              </a:rPr>
              <a:t>Storage device support</a:t>
            </a:r>
          </a:p>
          <a:p>
            <a:pPr marL="355600" marR="0" lvl="0" indent="-355600" defTabSz="914400" eaLnBrk="1" fontAlgn="base" latinLnBrk="0" hangingPunct="1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1" lang="en-US" altLang="ja-JP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Meiryo UI" panose="020B0604030504040204" pitchFamily="50" charset="-128"/>
                <a:cs typeface="Meiryo UI" panose="020B0604030504040204" pitchFamily="50" charset="-128"/>
              </a:rPr>
              <a:t>Security framework</a:t>
            </a:r>
          </a:p>
          <a:p>
            <a:pPr marL="355600" marR="0" lvl="0" indent="-355600" defTabSz="914400" eaLnBrk="1" fontAlgn="base" latinLnBrk="0" hangingPunct="1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1" lang="en-US" altLang="ja-JP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Meiryo UI" panose="020B0604030504040204" pitchFamily="50" charset="-128"/>
                <a:cs typeface="Meiryo UI" panose="020B0604030504040204" pitchFamily="50" charset="-128"/>
              </a:rPr>
              <a:t>Graphics framework</a:t>
            </a:r>
          </a:p>
          <a:p>
            <a:pPr marL="355600" marR="0" lvl="0" indent="-355600" defTabSz="914400" eaLnBrk="1" fontAlgn="base" latinLnBrk="0" hangingPunct="1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1" lang="en-US" altLang="ja-JP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Meiryo UI" panose="020B0604030504040204" pitchFamily="50" charset="-128"/>
                <a:cs typeface="Meiryo UI" panose="020B0604030504040204" pitchFamily="50" charset="-128"/>
              </a:rPr>
              <a:t>Java, multi-core CPU</a:t>
            </a:r>
          </a:p>
          <a:p>
            <a:pPr marL="444500" marR="0" lvl="0" indent="-355600" defTabSz="914400" eaLnBrk="1" fontAlgn="base" latinLnBrk="0" hangingPunct="1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endParaRPr kumimoji="1" lang="en-US" altLang="ja-JP" sz="2400" kern="0" dirty="0">
              <a:solidFill>
                <a:srgbClr val="002060"/>
              </a:solidFill>
              <a:ea typeface="Meiryo UI" panose="020B0604030504040204" pitchFamily="50" charset="-128"/>
              <a:cs typeface="Meiryo UI" panose="020B0604030504040204" pitchFamily="50" charset="-128"/>
            </a:endParaRPr>
          </a:p>
          <a:p>
            <a:pPr marL="88900" marR="0" lvl="0" defTabSz="914400" eaLnBrk="1" fontAlgn="base" latinLnBrk="0" hangingPunct="1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ja-JP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0" name="角丸四角形 9"/>
          <p:cNvSpPr/>
          <p:nvPr/>
        </p:nvSpPr>
        <p:spPr bwMode="auto">
          <a:xfrm>
            <a:off x="7664156" y="1170432"/>
            <a:ext cx="4118334" cy="860091"/>
          </a:xfrm>
          <a:prstGeom prst="roundRect">
            <a:avLst/>
          </a:prstGeom>
          <a:ln>
            <a:headEnd type="none" w="med" len="med"/>
            <a:tailEnd type="none" w="med" len="med"/>
          </a:ln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2400" kern="0" noProof="0" dirty="0">
                <a:solidFill>
                  <a:schemeClr val="tx1"/>
                </a:solidFill>
                <a:ea typeface="Meiryo UI" panose="020B0604030504040204" pitchFamily="50" charset="-128"/>
                <a:cs typeface="Meiryo UI" panose="020B0604030504040204" pitchFamily="50" charset="-128"/>
              </a:rPr>
              <a:t>Differentiator technology</a:t>
            </a:r>
            <a:r>
              <a:rPr kumimoji="1" lang="en-US" altLang="ja-JP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Meiryo UI" panose="020B0604030504040204" pitchFamily="50" charset="-128"/>
                <a:cs typeface="Meiryo UI" panose="020B0604030504040204" pitchFamily="50" charset="-128"/>
              </a:rPr>
              <a:t/>
            </a:r>
            <a:br>
              <a:rPr kumimoji="1" lang="en-US" altLang="ja-JP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Meiryo UI" panose="020B0604030504040204" pitchFamily="50" charset="-128"/>
                <a:cs typeface="Meiryo UI" panose="020B0604030504040204" pitchFamily="50" charset="-128"/>
              </a:rPr>
            </a:br>
            <a:r>
              <a:rPr kumimoji="1" lang="en-US" altLang="ja-JP" sz="2400" kern="0" dirty="0">
                <a:solidFill>
                  <a:schemeClr val="tx1"/>
                </a:solidFill>
                <a:ea typeface="Meiryo UI" panose="020B0604030504040204" pitchFamily="50" charset="-128"/>
                <a:cs typeface="Meiryo UI" panose="020B0604030504040204" pitchFamily="50" charset="-128"/>
              </a:rPr>
              <a:t>Human Machine Interface</a:t>
            </a:r>
            <a:endParaRPr kumimoji="1" lang="ja-JP" altLang="en-US" sz="24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1" name="角丸四角形 10"/>
          <p:cNvSpPr/>
          <p:nvPr/>
        </p:nvSpPr>
        <p:spPr bwMode="auto">
          <a:xfrm>
            <a:off x="762000" y="2018182"/>
            <a:ext cx="3392136" cy="1943455"/>
          </a:xfrm>
          <a:prstGeom prst="roundRect">
            <a:avLst>
              <a:gd name="adj" fmla="val 7234"/>
            </a:avLst>
          </a:prstGeom>
          <a:ln>
            <a:headEnd type="none" w="med" len="med"/>
            <a:tailEnd type="none" w="med" len="med"/>
          </a:ln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24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Meiryo UI" panose="020B0604030504040204" pitchFamily="50" charset="-128"/>
                <a:cs typeface="Meiryo UI" panose="020B0604030504040204" pitchFamily="50" charset="-128"/>
              </a:rPr>
              <a:t>Custom application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ja-JP" sz="24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Meiryo UI" panose="020B0604030504040204" pitchFamily="50" charset="-128"/>
              <a:cs typeface="Meiryo UI" panose="020B0604030504040204" pitchFamily="50" charset="-128"/>
            </a:endParaRP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2400" kern="0" dirty="0">
                <a:solidFill>
                  <a:schemeClr val="tx1"/>
                </a:solidFill>
                <a:ea typeface="Meiryo UI" panose="020B0604030504040204" pitchFamily="50" charset="-128"/>
                <a:cs typeface="Meiryo UI" panose="020B0604030504040204" pitchFamily="50" charset="-128"/>
              </a:rPr>
              <a:t>Application runs on</a:t>
            </a:r>
            <a:br>
              <a:rPr kumimoji="1" lang="en-US" altLang="ja-JP" sz="2400" kern="0" dirty="0">
                <a:solidFill>
                  <a:schemeClr val="tx1"/>
                </a:solidFill>
                <a:ea typeface="Meiryo UI" panose="020B0604030504040204" pitchFamily="50" charset="-128"/>
                <a:cs typeface="Meiryo UI" panose="020B0604030504040204" pitchFamily="50" charset="-128"/>
              </a:rPr>
            </a:br>
            <a:r>
              <a:rPr kumimoji="1" lang="en-US" altLang="ja-JP" sz="2400" kern="0" dirty="0">
                <a:solidFill>
                  <a:schemeClr val="tx1"/>
                </a:solidFill>
                <a:ea typeface="Meiryo UI" panose="020B0604030504040204" pitchFamily="50" charset="-128"/>
                <a:cs typeface="Meiryo UI" panose="020B0604030504040204" pitchFamily="50" charset="-128"/>
              </a:rPr>
              <a:t>a proprietary </a:t>
            </a:r>
            <a:br>
              <a:rPr kumimoji="1" lang="en-US" altLang="ja-JP" sz="2400" kern="0" dirty="0">
                <a:solidFill>
                  <a:schemeClr val="tx1"/>
                </a:solidFill>
                <a:ea typeface="Meiryo UI" panose="020B0604030504040204" pitchFamily="50" charset="-128"/>
                <a:cs typeface="Meiryo UI" panose="020B0604030504040204" pitchFamily="50" charset="-128"/>
              </a:rPr>
            </a:br>
            <a:r>
              <a:rPr kumimoji="1" lang="en-US" altLang="ja-JP" sz="2400" kern="0" dirty="0">
                <a:solidFill>
                  <a:schemeClr val="tx1"/>
                </a:solidFill>
                <a:ea typeface="Meiryo UI" panose="020B0604030504040204" pitchFamily="50" charset="-128"/>
                <a:cs typeface="Meiryo UI" panose="020B0604030504040204" pitchFamily="50" charset="-128"/>
              </a:rPr>
              <a:t>software framework </a:t>
            </a:r>
            <a:endParaRPr kumimoji="1" lang="en-US" altLang="ja-JP" sz="24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2" name="角丸四角形 11"/>
          <p:cNvSpPr/>
          <p:nvPr/>
        </p:nvSpPr>
        <p:spPr bwMode="auto">
          <a:xfrm>
            <a:off x="762000" y="4061452"/>
            <a:ext cx="3392136" cy="685800"/>
          </a:xfrm>
          <a:prstGeom prst="roundRect">
            <a:avLst/>
          </a:prstGeom>
          <a:solidFill>
            <a:srgbClr val="FFFF99"/>
          </a:solidFill>
          <a:ln w="19050" cap="flat" cmpd="sng" algn="ctr">
            <a:noFill/>
            <a:prstDash val="sysDash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2400" b="0" i="0" u="none" strike="noStrike" kern="0" cap="none" spc="0" normalizeH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Meiryo UI" panose="020B0604030504040204" pitchFamily="50" charset="-128"/>
                <a:cs typeface="Meiryo UI" panose="020B0604030504040204" pitchFamily="50" charset="-128"/>
              </a:rPr>
              <a:t>simple monitor program</a:t>
            </a:r>
          </a:p>
        </p:txBody>
      </p:sp>
      <p:sp>
        <p:nvSpPr>
          <p:cNvPr id="13" name="角丸四角形 12"/>
          <p:cNvSpPr/>
          <p:nvPr/>
        </p:nvSpPr>
        <p:spPr bwMode="auto">
          <a:xfrm>
            <a:off x="762000" y="5009133"/>
            <a:ext cx="3392136" cy="404258"/>
          </a:xfrm>
          <a:prstGeom prst="roundRect">
            <a:avLst/>
          </a:prstGeom>
          <a:noFill/>
          <a:ln w="19050" cap="flat" cmpd="sng" algn="ctr">
            <a:solidFill>
              <a:schemeClr val="accent4">
                <a:lumMod val="20000"/>
                <a:lumOff val="80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2400" kern="0" dirty="0">
                <a:ea typeface="Meiryo UI" panose="020B0604030504040204" pitchFamily="50" charset="-128"/>
                <a:cs typeface="Meiryo UI" panose="020B0604030504040204" pitchFamily="50" charset="-128"/>
              </a:rPr>
              <a:t>Simple</a:t>
            </a:r>
            <a:r>
              <a:rPr kumimoji="1" lang="ja-JP" altLang="en-US" sz="2400" kern="0" dirty="0">
                <a:ea typeface="Meiryo UI" panose="020B0604030504040204" pitchFamily="50" charset="-128"/>
                <a:cs typeface="Meiryo UI" panose="020B0604030504040204" pitchFamily="50" charset="-128"/>
              </a:rPr>
              <a:t> </a:t>
            </a:r>
            <a:r>
              <a:rPr kumimoji="1" lang="en-US" altLang="ja-JP" sz="2400" kern="0" dirty="0">
                <a:ea typeface="Meiryo UI" panose="020B0604030504040204" pitchFamily="50" charset="-128"/>
                <a:cs typeface="Meiryo UI" panose="020B0604030504040204" pitchFamily="50" charset="-128"/>
              </a:rPr>
              <a:t>micro-processor</a:t>
            </a:r>
            <a:endParaRPr kumimoji="1" lang="ja-JP" altLang="en-US" sz="24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4" name="角丸四角形 13"/>
          <p:cNvSpPr/>
          <p:nvPr/>
        </p:nvSpPr>
        <p:spPr bwMode="auto">
          <a:xfrm>
            <a:off x="7664156" y="5009132"/>
            <a:ext cx="4118334" cy="1303303"/>
          </a:xfrm>
          <a:prstGeom prst="roundRect">
            <a:avLst/>
          </a:prstGeom>
          <a:noFill/>
          <a:ln w="19050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0" tIns="45720" rIns="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2400" kern="0" dirty="0">
                <a:ea typeface="Meiryo UI" panose="020B0604030504040204" pitchFamily="50" charset="-128"/>
                <a:cs typeface="Meiryo UI" panose="020B0604030504040204" pitchFamily="50" charset="-128"/>
              </a:rPr>
              <a:t>High-performance</a:t>
            </a:r>
            <a:r>
              <a:rPr kumimoji="1" lang="ja-JP" altLang="en-US" sz="2400" kern="0" dirty="0">
                <a:ea typeface="Meiryo UI" panose="020B0604030504040204" pitchFamily="50" charset="-128"/>
                <a:cs typeface="Meiryo UI" panose="020B0604030504040204" pitchFamily="50" charset="-128"/>
              </a:rPr>
              <a:t> </a:t>
            </a:r>
            <a:r>
              <a:rPr kumimoji="1" lang="en-US" altLang="ja-JP" sz="2400" kern="0" dirty="0">
                <a:ea typeface="Meiryo UI" panose="020B0604030504040204" pitchFamily="50" charset="-128"/>
                <a:cs typeface="Meiryo UI" panose="020B0604030504040204" pitchFamily="50" charset="-128"/>
              </a:rPr>
              <a:t>SoC</a:t>
            </a:r>
            <a:r>
              <a:rPr kumimoji="1" lang="en-US" altLang="ja-JP" sz="2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Meiryo UI" panose="020B0604030504040204" pitchFamily="50" charset="-128"/>
                <a:cs typeface="Meiryo UI" panose="020B0604030504040204" pitchFamily="50" charset="-128"/>
              </a:rPr>
              <a:t/>
            </a:r>
            <a:br>
              <a:rPr kumimoji="1" lang="en-US" altLang="ja-JP" sz="2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Meiryo UI" panose="020B0604030504040204" pitchFamily="50" charset="-128"/>
                <a:cs typeface="Meiryo UI" panose="020B0604030504040204" pitchFamily="50" charset="-128"/>
              </a:rPr>
            </a:br>
            <a:r>
              <a:rPr kumimoji="1" lang="ja-JP" altLang="en-US" sz="2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Meiryo UI" panose="020B0604030504040204" pitchFamily="50" charset="-128"/>
                <a:cs typeface="Meiryo UI" panose="020B0604030504040204" pitchFamily="50" charset="-128"/>
              </a:rPr>
              <a:t>（</a:t>
            </a:r>
            <a:r>
              <a:rPr kumimoji="1" lang="en-US" altLang="ja-JP" sz="2400" kern="0" dirty="0">
                <a:ea typeface="Meiryo UI" panose="020B0604030504040204" pitchFamily="50" charset="-128"/>
                <a:cs typeface="Meiryo UI" panose="020B0604030504040204" pitchFamily="50" charset="-128"/>
              </a:rPr>
              <a:t>multi-core, Graphics)</a:t>
            </a:r>
            <a:endParaRPr kumimoji="1" lang="ja-JP" altLang="en-US" sz="24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5" name="右矢印 14"/>
          <p:cNvSpPr/>
          <p:nvPr/>
        </p:nvSpPr>
        <p:spPr bwMode="auto">
          <a:xfrm>
            <a:off x="4394718" y="1843735"/>
            <a:ext cx="2416629" cy="883457"/>
          </a:xfrm>
          <a:prstGeom prst="rightArrow">
            <a:avLst/>
          </a:prstGeom>
          <a:solidFill>
            <a:srgbClr val="0070C0"/>
          </a:solidFill>
          <a:ln w="19050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ja-JP" sz="2400" b="1" dirty="0">
                <a:solidFill>
                  <a:srgbClr val="FFFFFF"/>
                </a:solidFill>
                <a:ea typeface="Meiryo UI" panose="020B0604030504040204" pitchFamily="50" charset="-128"/>
                <a:cs typeface="Meiryo UI" panose="020B0604030504040204" pitchFamily="50" charset="-128"/>
              </a:rPr>
              <a:t>modern trends</a:t>
            </a:r>
            <a:endParaRPr kumimoji="1" lang="ja-JP" altLang="en-US" sz="2400" b="1" dirty="0">
              <a:solidFill>
                <a:srgbClr val="FFFFFF"/>
              </a:solidFill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cxnSp>
        <p:nvCxnSpPr>
          <p:cNvPr id="16" name="直線コネクタ 15"/>
          <p:cNvCxnSpPr/>
          <p:nvPr/>
        </p:nvCxnSpPr>
        <p:spPr bwMode="auto">
          <a:xfrm>
            <a:off x="350216" y="4885561"/>
            <a:ext cx="11610074" cy="0"/>
          </a:xfrm>
          <a:prstGeom prst="line">
            <a:avLst/>
          </a:prstGeom>
          <a:solidFill>
            <a:srgbClr val="FF6600"/>
          </a:solidFill>
          <a:ln w="38100" cap="flat" cmpd="sng" algn="ctr">
            <a:solidFill>
              <a:srgbClr val="00B0F0"/>
            </a:solidFill>
            <a:prstDash val="sysDash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7" name="円/楕円 16"/>
          <p:cNvSpPr/>
          <p:nvPr/>
        </p:nvSpPr>
        <p:spPr bwMode="auto">
          <a:xfrm>
            <a:off x="350216" y="1252479"/>
            <a:ext cx="1364284" cy="523353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Meiryo UI" panose="020B0604030504040204" pitchFamily="50" charset="-128"/>
                <a:cs typeface="Meiryo UI" panose="020B0604030504040204" pitchFamily="50" charset="-128"/>
              </a:rPr>
              <a:t>software</a:t>
            </a:r>
            <a:endParaRPr kumimoji="1" lang="ja-JP" altLang="en-US" sz="1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8" name="円/楕円 17"/>
          <p:cNvSpPr/>
          <p:nvPr/>
        </p:nvSpPr>
        <p:spPr bwMode="auto">
          <a:xfrm>
            <a:off x="260798" y="5874646"/>
            <a:ext cx="1364284" cy="523353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Meiryo UI" panose="020B0604030504040204" pitchFamily="50" charset="-128"/>
                <a:cs typeface="Meiryo UI" panose="020B0604030504040204" pitchFamily="50" charset="-128"/>
              </a:rPr>
              <a:t>hardware</a:t>
            </a:r>
            <a:endParaRPr kumimoji="1" lang="ja-JP" altLang="en-US" sz="1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4" name="テキスト ボックス 3"/>
          <p:cNvSpPr txBox="1"/>
          <p:nvPr/>
        </p:nvSpPr>
        <p:spPr>
          <a:xfrm>
            <a:off x="5208165" y="5104245"/>
            <a:ext cx="23610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dirty="0">
                <a:solidFill>
                  <a:srgbClr val="FFFF00"/>
                </a:solidFill>
              </a:rPr>
              <a:t>complicated device</a:t>
            </a:r>
            <a:br>
              <a:rPr kumimoji="1" lang="en-US" altLang="ja-JP" dirty="0">
                <a:solidFill>
                  <a:srgbClr val="FFFF00"/>
                </a:solidFill>
              </a:rPr>
            </a:br>
            <a:r>
              <a:rPr kumimoji="1" lang="en-US" altLang="ja-JP" dirty="0">
                <a:solidFill>
                  <a:srgbClr val="FFFF00"/>
                </a:solidFill>
              </a:rPr>
              <a:t>manipulation needed</a:t>
            </a:r>
            <a:endParaRPr kumimoji="1" lang="ja-JP" altLang="en-US" dirty="0">
              <a:solidFill>
                <a:srgbClr val="FFFF00"/>
              </a:solidFill>
            </a:endParaRPr>
          </a:p>
        </p:txBody>
      </p:sp>
      <p:cxnSp>
        <p:nvCxnSpPr>
          <p:cNvPr id="19" name="直線コネクタ 18"/>
          <p:cNvCxnSpPr/>
          <p:nvPr/>
        </p:nvCxnSpPr>
        <p:spPr>
          <a:xfrm>
            <a:off x="4179536" y="5413390"/>
            <a:ext cx="3510020" cy="922513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コネクタ 21"/>
          <p:cNvCxnSpPr/>
          <p:nvPr/>
        </p:nvCxnSpPr>
        <p:spPr>
          <a:xfrm>
            <a:off x="4179536" y="5009132"/>
            <a:ext cx="3510020" cy="0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コネクタ 23"/>
          <p:cNvCxnSpPr/>
          <p:nvPr/>
        </p:nvCxnSpPr>
        <p:spPr>
          <a:xfrm flipV="1">
            <a:off x="4179536" y="2209800"/>
            <a:ext cx="3389664" cy="1851652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線コネクタ 25"/>
          <p:cNvCxnSpPr/>
          <p:nvPr/>
        </p:nvCxnSpPr>
        <p:spPr>
          <a:xfrm>
            <a:off x="4179536" y="4723785"/>
            <a:ext cx="3389664" cy="0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正方形/長方形 26"/>
          <p:cNvSpPr/>
          <p:nvPr/>
        </p:nvSpPr>
        <p:spPr>
          <a:xfrm>
            <a:off x="7791224" y="4061452"/>
            <a:ext cx="3396339" cy="49784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000" b="1" dirty="0"/>
              <a:t>non differentiator technology</a:t>
            </a:r>
            <a:endParaRPr kumimoji="1" lang="ja-JP" altLang="en-US" sz="2000" b="1" dirty="0"/>
          </a:p>
        </p:txBody>
      </p:sp>
      <p:sp>
        <p:nvSpPr>
          <p:cNvPr id="29" name="角丸四角形 28"/>
          <p:cNvSpPr/>
          <p:nvPr/>
        </p:nvSpPr>
        <p:spPr>
          <a:xfrm>
            <a:off x="11374448" y="2100427"/>
            <a:ext cx="408992" cy="2623358"/>
          </a:xfrm>
          <a:prstGeom prst="roundRect">
            <a:avLst>
              <a:gd name="adj" fmla="val 20846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b="1" dirty="0"/>
              <a:t>O</a:t>
            </a:r>
          </a:p>
          <a:p>
            <a:pPr algn="ctr"/>
            <a:r>
              <a:rPr kumimoji="1" lang="en-US" altLang="ja-JP" b="1" dirty="0"/>
              <a:t>S</a:t>
            </a:r>
          </a:p>
          <a:p>
            <a:pPr algn="ctr"/>
            <a:r>
              <a:rPr kumimoji="1" lang="en-US" altLang="ja-JP" b="1" dirty="0"/>
              <a:t>S</a:t>
            </a:r>
          </a:p>
        </p:txBody>
      </p:sp>
      <p:sp>
        <p:nvSpPr>
          <p:cNvPr id="30" name="テキスト ボックス 29"/>
          <p:cNvSpPr txBox="1"/>
          <p:nvPr/>
        </p:nvSpPr>
        <p:spPr>
          <a:xfrm>
            <a:off x="5118100" y="3554982"/>
            <a:ext cx="24186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dirty="0">
                <a:solidFill>
                  <a:srgbClr val="FFFF00"/>
                </a:solidFill>
              </a:rPr>
              <a:t>non-differentiator</a:t>
            </a:r>
            <a:br>
              <a:rPr kumimoji="1" lang="en-US" altLang="ja-JP" dirty="0">
                <a:solidFill>
                  <a:srgbClr val="FFFF00"/>
                </a:solidFill>
              </a:rPr>
            </a:br>
            <a:r>
              <a:rPr kumimoji="1" lang="en-US" altLang="ja-JP" dirty="0">
                <a:solidFill>
                  <a:srgbClr val="FFFF00"/>
                </a:solidFill>
              </a:rPr>
              <a:t>common technology</a:t>
            </a:r>
            <a:br>
              <a:rPr kumimoji="1" lang="en-US" altLang="ja-JP" dirty="0">
                <a:solidFill>
                  <a:srgbClr val="FFFF00"/>
                </a:solidFill>
              </a:rPr>
            </a:br>
            <a:r>
              <a:rPr kumimoji="1" lang="en-US" altLang="ja-JP" dirty="0">
                <a:solidFill>
                  <a:srgbClr val="FFFF00"/>
                </a:solidFill>
              </a:rPr>
              <a:t>portion is getting bigger</a:t>
            </a:r>
            <a:endParaRPr kumimoji="1" lang="ja-JP" altLang="en-US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7277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50506" y="378506"/>
            <a:ext cx="11243388" cy="474630"/>
          </a:xfrm>
        </p:spPr>
        <p:txBody>
          <a:bodyPr>
            <a:normAutofit fontScale="90000"/>
          </a:bodyPr>
          <a:lstStyle/>
          <a:p>
            <a:r>
              <a:rPr lang="en-US" altLang="ja-JP" dirty="0">
                <a:latin typeface="Calibri" panose="020F0502020204030204" pitchFamily="34" charset="0"/>
              </a:rPr>
              <a:t>Construction of Linux based software  (AGL example)</a:t>
            </a:r>
            <a:endParaRPr kumimoji="1" lang="ja-JP" altLang="en-US" dirty="0">
              <a:latin typeface="Calibri" panose="020F0502020204030204" pitchFamily="34" charset="0"/>
            </a:endParaRPr>
          </a:p>
        </p:txBody>
      </p:sp>
      <p:cxnSp>
        <p:nvCxnSpPr>
          <p:cNvPr id="5" name="直線コネクタ 4"/>
          <p:cNvCxnSpPr/>
          <p:nvPr/>
        </p:nvCxnSpPr>
        <p:spPr>
          <a:xfrm>
            <a:off x="466531" y="951722"/>
            <a:ext cx="11327363" cy="0"/>
          </a:xfrm>
          <a:prstGeom prst="line">
            <a:avLst/>
          </a:prstGeom>
          <a:ln w="381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>
          <a:xfrm>
            <a:off x="9223955" y="133518"/>
            <a:ext cx="2743200" cy="365125"/>
          </a:xfrm>
        </p:spPr>
        <p:txBody>
          <a:bodyPr/>
          <a:lstStyle/>
          <a:p>
            <a:fld id="{C52729F0-15D6-455A-9EC1-D8998104B78D}" type="slidenum">
              <a:rPr kumimoji="1" lang="ja-JP" altLang="en-US" sz="2400" smtClean="0">
                <a:latin typeface="Calibri" panose="020F0502020204030204" pitchFamily="34" charset="0"/>
              </a:rPr>
              <a:t>7</a:t>
            </a:fld>
            <a:endParaRPr kumimoji="1" lang="ja-JP" altLang="en-US" sz="2400" dirty="0">
              <a:latin typeface="Calibri" panose="020F0502020204030204" pitchFamily="34" charset="0"/>
            </a:endParaRPr>
          </a:p>
        </p:txBody>
      </p:sp>
      <p:sp>
        <p:nvSpPr>
          <p:cNvPr id="15" name="正方形/長方形 14"/>
          <p:cNvSpPr/>
          <p:nvPr/>
        </p:nvSpPr>
        <p:spPr>
          <a:xfrm>
            <a:off x="495545" y="5476553"/>
            <a:ext cx="10341069" cy="112279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正方形/長方形 15"/>
          <p:cNvSpPr/>
          <p:nvPr/>
        </p:nvSpPr>
        <p:spPr>
          <a:xfrm>
            <a:off x="495546" y="3539953"/>
            <a:ext cx="10341068" cy="175870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正方形/長方形 16"/>
          <p:cNvSpPr/>
          <p:nvPr/>
        </p:nvSpPr>
        <p:spPr>
          <a:xfrm>
            <a:off x="495546" y="2466917"/>
            <a:ext cx="10341068" cy="101061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正方形/長方形 20"/>
          <p:cNvSpPr/>
          <p:nvPr/>
        </p:nvSpPr>
        <p:spPr>
          <a:xfrm>
            <a:off x="495546" y="1377590"/>
            <a:ext cx="10341068" cy="103642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角丸四角形 21"/>
          <p:cNvSpPr/>
          <p:nvPr/>
        </p:nvSpPr>
        <p:spPr>
          <a:xfrm>
            <a:off x="1130185" y="1064090"/>
            <a:ext cx="1009900" cy="4338734"/>
          </a:xfrm>
          <a:prstGeom prst="roundRect">
            <a:avLst>
              <a:gd name="adj" fmla="val 4524"/>
            </a:avLst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7" name="角丸四角形 26"/>
          <p:cNvSpPr/>
          <p:nvPr/>
        </p:nvSpPr>
        <p:spPr>
          <a:xfrm>
            <a:off x="6275627" y="5539928"/>
            <a:ext cx="3965510" cy="1008618"/>
          </a:xfrm>
          <a:prstGeom prst="roundRect">
            <a:avLst>
              <a:gd name="adj" fmla="val 10136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" name="角丸四角形 27"/>
          <p:cNvSpPr/>
          <p:nvPr/>
        </p:nvSpPr>
        <p:spPr>
          <a:xfrm>
            <a:off x="2335232" y="5532539"/>
            <a:ext cx="363894" cy="100861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9" name="角丸四角形 28"/>
          <p:cNvSpPr/>
          <p:nvPr/>
        </p:nvSpPr>
        <p:spPr>
          <a:xfrm>
            <a:off x="2767936" y="5532539"/>
            <a:ext cx="363894" cy="100861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0" name="角丸四角形 29"/>
          <p:cNvSpPr/>
          <p:nvPr/>
        </p:nvSpPr>
        <p:spPr>
          <a:xfrm>
            <a:off x="3197079" y="5532539"/>
            <a:ext cx="363894" cy="100861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" name="角丸四角形 30"/>
          <p:cNvSpPr/>
          <p:nvPr/>
        </p:nvSpPr>
        <p:spPr>
          <a:xfrm>
            <a:off x="3626222" y="5532539"/>
            <a:ext cx="363894" cy="100861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2" name="角丸四角形 31"/>
          <p:cNvSpPr/>
          <p:nvPr/>
        </p:nvSpPr>
        <p:spPr>
          <a:xfrm>
            <a:off x="4039037" y="5532539"/>
            <a:ext cx="414189" cy="100861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3" name="角丸四角形 32"/>
          <p:cNvSpPr/>
          <p:nvPr/>
        </p:nvSpPr>
        <p:spPr>
          <a:xfrm>
            <a:off x="7069107" y="5611700"/>
            <a:ext cx="572864" cy="88517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4" name="角丸四角形 33"/>
          <p:cNvSpPr/>
          <p:nvPr/>
        </p:nvSpPr>
        <p:spPr>
          <a:xfrm>
            <a:off x="7688697" y="5616786"/>
            <a:ext cx="572864" cy="88517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5" name="角丸四角形 34"/>
          <p:cNvSpPr/>
          <p:nvPr/>
        </p:nvSpPr>
        <p:spPr>
          <a:xfrm>
            <a:off x="8317933" y="5611700"/>
            <a:ext cx="572864" cy="88517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6" name="角丸四角形 35"/>
          <p:cNvSpPr/>
          <p:nvPr/>
        </p:nvSpPr>
        <p:spPr>
          <a:xfrm>
            <a:off x="8937523" y="5611700"/>
            <a:ext cx="572864" cy="88517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7" name="角丸四角形 36"/>
          <p:cNvSpPr/>
          <p:nvPr/>
        </p:nvSpPr>
        <p:spPr>
          <a:xfrm>
            <a:off x="9557113" y="5611700"/>
            <a:ext cx="572864" cy="88517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8" name="テキスト ボックス 37"/>
          <p:cNvSpPr txBox="1"/>
          <p:nvPr/>
        </p:nvSpPr>
        <p:spPr>
          <a:xfrm>
            <a:off x="544747" y="1464013"/>
            <a:ext cx="7587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200" dirty="0"/>
              <a:t>AGL</a:t>
            </a:r>
          </a:p>
          <a:p>
            <a:r>
              <a:rPr kumimoji="1" lang="en-US" altLang="ja-JP" sz="1200" dirty="0"/>
              <a:t>App.</a:t>
            </a:r>
          </a:p>
          <a:p>
            <a:r>
              <a:rPr kumimoji="1" lang="en-US" altLang="ja-JP" sz="1200" dirty="0"/>
              <a:t>FW</a:t>
            </a:r>
            <a:endParaRPr kumimoji="1" lang="ja-JP" altLang="en-US" sz="1200" dirty="0"/>
          </a:p>
        </p:txBody>
      </p:sp>
      <p:sp>
        <p:nvSpPr>
          <p:cNvPr id="39" name="テキスト ボックス 38"/>
          <p:cNvSpPr txBox="1"/>
          <p:nvPr/>
        </p:nvSpPr>
        <p:spPr>
          <a:xfrm>
            <a:off x="495546" y="2523826"/>
            <a:ext cx="9655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200" dirty="0"/>
              <a:t>Auto-</a:t>
            </a:r>
          </a:p>
          <a:p>
            <a:r>
              <a:rPr kumimoji="1" lang="en-US" altLang="ja-JP" sz="1200" dirty="0"/>
              <a:t>motive</a:t>
            </a:r>
          </a:p>
          <a:p>
            <a:r>
              <a:rPr kumimoji="1" lang="en-US" altLang="ja-JP" sz="1200" dirty="0"/>
              <a:t>Service</a:t>
            </a:r>
          </a:p>
        </p:txBody>
      </p:sp>
      <p:sp>
        <p:nvSpPr>
          <p:cNvPr id="40" name="テキスト ボックス 39"/>
          <p:cNvSpPr txBox="1"/>
          <p:nvPr/>
        </p:nvSpPr>
        <p:spPr>
          <a:xfrm>
            <a:off x="471128" y="3764999"/>
            <a:ext cx="9655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200" dirty="0"/>
              <a:t>Platform</a:t>
            </a:r>
          </a:p>
          <a:p>
            <a:r>
              <a:rPr kumimoji="1" lang="en-US" altLang="ja-JP" sz="1200" dirty="0"/>
              <a:t>Service</a:t>
            </a:r>
          </a:p>
        </p:txBody>
      </p:sp>
      <p:sp>
        <p:nvSpPr>
          <p:cNvPr id="41" name="テキスト ボックス 40"/>
          <p:cNvSpPr txBox="1"/>
          <p:nvPr/>
        </p:nvSpPr>
        <p:spPr>
          <a:xfrm>
            <a:off x="521331" y="5505463"/>
            <a:ext cx="96558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200" dirty="0">
                <a:solidFill>
                  <a:srgbClr val="002060"/>
                </a:solidFill>
              </a:rPr>
              <a:t>Linux kernel</a:t>
            </a:r>
          </a:p>
        </p:txBody>
      </p:sp>
      <p:sp>
        <p:nvSpPr>
          <p:cNvPr id="42" name="角丸四角形 41"/>
          <p:cNvSpPr/>
          <p:nvPr/>
        </p:nvSpPr>
        <p:spPr>
          <a:xfrm>
            <a:off x="1158830" y="2503535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50" dirty="0"/>
              <a:t>Vehicle Bus</a:t>
            </a:r>
            <a:endParaRPr kumimoji="1" lang="ja-JP" altLang="en-US" sz="1050" dirty="0"/>
          </a:p>
        </p:txBody>
      </p:sp>
      <p:sp>
        <p:nvSpPr>
          <p:cNvPr id="43" name="角丸四角形 42"/>
          <p:cNvSpPr/>
          <p:nvPr/>
        </p:nvSpPr>
        <p:spPr>
          <a:xfrm>
            <a:off x="1153717" y="2750298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50" dirty="0"/>
              <a:t>Diagnostics</a:t>
            </a:r>
            <a:endParaRPr kumimoji="1" lang="ja-JP" altLang="en-US" sz="1050" dirty="0"/>
          </a:p>
        </p:txBody>
      </p:sp>
      <p:sp>
        <p:nvSpPr>
          <p:cNvPr id="44" name="角丸四角形 43"/>
          <p:cNvSpPr/>
          <p:nvPr/>
        </p:nvSpPr>
        <p:spPr>
          <a:xfrm>
            <a:off x="1149046" y="2998426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50" dirty="0"/>
              <a:t>configuration</a:t>
            </a:r>
            <a:endParaRPr kumimoji="1" lang="ja-JP" altLang="en-US" sz="1050" dirty="0"/>
          </a:p>
        </p:txBody>
      </p:sp>
      <p:sp>
        <p:nvSpPr>
          <p:cNvPr id="46" name="角丸四角形 45"/>
          <p:cNvSpPr/>
          <p:nvPr/>
        </p:nvSpPr>
        <p:spPr>
          <a:xfrm>
            <a:off x="2188792" y="1060037"/>
            <a:ext cx="1009900" cy="4338734"/>
          </a:xfrm>
          <a:prstGeom prst="roundRect">
            <a:avLst>
              <a:gd name="adj" fmla="val 4524"/>
            </a:avLst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7" name="角丸四角形 46"/>
          <p:cNvSpPr/>
          <p:nvPr/>
        </p:nvSpPr>
        <p:spPr>
          <a:xfrm>
            <a:off x="3240020" y="1049635"/>
            <a:ext cx="1009900" cy="4338734"/>
          </a:xfrm>
          <a:prstGeom prst="roundRect">
            <a:avLst>
              <a:gd name="adj" fmla="val 4524"/>
            </a:avLst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8" name="角丸四角形 47"/>
          <p:cNvSpPr/>
          <p:nvPr/>
        </p:nvSpPr>
        <p:spPr>
          <a:xfrm>
            <a:off x="4288899" y="1060037"/>
            <a:ext cx="1009900" cy="4338734"/>
          </a:xfrm>
          <a:prstGeom prst="roundRect">
            <a:avLst>
              <a:gd name="adj" fmla="val 4524"/>
            </a:avLst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9" name="角丸四角形 48"/>
          <p:cNvSpPr/>
          <p:nvPr/>
        </p:nvSpPr>
        <p:spPr>
          <a:xfrm>
            <a:off x="5337778" y="1060037"/>
            <a:ext cx="1009900" cy="4338734"/>
          </a:xfrm>
          <a:prstGeom prst="roundRect">
            <a:avLst>
              <a:gd name="adj" fmla="val 4524"/>
            </a:avLst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0" name="角丸四角形 49"/>
          <p:cNvSpPr/>
          <p:nvPr/>
        </p:nvSpPr>
        <p:spPr>
          <a:xfrm>
            <a:off x="6399629" y="1049635"/>
            <a:ext cx="1009900" cy="4338734"/>
          </a:xfrm>
          <a:prstGeom prst="roundRect">
            <a:avLst>
              <a:gd name="adj" fmla="val 4524"/>
            </a:avLst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1" name="角丸四角形 50"/>
          <p:cNvSpPr/>
          <p:nvPr/>
        </p:nvSpPr>
        <p:spPr>
          <a:xfrm>
            <a:off x="7450183" y="1049635"/>
            <a:ext cx="1009900" cy="4338734"/>
          </a:xfrm>
          <a:prstGeom prst="roundRect">
            <a:avLst>
              <a:gd name="adj" fmla="val 4524"/>
            </a:avLst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2" name="角丸四角形 51"/>
          <p:cNvSpPr/>
          <p:nvPr/>
        </p:nvSpPr>
        <p:spPr>
          <a:xfrm>
            <a:off x="8500737" y="1060037"/>
            <a:ext cx="1009900" cy="4338734"/>
          </a:xfrm>
          <a:prstGeom prst="roundRect">
            <a:avLst>
              <a:gd name="adj" fmla="val 4524"/>
            </a:avLst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3" name="角丸四角形 52"/>
          <p:cNvSpPr/>
          <p:nvPr/>
        </p:nvSpPr>
        <p:spPr>
          <a:xfrm>
            <a:off x="9551291" y="1060037"/>
            <a:ext cx="1009900" cy="4338734"/>
          </a:xfrm>
          <a:prstGeom prst="roundRect">
            <a:avLst>
              <a:gd name="adj" fmla="val 4524"/>
            </a:avLst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4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31403" y="6607079"/>
            <a:ext cx="4114800" cy="209386"/>
          </a:xfrm>
        </p:spPr>
        <p:txBody>
          <a:bodyPr/>
          <a:lstStyle/>
          <a:p>
            <a:pPr algn="l"/>
            <a:r>
              <a:rPr kumimoji="1" lang="en-US" altLang="ja-JP" dirty="0"/>
              <a:t>https://wiki.automotivelinux.org/agl-distro</a:t>
            </a:r>
            <a:endParaRPr kumimoji="1" lang="ja-JP" altLang="en-US" dirty="0"/>
          </a:p>
        </p:txBody>
      </p:sp>
      <p:sp>
        <p:nvSpPr>
          <p:cNvPr id="55" name="角丸四角形 54"/>
          <p:cNvSpPr/>
          <p:nvPr/>
        </p:nvSpPr>
        <p:spPr>
          <a:xfrm>
            <a:off x="2217627" y="2501800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50" dirty="0"/>
              <a:t>PIM</a:t>
            </a:r>
            <a:endParaRPr kumimoji="1" lang="ja-JP" altLang="en-US" sz="1050" dirty="0"/>
          </a:p>
        </p:txBody>
      </p:sp>
      <p:sp>
        <p:nvSpPr>
          <p:cNvPr id="56" name="角丸四角形 55"/>
          <p:cNvSpPr/>
          <p:nvPr/>
        </p:nvSpPr>
        <p:spPr>
          <a:xfrm>
            <a:off x="3274262" y="2509290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50" dirty="0"/>
              <a:t>smartphone</a:t>
            </a:r>
            <a:endParaRPr kumimoji="1" lang="ja-JP" altLang="en-US" sz="1050" dirty="0"/>
          </a:p>
        </p:txBody>
      </p:sp>
      <p:sp>
        <p:nvSpPr>
          <p:cNvPr id="57" name="角丸四角形 56"/>
          <p:cNvSpPr/>
          <p:nvPr/>
        </p:nvSpPr>
        <p:spPr>
          <a:xfrm>
            <a:off x="3269149" y="2756053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50" dirty="0"/>
              <a:t>telematics</a:t>
            </a:r>
            <a:endParaRPr kumimoji="1" lang="ja-JP" altLang="en-US" sz="1050" dirty="0"/>
          </a:p>
        </p:txBody>
      </p:sp>
      <p:sp>
        <p:nvSpPr>
          <p:cNvPr id="58" name="角丸四角形 57"/>
          <p:cNvSpPr/>
          <p:nvPr/>
        </p:nvSpPr>
        <p:spPr>
          <a:xfrm>
            <a:off x="5371701" y="2525500"/>
            <a:ext cx="942054" cy="339943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50" dirty="0"/>
              <a:t>navigation</a:t>
            </a:r>
            <a:br>
              <a:rPr kumimoji="1" lang="en-US" altLang="ja-JP" sz="1050" dirty="0"/>
            </a:br>
            <a:r>
              <a:rPr kumimoji="1" lang="en-US" altLang="ja-JP" sz="1050" dirty="0"/>
              <a:t>service</a:t>
            </a:r>
            <a:endParaRPr kumimoji="1" lang="ja-JP" altLang="en-US" sz="1050" dirty="0"/>
          </a:p>
        </p:txBody>
      </p:sp>
      <p:sp>
        <p:nvSpPr>
          <p:cNvPr id="59" name="角丸四角形 58"/>
          <p:cNvSpPr/>
          <p:nvPr/>
        </p:nvSpPr>
        <p:spPr>
          <a:xfrm>
            <a:off x="6431531" y="2505830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50" dirty="0"/>
              <a:t>multimedia</a:t>
            </a:r>
            <a:endParaRPr kumimoji="1" lang="ja-JP" altLang="en-US" sz="1050" dirty="0"/>
          </a:p>
        </p:txBody>
      </p:sp>
      <p:sp>
        <p:nvSpPr>
          <p:cNvPr id="60" name="角丸四角形 59"/>
          <p:cNvSpPr/>
          <p:nvPr/>
        </p:nvSpPr>
        <p:spPr>
          <a:xfrm>
            <a:off x="6426418" y="2752593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50" dirty="0"/>
              <a:t>audio service</a:t>
            </a:r>
            <a:endParaRPr kumimoji="1" lang="ja-JP" altLang="en-US" sz="1050" dirty="0"/>
          </a:p>
        </p:txBody>
      </p:sp>
      <p:sp>
        <p:nvSpPr>
          <p:cNvPr id="61" name="角丸四角形 60"/>
          <p:cNvSpPr/>
          <p:nvPr/>
        </p:nvSpPr>
        <p:spPr>
          <a:xfrm>
            <a:off x="6431531" y="2992792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50" dirty="0"/>
              <a:t>tuner service</a:t>
            </a:r>
            <a:endParaRPr kumimoji="1" lang="ja-JP" altLang="en-US" sz="1050" dirty="0"/>
          </a:p>
        </p:txBody>
      </p:sp>
      <p:sp>
        <p:nvSpPr>
          <p:cNvPr id="62" name="角丸四角形 61"/>
          <p:cNvSpPr/>
          <p:nvPr/>
        </p:nvSpPr>
        <p:spPr>
          <a:xfrm>
            <a:off x="6426418" y="3239555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50" dirty="0"/>
              <a:t>Camera</a:t>
            </a:r>
            <a:endParaRPr kumimoji="1" lang="ja-JP" altLang="en-US" sz="1050" dirty="0"/>
          </a:p>
        </p:txBody>
      </p:sp>
      <p:sp>
        <p:nvSpPr>
          <p:cNvPr id="63" name="角丸四角形 62"/>
          <p:cNvSpPr/>
          <p:nvPr/>
        </p:nvSpPr>
        <p:spPr>
          <a:xfrm>
            <a:off x="4328955" y="1407294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50" dirty="0"/>
              <a:t>Window </a:t>
            </a:r>
            <a:r>
              <a:rPr kumimoji="1" lang="en-US" altLang="ja-JP" sz="1050" dirty="0" err="1"/>
              <a:t>mgr</a:t>
            </a:r>
            <a:endParaRPr kumimoji="1" lang="ja-JP" altLang="en-US" sz="1050" dirty="0"/>
          </a:p>
        </p:txBody>
      </p:sp>
      <p:sp>
        <p:nvSpPr>
          <p:cNvPr id="65" name="角丸四角形 64"/>
          <p:cNvSpPr/>
          <p:nvPr/>
        </p:nvSpPr>
        <p:spPr>
          <a:xfrm>
            <a:off x="7461480" y="1754179"/>
            <a:ext cx="942054" cy="29739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kumimoji="1" lang="en-US" altLang="ja-JP" sz="1050" dirty="0"/>
              <a:t>native app runtime</a:t>
            </a:r>
            <a:endParaRPr kumimoji="1" lang="ja-JP" altLang="en-US" sz="1050" dirty="0"/>
          </a:p>
        </p:txBody>
      </p:sp>
      <p:sp>
        <p:nvSpPr>
          <p:cNvPr id="66" name="角丸四角形 65"/>
          <p:cNvSpPr/>
          <p:nvPr/>
        </p:nvSpPr>
        <p:spPr>
          <a:xfrm>
            <a:off x="6426418" y="1428764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50" dirty="0"/>
              <a:t>sound mgr.</a:t>
            </a:r>
            <a:endParaRPr kumimoji="1" lang="ja-JP" altLang="en-US" sz="1050" dirty="0"/>
          </a:p>
        </p:txBody>
      </p:sp>
      <p:sp>
        <p:nvSpPr>
          <p:cNvPr id="67" name="角丸四角形 66"/>
          <p:cNvSpPr/>
          <p:nvPr/>
        </p:nvSpPr>
        <p:spPr>
          <a:xfrm>
            <a:off x="8537216" y="1402788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50" dirty="0"/>
              <a:t>App mgr.</a:t>
            </a:r>
            <a:endParaRPr kumimoji="1" lang="ja-JP" altLang="en-US" sz="1050" dirty="0"/>
          </a:p>
        </p:txBody>
      </p:sp>
      <p:sp>
        <p:nvSpPr>
          <p:cNvPr id="68" name="角丸四角形 67"/>
          <p:cNvSpPr/>
          <p:nvPr/>
        </p:nvSpPr>
        <p:spPr>
          <a:xfrm>
            <a:off x="8532103" y="1649551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50" dirty="0"/>
              <a:t>Policy mgr.</a:t>
            </a:r>
            <a:endParaRPr kumimoji="1" lang="ja-JP" altLang="en-US" sz="1050" dirty="0"/>
          </a:p>
        </p:txBody>
      </p:sp>
      <p:sp>
        <p:nvSpPr>
          <p:cNvPr id="69" name="角丸四角形 68"/>
          <p:cNvSpPr/>
          <p:nvPr/>
        </p:nvSpPr>
        <p:spPr>
          <a:xfrm>
            <a:off x="8537216" y="1889750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50" dirty="0"/>
              <a:t>Input mgr.</a:t>
            </a:r>
            <a:endParaRPr kumimoji="1" lang="ja-JP" altLang="en-US" sz="1050" dirty="0"/>
          </a:p>
        </p:txBody>
      </p:sp>
      <p:sp>
        <p:nvSpPr>
          <p:cNvPr id="70" name="角丸四角形 69"/>
          <p:cNvSpPr/>
          <p:nvPr/>
        </p:nvSpPr>
        <p:spPr>
          <a:xfrm>
            <a:off x="8532103" y="2136513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50" dirty="0"/>
              <a:t>user mgr.</a:t>
            </a:r>
            <a:endParaRPr kumimoji="1" lang="ja-JP" altLang="en-US" sz="1050" dirty="0"/>
          </a:p>
        </p:txBody>
      </p:sp>
      <p:sp>
        <p:nvSpPr>
          <p:cNvPr id="71" name="角丸四角形 70"/>
          <p:cNvSpPr/>
          <p:nvPr/>
        </p:nvSpPr>
        <p:spPr>
          <a:xfrm>
            <a:off x="9582934" y="1410873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50" dirty="0"/>
              <a:t>Web API</a:t>
            </a:r>
            <a:endParaRPr kumimoji="1" lang="ja-JP" altLang="en-US" sz="1050" dirty="0"/>
          </a:p>
        </p:txBody>
      </p:sp>
      <p:sp>
        <p:nvSpPr>
          <p:cNvPr id="72" name="角丸四角形 71"/>
          <p:cNvSpPr/>
          <p:nvPr/>
        </p:nvSpPr>
        <p:spPr>
          <a:xfrm>
            <a:off x="9577821" y="1657636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50" dirty="0"/>
              <a:t>Web runtime</a:t>
            </a:r>
            <a:endParaRPr kumimoji="1" lang="ja-JP" altLang="en-US" sz="1050" dirty="0"/>
          </a:p>
        </p:txBody>
      </p:sp>
      <p:sp>
        <p:nvSpPr>
          <p:cNvPr id="73" name="角丸四角形 72"/>
          <p:cNvSpPr/>
          <p:nvPr/>
        </p:nvSpPr>
        <p:spPr>
          <a:xfrm>
            <a:off x="3269149" y="3565712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50" dirty="0" err="1"/>
              <a:t>bluetooth</a:t>
            </a:r>
            <a:endParaRPr kumimoji="1" lang="ja-JP" altLang="en-US" sz="1050" dirty="0"/>
          </a:p>
        </p:txBody>
      </p:sp>
      <p:sp>
        <p:nvSpPr>
          <p:cNvPr id="74" name="角丸四角形 73"/>
          <p:cNvSpPr/>
          <p:nvPr/>
        </p:nvSpPr>
        <p:spPr>
          <a:xfrm>
            <a:off x="3264036" y="3812475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50" dirty="0" err="1"/>
              <a:t>WiFi</a:t>
            </a:r>
            <a:endParaRPr kumimoji="1" lang="ja-JP" altLang="en-US" sz="1050" dirty="0"/>
          </a:p>
        </p:txBody>
      </p:sp>
      <p:sp>
        <p:nvSpPr>
          <p:cNvPr id="75" name="角丸四角形 74"/>
          <p:cNvSpPr/>
          <p:nvPr/>
        </p:nvSpPr>
        <p:spPr>
          <a:xfrm>
            <a:off x="3259365" y="4060603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50" dirty="0"/>
              <a:t>telephony</a:t>
            </a:r>
            <a:endParaRPr kumimoji="1" lang="ja-JP" altLang="en-US" sz="1050" dirty="0"/>
          </a:p>
        </p:txBody>
      </p:sp>
      <p:sp>
        <p:nvSpPr>
          <p:cNvPr id="76" name="角丸四角形 75"/>
          <p:cNvSpPr/>
          <p:nvPr/>
        </p:nvSpPr>
        <p:spPr>
          <a:xfrm>
            <a:off x="2217879" y="3580904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50" dirty="0"/>
              <a:t>Lifecycle mgt.</a:t>
            </a:r>
            <a:endParaRPr kumimoji="1" lang="ja-JP" altLang="en-US" sz="1050" dirty="0"/>
          </a:p>
        </p:txBody>
      </p:sp>
      <p:sp>
        <p:nvSpPr>
          <p:cNvPr id="77" name="角丸四角形 76"/>
          <p:cNvSpPr/>
          <p:nvPr/>
        </p:nvSpPr>
        <p:spPr>
          <a:xfrm>
            <a:off x="2212766" y="3827667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50" dirty="0"/>
              <a:t>network</a:t>
            </a:r>
            <a:endParaRPr kumimoji="1" lang="ja-JP" altLang="en-US" sz="1050" dirty="0"/>
          </a:p>
        </p:txBody>
      </p:sp>
      <p:sp>
        <p:nvSpPr>
          <p:cNvPr id="78" name="角丸四角形 77"/>
          <p:cNvSpPr/>
          <p:nvPr/>
        </p:nvSpPr>
        <p:spPr>
          <a:xfrm>
            <a:off x="2208095" y="4075795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50" dirty="0"/>
              <a:t>error mgt.</a:t>
            </a:r>
            <a:endParaRPr kumimoji="1" lang="ja-JP" altLang="en-US" sz="1050" dirty="0"/>
          </a:p>
        </p:txBody>
      </p:sp>
      <p:sp>
        <p:nvSpPr>
          <p:cNvPr id="79" name="角丸四角形 78"/>
          <p:cNvSpPr/>
          <p:nvPr/>
        </p:nvSpPr>
        <p:spPr>
          <a:xfrm>
            <a:off x="2225202" y="4330838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50" dirty="0"/>
              <a:t>power mgt.</a:t>
            </a:r>
            <a:endParaRPr kumimoji="1" lang="ja-JP" altLang="en-US" sz="1050" dirty="0"/>
          </a:p>
        </p:txBody>
      </p:sp>
      <p:sp>
        <p:nvSpPr>
          <p:cNvPr id="80" name="角丸四角形 79"/>
          <p:cNvSpPr/>
          <p:nvPr/>
        </p:nvSpPr>
        <p:spPr>
          <a:xfrm>
            <a:off x="2220089" y="4577601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50" dirty="0"/>
              <a:t>resource mgt.</a:t>
            </a:r>
            <a:endParaRPr kumimoji="1" lang="ja-JP" altLang="en-US" sz="1050" dirty="0"/>
          </a:p>
        </p:txBody>
      </p:sp>
      <p:sp>
        <p:nvSpPr>
          <p:cNvPr id="81" name="角丸四角形 80"/>
          <p:cNvSpPr/>
          <p:nvPr/>
        </p:nvSpPr>
        <p:spPr>
          <a:xfrm>
            <a:off x="2215418" y="4825729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50" dirty="0"/>
              <a:t>IPC</a:t>
            </a:r>
            <a:endParaRPr kumimoji="1" lang="ja-JP" altLang="en-US" sz="1050" dirty="0"/>
          </a:p>
        </p:txBody>
      </p:sp>
      <p:sp>
        <p:nvSpPr>
          <p:cNvPr id="82" name="角丸四角形 81"/>
          <p:cNvSpPr/>
          <p:nvPr/>
        </p:nvSpPr>
        <p:spPr>
          <a:xfrm>
            <a:off x="4322396" y="3577597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50" dirty="0"/>
              <a:t>Graphics</a:t>
            </a:r>
            <a:endParaRPr kumimoji="1" lang="ja-JP" altLang="en-US" sz="1050" dirty="0"/>
          </a:p>
        </p:txBody>
      </p:sp>
      <p:sp>
        <p:nvSpPr>
          <p:cNvPr id="83" name="角丸四角形 82"/>
          <p:cNvSpPr/>
          <p:nvPr/>
        </p:nvSpPr>
        <p:spPr>
          <a:xfrm>
            <a:off x="4317283" y="3824360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lIns="36000" tIns="0" rIns="36000" bIns="0" rtlCol="0" anchor="ctr"/>
          <a:lstStyle/>
          <a:p>
            <a:pPr algn="ctr"/>
            <a:r>
              <a:rPr kumimoji="1" lang="en-US" altLang="ja-JP" sz="1050" dirty="0"/>
              <a:t>window system</a:t>
            </a:r>
            <a:endParaRPr kumimoji="1" lang="ja-JP" altLang="en-US" sz="1050" dirty="0"/>
          </a:p>
        </p:txBody>
      </p:sp>
      <p:sp>
        <p:nvSpPr>
          <p:cNvPr id="88" name="角丸四角形 87"/>
          <p:cNvSpPr/>
          <p:nvPr/>
        </p:nvSpPr>
        <p:spPr>
          <a:xfrm>
            <a:off x="5371701" y="3567113"/>
            <a:ext cx="942054" cy="342414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50" dirty="0"/>
              <a:t>location</a:t>
            </a:r>
            <a:br>
              <a:rPr kumimoji="1" lang="en-US" altLang="ja-JP" sz="1050" dirty="0"/>
            </a:br>
            <a:r>
              <a:rPr kumimoji="1" lang="en-US" altLang="ja-JP" sz="1050" dirty="0"/>
              <a:t>service</a:t>
            </a:r>
            <a:endParaRPr kumimoji="1" lang="ja-JP" altLang="en-US" sz="1050" dirty="0"/>
          </a:p>
        </p:txBody>
      </p:sp>
      <p:sp>
        <p:nvSpPr>
          <p:cNvPr id="89" name="テキスト ボックス 88"/>
          <p:cNvSpPr txBox="1"/>
          <p:nvPr/>
        </p:nvSpPr>
        <p:spPr>
          <a:xfrm>
            <a:off x="1203570" y="1080280"/>
            <a:ext cx="9322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sz="1100" dirty="0"/>
              <a:t>automotive</a:t>
            </a:r>
            <a:endParaRPr kumimoji="1" lang="ja-JP" altLang="en-US" sz="1100" dirty="0"/>
          </a:p>
        </p:txBody>
      </p:sp>
      <p:sp>
        <p:nvSpPr>
          <p:cNvPr id="90" name="テキスト ボックス 89"/>
          <p:cNvSpPr txBox="1"/>
          <p:nvPr/>
        </p:nvSpPr>
        <p:spPr>
          <a:xfrm>
            <a:off x="2207989" y="1077143"/>
            <a:ext cx="99535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100" dirty="0"/>
              <a:t>OS / common</a:t>
            </a:r>
            <a:endParaRPr kumimoji="1" lang="ja-JP" altLang="en-US" sz="1100" dirty="0"/>
          </a:p>
        </p:txBody>
      </p:sp>
      <p:sp>
        <p:nvSpPr>
          <p:cNvPr id="91" name="テキスト ボックス 90"/>
          <p:cNvSpPr txBox="1"/>
          <p:nvPr/>
        </p:nvSpPr>
        <p:spPr>
          <a:xfrm>
            <a:off x="3312169" y="1086336"/>
            <a:ext cx="9322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sz="1100" dirty="0"/>
              <a:t>connectivity</a:t>
            </a:r>
            <a:endParaRPr kumimoji="1" lang="ja-JP" altLang="en-US" sz="1100" dirty="0"/>
          </a:p>
        </p:txBody>
      </p:sp>
      <p:sp>
        <p:nvSpPr>
          <p:cNvPr id="92" name="テキスト ボックス 91"/>
          <p:cNvSpPr txBox="1"/>
          <p:nvPr/>
        </p:nvSpPr>
        <p:spPr>
          <a:xfrm>
            <a:off x="4379668" y="1083199"/>
            <a:ext cx="9322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sz="1100" dirty="0"/>
              <a:t>Graphics</a:t>
            </a:r>
            <a:endParaRPr kumimoji="1" lang="ja-JP" altLang="en-US" sz="1100" dirty="0"/>
          </a:p>
        </p:txBody>
      </p:sp>
      <p:sp>
        <p:nvSpPr>
          <p:cNvPr id="93" name="テキスト ボックス 92"/>
          <p:cNvSpPr txBox="1"/>
          <p:nvPr/>
        </p:nvSpPr>
        <p:spPr>
          <a:xfrm>
            <a:off x="5415408" y="1077143"/>
            <a:ext cx="9322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sz="1100" dirty="0" err="1"/>
              <a:t>Navi</a:t>
            </a:r>
            <a:r>
              <a:rPr kumimoji="1" lang="en-US" altLang="ja-JP" sz="1100" dirty="0"/>
              <a:t> / LBS</a:t>
            </a:r>
            <a:endParaRPr kumimoji="1" lang="ja-JP" altLang="en-US" sz="1100" dirty="0"/>
          </a:p>
        </p:txBody>
      </p:sp>
      <p:sp>
        <p:nvSpPr>
          <p:cNvPr id="94" name="テキスト ボックス 93"/>
          <p:cNvSpPr txBox="1"/>
          <p:nvPr/>
        </p:nvSpPr>
        <p:spPr>
          <a:xfrm>
            <a:off x="6482907" y="1074006"/>
            <a:ext cx="9322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100" dirty="0"/>
              <a:t>multimedia</a:t>
            </a:r>
            <a:endParaRPr kumimoji="1" lang="ja-JP" altLang="en-US" sz="1100" dirty="0"/>
          </a:p>
        </p:txBody>
      </p:sp>
      <p:sp>
        <p:nvSpPr>
          <p:cNvPr id="95" name="テキスト ボックス 94"/>
          <p:cNvSpPr txBox="1"/>
          <p:nvPr/>
        </p:nvSpPr>
        <p:spPr>
          <a:xfrm>
            <a:off x="7524007" y="1083199"/>
            <a:ext cx="9322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sz="1100" dirty="0"/>
              <a:t>Native app.</a:t>
            </a:r>
            <a:endParaRPr kumimoji="1" lang="ja-JP" altLang="en-US" sz="1100" dirty="0"/>
          </a:p>
        </p:txBody>
      </p:sp>
      <p:sp>
        <p:nvSpPr>
          <p:cNvPr id="96" name="テキスト ボックス 95"/>
          <p:cNvSpPr txBox="1"/>
          <p:nvPr/>
        </p:nvSpPr>
        <p:spPr>
          <a:xfrm>
            <a:off x="8591506" y="1080062"/>
            <a:ext cx="9322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100" dirty="0"/>
              <a:t>AGL app </a:t>
            </a:r>
            <a:r>
              <a:rPr kumimoji="1" lang="en-US" altLang="ja-JP" sz="1100" dirty="0" err="1"/>
              <a:t>fw</a:t>
            </a:r>
            <a:endParaRPr kumimoji="1" lang="ja-JP" altLang="en-US" sz="1100" dirty="0"/>
          </a:p>
        </p:txBody>
      </p:sp>
      <p:sp>
        <p:nvSpPr>
          <p:cNvPr id="97" name="テキスト ボックス 96"/>
          <p:cNvSpPr txBox="1"/>
          <p:nvPr/>
        </p:nvSpPr>
        <p:spPr>
          <a:xfrm>
            <a:off x="9601406" y="1086829"/>
            <a:ext cx="9322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100" dirty="0"/>
              <a:t>Web app </a:t>
            </a:r>
            <a:r>
              <a:rPr kumimoji="1" lang="en-US" altLang="ja-JP" sz="1100" dirty="0" err="1"/>
              <a:t>fw</a:t>
            </a:r>
            <a:r>
              <a:rPr kumimoji="1" lang="en-US" altLang="ja-JP" sz="1100" dirty="0"/>
              <a:t>.</a:t>
            </a:r>
            <a:endParaRPr kumimoji="1" lang="ja-JP" altLang="en-US" sz="1100" dirty="0"/>
          </a:p>
        </p:txBody>
      </p:sp>
      <p:sp>
        <p:nvSpPr>
          <p:cNvPr id="84" name="角丸四角形 83"/>
          <p:cNvSpPr/>
          <p:nvPr/>
        </p:nvSpPr>
        <p:spPr>
          <a:xfrm>
            <a:off x="2216816" y="5087186"/>
            <a:ext cx="942054" cy="21620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50" dirty="0"/>
              <a:t>Health mon.</a:t>
            </a:r>
            <a:endParaRPr kumimoji="1" lang="ja-JP" altLang="en-US" sz="1050" dirty="0"/>
          </a:p>
        </p:txBody>
      </p:sp>
      <p:sp>
        <p:nvSpPr>
          <p:cNvPr id="85" name="角丸四角形 84"/>
          <p:cNvSpPr/>
          <p:nvPr/>
        </p:nvSpPr>
        <p:spPr>
          <a:xfrm>
            <a:off x="7475048" y="1400795"/>
            <a:ext cx="942054" cy="29739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kumimoji="1" lang="en-US" altLang="ja-JP" sz="1050" dirty="0"/>
              <a:t>native app</a:t>
            </a:r>
            <a:br>
              <a:rPr kumimoji="1" lang="en-US" altLang="ja-JP" sz="1050" dirty="0"/>
            </a:br>
            <a:r>
              <a:rPr kumimoji="1" lang="en-US" altLang="ja-JP" sz="1050" dirty="0"/>
              <a:t>framework</a:t>
            </a:r>
            <a:endParaRPr kumimoji="1" lang="ja-JP" altLang="en-US" sz="1050" dirty="0"/>
          </a:p>
        </p:txBody>
      </p:sp>
      <p:sp>
        <p:nvSpPr>
          <p:cNvPr id="3" name="テキスト ボックス 2"/>
          <p:cNvSpPr txBox="1"/>
          <p:nvPr/>
        </p:nvSpPr>
        <p:spPr>
          <a:xfrm>
            <a:off x="2409244" y="5611700"/>
            <a:ext cx="184666" cy="885176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pPr algn="ctr"/>
            <a:r>
              <a:rPr kumimoji="1" lang="en-US" altLang="ja-JP" sz="1200" dirty="0">
                <a:solidFill>
                  <a:schemeClr val="accent6">
                    <a:lumMod val="50000"/>
                  </a:schemeClr>
                </a:solidFill>
              </a:rPr>
              <a:t>kernel</a:t>
            </a:r>
            <a:endParaRPr kumimoji="1" lang="ja-JP" altLang="en-US" sz="12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6" name="テキスト ボックス 85"/>
          <p:cNvSpPr txBox="1"/>
          <p:nvPr/>
        </p:nvSpPr>
        <p:spPr>
          <a:xfrm>
            <a:off x="2837550" y="5623316"/>
            <a:ext cx="184666" cy="885176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pPr algn="ctr"/>
            <a:r>
              <a:rPr kumimoji="1" lang="en-US" altLang="ja-JP" sz="1200" dirty="0">
                <a:solidFill>
                  <a:schemeClr val="accent6">
                    <a:lumMod val="50000"/>
                  </a:schemeClr>
                </a:solidFill>
              </a:rPr>
              <a:t>Hypervisor</a:t>
            </a:r>
            <a:endParaRPr kumimoji="1" lang="ja-JP" altLang="en-US" sz="12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7" name="テキスト ボックス 86"/>
          <p:cNvSpPr txBox="1"/>
          <p:nvPr/>
        </p:nvSpPr>
        <p:spPr>
          <a:xfrm>
            <a:off x="3284478" y="5611812"/>
            <a:ext cx="184666" cy="885176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pPr algn="ctr"/>
            <a:r>
              <a:rPr kumimoji="1" lang="en-US" altLang="ja-JP" sz="1200" dirty="0">
                <a:solidFill>
                  <a:schemeClr val="accent6">
                    <a:lumMod val="50000"/>
                  </a:schemeClr>
                </a:solidFill>
              </a:rPr>
              <a:t>boot loader</a:t>
            </a:r>
            <a:endParaRPr kumimoji="1" lang="ja-JP" altLang="en-US" sz="12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98" name="テキスト ボックス 97"/>
          <p:cNvSpPr txBox="1"/>
          <p:nvPr/>
        </p:nvSpPr>
        <p:spPr>
          <a:xfrm>
            <a:off x="3712784" y="5600599"/>
            <a:ext cx="184666" cy="885176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pPr algn="ctr"/>
            <a:r>
              <a:rPr kumimoji="1" lang="en-US" altLang="ja-JP" sz="1200" dirty="0">
                <a:solidFill>
                  <a:schemeClr val="accent6">
                    <a:lumMod val="50000"/>
                  </a:schemeClr>
                </a:solidFill>
              </a:rPr>
              <a:t>resource ctrl </a:t>
            </a:r>
            <a:endParaRPr kumimoji="1" lang="ja-JP" altLang="en-US" sz="12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99" name="テキスト ボックス 98"/>
          <p:cNvSpPr txBox="1"/>
          <p:nvPr/>
        </p:nvSpPr>
        <p:spPr>
          <a:xfrm>
            <a:off x="3899228" y="5612792"/>
            <a:ext cx="553998" cy="885176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pPr algn="ctr"/>
            <a:r>
              <a:rPr kumimoji="1" lang="en-US" altLang="ja-JP" sz="1200" dirty="0">
                <a:solidFill>
                  <a:schemeClr val="accent6">
                    <a:lumMod val="50000"/>
                  </a:schemeClr>
                </a:solidFill>
              </a:rPr>
              <a:t>startup / shutdown ctrl</a:t>
            </a:r>
          </a:p>
          <a:p>
            <a:pPr algn="ctr"/>
            <a:endParaRPr kumimoji="1" lang="ja-JP" altLang="en-US" sz="12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00" name="角丸四角形 99"/>
          <p:cNvSpPr/>
          <p:nvPr/>
        </p:nvSpPr>
        <p:spPr>
          <a:xfrm>
            <a:off x="4499952" y="5532539"/>
            <a:ext cx="414189" cy="100861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1" name="テキスト ボックス 100"/>
          <p:cNvSpPr txBox="1"/>
          <p:nvPr/>
        </p:nvSpPr>
        <p:spPr>
          <a:xfrm>
            <a:off x="4527523" y="5608496"/>
            <a:ext cx="369332" cy="885176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pPr algn="ctr"/>
            <a:r>
              <a:rPr kumimoji="1" lang="en-US" altLang="ja-JP" sz="1200" dirty="0">
                <a:solidFill>
                  <a:schemeClr val="accent6">
                    <a:lumMod val="50000"/>
                  </a:schemeClr>
                </a:solidFill>
              </a:rPr>
              <a:t>system </a:t>
            </a:r>
            <a:br>
              <a:rPr kumimoji="1" lang="en-US" altLang="ja-JP" sz="1200" dirty="0">
                <a:solidFill>
                  <a:schemeClr val="accent6">
                    <a:lumMod val="50000"/>
                  </a:schemeClr>
                </a:solidFill>
              </a:rPr>
            </a:br>
            <a:r>
              <a:rPr kumimoji="1" lang="en-US" altLang="ja-JP" sz="1200" dirty="0">
                <a:solidFill>
                  <a:schemeClr val="accent6">
                    <a:lumMod val="50000"/>
                  </a:schemeClr>
                </a:solidFill>
              </a:rPr>
              <a:t>updates</a:t>
            </a:r>
            <a:endParaRPr kumimoji="1" lang="ja-JP" altLang="en-US" sz="12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テキスト ボックス 3"/>
          <p:cNvSpPr txBox="1"/>
          <p:nvPr/>
        </p:nvSpPr>
        <p:spPr>
          <a:xfrm>
            <a:off x="6312293" y="5779944"/>
            <a:ext cx="8216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400" dirty="0"/>
              <a:t>device</a:t>
            </a:r>
            <a:br>
              <a:rPr kumimoji="1" lang="en-US" altLang="ja-JP" sz="1400" dirty="0"/>
            </a:br>
            <a:r>
              <a:rPr kumimoji="1" lang="en-US" altLang="ja-JP" sz="1400" dirty="0"/>
              <a:t>drivers</a:t>
            </a:r>
            <a:endParaRPr kumimoji="1" lang="ja-JP" altLang="en-US" sz="1400" dirty="0"/>
          </a:p>
        </p:txBody>
      </p:sp>
      <p:sp>
        <p:nvSpPr>
          <p:cNvPr id="102" name="テキスト ボックス 101"/>
          <p:cNvSpPr txBox="1"/>
          <p:nvPr/>
        </p:nvSpPr>
        <p:spPr>
          <a:xfrm>
            <a:off x="7263206" y="5608496"/>
            <a:ext cx="184666" cy="885176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pPr algn="ctr"/>
            <a:r>
              <a:rPr kumimoji="1" lang="en-US" altLang="ja-JP" sz="1200" dirty="0">
                <a:solidFill>
                  <a:schemeClr val="accent6">
                    <a:lumMod val="50000"/>
                  </a:schemeClr>
                </a:solidFill>
              </a:rPr>
              <a:t>peripherals</a:t>
            </a:r>
            <a:endParaRPr kumimoji="1" lang="ja-JP" altLang="en-US" sz="12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03" name="テキスト ボックス 102"/>
          <p:cNvSpPr txBox="1"/>
          <p:nvPr/>
        </p:nvSpPr>
        <p:spPr>
          <a:xfrm>
            <a:off x="7882796" y="5601649"/>
            <a:ext cx="184666" cy="885176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pPr algn="ctr"/>
            <a:r>
              <a:rPr kumimoji="1" lang="en-US" altLang="ja-JP" sz="1200" dirty="0">
                <a:solidFill>
                  <a:schemeClr val="accent6">
                    <a:lumMod val="50000"/>
                  </a:schemeClr>
                </a:solidFill>
              </a:rPr>
              <a:t>graphics</a:t>
            </a:r>
            <a:endParaRPr kumimoji="1" lang="ja-JP" altLang="en-US" sz="12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04" name="テキスト ボックス 103"/>
          <p:cNvSpPr txBox="1"/>
          <p:nvPr/>
        </p:nvSpPr>
        <p:spPr>
          <a:xfrm>
            <a:off x="8507209" y="5608496"/>
            <a:ext cx="184666" cy="885176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pPr algn="ctr"/>
            <a:r>
              <a:rPr kumimoji="1" lang="en-US" altLang="ja-JP" sz="1200" dirty="0">
                <a:solidFill>
                  <a:schemeClr val="accent6">
                    <a:lumMod val="50000"/>
                  </a:schemeClr>
                </a:solidFill>
              </a:rPr>
              <a:t>video</a:t>
            </a:r>
            <a:endParaRPr kumimoji="1" lang="ja-JP" altLang="en-US" sz="12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05" name="テキスト ボックス 104"/>
          <p:cNvSpPr txBox="1"/>
          <p:nvPr/>
        </p:nvSpPr>
        <p:spPr>
          <a:xfrm>
            <a:off x="9132391" y="5613931"/>
            <a:ext cx="184666" cy="885176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pPr algn="ctr"/>
            <a:r>
              <a:rPr kumimoji="1" lang="en-US" altLang="ja-JP" sz="1200" dirty="0">
                <a:solidFill>
                  <a:schemeClr val="accent6">
                    <a:lumMod val="50000"/>
                  </a:schemeClr>
                </a:solidFill>
              </a:rPr>
              <a:t>audio</a:t>
            </a:r>
            <a:endParaRPr kumimoji="1" lang="ja-JP" altLang="en-US" sz="12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06" name="テキスト ボックス 105"/>
          <p:cNvSpPr txBox="1"/>
          <p:nvPr/>
        </p:nvSpPr>
        <p:spPr>
          <a:xfrm>
            <a:off x="9674631" y="5618306"/>
            <a:ext cx="369332" cy="885176"/>
          </a:xfrm>
          <a:prstGeom prst="rect">
            <a:avLst/>
          </a:prstGeom>
          <a:noFill/>
        </p:spPr>
        <p:txBody>
          <a:bodyPr vert="eaVert" wrap="square" lIns="0" tIns="0" rIns="0" bIns="0" rtlCol="0">
            <a:spAutoFit/>
          </a:bodyPr>
          <a:lstStyle/>
          <a:p>
            <a:pPr algn="ctr"/>
            <a:r>
              <a:rPr kumimoji="1" lang="en-US" altLang="ja-JP" sz="1200" dirty="0">
                <a:solidFill>
                  <a:schemeClr val="accent6">
                    <a:lumMod val="50000"/>
                  </a:schemeClr>
                </a:solidFill>
              </a:rPr>
              <a:t>automotive</a:t>
            </a:r>
            <a:br>
              <a:rPr kumimoji="1" lang="en-US" altLang="ja-JP" sz="1200" dirty="0">
                <a:solidFill>
                  <a:schemeClr val="accent6">
                    <a:lumMod val="50000"/>
                  </a:schemeClr>
                </a:solidFill>
              </a:rPr>
            </a:br>
            <a:r>
              <a:rPr kumimoji="1" lang="en-US" altLang="ja-JP" sz="1200" dirty="0">
                <a:solidFill>
                  <a:schemeClr val="accent6">
                    <a:lumMod val="50000"/>
                  </a:schemeClr>
                </a:solidFill>
              </a:rPr>
              <a:t>devices</a:t>
            </a:r>
            <a:endParaRPr kumimoji="1" lang="ja-JP" altLang="en-US" sz="12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07" name="角丸四角形 106"/>
          <p:cNvSpPr/>
          <p:nvPr/>
        </p:nvSpPr>
        <p:spPr>
          <a:xfrm>
            <a:off x="10914639" y="1344809"/>
            <a:ext cx="422055" cy="526227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8" name="角丸四角形 107"/>
          <p:cNvSpPr/>
          <p:nvPr/>
        </p:nvSpPr>
        <p:spPr>
          <a:xfrm>
            <a:off x="11443179" y="1344809"/>
            <a:ext cx="422055" cy="526227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10918634" y="1711866"/>
            <a:ext cx="461665" cy="478180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kumimoji="1" lang="en-US" altLang="ja-JP" dirty="0"/>
              <a:t>Speech service</a:t>
            </a:r>
            <a:endParaRPr kumimoji="1" lang="ja-JP" altLang="en-US" dirty="0"/>
          </a:p>
        </p:txBody>
      </p:sp>
      <p:sp>
        <p:nvSpPr>
          <p:cNvPr id="109" name="テキスト ボックス 108"/>
          <p:cNvSpPr txBox="1"/>
          <p:nvPr/>
        </p:nvSpPr>
        <p:spPr>
          <a:xfrm>
            <a:off x="11414719" y="1727698"/>
            <a:ext cx="461665" cy="478180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kumimoji="1" lang="en-US" altLang="ja-JP" dirty="0"/>
              <a:t>Security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237043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50506" y="378506"/>
            <a:ext cx="11000792" cy="474630"/>
          </a:xfrm>
        </p:spPr>
        <p:txBody>
          <a:bodyPr>
            <a:normAutofit fontScale="90000"/>
          </a:bodyPr>
          <a:lstStyle/>
          <a:p>
            <a:r>
              <a:rPr lang="en-US" altLang="ja-JP" dirty="0">
                <a:latin typeface="Calibri" panose="020F0502020204030204" pitchFamily="34" charset="0"/>
              </a:rPr>
              <a:t>RTOS vs. Linux : completely different philosophy</a:t>
            </a:r>
            <a:endParaRPr kumimoji="1" lang="ja-JP" altLang="en-US" dirty="0">
              <a:latin typeface="Calibri" panose="020F0502020204030204" pitchFamily="34" charset="0"/>
            </a:endParaRPr>
          </a:p>
        </p:txBody>
      </p:sp>
      <p:cxnSp>
        <p:nvCxnSpPr>
          <p:cNvPr id="5" name="直線コネクタ 4"/>
          <p:cNvCxnSpPr/>
          <p:nvPr/>
        </p:nvCxnSpPr>
        <p:spPr>
          <a:xfrm>
            <a:off x="466531" y="951722"/>
            <a:ext cx="11327363" cy="0"/>
          </a:xfrm>
          <a:prstGeom prst="line">
            <a:avLst/>
          </a:prstGeom>
          <a:ln w="381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>
          <a:xfrm>
            <a:off x="9227138" y="133023"/>
            <a:ext cx="2743200" cy="365125"/>
          </a:xfrm>
        </p:spPr>
        <p:txBody>
          <a:bodyPr/>
          <a:lstStyle/>
          <a:p>
            <a:fld id="{C52729F0-15D6-455A-9EC1-D8998104B78D}" type="slidenum">
              <a:rPr kumimoji="1" lang="ja-JP" altLang="en-US" sz="2400" smtClean="0">
                <a:latin typeface="Calibri" panose="020F0502020204030204" pitchFamily="34" charset="0"/>
              </a:rPr>
              <a:t>8</a:t>
            </a:fld>
            <a:endParaRPr kumimoji="1" lang="ja-JP" altLang="en-US" sz="2400">
              <a:latin typeface="Calibri" panose="020F0502020204030204" pitchFamily="34" charset="0"/>
            </a:endParaRPr>
          </a:p>
        </p:txBody>
      </p:sp>
      <p:sp>
        <p:nvSpPr>
          <p:cNvPr id="8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3912765" y="6474213"/>
            <a:ext cx="4114800" cy="365125"/>
          </a:xfrm>
        </p:spPr>
        <p:txBody>
          <a:bodyPr/>
          <a:lstStyle/>
          <a:p>
            <a:r>
              <a:rPr kumimoji="1" lang="en-US" altLang="ja-JP" dirty="0"/>
              <a:t>Best practice of Open Source Operating system adoption</a:t>
            </a:r>
            <a:endParaRPr kumimoji="1" lang="ja-JP" altLang="en-US" dirty="0"/>
          </a:p>
        </p:txBody>
      </p:sp>
      <p:graphicFrame>
        <p:nvGraphicFramePr>
          <p:cNvPr id="6" name="コンテンツ プレースホルダー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07971676"/>
              </p:ext>
            </p:extLst>
          </p:nvPr>
        </p:nvGraphicFramePr>
        <p:xfrm>
          <a:off x="354565" y="1530169"/>
          <a:ext cx="11439330" cy="49745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913451">
                  <a:extLst>
                    <a:ext uri="{9D8B030D-6E8A-4147-A177-3AD203B41FA5}">
                      <a16:colId xmlns:a16="http://schemas.microsoft.com/office/drawing/2014/main" xmlns="" val="270183373"/>
                    </a:ext>
                  </a:extLst>
                </a:gridCol>
                <a:gridCol w="3579472">
                  <a:extLst>
                    <a:ext uri="{9D8B030D-6E8A-4147-A177-3AD203B41FA5}">
                      <a16:colId xmlns:a16="http://schemas.microsoft.com/office/drawing/2014/main" xmlns="" val="1070672249"/>
                    </a:ext>
                  </a:extLst>
                </a:gridCol>
                <a:gridCol w="3946407">
                  <a:extLst>
                    <a:ext uri="{9D8B030D-6E8A-4147-A177-3AD203B41FA5}">
                      <a16:colId xmlns:a16="http://schemas.microsoft.com/office/drawing/2014/main" xmlns="" val="103956293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/>
                        <a:t>RTOS (monitor program)</a:t>
                      </a:r>
                      <a:endParaRPr kumimoji="1" lang="ja-JP" altLang="en-US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/>
                        <a:t>comparison items</a:t>
                      </a:r>
                      <a:endParaRPr kumimoji="1" lang="ja-JP" altLang="en-US" dirty="0">
                        <a:latin typeface="Calibri" panose="020F0502020204030204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/>
                        <a:t>Linux</a:t>
                      </a:r>
                      <a:endParaRPr kumimoji="1" lang="ja-JP" altLang="en-US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7730160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kumimoji="1" lang="en-US" altLang="ja-JP" sz="2400" baseline="0" dirty="0"/>
                        <a:t> sequential execution</a:t>
                      </a:r>
                      <a:endParaRPr kumimoji="1" lang="ja-JP" altLang="en-US" sz="2400" dirty="0"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400" dirty="0"/>
                        <a:t>task execution order</a:t>
                      </a:r>
                      <a:endParaRPr kumimoji="1" lang="ja-JP" altLang="en-US" sz="2400" dirty="0">
                        <a:solidFill>
                          <a:srgbClr val="FF0000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dirty="0"/>
                        <a:t> runtime auto</a:t>
                      </a:r>
                      <a:r>
                        <a:rPr kumimoji="1" lang="en-US" altLang="ja-JP" sz="2400" baseline="0" dirty="0"/>
                        <a:t> </a:t>
                      </a:r>
                      <a:r>
                        <a:rPr kumimoji="1" lang="en-US" altLang="ja-JP" sz="2400" dirty="0"/>
                        <a:t>coordination</a:t>
                      </a:r>
                      <a:endParaRPr kumimoji="1" lang="ja-JP" altLang="en-US" sz="2400" dirty="0">
                        <a:solidFill>
                          <a:srgbClr val="FF0000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427185058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kumimoji="1" lang="en-US" altLang="ja-JP" sz="2400" dirty="0"/>
                        <a:t> fixed</a:t>
                      </a:r>
                      <a:r>
                        <a:rPr kumimoji="1" lang="en-US" altLang="ja-JP" sz="2400" baseline="0" dirty="0"/>
                        <a:t> by coding</a:t>
                      </a:r>
                      <a:endParaRPr kumimoji="1" lang="en-US" altLang="ja-JP" sz="2400" dirty="0"/>
                    </a:p>
                    <a:p>
                      <a:r>
                        <a:rPr kumimoji="1" lang="en-US" altLang="ja-JP" sz="2400" dirty="0"/>
                        <a:t>(deterministic &amp;</a:t>
                      </a:r>
                      <a:r>
                        <a:rPr kumimoji="1" lang="en-US" altLang="ja-JP" sz="2400" baseline="0" dirty="0"/>
                        <a:t> </a:t>
                      </a:r>
                      <a:r>
                        <a:rPr kumimoji="1" lang="en-US" altLang="ja-JP" sz="2400" dirty="0"/>
                        <a:t>predictable)</a:t>
                      </a:r>
                      <a:endParaRPr kumimoji="1" lang="ja-JP" altLang="en-US" sz="2400" dirty="0">
                        <a:latin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400" dirty="0"/>
                        <a:t>scheduling policy</a:t>
                      </a:r>
                      <a:endParaRPr kumimoji="1" lang="ja-JP" altLang="en-US" sz="2400" dirty="0">
                        <a:solidFill>
                          <a:srgbClr val="FF0000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dirty="0"/>
                        <a:t>smart &amp; fair</a:t>
                      </a:r>
                      <a:r>
                        <a:rPr kumimoji="1" lang="en-US" altLang="ja-JP" sz="2400" baseline="0" dirty="0"/>
                        <a:t> CPU allocation (heuristics)</a:t>
                      </a:r>
                      <a:endParaRPr kumimoji="1" lang="ja-JP" altLang="en-US" sz="2400" dirty="0">
                        <a:solidFill>
                          <a:srgbClr val="FF0000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68594546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kumimoji="1" lang="en-US" altLang="ja-JP" sz="2400" dirty="0"/>
                        <a:t>static</a:t>
                      </a:r>
                      <a:r>
                        <a:rPr kumimoji="1" lang="en-US" altLang="ja-JP" sz="2400" baseline="0" dirty="0"/>
                        <a:t> allocation </a:t>
                      </a:r>
                    </a:p>
                    <a:p>
                      <a:r>
                        <a:rPr kumimoji="1" lang="en-US" altLang="ja-JP" sz="2400" baseline="0" dirty="0"/>
                        <a:t>(pre-assigned)</a:t>
                      </a:r>
                      <a:endParaRPr kumimoji="1" lang="ja-JP" altLang="en-US" sz="2400" dirty="0">
                        <a:latin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400" dirty="0"/>
                        <a:t>resource allocation</a:t>
                      </a:r>
                      <a:endParaRPr kumimoji="1" lang="ja-JP" altLang="en-US" sz="2400" dirty="0">
                        <a:solidFill>
                          <a:srgbClr val="FF0000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dirty="0"/>
                        <a:t>dynamic</a:t>
                      </a:r>
                    </a:p>
                    <a:p>
                      <a:r>
                        <a:rPr kumimoji="1" lang="en-US" altLang="ja-JP" sz="2400" dirty="0"/>
                        <a:t>(runtime allocation)</a:t>
                      </a:r>
                      <a:endParaRPr kumimoji="1" lang="ja-JP" altLang="en-US" sz="2400" dirty="0">
                        <a:solidFill>
                          <a:srgbClr val="FF0000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66431993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r>
                        <a:rPr kumimoji="1" lang="en-US" altLang="ja-JP" sz="2400" dirty="0"/>
                        <a:t> absolute address</a:t>
                      </a:r>
                      <a:endParaRPr kumimoji="1" lang="ja-JP" altLang="en-US" sz="2400" dirty="0"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400" dirty="0"/>
                        <a:t>address description</a:t>
                      </a:r>
                      <a:endParaRPr kumimoji="1" lang="ja-JP" altLang="en-US" sz="2400" dirty="0"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dirty="0"/>
                        <a:t> relocation</a:t>
                      </a:r>
                      <a:r>
                        <a:rPr kumimoji="1" lang="en-US" altLang="ja-JP" sz="2400" baseline="0" dirty="0"/>
                        <a:t> address</a:t>
                      </a:r>
                      <a:endParaRPr kumimoji="1" lang="ja-JP" altLang="en-US" sz="2400" dirty="0"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336976292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r>
                        <a:rPr kumimoji="1" lang="en-US" altLang="ja-JP" sz="2400" dirty="0"/>
                        <a:t> No</a:t>
                      </a:r>
                      <a:endParaRPr kumimoji="1" lang="ja-JP" altLang="en-US" sz="2400" dirty="0"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400" dirty="0"/>
                        <a:t>address</a:t>
                      </a:r>
                      <a:r>
                        <a:rPr kumimoji="1" lang="en-US" altLang="ja-JP" sz="2400" baseline="0" dirty="0"/>
                        <a:t> translation</a:t>
                      </a:r>
                      <a:endParaRPr kumimoji="1" lang="ja-JP" altLang="en-US" sz="2400" dirty="0"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dirty="0"/>
                        <a:t> Yes (by MMU)</a:t>
                      </a:r>
                      <a:endParaRPr kumimoji="1" lang="ja-JP" altLang="en-US" sz="2400" dirty="0"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3160901329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r>
                        <a:rPr kumimoji="1" lang="en-US" altLang="ja-JP" sz="2400" baseline="0" dirty="0">
                          <a:latin typeface="Calibri" panose="020F0502020204030204" pitchFamily="34" charset="0"/>
                        </a:rPr>
                        <a:t> Yes</a:t>
                      </a:r>
                      <a:endParaRPr kumimoji="1" lang="ja-JP" altLang="en-US" sz="2400" dirty="0"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400" dirty="0" err="1">
                          <a:latin typeface="Calibri" panose="020F0502020204030204" pitchFamily="34" charset="0"/>
                        </a:rPr>
                        <a:t>realtime</a:t>
                      </a:r>
                      <a:r>
                        <a:rPr kumimoji="1" lang="en-US" altLang="ja-JP" sz="2400" dirty="0">
                          <a:latin typeface="Calibri" panose="020F0502020204030204" pitchFamily="34" charset="0"/>
                        </a:rPr>
                        <a:t> management</a:t>
                      </a:r>
                      <a:endParaRPr kumimoji="1" lang="ja-JP" altLang="en-US" sz="2400" dirty="0"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dirty="0">
                          <a:latin typeface="Calibri" panose="020F0502020204030204" pitchFamily="34" charset="0"/>
                        </a:rPr>
                        <a:t> No (various</a:t>
                      </a:r>
                      <a:r>
                        <a:rPr kumimoji="1" lang="en-US" altLang="ja-JP" sz="2400" baseline="0" dirty="0">
                          <a:latin typeface="Calibri" panose="020F0502020204030204" pitchFamily="34" charset="0"/>
                        </a:rPr>
                        <a:t> cache mechanism)</a:t>
                      </a:r>
                      <a:endParaRPr kumimoji="1" lang="ja-JP" altLang="en-US" sz="2400" dirty="0"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520678242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r>
                        <a:rPr kumimoji="1" lang="en-US" altLang="ja-JP" sz="2400" dirty="0"/>
                        <a:t> No</a:t>
                      </a:r>
                      <a:endParaRPr kumimoji="1" lang="ja-JP" altLang="en-US" sz="2400" dirty="0"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400" baseline="0" dirty="0"/>
                        <a:t>multi processor</a:t>
                      </a:r>
                      <a:endParaRPr kumimoji="1" lang="ja-JP" altLang="en-US" sz="2400" dirty="0"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dirty="0"/>
                        <a:t> Yes (SMP, AMP, HMP)</a:t>
                      </a:r>
                      <a:endParaRPr kumimoji="1" lang="ja-JP" altLang="en-US" sz="2400" dirty="0"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94828487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r>
                        <a:rPr kumimoji="1" lang="en-US" altLang="ja-JP" sz="2400" dirty="0"/>
                        <a:t> No</a:t>
                      </a:r>
                      <a:endParaRPr kumimoji="1" lang="ja-JP" altLang="en-US" sz="2400" dirty="0"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400" dirty="0"/>
                        <a:t>virtualization</a:t>
                      </a:r>
                      <a:endParaRPr kumimoji="1" lang="ja-JP" altLang="en-US" sz="2400" dirty="0"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dirty="0"/>
                        <a:t> Yes</a:t>
                      </a:r>
                      <a:endParaRPr kumimoji="1" lang="ja-JP" altLang="en-US" sz="2400" dirty="0"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103649471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r>
                        <a:rPr kumimoji="1" lang="en-US" altLang="ja-JP" sz="2400" dirty="0"/>
                        <a:t> Yes</a:t>
                      </a:r>
                      <a:endParaRPr kumimoji="1" lang="ja-JP" altLang="en-US" sz="2400" dirty="0"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400" dirty="0"/>
                        <a:t>FUSA support</a:t>
                      </a:r>
                      <a:endParaRPr kumimoji="1" lang="ja-JP" altLang="en-US" sz="2400" dirty="0"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dirty="0"/>
                        <a:t> No</a:t>
                      </a:r>
                      <a:endParaRPr kumimoji="1" lang="ja-JP" altLang="en-US" sz="2400" dirty="0"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483680185"/>
                  </a:ext>
                </a:extLst>
              </a:tr>
            </a:tbl>
          </a:graphicData>
        </a:graphic>
      </p:graphicFrame>
      <p:sp>
        <p:nvSpPr>
          <p:cNvPr id="9" name="テキスト ボックス 8"/>
          <p:cNvSpPr txBox="1"/>
          <p:nvPr/>
        </p:nvSpPr>
        <p:spPr>
          <a:xfrm>
            <a:off x="354564" y="1065193"/>
            <a:ext cx="11439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800" dirty="0">
                <a:solidFill>
                  <a:srgbClr val="FFFF00"/>
                </a:solidFill>
              </a:rPr>
              <a:t>Traditional RTOS programing manner does not work for Linux environment.</a:t>
            </a:r>
            <a:endParaRPr kumimoji="1" lang="ja-JP" altLang="en-US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0652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3" name="直線矢印コネクタ 182"/>
          <p:cNvCxnSpPr/>
          <p:nvPr/>
        </p:nvCxnSpPr>
        <p:spPr>
          <a:xfrm>
            <a:off x="10282089" y="1985883"/>
            <a:ext cx="0" cy="355715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5" name="直線矢印コネクタ 184"/>
          <p:cNvCxnSpPr/>
          <p:nvPr/>
        </p:nvCxnSpPr>
        <p:spPr>
          <a:xfrm>
            <a:off x="10873288" y="1984766"/>
            <a:ext cx="0" cy="355715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7" name="直線矢印コネクタ 186"/>
          <p:cNvCxnSpPr/>
          <p:nvPr/>
        </p:nvCxnSpPr>
        <p:spPr>
          <a:xfrm>
            <a:off x="11390337" y="1984766"/>
            <a:ext cx="0" cy="355715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50506" y="378506"/>
            <a:ext cx="11000792" cy="474630"/>
          </a:xfrm>
        </p:spPr>
        <p:txBody>
          <a:bodyPr>
            <a:normAutofit fontScale="90000"/>
          </a:bodyPr>
          <a:lstStyle/>
          <a:p>
            <a:r>
              <a:rPr lang="en-US" altLang="ja-JP" dirty="0">
                <a:latin typeface="Calibri" panose="020F0502020204030204" pitchFamily="34" charset="0"/>
              </a:rPr>
              <a:t>Evolution of</a:t>
            </a:r>
            <a:r>
              <a:rPr lang="ja-JP" altLang="en-US" dirty="0">
                <a:latin typeface="Calibri" panose="020F0502020204030204" pitchFamily="34" charset="0"/>
              </a:rPr>
              <a:t> </a:t>
            </a:r>
            <a:r>
              <a:rPr lang="en-US" altLang="ja-JP" dirty="0">
                <a:latin typeface="Calibri" panose="020F0502020204030204" pitchFamily="34" charset="0"/>
              </a:rPr>
              <a:t>software development model</a:t>
            </a:r>
            <a:r>
              <a:rPr lang="ja-JP" altLang="en-US" dirty="0">
                <a:latin typeface="Calibri" panose="020F0502020204030204" pitchFamily="34" charset="0"/>
              </a:rPr>
              <a:t>　</a:t>
            </a:r>
            <a:endParaRPr kumimoji="1" lang="ja-JP" altLang="en-US" dirty="0">
              <a:latin typeface="Calibri" panose="020F0502020204030204" pitchFamily="34" charset="0"/>
            </a:endParaRPr>
          </a:p>
        </p:txBody>
      </p:sp>
      <p:cxnSp>
        <p:nvCxnSpPr>
          <p:cNvPr id="5" name="直線コネクタ 4"/>
          <p:cNvCxnSpPr/>
          <p:nvPr/>
        </p:nvCxnSpPr>
        <p:spPr>
          <a:xfrm>
            <a:off x="466531" y="951722"/>
            <a:ext cx="11327363" cy="0"/>
          </a:xfrm>
          <a:prstGeom prst="line">
            <a:avLst/>
          </a:prstGeom>
          <a:ln w="381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>
          <a:xfrm>
            <a:off x="9234024" y="146651"/>
            <a:ext cx="2743200" cy="365125"/>
          </a:xfrm>
        </p:spPr>
        <p:txBody>
          <a:bodyPr/>
          <a:lstStyle/>
          <a:p>
            <a:fld id="{C52729F0-15D6-455A-9EC1-D8998104B78D}" type="slidenum">
              <a:rPr kumimoji="1" lang="ja-JP" altLang="en-US" sz="2400" smtClean="0">
                <a:latin typeface="Calibri" panose="020F0502020204030204" pitchFamily="34" charset="0"/>
              </a:rPr>
              <a:t>9</a:t>
            </a:fld>
            <a:endParaRPr kumimoji="1" lang="ja-JP" altLang="en-US" sz="2400" dirty="0">
              <a:latin typeface="Calibri" panose="020F0502020204030204" pitchFamily="34" charset="0"/>
            </a:endParaRPr>
          </a:p>
        </p:txBody>
      </p:sp>
      <p:sp>
        <p:nvSpPr>
          <p:cNvPr id="8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3912765" y="6474213"/>
            <a:ext cx="4114800" cy="365125"/>
          </a:xfrm>
        </p:spPr>
        <p:txBody>
          <a:bodyPr/>
          <a:lstStyle/>
          <a:p>
            <a:r>
              <a:rPr kumimoji="1" lang="en-US" altLang="ja-JP" dirty="0"/>
              <a:t>Best practice of Open Source Operating system adoption</a:t>
            </a:r>
            <a:endParaRPr kumimoji="1" lang="ja-JP" altLang="en-US" dirty="0"/>
          </a:p>
        </p:txBody>
      </p:sp>
      <p:sp>
        <p:nvSpPr>
          <p:cNvPr id="6" name="右矢印 5"/>
          <p:cNvSpPr/>
          <p:nvPr/>
        </p:nvSpPr>
        <p:spPr>
          <a:xfrm>
            <a:off x="5387546" y="3173390"/>
            <a:ext cx="1021492" cy="1079156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正方形/長方形 15"/>
          <p:cNvSpPr/>
          <p:nvPr/>
        </p:nvSpPr>
        <p:spPr>
          <a:xfrm>
            <a:off x="758416" y="3670502"/>
            <a:ext cx="963828" cy="21750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17" name="正方形/長方形 16"/>
          <p:cNvSpPr/>
          <p:nvPr/>
        </p:nvSpPr>
        <p:spPr>
          <a:xfrm>
            <a:off x="1775785" y="3670502"/>
            <a:ext cx="963828" cy="21750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正方形/長方形 17"/>
          <p:cNvSpPr/>
          <p:nvPr/>
        </p:nvSpPr>
        <p:spPr>
          <a:xfrm>
            <a:off x="2801392" y="3670502"/>
            <a:ext cx="963828" cy="21750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正方形/長方形 18"/>
          <p:cNvSpPr/>
          <p:nvPr/>
        </p:nvSpPr>
        <p:spPr>
          <a:xfrm>
            <a:off x="3818761" y="3670502"/>
            <a:ext cx="963828" cy="21750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テキスト ボックス 19"/>
          <p:cNvSpPr txBox="1"/>
          <p:nvPr/>
        </p:nvSpPr>
        <p:spPr>
          <a:xfrm>
            <a:off x="869725" y="3848521"/>
            <a:ext cx="738664" cy="145627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kumimoji="1" lang="en-US" altLang="ja-JP" dirty="0">
                <a:solidFill>
                  <a:srgbClr val="002060"/>
                </a:solidFill>
              </a:rPr>
              <a:t>Requirement</a:t>
            </a:r>
            <a:br>
              <a:rPr kumimoji="1" lang="en-US" altLang="ja-JP" dirty="0">
                <a:solidFill>
                  <a:srgbClr val="002060"/>
                </a:solidFill>
              </a:rPr>
            </a:br>
            <a:r>
              <a:rPr kumimoji="1" lang="en-US" altLang="ja-JP" dirty="0">
                <a:solidFill>
                  <a:srgbClr val="002060"/>
                </a:solidFill>
              </a:rPr>
              <a:t>collection</a:t>
            </a:r>
            <a:endParaRPr kumimoji="1" lang="ja-JP" altLang="en-US" dirty="0">
              <a:solidFill>
                <a:srgbClr val="002060"/>
              </a:solidFill>
            </a:endParaRPr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2052604" y="3848521"/>
            <a:ext cx="461665" cy="170020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kumimoji="1" lang="en-US" altLang="ja-JP" dirty="0">
                <a:solidFill>
                  <a:srgbClr val="002060"/>
                </a:solidFill>
              </a:rPr>
              <a:t>Spec definition</a:t>
            </a:r>
            <a:endParaRPr kumimoji="1" lang="ja-JP" altLang="en-US" dirty="0">
              <a:solidFill>
                <a:srgbClr val="002060"/>
              </a:solidFill>
            </a:endParaRPr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2913974" y="3848521"/>
            <a:ext cx="738664" cy="1456276"/>
          </a:xfrm>
          <a:prstGeom prst="rect">
            <a:avLst/>
          </a:prstGeom>
          <a:noFill/>
        </p:spPr>
        <p:txBody>
          <a:bodyPr vert="eaVert" wrap="square" rtlCol="0" anchor="ctr">
            <a:spAutoFit/>
          </a:bodyPr>
          <a:lstStyle/>
          <a:p>
            <a:r>
              <a:rPr kumimoji="1" lang="en-US" altLang="ja-JP" dirty="0">
                <a:solidFill>
                  <a:srgbClr val="002060"/>
                </a:solidFill>
              </a:rPr>
              <a:t>Coding</a:t>
            </a:r>
            <a:endParaRPr kumimoji="1" lang="ja-JP" altLang="en-US" dirty="0">
              <a:solidFill>
                <a:srgbClr val="002060"/>
              </a:solidFill>
            </a:endParaRPr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3930070" y="3848521"/>
            <a:ext cx="738664" cy="170020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kumimoji="1" lang="en-US" altLang="ja-JP" dirty="0">
                <a:solidFill>
                  <a:srgbClr val="002060"/>
                </a:solidFill>
              </a:rPr>
              <a:t>Test and</a:t>
            </a:r>
            <a:br>
              <a:rPr kumimoji="1" lang="en-US" altLang="ja-JP" dirty="0">
                <a:solidFill>
                  <a:srgbClr val="002060"/>
                </a:solidFill>
              </a:rPr>
            </a:br>
            <a:r>
              <a:rPr kumimoji="1" lang="en-US" altLang="ja-JP" dirty="0">
                <a:solidFill>
                  <a:srgbClr val="002060"/>
                </a:solidFill>
              </a:rPr>
              <a:t>system validation</a:t>
            </a:r>
            <a:endParaRPr kumimoji="1" lang="ja-JP" altLang="en-US" dirty="0">
              <a:solidFill>
                <a:srgbClr val="002060"/>
              </a:solidFill>
            </a:endParaRPr>
          </a:p>
        </p:txBody>
      </p:sp>
      <p:cxnSp>
        <p:nvCxnSpPr>
          <p:cNvPr id="25" name="直線コネクタ 24"/>
          <p:cNvCxnSpPr/>
          <p:nvPr/>
        </p:nvCxnSpPr>
        <p:spPr>
          <a:xfrm>
            <a:off x="640934" y="2159513"/>
            <a:ext cx="2141130" cy="1337753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線コネクタ 26"/>
          <p:cNvCxnSpPr/>
          <p:nvPr/>
        </p:nvCxnSpPr>
        <p:spPr>
          <a:xfrm flipV="1">
            <a:off x="2768643" y="2065509"/>
            <a:ext cx="2264830" cy="1455132"/>
          </a:xfrm>
          <a:prstGeom prst="line">
            <a:avLst/>
          </a:prstGeom>
          <a:ln w="57150"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円/楕円 29"/>
          <p:cNvSpPr/>
          <p:nvPr/>
        </p:nvSpPr>
        <p:spPr>
          <a:xfrm>
            <a:off x="1034700" y="2305251"/>
            <a:ext cx="408713" cy="492203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" name="円/楕円 30"/>
          <p:cNvSpPr/>
          <p:nvPr/>
        </p:nvSpPr>
        <p:spPr>
          <a:xfrm>
            <a:off x="4089306" y="2305251"/>
            <a:ext cx="408713" cy="486663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2" name="円/楕円 31"/>
          <p:cNvSpPr/>
          <p:nvPr/>
        </p:nvSpPr>
        <p:spPr>
          <a:xfrm>
            <a:off x="2079079" y="2937543"/>
            <a:ext cx="408713" cy="492202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3" name="円/楕円 32"/>
          <p:cNvSpPr/>
          <p:nvPr/>
        </p:nvSpPr>
        <p:spPr>
          <a:xfrm>
            <a:off x="3078949" y="2937543"/>
            <a:ext cx="408713" cy="492202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40" name="直線矢印コネクタ 39"/>
          <p:cNvCxnSpPr/>
          <p:nvPr/>
        </p:nvCxnSpPr>
        <p:spPr>
          <a:xfrm>
            <a:off x="1608389" y="2509890"/>
            <a:ext cx="2408134" cy="0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線矢印コネクタ 41"/>
          <p:cNvCxnSpPr/>
          <p:nvPr/>
        </p:nvCxnSpPr>
        <p:spPr>
          <a:xfrm>
            <a:off x="2543684" y="3150825"/>
            <a:ext cx="476759" cy="0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テキスト ボックス 43"/>
          <p:cNvSpPr txBox="1"/>
          <p:nvPr/>
        </p:nvSpPr>
        <p:spPr>
          <a:xfrm>
            <a:off x="304759" y="5822159"/>
            <a:ext cx="55483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>
                <a:solidFill>
                  <a:srgbClr val="FFFF00"/>
                </a:solidFill>
              </a:rPr>
              <a:t>Traditional water flow development model</a:t>
            </a:r>
            <a:endParaRPr kumimoji="1" lang="ja-JP" altLang="en-US" sz="2400" dirty="0">
              <a:solidFill>
                <a:srgbClr val="FFFF00"/>
              </a:solidFill>
            </a:endParaRPr>
          </a:p>
        </p:txBody>
      </p:sp>
      <p:sp>
        <p:nvSpPr>
          <p:cNvPr id="45" name="角丸四角形吹き出し 44"/>
          <p:cNvSpPr/>
          <p:nvPr/>
        </p:nvSpPr>
        <p:spPr>
          <a:xfrm>
            <a:off x="1908681" y="1251510"/>
            <a:ext cx="2180625" cy="604542"/>
          </a:xfrm>
          <a:prstGeom prst="wedgeRoundRectCallout">
            <a:avLst>
              <a:gd name="adj1" fmla="val 89108"/>
              <a:gd name="adj2" fmla="val 63397"/>
              <a:gd name="adj3" fmla="val 16667"/>
            </a:avLst>
          </a:prstGeom>
          <a:solidFill>
            <a:srgbClr val="0070C0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>
              <a:lnSpc>
                <a:spcPts val="1900"/>
              </a:lnSpc>
            </a:pPr>
            <a:r>
              <a:rPr kumimoji="1" lang="en-US" altLang="ja-JP" sz="2200" dirty="0">
                <a:solidFill>
                  <a:srgbClr val="FFFF00"/>
                </a:solidFill>
                <a:ea typeface="Cambria Math" panose="02040503050406030204" pitchFamily="18" charset="0"/>
              </a:rPr>
              <a:t>code freeze</a:t>
            </a:r>
          </a:p>
          <a:p>
            <a:pPr algn="ctr" defTabSz="914400">
              <a:lnSpc>
                <a:spcPts val="1900"/>
              </a:lnSpc>
            </a:pPr>
            <a:r>
              <a:rPr kumimoji="1" lang="en-US" altLang="ja-JP" sz="2200" dirty="0">
                <a:solidFill>
                  <a:srgbClr val="FFFF00"/>
                </a:solidFill>
                <a:ea typeface="Cambria Math" panose="02040503050406030204" pitchFamily="18" charset="0"/>
              </a:rPr>
              <a:t>at the production</a:t>
            </a:r>
          </a:p>
        </p:txBody>
      </p:sp>
      <p:cxnSp>
        <p:nvCxnSpPr>
          <p:cNvPr id="51" name="直線矢印コネクタ 50"/>
          <p:cNvCxnSpPr/>
          <p:nvPr/>
        </p:nvCxnSpPr>
        <p:spPr>
          <a:xfrm>
            <a:off x="7020174" y="1991575"/>
            <a:ext cx="0" cy="355715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線矢印コネクタ 52"/>
          <p:cNvCxnSpPr/>
          <p:nvPr/>
        </p:nvCxnSpPr>
        <p:spPr>
          <a:xfrm>
            <a:off x="7706991" y="1991575"/>
            <a:ext cx="0" cy="355715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線矢印コネクタ 54"/>
          <p:cNvCxnSpPr/>
          <p:nvPr/>
        </p:nvCxnSpPr>
        <p:spPr>
          <a:xfrm>
            <a:off x="8403902" y="1991575"/>
            <a:ext cx="0" cy="355715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線矢印コネクタ 56"/>
          <p:cNvCxnSpPr/>
          <p:nvPr/>
        </p:nvCxnSpPr>
        <p:spPr>
          <a:xfrm>
            <a:off x="9105619" y="1991575"/>
            <a:ext cx="0" cy="355715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線矢印コネクタ 57"/>
          <p:cNvCxnSpPr/>
          <p:nvPr/>
        </p:nvCxnSpPr>
        <p:spPr>
          <a:xfrm>
            <a:off x="9752360" y="1991575"/>
            <a:ext cx="0" cy="340254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正方形/長方形 45"/>
          <p:cNvSpPr/>
          <p:nvPr/>
        </p:nvSpPr>
        <p:spPr>
          <a:xfrm>
            <a:off x="6880190" y="2260467"/>
            <a:ext cx="3067940" cy="54290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>
                <a:solidFill>
                  <a:srgbClr val="002060"/>
                </a:solidFill>
              </a:rPr>
              <a:t>Requirement</a:t>
            </a:r>
            <a:r>
              <a:rPr kumimoji="1" lang="en-US" altLang="ja-JP" dirty="0"/>
              <a:t> </a:t>
            </a:r>
            <a:r>
              <a:rPr kumimoji="1" lang="en-US" altLang="ja-JP" dirty="0">
                <a:solidFill>
                  <a:srgbClr val="002060"/>
                </a:solidFill>
              </a:rPr>
              <a:t>collection</a:t>
            </a:r>
            <a:endParaRPr kumimoji="1" lang="ja-JP" altLang="en-US" dirty="0">
              <a:solidFill>
                <a:srgbClr val="002060"/>
              </a:solidFill>
            </a:endParaRPr>
          </a:p>
        </p:txBody>
      </p:sp>
      <p:sp>
        <p:nvSpPr>
          <p:cNvPr id="47" name="正方形/長方形 46"/>
          <p:cNvSpPr/>
          <p:nvPr/>
        </p:nvSpPr>
        <p:spPr>
          <a:xfrm>
            <a:off x="6860113" y="2963270"/>
            <a:ext cx="3067940" cy="56467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>
                <a:solidFill>
                  <a:srgbClr val="002060"/>
                </a:solidFill>
              </a:rPr>
              <a:t>Spec</a:t>
            </a:r>
            <a:r>
              <a:rPr kumimoji="1" lang="en-US" altLang="ja-JP" dirty="0"/>
              <a:t> </a:t>
            </a:r>
            <a:r>
              <a:rPr kumimoji="1" lang="en-US" altLang="ja-JP" dirty="0">
                <a:solidFill>
                  <a:srgbClr val="002060"/>
                </a:solidFill>
              </a:rPr>
              <a:t>definition</a:t>
            </a:r>
            <a:endParaRPr kumimoji="1" lang="ja-JP" altLang="en-US" dirty="0">
              <a:solidFill>
                <a:srgbClr val="002060"/>
              </a:solidFill>
            </a:endParaRPr>
          </a:p>
        </p:txBody>
      </p:sp>
      <p:sp>
        <p:nvSpPr>
          <p:cNvPr id="48" name="正方形/長方形 47"/>
          <p:cNvSpPr/>
          <p:nvPr/>
        </p:nvSpPr>
        <p:spPr>
          <a:xfrm>
            <a:off x="6854815" y="3697998"/>
            <a:ext cx="3067940" cy="61921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>
                <a:solidFill>
                  <a:srgbClr val="002060"/>
                </a:solidFill>
              </a:rPr>
              <a:t>Coding</a:t>
            </a:r>
            <a:endParaRPr kumimoji="1" lang="ja-JP" altLang="en-US" dirty="0">
              <a:solidFill>
                <a:srgbClr val="002060"/>
              </a:solidFill>
            </a:endParaRPr>
          </a:p>
        </p:txBody>
      </p:sp>
      <p:sp>
        <p:nvSpPr>
          <p:cNvPr id="49" name="正方形/長方形 48"/>
          <p:cNvSpPr/>
          <p:nvPr/>
        </p:nvSpPr>
        <p:spPr>
          <a:xfrm>
            <a:off x="6871191" y="4489915"/>
            <a:ext cx="3067940" cy="71511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>
                <a:solidFill>
                  <a:srgbClr val="002060"/>
                </a:solidFill>
              </a:rPr>
              <a:t>Test and system validation</a:t>
            </a:r>
            <a:endParaRPr kumimoji="1" lang="ja-JP" altLang="en-US" dirty="0">
              <a:solidFill>
                <a:srgbClr val="002060"/>
              </a:solidFill>
            </a:endParaRPr>
          </a:p>
        </p:txBody>
      </p:sp>
      <p:sp>
        <p:nvSpPr>
          <p:cNvPr id="59" name="円/楕円 58"/>
          <p:cNvSpPr/>
          <p:nvPr/>
        </p:nvSpPr>
        <p:spPr>
          <a:xfrm>
            <a:off x="5096406" y="1671401"/>
            <a:ext cx="435836" cy="44280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2" name="円/楕円 61"/>
          <p:cNvSpPr/>
          <p:nvPr/>
        </p:nvSpPr>
        <p:spPr>
          <a:xfrm>
            <a:off x="6918796" y="5609827"/>
            <a:ext cx="202755" cy="201469"/>
          </a:xfrm>
          <a:prstGeom prst="ellipse">
            <a:avLst/>
          </a:prstGeom>
          <a:solidFill>
            <a:srgbClr val="FF0000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5" name="円/楕円 64"/>
          <p:cNvSpPr/>
          <p:nvPr/>
        </p:nvSpPr>
        <p:spPr>
          <a:xfrm>
            <a:off x="7613024" y="5607955"/>
            <a:ext cx="202755" cy="201469"/>
          </a:xfrm>
          <a:prstGeom prst="ellipse">
            <a:avLst/>
          </a:prstGeom>
          <a:solidFill>
            <a:srgbClr val="FF0000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6" name="円/楕円 65"/>
          <p:cNvSpPr/>
          <p:nvPr/>
        </p:nvSpPr>
        <p:spPr>
          <a:xfrm>
            <a:off x="8298989" y="5607955"/>
            <a:ext cx="202755" cy="201469"/>
          </a:xfrm>
          <a:prstGeom prst="ellipse">
            <a:avLst/>
          </a:prstGeom>
          <a:solidFill>
            <a:srgbClr val="FF0000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7" name="円/楕円 66"/>
          <p:cNvSpPr/>
          <p:nvPr/>
        </p:nvSpPr>
        <p:spPr>
          <a:xfrm>
            <a:off x="9013569" y="5607955"/>
            <a:ext cx="202755" cy="201469"/>
          </a:xfrm>
          <a:prstGeom prst="ellipse">
            <a:avLst/>
          </a:prstGeom>
          <a:solidFill>
            <a:srgbClr val="FF0000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9" name="円/楕円 68"/>
          <p:cNvSpPr/>
          <p:nvPr/>
        </p:nvSpPr>
        <p:spPr>
          <a:xfrm>
            <a:off x="9556446" y="5453785"/>
            <a:ext cx="386181" cy="418456"/>
          </a:xfrm>
          <a:prstGeom prst="ellipse">
            <a:avLst/>
          </a:prstGeom>
          <a:solidFill>
            <a:srgbClr val="FF0000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2" name="正方形/長方形 71"/>
          <p:cNvSpPr/>
          <p:nvPr/>
        </p:nvSpPr>
        <p:spPr>
          <a:xfrm>
            <a:off x="10074584" y="1716704"/>
            <a:ext cx="420786" cy="348832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4" name="正方形/長方形 73"/>
          <p:cNvSpPr/>
          <p:nvPr/>
        </p:nvSpPr>
        <p:spPr>
          <a:xfrm>
            <a:off x="10642146" y="1726682"/>
            <a:ext cx="420786" cy="3478348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5" name="正方形/長方形 74"/>
          <p:cNvSpPr/>
          <p:nvPr/>
        </p:nvSpPr>
        <p:spPr>
          <a:xfrm>
            <a:off x="11209708" y="1726682"/>
            <a:ext cx="420786" cy="3478348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6" name="テキスト ボックス 75"/>
          <p:cNvSpPr txBox="1"/>
          <p:nvPr/>
        </p:nvSpPr>
        <p:spPr>
          <a:xfrm>
            <a:off x="10074340" y="1788041"/>
            <a:ext cx="461665" cy="348729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kumimoji="1" lang="en-US" altLang="ja-JP" dirty="0"/>
              <a:t>maintenance update after shipping</a:t>
            </a:r>
            <a:endParaRPr kumimoji="1" lang="ja-JP" altLang="en-US" dirty="0"/>
          </a:p>
        </p:txBody>
      </p:sp>
      <p:sp>
        <p:nvSpPr>
          <p:cNvPr id="77" name="テキスト ボックス 76"/>
          <p:cNvSpPr txBox="1"/>
          <p:nvPr/>
        </p:nvSpPr>
        <p:spPr>
          <a:xfrm>
            <a:off x="10630823" y="1788041"/>
            <a:ext cx="461665" cy="348729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kumimoji="1" lang="en-US" altLang="ja-JP" dirty="0"/>
              <a:t>maintenance update after shipping </a:t>
            </a:r>
            <a:endParaRPr kumimoji="1" lang="ja-JP" altLang="en-US" dirty="0"/>
          </a:p>
        </p:txBody>
      </p:sp>
      <p:sp>
        <p:nvSpPr>
          <p:cNvPr id="78" name="テキスト ボックス 77"/>
          <p:cNvSpPr txBox="1"/>
          <p:nvPr/>
        </p:nvSpPr>
        <p:spPr>
          <a:xfrm>
            <a:off x="11198629" y="1788041"/>
            <a:ext cx="461665" cy="351675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kumimoji="1" lang="en-US" altLang="ja-JP" dirty="0"/>
              <a:t>maintenance update after shipping</a:t>
            </a:r>
            <a:endParaRPr kumimoji="1" lang="ja-JP" altLang="en-US" dirty="0"/>
          </a:p>
        </p:txBody>
      </p:sp>
      <p:sp>
        <p:nvSpPr>
          <p:cNvPr id="79" name="テキスト ボックス 78"/>
          <p:cNvSpPr txBox="1"/>
          <p:nvPr/>
        </p:nvSpPr>
        <p:spPr>
          <a:xfrm>
            <a:off x="7136910" y="5833744"/>
            <a:ext cx="47610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>
                <a:solidFill>
                  <a:srgbClr val="FFFF00"/>
                </a:solidFill>
              </a:rPr>
              <a:t>Agile software development model</a:t>
            </a:r>
            <a:endParaRPr kumimoji="1" lang="ja-JP" altLang="en-US" sz="2400" dirty="0">
              <a:solidFill>
                <a:srgbClr val="FFFF00"/>
              </a:solidFill>
            </a:endParaRPr>
          </a:p>
        </p:txBody>
      </p:sp>
      <p:sp>
        <p:nvSpPr>
          <p:cNvPr id="80" name="角丸四角形吹き出し 79"/>
          <p:cNvSpPr/>
          <p:nvPr/>
        </p:nvSpPr>
        <p:spPr>
          <a:xfrm>
            <a:off x="9985862" y="147150"/>
            <a:ext cx="1528207" cy="955562"/>
          </a:xfrm>
          <a:prstGeom prst="wedgeRoundRectCallout">
            <a:avLst>
              <a:gd name="adj1" fmla="val 6881"/>
              <a:gd name="adj2" fmla="val 70436"/>
              <a:gd name="adj3" fmla="val 16667"/>
            </a:avLst>
          </a:prstGeom>
          <a:solidFill>
            <a:srgbClr val="0070C0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>
              <a:lnSpc>
                <a:spcPts val="1900"/>
              </a:lnSpc>
            </a:pPr>
            <a:r>
              <a:rPr kumimoji="1" lang="en-US" altLang="ja-JP" sz="2200" dirty="0">
                <a:solidFill>
                  <a:srgbClr val="FFFF00"/>
                </a:solidFill>
                <a:ea typeface="Cambria Math" panose="02040503050406030204" pitchFamily="18" charset="0"/>
              </a:rPr>
              <a:t>field update</a:t>
            </a:r>
            <a:br>
              <a:rPr kumimoji="1" lang="en-US" altLang="ja-JP" sz="2200" dirty="0">
                <a:solidFill>
                  <a:srgbClr val="FFFF00"/>
                </a:solidFill>
                <a:ea typeface="Cambria Math" panose="02040503050406030204" pitchFamily="18" charset="0"/>
              </a:rPr>
            </a:br>
            <a:r>
              <a:rPr kumimoji="1" lang="en-US" altLang="ja-JP" sz="2200" dirty="0">
                <a:solidFill>
                  <a:srgbClr val="FFFF00"/>
                </a:solidFill>
                <a:ea typeface="Cambria Math" panose="02040503050406030204" pitchFamily="18" charset="0"/>
              </a:rPr>
              <a:t>becomes</a:t>
            </a:r>
          </a:p>
          <a:p>
            <a:pPr algn="ctr" defTabSz="914400">
              <a:lnSpc>
                <a:spcPts val="1900"/>
              </a:lnSpc>
            </a:pPr>
            <a:r>
              <a:rPr kumimoji="1" lang="en-US" altLang="ja-JP" sz="2200" dirty="0">
                <a:solidFill>
                  <a:srgbClr val="FFFF00"/>
                </a:solidFill>
                <a:ea typeface="Cambria Math" panose="02040503050406030204" pitchFamily="18" charset="0"/>
              </a:rPr>
              <a:t>mandatory</a:t>
            </a:r>
          </a:p>
        </p:txBody>
      </p:sp>
      <p:sp>
        <p:nvSpPr>
          <p:cNvPr id="81" name="右中かっこ 80"/>
          <p:cNvSpPr/>
          <p:nvPr/>
        </p:nvSpPr>
        <p:spPr>
          <a:xfrm rot="16200000">
            <a:off x="10745401" y="794904"/>
            <a:ext cx="196678" cy="1548414"/>
          </a:xfrm>
          <a:prstGeom prst="rightBrace">
            <a:avLst>
              <a:gd name="adj1" fmla="val 45362"/>
              <a:gd name="adj2" fmla="val 50000"/>
            </a:avLst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70" name="図 16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9696" y="1614111"/>
            <a:ext cx="611212" cy="610194"/>
          </a:xfrm>
          <a:prstGeom prst="rect">
            <a:avLst/>
          </a:prstGeom>
        </p:spPr>
      </p:pic>
      <p:sp>
        <p:nvSpPr>
          <p:cNvPr id="181" name="右中かっこ 180"/>
          <p:cNvSpPr/>
          <p:nvPr/>
        </p:nvSpPr>
        <p:spPr>
          <a:xfrm rot="16200000">
            <a:off x="8290556" y="171023"/>
            <a:ext cx="208911" cy="2749675"/>
          </a:xfrm>
          <a:prstGeom prst="rightBrace">
            <a:avLst>
              <a:gd name="adj1" fmla="val 45362"/>
              <a:gd name="adj2" fmla="val 50000"/>
            </a:avLst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2" name="テキスト ボックス 181"/>
          <p:cNvSpPr txBox="1"/>
          <p:nvPr/>
        </p:nvSpPr>
        <p:spPr>
          <a:xfrm>
            <a:off x="7481651" y="1025842"/>
            <a:ext cx="20051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000" dirty="0">
                <a:solidFill>
                  <a:srgbClr val="FFFF00"/>
                </a:solidFill>
              </a:rPr>
              <a:t>multiple iteration</a:t>
            </a:r>
            <a:endParaRPr kumimoji="1" lang="ja-JP" altLang="en-US" sz="2000" dirty="0">
              <a:solidFill>
                <a:srgbClr val="FFFF00"/>
              </a:solidFill>
            </a:endParaRPr>
          </a:p>
        </p:txBody>
      </p:sp>
      <p:sp>
        <p:nvSpPr>
          <p:cNvPr id="184" name="円/楕円 68"/>
          <p:cNvSpPr/>
          <p:nvPr/>
        </p:nvSpPr>
        <p:spPr>
          <a:xfrm>
            <a:off x="10180713" y="5602263"/>
            <a:ext cx="202755" cy="201469"/>
          </a:xfrm>
          <a:prstGeom prst="ellips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6" name="円/楕円 68"/>
          <p:cNvSpPr/>
          <p:nvPr/>
        </p:nvSpPr>
        <p:spPr>
          <a:xfrm>
            <a:off x="10771912" y="5601146"/>
            <a:ext cx="202755" cy="201469"/>
          </a:xfrm>
          <a:prstGeom prst="ellips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8" name="円/楕円 68"/>
          <p:cNvSpPr/>
          <p:nvPr/>
        </p:nvSpPr>
        <p:spPr>
          <a:xfrm>
            <a:off x="11288961" y="5601146"/>
            <a:ext cx="202755" cy="201469"/>
          </a:xfrm>
          <a:prstGeom prst="ellips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73" name="図 7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7641" y="1616079"/>
            <a:ext cx="611212" cy="610194"/>
          </a:xfrm>
          <a:prstGeom prst="rect">
            <a:avLst/>
          </a:prstGeom>
        </p:spPr>
      </p:pic>
      <p:pic>
        <p:nvPicPr>
          <p:cNvPr id="82" name="図 8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6803" y="1632192"/>
            <a:ext cx="611212" cy="610194"/>
          </a:xfrm>
          <a:prstGeom prst="rect">
            <a:avLst/>
          </a:prstGeom>
        </p:spPr>
      </p:pic>
      <p:pic>
        <p:nvPicPr>
          <p:cNvPr id="83" name="図 8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9578" y="1623921"/>
            <a:ext cx="611212" cy="610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813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50506" y="378506"/>
            <a:ext cx="11000792" cy="474630"/>
          </a:xfrm>
        </p:spPr>
        <p:txBody>
          <a:bodyPr>
            <a:normAutofit fontScale="90000"/>
          </a:bodyPr>
          <a:lstStyle/>
          <a:p>
            <a:r>
              <a:rPr lang="en-US" altLang="ja-JP" dirty="0">
                <a:latin typeface="Calibri" panose="020F0502020204030204" pitchFamily="34" charset="0"/>
              </a:rPr>
              <a:t>Agenda</a:t>
            </a:r>
            <a:endParaRPr kumimoji="1" lang="ja-JP" altLang="en-US" dirty="0">
              <a:latin typeface="Calibri" panose="020F0502020204030204" pitchFamily="34" charset="0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50506" y="1287624"/>
            <a:ext cx="11243388" cy="5215813"/>
          </a:xfrm>
        </p:spPr>
        <p:txBody>
          <a:bodyPr>
            <a:normAutofit/>
          </a:bodyPr>
          <a:lstStyle/>
          <a:p>
            <a:r>
              <a:rPr lang="en-US" altLang="ja-JP" dirty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</a:rPr>
              <a:t>Software structure of IVI (In Vehicle Information) system</a:t>
            </a:r>
          </a:p>
          <a:p>
            <a:pPr lvl="1"/>
            <a:r>
              <a:rPr lang="en-US" altLang="ja-JP" dirty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</a:rPr>
              <a:t>IVI software trend and architecture</a:t>
            </a:r>
          </a:p>
          <a:p>
            <a:pPr lvl="1"/>
            <a:r>
              <a:rPr lang="en-US" altLang="ja-JP" dirty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</a:rPr>
              <a:t>RTOS vs. Linux philosophy comparison</a:t>
            </a:r>
          </a:p>
          <a:p>
            <a:pPr lvl="1"/>
            <a:r>
              <a:rPr kumimoji="1" lang="en-US" altLang="ja-JP" dirty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</a:rPr>
              <a:t>C</a:t>
            </a:r>
            <a:r>
              <a:rPr lang="en-US" altLang="ja-JP" dirty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</a:rPr>
              <a:t>hallenge of c</a:t>
            </a:r>
            <a:r>
              <a:rPr kumimoji="1" lang="en-US" altLang="ja-JP" dirty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</a:rPr>
              <a:t>onnected car software</a:t>
            </a:r>
          </a:p>
          <a:p>
            <a:r>
              <a:rPr kumimoji="1" lang="en-US" altLang="ja-JP" dirty="0">
                <a:solidFill>
                  <a:srgbClr val="FFFF00"/>
                </a:solidFill>
                <a:latin typeface="Calibri" panose="020F0502020204030204" pitchFamily="34" charset="0"/>
              </a:rPr>
              <a:t>The fact of Linux kernel</a:t>
            </a:r>
          </a:p>
          <a:p>
            <a:pPr lvl="1"/>
            <a:r>
              <a:rPr kumimoji="1" lang="en-US" altLang="ja-JP" dirty="0">
                <a:solidFill>
                  <a:srgbClr val="FFFF00"/>
                </a:solidFill>
                <a:latin typeface="Calibri" panose="020F0502020204030204" pitchFamily="34" charset="0"/>
              </a:rPr>
              <a:t>Linux kernel summary</a:t>
            </a:r>
          </a:p>
          <a:p>
            <a:pPr lvl="1"/>
            <a:r>
              <a:rPr lang="en-US" altLang="ja-JP" dirty="0">
                <a:solidFill>
                  <a:srgbClr val="FFFF00"/>
                </a:solidFill>
                <a:latin typeface="Calibri" panose="020F0502020204030204" pitchFamily="34" charset="0"/>
              </a:rPr>
              <a:t>development community</a:t>
            </a:r>
            <a:endParaRPr kumimoji="1" lang="en-US" altLang="ja-JP" dirty="0">
              <a:solidFill>
                <a:srgbClr val="FFFF00"/>
              </a:solidFill>
              <a:latin typeface="Calibri" panose="020F0502020204030204" pitchFamily="34" charset="0"/>
            </a:endParaRPr>
          </a:p>
          <a:p>
            <a:pPr lvl="1"/>
            <a:r>
              <a:rPr lang="en-US" altLang="ja-JP" dirty="0">
                <a:solidFill>
                  <a:srgbClr val="FFFF00"/>
                </a:solidFill>
                <a:latin typeface="Calibri" panose="020F0502020204030204" pitchFamily="34" charset="0"/>
              </a:rPr>
              <a:t>Transparency and openness of OSS development process</a:t>
            </a:r>
            <a:endParaRPr kumimoji="1" lang="en-US" altLang="ja-JP" dirty="0">
              <a:solidFill>
                <a:srgbClr val="FFFF00"/>
              </a:solidFill>
              <a:latin typeface="Calibri" panose="020F0502020204030204" pitchFamily="34" charset="0"/>
            </a:endParaRPr>
          </a:p>
          <a:p>
            <a:r>
              <a:rPr lang="en-US" altLang="ja-JP" dirty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</a:rPr>
              <a:t>OSS adoption challenge for IVI system</a:t>
            </a:r>
          </a:p>
          <a:p>
            <a:pPr lvl="1"/>
            <a:r>
              <a:rPr lang="en-US" altLang="ja-JP" dirty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</a:rPr>
              <a:t>C</a:t>
            </a:r>
            <a:r>
              <a:rPr kumimoji="1" lang="en-US" altLang="ja-JP" dirty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</a:rPr>
              <a:t>ode quality</a:t>
            </a:r>
          </a:p>
          <a:p>
            <a:pPr lvl="1"/>
            <a:r>
              <a:rPr lang="en-US" altLang="ja-JP" dirty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</a:rPr>
              <a:t>Security risk management</a:t>
            </a:r>
          </a:p>
        </p:txBody>
      </p:sp>
      <p:cxnSp>
        <p:nvCxnSpPr>
          <p:cNvPr id="5" name="直線コネクタ 4"/>
          <p:cNvCxnSpPr/>
          <p:nvPr/>
        </p:nvCxnSpPr>
        <p:spPr>
          <a:xfrm>
            <a:off x="466531" y="951722"/>
            <a:ext cx="11327363" cy="0"/>
          </a:xfrm>
          <a:prstGeom prst="line">
            <a:avLst/>
          </a:prstGeom>
          <a:ln w="381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3912765" y="6474213"/>
            <a:ext cx="4114800" cy="365125"/>
          </a:xfrm>
        </p:spPr>
        <p:txBody>
          <a:bodyPr/>
          <a:lstStyle/>
          <a:p>
            <a:r>
              <a:rPr kumimoji="1" lang="en-US" altLang="ja-JP" dirty="0"/>
              <a:t>Best practice of Open Source Operating system adoption</a:t>
            </a:r>
            <a:endParaRPr kumimoji="1" lang="ja-JP" altLang="en-US" dirty="0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>
          <a:xfrm>
            <a:off x="9214795" y="146651"/>
            <a:ext cx="2743200" cy="365125"/>
          </a:xfrm>
        </p:spPr>
        <p:txBody>
          <a:bodyPr/>
          <a:lstStyle/>
          <a:p>
            <a:fld id="{C52729F0-15D6-455A-9EC1-D8998104B78D}" type="slidenum">
              <a:rPr kumimoji="1" lang="ja-JP" altLang="en-US" sz="2400" smtClean="0">
                <a:latin typeface="Calibri" panose="020F0502020204030204" pitchFamily="34" charset="0"/>
              </a:rPr>
              <a:t>10</a:t>
            </a:fld>
            <a:endParaRPr kumimoji="1" lang="ja-JP" altLang="en-US" sz="240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4822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50506" y="378506"/>
            <a:ext cx="11000792" cy="474630"/>
          </a:xfrm>
        </p:spPr>
        <p:txBody>
          <a:bodyPr>
            <a:normAutofit fontScale="90000"/>
          </a:bodyPr>
          <a:lstStyle/>
          <a:p>
            <a:r>
              <a:rPr kumimoji="1" lang="en-US" altLang="ja-JP" dirty="0">
                <a:latin typeface="Calibri" panose="020F0502020204030204" pitchFamily="34" charset="0"/>
              </a:rPr>
              <a:t>Fact : Linux kernel version 4.6 (released 2016.5.15)</a:t>
            </a:r>
            <a:endParaRPr kumimoji="1" lang="ja-JP" altLang="en-US" dirty="0">
              <a:latin typeface="Calibri" panose="020F0502020204030204" pitchFamily="34" charset="0"/>
            </a:endParaRPr>
          </a:p>
        </p:txBody>
      </p:sp>
      <p:cxnSp>
        <p:nvCxnSpPr>
          <p:cNvPr id="5" name="直線コネクタ 4"/>
          <p:cNvCxnSpPr/>
          <p:nvPr/>
        </p:nvCxnSpPr>
        <p:spPr>
          <a:xfrm>
            <a:off x="466531" y="951722"/>
            <a:ext cx="11327363" cy="0"/>
          </a:xfrm>
          <a:prstGeom prst="line">
            <a:avLst/>
          </a:prstGeom>
          <a:ln w="381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>
          <a:xfrm>
            <a:off x="9217090" y="132231"/>
            <a:ext cx="2743200" cy="365125"/>
          </a:xfrm>
        </p:spPr>
        <p:txBody>
          <a:bodyPr/>
          <a:lstStyle/>
          <a:p>
            <a:fld id="{C52729F0-15D6-455A-9EC1-D8998104B78D}" type="slidenum">
              <a:rPr kumimoji="1" lang="ja-JP" altLang="en-US" sz="2400" smtClean="0">
                <a:latin typeface="Calibri" panose="020F0502020204030204" pitchFamily="34" charset="0"/>
              </a:rPr>
              <a:t>11</a:t>
            </a:fld>
            <a:endParaRPr kumimoji="1" lang="ja-JP" altLang="en-US" sz="2400" dirty="0">
              <a:latin typeface="Calibri" panose="020F0502020204030204" pitchFamily="34" charset="0"/>
            </a:endParaRPr>
          </a:p>
        </p:txBody>
      </p:sp>
      <p:graphicFrame>
        <p:nvGraphicFramePr>
          <p:cNvPr id="6" name="コンテンツ プレースホルダー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80953928"/>
              </p:ext>
            </p:extLst>
          </p:nvPr>
        </p:nvGraphicFramePr>
        <p:xfrm>
          <a:off x="788566" y="2036247"/>
          <a:ext cx="10524024" cy="41148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266224">
                  <a:extLst>
                    <a:ext uri="{9D8B030D-6E8A-4147-A177-3AD203B41FA5}">
                      <a16:colId xmlns:a16="http://schemas.microsoft.com/office/drawing/2014/main" xmlns="" val="4202588011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xmlns="" val="28077359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/>
                        <a:t>item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/>
                        <a:t>data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5123890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/>
                        <a:t>SLOC</a:t>
                      </a:r>
                      <a:r>
                        <a:rPr kumimoji="1" lang="en-US" altLang="ja-JP" sz="2400" baseline="0" dirty="0"/>
                        <a:t> (true Source Lines Of Code)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/>
                        <a:t>14,398,866 line 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91334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/>
                        <a:t>v4.5 to v4.6 SLOC</a:t>
                      </a:r>
                      <a:r>
                        <a:rPr kumimoji="1" lang="en-US" altLang="ja-JP" sz="2400" baseline="0" dirty="0"/>
                        <a:t> delta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/>
                        <a:t>279,351 line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baseline="0" dirty="0"/>
                        <a:t>v4.5 to v4.6 update period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/>
                        <a:t>73 days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/>
                        <a:t>Average update cycle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/>
                        <a:t>around</a:t>
                      </a:r>
                      <a:r>
                        <a:rPr kumimoji="1" lang="en-US" altLang="ja-JP" sz="2400" baseline="0" dirty="0"/>
                        <a:t> 70 days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3449777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/>
                        <a:t>Source code file</a:t>
                      </a:r>
                      <a:r>
                        <a:rPr kumimoji="1" lang="en-US" altLang="ja-JP" sz="2400" baseline="0" dirty="0"/>
                        <a:t> number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/>
                        <a:t>42,236 files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3594964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merged commits 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/>
                        <a:t>13,354 pcs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7777968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/>
                        <a:t>Contributed</a:t>
                      </a:r>
                      <a:r>
                        <a:rPr kumimoji="1" lang="en-US" altLang="ja-JP" sz="2400" baseline="0" dirty="0"/>
                        <a:t> developers count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/>
                        <a:t>1,661 mans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9760961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/>
                        <a:t>Value estimation</a:t>
                      </a:r>
                      <a:r>
                        <a:rPr kumimoji="1" lang="en-US" altLang="ja-JP" sz="2400" baseline="0" dirty="0"/>
                        <a:t> (by </a:t>
                      </a:r>
                      <a:r>
                        <a:rPr kumimoji="1" lang="en-US" altLang="ja-JP" sz="2400" baseline="0" dirty="0" err="1"/>
                        <a:t>sloccount</a:t>
                      </a:r>
                      <a:r>
                        <a:rPr kumimoji="1" lang="en-US" altLang="ja-JP" sz="2400" baseline="0" dirty="0"/>
                        <a:t>)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/>
                        <a:t>$627,894,993</a:t>
                      </a:r>
                      <a:r>
                        <a:rPr kumimoji="1" lang="en-US" altLang="ja-JP" sz="2400" baseline="0" dirty="0"/>
                        <a:t> (</a:t>
                      </a:r>
                      <a:r>
                        <a:rPr kumimoji="1" lang="ja-JP" altLang="en-US" sz="1800" baseline="0" dirty="0"/>
                        <a:t>≒</a:t>
                      </a:r>
                      <a:r>
                        <a:rPr kumimoji="1" lang="en-US" altLang="ja-JP" sz="2400" baseline="0" dirty="0"/>
                        <a:t> 690 </a:t>
                      </a:r>
                      <a:r>
                        <a:rPr kumimoji="1" lang="en-US" altLang="ja-JP" sz="2400" baseline="0" dirty="0" err="1"/>
                        <a:t>oku</a:t>
                      </a:r>
                      <a:r>
                        <a:rPr kumimoji="1" lang="en-US" altLang="ja-JP" sz="2400" baseline="0" dirty="0"/>
                        <a:t>-yen)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56835154"/>
                  </a:ext>
                </a:extLst>
              </a:tr>
            </a:tbl>
          </a:graphicData>
        </a:graphic>
      </p:graphicFrame>
      <p:sp>
        <p:nvSpPr>
          <p:cNvPr id="9" name="テキスト ボックス 8"/>
          <p:cNvSpPr txBox="1"/>
          <p:nvPr/>
        </p:nvSpPr>
        <p:spPr>
          <a:xfrm>
            <a:off x="651761" y="6151047"/>
            <a:ext cx="65449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/>
              <a:t>kernel 4.6 release info	: https://lwn.net/Articles/686393/</a:t>
            </a:r>
          </a:p>
          <a:p>
            <a:r>
              <a:rPr kumimoji="1" lang="en-US" altLang="ja-JP" dirty="0"/>
              <a:t>kernel 4.6 feature intro 	: http://kernelnewbies.org/Linux_4.6</a:t>
            </a:r>
            <a:endParaRPr kumimoji="1" lang="ja-JP" altLang="en-US" dirty="0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415100" y="1079149"/>
            <a:ext cx="112716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kumimoji="1" lang="en-US" altLang="ja-JP" sz="2400" dirty="0">
                <a:solidFill>
                  <a:srgbClr val="FFFF00"/>
                </a:solidFill>
              </a:rPr>
              <a:t>Linux kernel is huge, the work result of  25 years continuous development effort.</a:t>
            </a:r>
          </a:p>
          <a:p>
            <a:pPr marL="342900" indent="-342900">
              <a:buFont typeface="Wingdings" panose="05000000000000000000" pitchFamily="2" charset="2"/>
              <a:buChar char="l"/>
            </a:pPr>
            <a:r>
              <a:rPr kumimoji="1" lang="en-US" altLang="ja-JP" sz="2400" dirty="0">
                <a:solidFill>
                  <a:srgbClr val="FFFF00"/>
                </a:solidFill>
              </a:rPr>
              <a:t>No single company can compete with this development power (speed and quality) . </a:t>
            </a:r>
            <a:endParaRPr kumimoji="1" lang="ja-JP" altLang="en-US" sz="2400" dirty="0">
              <a:solidFill>
                <a:srgbClr val="FFFF00"/>
              </a:solidFill>
            </a:endParaRPr>
          </a:p>
        </p:txBody>
      </p:sp>
      <p:sp>
        <p:nvSpPr>
          <p:cNvPr id="3" name="正方形/長方形 2"/>
          <p:cNvSpPr/>
          <p:nvPr/>
        </p:nvSpPr>
        <p:spPr>
          <a:xfrm>
            <a:off x="5721292" y="1099411"/>
            <a:ext cx="5251508" cy="410607"/>
          </a:xfrm>
          <a:prstGeom prst="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88840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50506" y="378506"/>
            <a:ext cx="11000792" cy="474630"/>
          </a:xfrm>
        </p:spPr>
        <p:txBody>
          <a:bodyPr>
            <a:normAutofit fontScale="90000"/>
          </a:bodyPr>
          <a:lstStyle/>
          <a:p>
            <a:r>
              <a:rPr lang="en-US" altLang="ja-JP" dirty="0">
                <a:solidFill>
                  <a:srgbClr val="FFFF00"/>
                </a:solidFill>
                <a:latin typeface="Calibri" panose="020F0502020204030204" pitchFamily="34" charset="0"/>
              </a:rPr>
              <a:t>www.kernel.org</a:t>
            </a:r>
            <a:r>
              <a:rPr lang="en-US" altLang="ja-JP" dirty="0">
                <a:latin typeface="Calibri" panose="020F0502020204030204" pitchFamily="34" charset="0"/>
              </a:rPr>
              <a:t> : heart of Linux kernel development</a:t>
            </a:r>
            <a:endParaRPr kumimoji="1" lang="ja-JP" altLang="en-US" dirty="0">
              <a:latin typeface="Calibri" panose="020F0502020204030204" pitchFamily="34" charset="0"/>
            </a:endParaRPr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>
          <a:xfrm>
            <a:off x="9250398" y="146651"/>
            <a:ext cx="2743200" cy="365125"/>
          </a:xfrm>
        </p:spPr>
        <p:txBody>
          <a:bodyPr/>
          <a:lstStyle/>
          <a:p>
            <a:fld id="{C52729F0-15D6-455A-9EC1-D8998104B78D}" type="slidenum">
              <a:rPr kumimoji="1" lang="ja-JP" altLang="en-US" sz="2400" smtClean="0">
                <a:latin typeface="Calibri" panose="020F0502020204030204" pitchFamily="34" charset="0"/>
              </a:rPr>
              <a:t>12</a:t>
            </a:fld>
            <a:endParaRPr kumimoji="1" lang="ja-JP" altLang="en-US" sz="2400" dirty="0">
              <a:latin typeface="Calibri" panose="020F0502020204030204" pitchFamily="34" charset="0"/>
            </a:endParaRPr>
          </a:p>
        </p:txBody>
      </p:sp>
      <p:sp>
        <p:nvSpPr>
          <p:cNvPr id="8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3912765" y="6474213"/>
            <a:ext cx="4114800" cy="365125"/>
          </a:xfrm>
        </p:spPr>
        <p:txBody>
          <a:bodyPr/>
          <a:lstStyle/>
          <a:p>
            <a:r>
              <a:rPr kumimoji="1" lang="en-US" altLang="ja-JP" dirty="0"/>
              <a:t>Best practice of Open Source Operating system adoption</a:t>
            </a:r>
            <a:endParaRPr kumimoji="1" lang="ja-JP" altLang="en-US" dirty="0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266" y="1064013"/>
            <a:ext cx="9620250" cy="5410200"/>
          </a:xfrm>
          <a:prstGeom prst="rect">
            <a:avLst/>
          </a:prstGeom>
        </p:spPr>
      </p:pic>
      <p:sp>
        <p:nvSpPr>
          <p:cNvPr id="9" name="角丸四角形 8"/>
          <p:cNvSpPr/>
          <p:nvPr/>
        </p:nvSpPr>
        <p:spPr>
          <a:xfrm>
            <a:off x="332441" y="3198296"/>
            <a:ext cx="1794253" cy="26264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角丸四角形 9"/>
          <p:cNvSpPr/>
          <p:nvPr/>
        </p:nvSpPr>
        <p:spPr>
          <a:xfrm>
            <a:off x="6399259" y="1183532"/>
            <a:ext cx="3285830" cy="1374842"/>
          </a:xfrm>
          <a:prstGeom prst="roundRect">
            <a:avLst>
              <a:gd name="adj" fmla="val 10299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角丸四角形 10"/>
          <p:cNvSpPr/>
          <p:nvPr/>
        </p:nvSpPr>
        <p:spPr>
          <a:xfrm>
            <a:off x="332441" y="6177064"/>
            <a:ext cx="3593874" cy="253797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角丸四角形 11"/>
          <p:cNvSpPr/>
          <p:nvPr/>
        </p:nvSpPr>
        <p:spPr>
          <a:xfrm>
            <a:off x="332442" y="3524014"/>
            <a:ext cx="1794253" cy="2590242"/>
          </a:xfrm>
          <a:prstGeom prst="roundRect">
            <a:avLst>
              <a:gd name="adj" fmla="val 4197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7" name="直線コネクタ 16"/>
          <p:cNvCxnSpPr/>
          <p:nvPr/>
        </p:nvCxnSpPr>
        <p:spPr>
          <a:xfrm>
            <a:off x="466531" y="951722"/>
            <a:ext cx="11327363" cy="0"/>
          </a:xfrm>
          <a:prstGeom prst="line">
            <a:avLst/>
          </a:prstGeom>
          <a:ln w="381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テキスト ボックス 2"/>
          <p:cNvSpPr txBox="1"/>
          <p:nvPr/>
        </p:nvSpPr>
        <p:spPr>
          <a:xfrm>
            <a:off x="5661028" y="1597962"/>
            <a:ext cx="73823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4400" dirty="0">
                <a:solidFill>
                  <a:srgbClr val="FF0000"/>
                </a:solidFill>
              </a:rPr>
              <a:t>①</a:t>
            </a: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2031771" y="2642283"/>
            <a:ext cx="73823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4400" dirty="0">
                <a:solidFill>
                  <a:srgbClr val="FF0000"/>
                </a:solidFill>
              </a:rPr>
              <a:t>②</a:t>
            </a:r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2133542" y="4409673"/>
            <a:ext cx="73823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4400" dirty="0">
                <a:solidFill>
                  <a:srgbClr val="FF0000"/>
                </a:solidFill>
              </a:rPr>
              <a:t>③</a:t>
            </a:r>
          </a:p>
        </p:txBody>
      </p:sp>
      <p:sp>
        <p:nvSpPr>
          <p:cNvPr id="20" name="テキスト ボックス 19"/>
          <p:cNvSpPr txBox="1"/>
          <p:nvPr/>
        </p:nvSpPr>
        <p:spPr>
          <a:xfrm>
            <a:off x="3986785" y="5675643"/>
            <a:ext cx="664758" cy="713460"/>
          </a:xfrm>
          <a:prstGeom prst="rect">
            <a:avLst/>
          </a:prstGeom>
          <a:solidFill>
            <a:schemeClr val="tx1"/>
          </a:solidFill>
        </p:spPr>
        <p:txBody>
          <a:bodyPr wrap="square" lIns="36000" tIns="36000" rIns="0" bIns="0" rtlCol="0">
            <a:spAutoFit/>
          </a:bodyPr>
          <a:lstStyle/>
          <a:p>
            <a:r>
              <a:rPr kumimoji="1" lang="ja-JP" altLang="en-US" sz="4400" dirty="0">
                <a:solidFill>
                  <a:srgbClr val="FF0000"/>
                </a:solidFill>
              </a:rPr>
              <a:t>④</a:t>
            </a:r>
          </a:p>
        </p:txBody>
      </p:sp>
      <p:sp>
        <p:nvSpPr>
          <p:cNvPr id="4" name="角丸四角形 3"/>
          <p:cNvSpPr/>
          <p:nvPr/>
        </p:nvSpPr>
        <p:spPr>
          <a:xfrm>
            <a:off x="6587412" y="3600710"/>
            <a:ext cx="5206482" cy="2508378"/>
          </a:xfrm>
          <a:prstGeom prst="roundRect">
            <a:avLst>
              <a:gd name="adj" fmla="val 7037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ja-JP" altLang="en-US" sz="3600" dirty="0">
                <a:solidFill>
                  <a:srgbClr val="FF0000"/>
                </a:solidFill>
                <a:latin typeface="Calibri" panose="020F0502020204030204" pitchFamily="34" charset="0"/>
              </a:rPr>
              <a:t>①：</a:t>
            </a:r>
            <a:r>
              <a:rPr kumimoji="1" lang="en-US" altLang="ja-JP" sz="3600" dirty="0">
                <a:solidFill>
                  <a:srgbClr val="FF0000"/>
                </a:solidFill>
                <a:latin typeface="Calibri" panose="020F0502020204030204" pitchFamily="34" charset="0"/>
              </a:rPr>
              <a:t>Latest release</a:t>
            </a:r>
          </a:p>
          <a:p>
            <a:r>
              <a:rPr kumimoji="1" lang="ja-JP" altLang="en-US" sz="3600" dirty="0">
                <a:solidFill>
                  <a:srgbClr val="FF0000"/>
                </a:solidFill>
                <a:latin typeface="Calibri" panose="020F0502020204030204" pitchFamily="34" charset="0"/>
              </a:rPr>
              <a:t>②：</a:t>
            </a:r>
            <a:r>
              <a:rPr kumimoji="1" lang="en-US" altLang="ja-JP" sz="3600" dirty="0">
                <a:solidFill>
                  <a:srgbClr val="FF0000"/>
                </a:solidFill>
                <a:latin typeface="Calibri" panose="020F0502020204030204" pitchFamily="34" charset="0"/>
              </a:rPr>
              <a:t>under development</a:t>
            </a:r>
          </a:p>
          <a:p>
            <a:r>
              <a:rPr kumimoji="1" lang="ja-JP" altLang="en-US" sz="3600" dirty="0">
                <a:solidFill>
                  <a:srgbClr val="FF0000"/>
                </a:solidFill>
                <a:latin typeface="Calibri" panose="020F0502020204030204" pitchFamily="34" charset="0"/>
              </a:rPr>
              <a:t>③：</a:t>
            </a:r>
            <a:r>
              <a:rPr kumimoji="1" lang="en-US" altLang="ja-JP" sz="3600" dirty="0">
                <a:solidFill>
                  <a:srgbClr val="FF0000"/>
                </a:solidFill>
                <a:latin typeface="Calibri" panose="020F0502020204030204" pitchFamily="34" charset="0"/>
              </a:rPr>
              <a:t>long-term</a:t>
            </a:r>
          </a:p>
          <a:p>
            <a:r>
              <a:rPr kumimoji="1" lang="ja-JP" altLang="en-US" sz="3600" dirty="0">
                <a:solidFill>
                  <a:srgbClr val="FF0000"/>
                </a:solidFill>
                <a:latin typeface="Calibri" panose="020F0502020204030204" pitchFamily="34" charset="0"/>
              </a:rPr>
              <a:t>④：</a:t>
            </a:r>
            <a:r>
              <a:rPr kumimoji="1" lang="en-US" altLang="ja-JP" sz="3600" dirty="0">
                <a:solidFill>
                  <a:srgbClr val="FF0000"/>
                </a:solidFill>
                <a:latin typeface="Calibri" panose="020F0502020204030204" pitchFamily="34" charset="0"/>
              </a:rPr>
              <a:t>queued for the next</a:t>
            </a:r>
            <a:endParaRPr kumimoji="1" lang="ja-JP" altLang="en-US" sz="36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0602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雲 122"/>
          <p:cNvSpPr/>
          <p:nvPr/>
        </p:nvSpPr>
        <p:spPr>
          <a:xfrm>
            <a:off x="4573013" y="2721222"/>
            <a:ext cx="3375589" cy="2167559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50506" y="378506"/>
            <a:ext cx="11000792" cy="474630"/>
          </a:xfrm>
        </p:spPr>
        <p:txBody>
          <a:bodyPr>
            <a:normAutofit fontScale="90000"/>
          </a:bodyPr>
          <a:lstStyle/>
          <a:p>
            <a:r>
              <a:rPr kumimoji="1" lang="en-US" altLang="ja-JP" dirty="0">
                <a:latin typeface="Calibri" panose="020F0502020204030204" pitchFamily="34" charset="0"/>
              </a:rPr>
              <a:t>Community </a:t>
            </a:r>
            <a:r>
              <a:rPr lang="en-US" altLang="ja-JP" dirty="0">
                <a:latin typeface="Calibri" panose="020F0502020204030204" pitchFamily="34" charset="0"/>
              </a:rPr>
              <a:t>gathers best of best talented developer</a:t>
            </a:r>
            <a:endParaRPr kumimoji="1" lang="ja-JP" altLang="en-US" dirty="0">
              <a:latin typeface="Calibri" panose="020F0502020204030204" pitchFamily="34" charset="0"/>
            </a:endParaRPr>
          </a:p>
        </p:txBody>
      </p:sp>
      <p:cxnSp>
        <p:nvCxnSpPr>
          <p:cNvPr id="5" name="直線コネクタ 4"/>
          <p:cNvCxnSpPr/>
          <p:nvPr/>
        </p:nvCxnSpPr>
        <p:spPr>
          <a:xfrm>
            <a:off x="466531" y="951722"/>
            <a:ext cx="11327363" cy="0"/>
          </a:xfrm>
          <a:prstGeom prst="line">
            <a:avLst/>
          </a:prstGeom>
          <a:ln w="381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>
          <a:xfrm>
            <a:off x="9234023" y="146651"/>
            <a:ext cx="2743200" cy="365125"/>
          </a:xfrm>
        </p:spPr>
        <p:txBody>
          <a:bodyPr/>
          <a:lstStyle/>
          <a:p>
            <a:fld id="{C52729F0-15D6-455A-9EC1-D8998104B78D}" type="slidenum">
              <a:rPr kumimoji="1" lang="ja-JP" altLang="en-US" sz="2400" smtClean="0">
                <a:latin typeface="Calibri" panose="020F0502020204030204" pitchFamily="34" charset="0"/>
              </a:rPr>
              <a:t>13</a:t>
            </a:fld>
            <a:endParaRPr kumimoji="1" lang="ja-JP" altLang="en-US" sz="2400" dirty="0">
              <a:latin typeface="Calibri" panose="020F0502020204030204" pitchFamily="34" charset="0"/>
            </a:endParaRPr>
          </a:p>
        </p:txBody>
      </p:sp>
      <p:sp>
        <p:nvSpPr>
          <p:cNvPr id="8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3912765" y="6474213"/>
            <a:ext cx="4114800" cy="365125"/>
          </a:xfrm>
        </p:spPr>
        <p:txBody>
          <a:bodyPr/>
          <a:lstStyle/>
          <a:p>
            <a:r>
              <a:rPr kumimoji="1" lang="en-US" altLang="ja-JP" dirty="0"/>
              <a:t>Best practice of Open Source Operating system adoption</a:t>
            </a:r>
            <a:endParaRPr kumimoji="1" lang="ja-JP" altLang="en-US" dirty="0"/>
          </a:p>
        </p:txBody>
      </p:sp>
      <p:sp>
        <p:nvSpPr>
          <p:cNvPr id="62" name="テキスト ボックス 61"/>
          <p:cNvSpPr txBox="1"/>
          <p:nvPr/>
        </p:nvSpPr>
        <p:spPr>
          <a:xfrm>
            <a:off x="5011257" y="1784075"/>
            <a:ext cx="22264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/>
            <a:r>
              <a:rPr kumimoji="1" lang="en-US" altLang="ja-JP" sz="2400" dirty="0">
                <a:solidFill>
                  <a:srgbClr val="FFFF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 development</a:t>
            </a:r>
          </a:p>
          <a:p>
            <a:pPr algn="ctr" defTabSz="914400"/>
            <a:r>
              <a:rPr kumimoji="1" lang="en-US" altLang="ja-JP" sz="2400" dirty="0">
                <a:solidFill>
                  <a:srgbClr val="FFFF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community</a:t>
            </a:r>
            <a:endParaRPr kumimoji="1" lang="ja-JP" altLang="en-US" sz="2400" dirty="0">
              <a:solidFill>
                <a:srgbClr val="FFFF00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63" name="円/楕円 1"/>
          <p:cNvSpPr/>
          <p:nvPr/>
        </p:nvSpPr>
        <p:spPr bwMode="auto">
          <a:xfrm>
            <a:off x="1162567" y="1689134"/>
            <a:ext cx="2489200" cy="1663700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50" charset="-128"/>
            </a:endParaRPr>
          </a:p>
        </p:txBody>
      </p:sp>
      <p:sp>
        <p:nvSpPr>
          <p:cNvPr id="64" name="円/楕円 3"/>
          <p:cNvSpPr/>
          <p:nvPr/>
        </p:nvSpPr>
        <p:spPr bwMode="auto">
          <a:xfrm>
            <a:off x="2140467" y="1887572"/>
            <a:ext cx="520700" cy="381000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50" charset="-128"/>
            </a:endParaRPr>
          </a:p>
        </p:txBody>
      </p:sp>
      <p:sp>
        <p:nvSpPr>
          <p:cNvPr id="65" name="円/楕円 7"/>
          <p:cNvSpPr/>
          <p:nvPr/>
        </p:nvSpPr>
        <p:spPr bwMode="auto">
          <a:xfrm>
            <a:off x="2791342" y="2060610"/>
            <a:ext cx="520700" cy="381000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50" charset="-128"/>
            </a:endParaRPr>
          </a:p>
        </p:txBody>
      </p:sp>
      <p:sp>
        <p:nvSpPr>
          <p:cNvPr id="66" name="円/楕円 9"/>
          <p:cNvSpPr/>
          <p:nvPr/>
        </p:nvSpPr>
        <p:spPr bwMode="auto">
          <a:xfrm>
            <a:off x="2140467" y="2846422"/>
            <a:ext cx="520700" cy="381000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ja-JP" sz="1200" dirty="0">
                <a:solidFill>
                  <a:srgbClr val="FFFF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lead</a:t>
            </a:r>
            <a:endParaRPr kumimoji="1" lang="ja-JP" altLang="en-US" dirty="0">
              <a:solidFill>
                <a:srgbClr val="FFFF00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67" name="円/楕円 10"/>
          <p:cNvSpPr/>
          <p:nvPr/>
        </p:nvSpPr>
        <p:spPr bwMode="auto">
          <a:xfrm>
            <a:off x="1502292" y="2060610"/>
            <a:ext cx="520700" cy="381000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50" charset="-128"/>
            </a:endParaRPr>
          </a:p>
        </p:txBody>
      </p:sp>
      <p:sp>
        <p:nvSpPr>
          <p:cNvPr id="68" name="円/楕円 11"/>
          <p:cNvSpPr/>
          <p:nvPr/>
        </p:nvSpPr>
        <p:spPr bwMode="auto">
          <a:xfrm>
            <a:off x="1527692" y="2568610"/>
            <a:ext cx="520700" cy="381000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50" charset="-128"/>
            </a:endParaRPr>
          </a:p>
        </p:txBody>
      </p:sp>
      <p:sp>
        <p:nvSpPr>
          <p:cNvPr id="69" name="円/楕円 12"/>
          <p:cNvSpPr/>
          <p:nvPr/>
        </p:nvSpPr>
        <p:spPr bwMode="auto">
          <a:xfrm>
            <a:off x="2143642" y="2357472"/>
            <a:ext cx="520700" cy="381000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50" charset="-128"/>
            </a:endParaRPr>
          </a:p>
        </p:txBody>
      </p:sp>
      <p:sp>
        <p:nvSpPr>
          <p:cNvPr id="70" name="円/楕円 13"/>
          <p:cNvSpPr/>
          <p:nvPr/>
        </p:nvSpPr>
        <p:spPr bwMode="auto">
          <a:xfrm>
            <a:off x="1325751" y="4432102"/>
            <a:ext cx="2489200" cy="1663700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50" charset="-128"/>
            </a:endParaRPr>
          </a:p>
        </p:txBody>
      </p:sp>
      <p:sp>
        <p:nvSpPr>
          <p:cNvPr id="71" name="円/楕円 14"/>
          <p:cNvSpPr/>
          <p:nvPr/>
        </p:nvSpPr>
        <p:spPr bwMode="auto">
          <a:xfrm>
            <a:off x="2303651" y="4630540"/>
            <a:ext cx="520700" cy="381000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50" charset="-128"/>
            </a:endParaRPr>
          </a:p>
        </p:txBody>
      </p:sp>
      <p:sp>
        <p:nvSpPr>
          <p:cNvPr id="72" name="円/楕円 16"/>
          <p:cNvSpPr/>
          <p:nvPr/>
        </p:nvSpPr>
        <p:spPr bwMode="auto">
          <a:xfrm>
            <a:off x="2979926" y="5311578"/>
            <a:ext cx="520700" cy="381000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50" charset="-128"/>
            </a:endParaRPr>
          </a:p>
        </p:txBody>
      </p:sp>
      <p:sp>
        <p:nvSpPr>
          <p:cNvPr id="73" name="円/楕円 17"/>
          <p:cNvSpPr/>
          <p:nvPr/>
        </p:nvSpPr>
        <p:spPr bwMode="auto">
          <a:xfrm>
            <a:off x="2303651" y="5589390"/>
            <a:ext cx="520700" cy="381000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50" charset="-128"/>
            </a:endParaRPr>
          </a:p>
        </p:txBody>
      </p:sp>
      <p:sp>
        <p:nvSpPr>
          <p:cNvPr id="74" name="円/楕円 18"/>
          <p:cNvSpPr/>
          <p:nvPr/>
        </p:nvSpPr>
        <p:spPr bwMode="auto">
          <a:xfrm>
            <a:off x="1665476" y="4803578"/>
            <a:ext cx="520700" cy="381000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50" charset="-128"/>
            </a:endParaRPr>
          </a:p>
        </p:txBody>
      </p:sp>
      <p:sp>
        <p:nvSpPr>
          <p:cNvPr id="75" name="円/楕円 19"/>
          <p:cNvSpPr/>
          <p:nvPr/>
        </p:nvSpPr>
        <p:spPr bwMode="auto">
          <a:xfrm>
            <a:off x="1690876" y="5311578"/>
            <a:ext cx="520700" cy="381000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50" charset="-128"/>
            </a:endParaRPr>
          </a:p>
        </p:txBody>
      </p:sp>
      <p:sp>
        <p:nvSpPr>
          <p:cNvPr id="76" name="円/楕円 20"/>
          <p:cNvSpPr/>
          <p:nvPr/>
        </p:nvSpPr>
        <p:spPr bwMode="auto">
          <a:xfrm>
            <a:off x="2306826" y="5100440"/>
            <a:ext cx="520700" cy="381000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50" charset="-128"/>
            </a:endParaRPr>
          </a:p>
        </p:txBody>
      </p:sp>
      <p:sp>
        <p:nvSpPr>
          <p:cNvPr id="77" name="円/楕円 21"/>
          <p:cNvSpPr/>
          <p:nvPr/>
        </p:nvSpPr>
        <p:spPr bwMode="auto">
          <a:xfrm>
            <a:off x="9192770" y="2066375"/>
            <a:ext cx="2489200" cy="1663700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50" charset="-128"/>
            </a:endParaRPr>
          </a:p>
        </p:txBody>
      </p:sp>
      <p:sp>
        <p:nvSpPr>
          <p:cNvPr id="78" name="円/楕円 22"/>
          <p:cNvSpPr/>
          <p:nvPr/>
        </p:nvSpPr>
        <p:spPr bwMode="auto">
          <a:xfrm>
            <a:off x="10170670" y="2264813"/>
            <a:ext cx="520700" cy="381000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50" charset="-128"/>
            </a:endParaRPr>
          </a:p>
        </p:txBody>
      </p:sp>
      <p:sp>
        <p:nvSpPr>
          <p:cNvPr id="79" name="円/楕円 23"/>
          <p:cNvSpPr/>
          <p:nvPr/>
        </p:nvSpPr>
        <p:spPr bwMode="auto">
          <a:xfrm>
            <a:off x="10821545" y="2437851"/>
            <a:ext cx="520700" cy="381000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50" charset="-128"/>
            </a:endParaRPr>
          </a:p>
        </p:txBody>
      </p:sp>
      <p:sp>
        <p:nvSpPr>
          <p:cNvPr id="80" name="円/楕円 24"/>
          <p:cNvSpPr/>
          <p:nvPr/>
        </p:nvSpPr>
        <p:spPr bwMode="auto">
          <a:xfrm>
            <a:off x="10846945" y="2945851"/>
            <a:ext cx="520700" cy="381000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50" charset="-128"/>
            </a:endParaRPr>
          </a:p>
        </p:txBody>
      </p:sp>
      <p:sp>
        <p:nvSpPr>
          <p:cNvPr id="81" name="円/楕円 25"/>
          <p:cNvSpPr/>
          <p:nvPr/>
        </p:nvSpPr>
        <p:spPr bwMode="auto">
          <a:xfrm>
            <a:off x="10170670" y="3223663"/>
            <a:ext cx="520700" cy="381000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50" charset="-128"/>
            </a:endParaRPr>
          </a:p>
        </p:txBody>
      </p:sp>
      <p:sp>
        <p:nvSpPr>
          <p:cNvPr id="82" name="円/楕円 26"/>
          <p:cNvSpPr/>
          <p:nvPr/>
        </p:nvSpPr>
        <p:spPr bwMode="auto">
          <a:xfrm>
            <a:off x="9532495" y="2437851"/>
            <a:ext cx="520700" cy="381000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50" charset="-128"/>
            </a:endParaRPr>
          </a:p>
        </p:txBody>
      </p:sp>
      <p:sp>
        <p:nvSpPr>
          <p:cNvPr id="83" name="円/楕円 28"/>
          <p:cNvSpPr/>
          <p:nvPr/>
        </p:nvSpPr>
        <p:spPr bwMode="auto">
          <a:xfrm>
            <a:off x="10173845" y="2734713"/>
            <a:ext cx="520700" cy="381000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50" charset="-128"/>
            </a:endParaRPr>
          </a:p>
        </p:txBody>
      </p:sp>
      <p:sp>
        <p:nvSpPr>
          <p:cNvPr id="84" name="円/楕円 29"/>
          <p:cNvSpPr/>
          <p:nvPr/>
        </p:nvSpPr>
        <p:spPr bwMode="auto">
          <a:xfrm>
            <a:off x="9143117" y="4384864"/>
            <a:ext cx="2489200" cy="1663700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50" charset="-128"/>
            </a:endParaRPr>
          </a:p>
        </p:txBody>
      </p:sp>
      <p:sp>
        <p:nvSpPr>
          <p:cNvPr id="85" name="円/楕円 31"/>
          <p:cNvSpPr/>
          <p:nvPr/>
        </p:nvSpPr>
        <p:spPr bwMode="auto">
          <a:xfrm>
            <a:off x="10771892" y="4756340"/>
            <a:ext cx="520700" cy="381000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50" charset="-128"/>
            </a:endParaRPr>
          </a:p>
        </p:txBody>
      </p:sp>
      <p:sp>
        <p:nvSpPr>
          <p:cNvPr id="86" name="円/楕円 32"/>
          <p:cNvSpPr/>
          <p:nvPr/>
        </p:nvSpPr>
        <p:spPr bwMode="auto">
          <a:xfrm>
            <a:off x="10797292" y="5264340"/>
            <a:ext cx="520700" cy="381000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50" charset="-128"/>
            </a:endParaRPr>
          </a:p>
        </p:txBody>
      </p:sp>
      <p:sp>
        <p:nvSpPr>
          <p:cNvPr id="87" name="円/楕円 33"/>
          <p:cNvSpPr/>
          <p:nvPr/>
        </p:nvSpPr>
        <p:spPr bwMode="auto">
          <a:xfrm>
            <a:off x="10121017" y="5542152"/>
            <a:ext cx="520700" cy="381000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50" charset="-128"/>
            </a:endParaRPr>
          </a:p>
        </p:txBody>
      </p:sp>
      <p:sp>
        <p:nvSpPr>
          <p:cNvPr id="88" name="円/楕円 34"/>
          <p:cNvSpPr/>
          <p:nvPr/>
        </p:nvSpPr>
        <p:spPr bwMode="auto">
          <a:xfrm>
            <a:off x="9482842" y="4756340"/>
            <a:ext cx="520700" cy="381000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50" charset="-128"/>
            </a:endParaRPr>
          </a:p>
        </p:txBody>
      </p:sp>
      <p:cxnSp>
        <p:nvCxnSpPr>
          <p:cNvPr id="89" name="直線矢印コネクタ 88"/>
          <p:cNvCxnSpPr/>
          <p:nvPr/>
        </p:nvCxnSpPr>
        <p:spPr bwMode="auto">
          <a:xfrm>
            <a:off x="3306763" y="2843529"/>
            <a:ext cx="2270342" cy="442164"/>
          </a:xfrm>
          <a:prstGeom prst="straightConnector1">
            <a:avLst/>
          </a:prstGeom>
          <a:solidFill>
            <a:srgbClr val="FF6600"/>
          </a:solidFill>
          <a:ln w="19050" cap="flat" cmpd="sng" algn="ctr">
            <a:solidFill>
              <a:srgbClr val="FFFF00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90" name="直線矢印コネクタ 89"/>
          <p:cNvCxnSpPr/>
          <p:nvPr/>
        </p:nvCxnSpPr>
        <p:spPr bwMode="auto">
          <a:xfrm>
            <a:off x="2635069" y="3179591"/>
            <a:ext cx="2419690" cy="563606"/>
          </a:xfrm>
          <a:prstGeom prst="straightConnector1">
            <a:avLst/>
          </a:prstGeom>
          <a:solidFill>
            <a:srgbClr val="FF6600"/>
          </a:solidFill>
          <a:ln w="19050" cap="flat" cmpd="sng" algn="ctr">
            <a:solidFill>
              <a:srgbClr val="FFFF00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91" name="直線矢印コネクタ 90"/>
          <p:cNvCxnSpPr/>
          <p:nvPr/>
        </p:nvCxnSpPr>
        <p:spPr bwMode="auto">
          <a:xfrm flipV="1">
            <a:off x="3580168" y="4403043"/>
            <a:ext cx="1847384" cy="449539"/>
          </a:xfrm>
          <a:prstGeom prst="straightConnector1">
            <a:avLst/>
          </a:prstGeom>
          <a:solidFill>
            <a:srgbClr val="FF6600"/>
          </a:solidFill>
          <a:ln w="19050" cap="flat" cmpd="sng" algn="ctr">
            <a:solidFill>
              <a:srgbClr val="FFFF00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92" name="直線矢印コネクタ 91"/>
          <p:cNvCxnSpPr/>
          <p:nvPr/>
        </p:nvCxnSpPr>
        <p:spPr bwMode="auto">
          <a:xfrm flipH="1">
            <a:off x="6899924" y="3153608"/>
            <a:ext cx="2632571" cy="212400"/>
          </a:xfrm>
          <a:prstGeom prst="straightConnector1">
            <a:avLst/>
          </a:prstGeom>
          <a:solidFill>
            <a:srgbClr val="FF6600"/>
          </a:solidFill>
          <a:ln w="19050" cap="flat" cmpd="sng" algn="ctr">
            <a:solidFill>
              <a:srgbClr val="FFFF00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93" name="直線矢印コネクタ 92"/>
          <p:cNvCxnSpPr>
            <a:endCxn id="100" idx="5"/>
          </p:cNvCxnSpPr>
          <p:nvPr/>
        </p:nvCxnSpPr>
        <p:spPr bwMode="auto">
          <a:xfrm flipH="1" flipV="1">
            <a:off x="7421782" y="3761528"/>
            <a:ext cx="2634329" cy="1417580"/>
          </a:xfrm>
          <a:prstGeom prst="straightConnector1">
            <a:avLst/>
          </a:prstGeom>
          <a:solidFill>
            <a:srgbClr val="FF6600"/>
          </a:solidFill>
          <a:ln w="19050" cap="flat" cmpd="sng" algn="ctr">
            <a:solidFill>
              <a:srgbClr val="FFFF00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94" name="直線矢印コネクタ 93"/>
          <p:cNvCxnSpPr/>
          <p:nvPr/>
        </p:nvCxnSpPr>
        <p:spPr bwMode="auto">
          <a:xfrm flipH="1" flipV="1">
            <a:off x="6352965" y="3788838"/>
            <a:ext cx="3650206" cy="871486"/>
          </a:xfrm>
          <a:prstGeom prst="straightConnector1">
            <a:avLst/>
          </a:prstGeom>
          <a:solidFill>
            <a:srgbClr val="FF6600"/>
          </a:solidFill>
          <a:ln w="19050" cap="flat" cmpd="sng" algn="ctr">
            <a:solidFill>
              <a:srgbClr val="FFFF00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95" name="直線矢印コネクタ 94"/>
          <p:cNvCxnSpPr/>
          <p:nvPr/>
        </p:nvCxnSpPr>
        <p:spPr bwMode="auto">
          <a:xfrm flipH="1" flipV="1">
            <a:off x="6872877" y="4307117"/>
            <a:ext cx="2546931" cy="1163328"/>
          </a:xfrm>
          <a:prstGeom prst="straightConnector1">
            <a:avLst/>
          </a:prstGeom>
          <a:solidFill>
            <a:srgbClr val="FF6600"/>
          </a:solidFill>
          <a:ln w="19050" cap="flat" cmpd="sng" algn="ctr">
            <a:solidFill>
              <a:srgbClr val="FFFF00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96" name="円/楕円 57"/>
          <p:cNvSpPr/>
          <p:nvPr/>
        </p:nvSpPr>
        <p:spPr bwMode="auto">
          <a:xfrm>
            <a:off x="5628233" y="3153608"/>
            <a:ext cx="520700" cy="381000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kumimoji="1" lang="ja-JP" altLang="en-US" b="1">
              <a:solidFill>
                <a:srgbClr val="000000"/>
              </a:solidFill>
              <a:latin typeface="Arial" charset="0"/>
              <a:ea typeface="ＭＳ Ｐゴシック" pitchFamily="50" charset="-128"/>
            </a:endParaRPr>
          </a:p>
        </p:txBody>
      </p:sp>
      <p:sp>
        <p:nvSpPr>
          <p:cNvPr id="97" name="円/楕円 58"/>
          <p:cNvSpPr/>
          <p:nvPr/>
        </p:nvSpPr>
        <p:spPr bwMode="auto">
          <a:xfrm>
            <a:off x="6302785" y="3220240"/>
            <a:ext cx="520700" cy="381000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kumimoji="1" lang="ja-JP" altLang="en-US" b="1">
              <a:solidFill>
                <a:srgbClr val="000000"/>
              </a:solidFill>
              <a:latin typeface="Arial" charset="0"/>
              <a:ea typeface="ＭＳ Ｐゴシック" pitchFamily="50" charset="-128"/>
            </a:endParaRPr>
          </a:p>
        </p:txBody>
      </p:sp>
      <p:sp>
        <p:nvSpPr>
          <p:cNvPr id="98" name="円/楕円 59"/>
          <p:cNvSpPr/>
          <p:nvPr/>
        </p:nvSpPr>
        <p:spPr bwMode="auto">
          <a:xfrm>
            <a:off x="5106411" y="3664974"/>
            <a:ext cx="520700" cy="381000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kumimoji="1" lang="ja-JP" altLang="en-US" b="1">
              <a:solidFill>
                <a:srgbClr val="000000"/>
              </a:solidFill>
              <a:latin typeface="Arial" charset="0"/>
              <a:ea typeface="ＭＳ Ｐゴシック" pitchFamily="50" charset="-128"/>
            </a:endParaRPr>
          </a:p>
        </p:txBody>
      </p:sp>
      <p:sp>
        <p:nvSpPr>
          <p:cNvPr id="99" name="円/楕円 60"/>
          <p:cNvSpPr/>
          <p:nvPr/>
        </p:nvSpPr>
        <p:spPr bwMode="auto">
          <a:xfrm>
            <a:off x="5459606" y="4129002"/>
            <a:ext cx="520700" cy="381000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kumimoji="1" lang="ja-JP" altLang="en-US" b="1">
              <a:solidFill>
                <a:srgbClr val="000000"/>
              </a:solidFill>
              <a:latin typeface="Arial" charset="0"/>
              <a:ea typeface="ＭＳ Ｐゴシック" pitchFamily="50" charset="-128"/>
            </a:endParaRPr>
          </a:p>
        </p:txBody>
      </p:sp>
      <p:sp>
        <p:nvSpPr>
          <p:cNvPr id="100" name="円/楕円 61"/>
          <p:cNvSpPr/>
          <p:nvPr/>
        </p:nvSpPr>
        <p:spPr bwMode="auto">
          <a:xfrm>
            <a:off x="6977337" y="3436324"/>
            <a:ext cx="520700" cy="381000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kumimoji="1" lang="ja-JP" altLang="en-US" b="1">
              <a:solidFill>
                <a:srgbClr val="000000"/>
              </a:solidFill>
              <a:latin typeface="Arial" charset="0"/>
              <a:ea typeface="ＭＳ Ｐゴシック" pitchFamily="50" charset="-128"/>
            </a:endParaRPr>
          </a:p>
        </p:txBody>
      </p:sp>
      <p:sp>
        <p:nvSpPr>
          <p:cNvPr id="101" name="テキスト ボックス 100"/>
          <p:cNvSpPr txBox="1"/>
          <p:nvPr/>
        </p:nvSpPr>
        <p:spPr>
          <a:xfrm>
            <a:off x="4264173" y="5055844"/>
            <a:ext cx="42456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/>
            <a:r>
              <a:rPr kumimoji="1" lang="en-US" altLang="ja-JP" sz="2000" dirty="0">
                <a:solidFill>
                  <a:srgbClr val="FFFF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Neither a hobbyist nor academic. Each company send their best developers to the community.</a:t>
            </a:r>
          </a:p>
        </p:txBody>
      </p:sp>
      <p:sp>
        <p:nvSpPr>
          <p:cNvPr id="102" name="円/楕円 55"/>
          <p:cNvSpPr/>
          <p:nvPr/>
        </p:nvSpPr>
        <p:spPr bwMode="auto">
          <a:xfrm>
            <a:off x="2750066" y="2606594"/>
            <a:ext cx="520700" cy="381000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ja-JP" sz="1200" dirty="0">
                <a:solidFill>
                  <a:srgbClr val="FFFF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sub</a:t>
            </a:r>
            <a:endParaRPr kumimoji="1" lang="ja-JP" altLang="en-US" dirty="0">
              <a:solidFill>
                <a:srgbClr val="FFFF00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03" name="円/楕円 56"/>
          <p:cNvSpPr/>
          <p:nvPr/>
        </p:nvSpPr>
        <p:spPr bwMode="auto">
          <a:xfrm>
            <a:off x="2964105" y="4757626"/>
            <a:ext cx="520700" cy="381000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ja-JP" sz="1200" dirty="0">
                <a:solidFill>
                  <a:srgbClr val="FFFF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lead</a:t>
            </a:r>
            <a:endParaRPr kumimoji="1" lang="ja-JP" altLang="en-US" dirty="0">
              <a:solidFill>
                <a:srgbClr val="FFFF00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04" name="円/楕円 66"/>
          <p:cNvSpPr/>
          <p:nvPr/>
        </p:nvSpPr>
        <p:spPr bwMode="auto">
          <a:xfrm>
            <a:off x="9548070" y="2932069"/>
            <a:ext cx="520700" cy="381000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ja-JP" sz="1200" dirty="0">
                <a:solidFill>
                  <a:srgbClr val="FFFF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lead</a:t>
            </a:r>
            <a:endParaRPr kumimoji="1" lang="ja-JP" altLang="en-US" dirty="0">
              <a:solidFill>
                <a:srgbClr val="FFFF00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05" name="円/楕円 67"/>
          <p:cNvSpPr/>
          <p:nvPr/>
        </p:nvSpPr>
        <p:spPr bwMode="auto">
          <a:xfrm>
            <a:off x="10080142" y="4597048"/>
            <a:ext cx="520700" cy="381000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ja-JP" sz="1200" dirty="0">
                <a:solidFill>
                  <a:srgbClr val="FFFF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lead</a:t>
            </a:r>
            <a:endParaRPr kumimoji="1" lang="ja-JP" altLang="en-US" dirty="0">
              <a:solidFill>
                <a:srgbClr val="FFFF00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06" name="円/楕円 68"/>
          <p:cNvSpPr/>
          <p:nvPr/>
        </p:nvSpPr>
        <p:spPr bwMode="auto">
          <a:xfrm>
            <a:off x="9497595" y="5305015"/>
            <a:ext cx="520700" cy="381000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ja-JP" sz="1200" dirty="0">
                <a:solidFill>
                  <a:srgbClr val="FFFF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sub</a:t>
            </a:r>
            <a:endParaRPr kumimoji="1" lang="ja-JP" altLang="en-US" dirty="0">
              <a:solidFill>
                <a:srgbClr val="FFFF00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07" name="円/楕円 69"/>
          <p:cNvSpPr/>
          <p:nvPr/>
        </p:nvSpPr>
        <p:spPr bwMode="auto">
          <a:xfrm>
            <a:off x="10135332" y="5082910"/>
            <a:ext cx="520700" cy="381000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ja-JP" sz="1200" dirty="0">
                <a:solidFill>
                  <a:srgbClr val="FFFF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sub</a:t>
            </a:r>
            <a:endParaRPr kumimoji="1" lang="ja-JP" altLang="en-US" dirty="0">
              <a:solidFill>
                <a:srgbClr val="FFFF00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08" name="円/楕円 70"/>
          <p:cNvSpPr/>
          <p:nvPr/>
        </p:nvSpPr>
        <p:spPr bwMode="auto">
          <a:xfrm>
            <a:off x="5789374" y="3664974"/>
            <a:ext cx="520700" cy="381000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ja-JP" sz="1200" dirty="0">
                <a:solidFill>
                  <a:srgbClr val="FFFF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lead</a:t>
            </a:r>
            <a:endParaRPr kumimoji="1" lang="ja-JP" altLang="en-US" dirty="0">
              <a:solidFill>
                <a:srgbClr val="FFFF00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09" name="円/楕円 71"/>
          <p:cNvSpPr/>
          <p:nvPr/>
        </p:nvSpPr>
        <p:spPr bwMode="auto">
          <a:xfrm>
            <a:off x="6317429" y="4051102"/>
            <a:ext cx="520700" cy="381000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ja-JP" sz="1200" dirty="0">
                <a:solidFill>
                  <a:srgbClr val="FFFF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sub</a:t>
            </a:r>
            <a:endParaRPr kumimoji="1" lang="ja-JP" altLang="en-US" dirty="0">
              <a:solidFill>
                <a:srgbClr val="FFFF00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10" name="テキスト ボックス 109"/>
          <p:cNvSpPr txBox="1"/>
          <p:nvPr/>
        </p:nvSpPr>
        <p:spPr>
          <a:xfrm>
            <a:off x="765729" y="975443"/>
            <a:ext cx="35548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/>
            <a:r>
              <a:rPr kumimoji="1" lang="en-US" altLang="ja-JP" sz="200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software development team @company A</a:t>
            </a:r>
            <a:endParaRPr kumimoji="1" lang="ja-JP" altLang="en-US" sz="2000" dirty="0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24" name="テキスト ボックス 123"/>
          <p:cNvSpPr txBox="1"/>
          <p:nvPr/>
        </p:nvSpPr>
        <p:spPr>
          <a:xfrm>
            <a:off x="629741" y="6095802"/>
            <a:ext cx="35548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/>
            <a:r>
              <a:rPr kumimoji="1" lang="en-US" altLang="ja-JP" sz="2000" dirty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software development team @company B</a:t>
            </a:r>
            <a:endParaRPr kumimoji="1" lang="ja-JP" altLang="en-US" sz="2000" dirty="0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25" name="テキスト ボックス 124"/>
          <p:cNvSpPr txBox="1"/>
          <p:nvPr/>
        </p:nvSpPr>
        <p:spPr>
          <a:xfrm>
            <a:off x="8603941" y="1367018"/>
            <a:ext cx="35548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/>
            <a:r>
              <a:rPr kumimoji="1" lang="en-US" altLang="ja-JP" sz="2000" dirty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software development team @company C</a:t>
            </a:r>
            <a:endParaRPr kumimoji="1" lang="ja-JP" altLang="en-US" sz="2000" dirty="0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26" name="テキスト ボックス 125"/>
          <p:cNvSpPr txBox="1"/>
          <p:nvPr/>
        </p:nvSpPr>
        <p:spPr>
          <a:xfrm>
            <a:off x="8736295" y="6133313"/>
            <a:ext cx="35548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/>
            <a:r>
              <a:rPr kumimoji="1" lang="en-US" altLang="ja-JP" sz="2000" dirty="0"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software development team @company D</a:t>
            </a:r>
            <a:endParaRPr kumimoji="1" lang="ja-JP" altLang="en-US" sz="2000" dirty="0"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19432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直線矢印コネクタ 27"/>
          <p:cNvCxnSpPr/>
          <p:nvPr/>
        </p:nvCxnSpPr>
        <p:spPr>
          <a:xfrm flipV="1">
            <a:off x="550506" y="1632860"/>
            <a:ext cx="10860833" cy="4525347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50506" y="378506"/>
            <a:ext cx="11418251" cy="474630"/>
          </a:xfrm>
        </p:spPr>
        <p:txBody>
          <a:bodyPr>
            <a:normAutofit fontScale="90000"/>
          </a:bodyPr>
          <a:lstStyle/>
          <a:p>
            <a:r>
              <a:rPr kumimoji="1" lang="en-US" altLang="ja-JP" dirty="0">
                <a:latin typeface="Calibri" panose="020F0502020204030204" pitchFamily="34" charset="0"/>
              </a:rPr>
              <a:t>Serious battle to get next-gen technology standards</a:t>
            </a:r>
            <a:endParaRPr kumimoji="1" lang="ja-JP" altLang="en-US" dirty="0">
              <a:latin typeface="Calibri" panose="020F0502020204030204" pitchFamily="34" charset="0"/>
            </a:endParaRPr>
          </a:p>
        </p:txBody>
      </p:sp>
      <p:cxnSp>
        <p:nvCxnSpPr>
          <p:cNvPr id="5" name="直線コネクタ 4"/>
          <p:cNvCxnSpPr/>
          <p:nvPr/>
        </p:nvCxnSpPr>
        <p:spPr>
          <a:xfrm>
            <a:off x="466531" y="951722"/>
            <a:ext cx="11327363" cy="0"/>
          </a:xfrm>
          <a:prstGeom prst="line">
            <a:avLst/>
          </a:prstGeom>
          <a:ln w="381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>
          <a:xfrm>
            <a:off x="9225557" y="146651"/>
            <a:ext cx="2743200" cy="365125"/>
          </a:xfrm>
        </p:spPr>
        <p:txBody>
          <a:bodyPr/>
          <a:lstStyle/>
          <a:p>
            <a:fld id="{C52729F0-15D6-455A-9EC1-D8998104B78D}" type="slidenum">
              <a:rPr kumimoji="1" lang="ja-JP" altLang="en-US" sz="2400" smtClean="0">
                <a:latin typeface="Calibri" panose="020F0502020204030204" pitchFamily="34" charset="0"/>
              </a:rPr>
              <a:t>14</a:t>
            </a:fld>
            <a:endParaRPr kumimoji="1" lang="ja-JP" altLang="en-US" sz="2400" dirty="0">
              <a:latin typeface="Calibri" panose="020F0502020204030204" pitchFamily="34" charset="0"/>
            </a:endParaRPr>
          </a:p>
        </p:txBody>
      </p:sp>
      <p:sp>
        <p:nvSpPr>
          <p:cNvPr id="8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3912765" y="6474213"/>
            <a:ext cx="4114800" cy="365125"/>
          </a:xfrm>
        </p:spPr>
        <p:txBody>
          <a:bodyPr/>
          <a:lstStyle/>
          <a:p>
            <a:r>
              <a:rPr kumimoji="1" lang="en-US" altLang="ja-JP" dirty="0"/>
              <a:t>Best practice of Open Source Operating system adoption</a:t>
            </a:r>
            <a:endParaRPr kumimoji="1" lang="ja-JP" altLang="en-US" dirty="0"/>
          </a:p>
        </p:txBody>
      </p:sp>
      <p:sp>
        <p:nvSpPr>
          <p:cNvPr id="9" name="雲 8"/>
          <p:cNvSpPr/>
          <p:nvPr/>
        </p:nvSpPr>
        <p:spPr>
          <a:xfrm>
            <a:off x="4573013" y="2721222"/>
            <a:ext cx="3375589" cy="2167559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5011257" y="1784075"/>
            <a:ext cx="22264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/>
            <a:r>
              <a:rPr kumimoji="1" lang="en-US" altLang="ja-JP" sz="2400" dirty="0">
                <a:solidFill>
                  <a:srgbClr val="FFFF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 development</a:t>
            </a:r>
          </a:p>
          <a:p>
            <a:pPr algn="ctr" defTabSz="914400"/>
            <a:r>
              <a:rPr kumimoji="1" lang="en-US" altLang="ja-JP" sz="2400" dirty="0">
                <a:solidFill>
                  <a:srgbClr val="FFFF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community</a:t>
            </a:r>
            <a:endParaRPr kumimoji="1" lang="ja-JP" altLang="en-US" sz="2400" dirty="0">
              <a:solidFill>
                <a:srgbClr val="FFFF00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1" name="円/楕円 57"/>
          <p:cNvSpPr/>
          <p:nvPr/>
        </p:nvSpPr>
        <p:spPr bwMode="auto">
          <a:xfrm>
            <a:off x="5686057" y="3061607"/>
            <a:ext cx="520700" cy="381000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ja-JP" dirty="0">
                <a:ea typeface="ＭＳ Ｐゴシック" pitchFamily="50" charset="-128"/>
              </a:rPr>
              <a:t>A</a:t>
            </a:r>
            <a:endParaRPr kumimoji="1" lang="ja-JP" altLang="en-US" dirty="0">
              <a:ea typeface="ＭＳ Ｐゴシック" pitchFamily="50" charset="-128"/>
            </a:endParaRPr>
          </a:p>
        </p:txBody>
      </p:sp>
      <p:sp>
        <p:nvSpPr>
          <p:cNvPr id="12" name="円/楕円 58"/>
          <p:cNvSpPr/>
          <p:nvPr/>
        </p:nvSpPr>
        <p:spPr bwMode="auto">
          <a:xfrm>
            <a:off x="6302785" y="3220240"/>
            <a:ext cx="520700" cy="381000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ja-JP" dirty="0">
                <a:ea typeface="ＭＳ Ｐゴシック" pitchFamily="50" charset="-128"/>
              </a:rPr>
              <a:t>D</a:t>
            </a:r>
            <a:endParaRPr kumimoji="1" lang="ja-JP" altLang="en-US" dirty="0">
              <a:ea typeface="ＭＳ Ｐゴシック" pitchFamily="50" charset="-128"/>
            </a:endParaRPr>
          </a:p>
        </p:txBody>
      </p:sp>
      <p:sp>
        <p:nvSpPr>
          <p:cNvPr id="13" name="円/楕円 59"/>
          <p:cNvSpPr/>
          <p:nvPr/>
        </p:nvSpPr>
        <p:spPr bwMode="auto">
          <a:xfrm>
            <a:off x="5182255" y="3435129"/>
            <a:ext cx="520700" cy="381000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ja-JP" dirty="0">
                <a:ea typeface="ＭＳ Ｐゴシック" pitchFamily="50" charset="-128"/>
              </a:rPr>
              <a:t>B</a:t>
            </a:r>
            <a:endParaRPr kumimoji="1" lang="ja-JP" altLang="en-US" dirty="0">
              <a:ea typeface="ＭＳ Ｐゴシック" pitchFamily="50" charset="-128"/>
            </a:endParaRPr>
          </a:p>
        </p:txBody>
      </p:sp>
      <p:sp>
        <p:nvSpPr>
          <p:cNvPr id="14" name="円/楕円 60"/>
          <p:cNvSpPr/>
          <p:nvPr/>
        </p:nvSpPr>
        <p:spPr bwMode="auto">
          <a:xfrm>
            <a:off x="5459606" y="4129002"/>
            <a:ext cx="520700" cy="381000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ja-JP" dirty="0">
                <a:ea typeface="ＭＳ Ｐゴシック" pitchFamily="50" charset="-128"/>
              </a:rPr>
              <a:t>C</a:t>
            </a:r>
            <a:endParaRPr kumimoji="1" lang="ja-JP" altLang="en-US" dirty="0">
              <a:ea typeface="ＭＳ Ｐゴシック" pitchFamily="50" charset="-128"/>
            </a:endParaRPr>
          </a:p>
        </p:txBody>
      </p:sp>
      <p:sp>
        <p:nvSpPr>
          <p:cNvPr id="15" name="円/楕円 61"/>
          <p:cNvSpPr/>
          <p:nvPr/>
        </p:nvSpPr>
        <p:spPr bwMode="auto">
          <a:xfrm>
            <a:off x="6977337" y="3436324"/>
            <a:ext cx="520700" cy="381000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ja-JP" dirty="0">
                <a:ea typeface="ＭＳ Ｐゴシック" pitchFamily="50" charset="-128"/>
              </a:rPr>
              <a:t>E</a:t>
            </a:r>
            <a:endParaRPr kumimoji="1" lang="ja-JP" altLang="en-US" dirty="0">
              <a:ea typeface="ＭＳ Ｐゴシック" pitchFamily="50" charset="-128"/>
            </a:endParaRPr>
          </a:p>
        </p:txBody>
      </p:sp>
      <p:sp>
        <p:nvSpPr>
          <p:cNvPr id="16" name="円/楕円 70"/>
          <p:cNvSpPr/>
          <p:nvPr/>
        </p:nvSpPr>
        <p:spPr bwMode="auto">
          <a:xfrm>
            <a:off x="5789374" y="3664974"/>
            <a:ext cx="520700" cy="381000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ja-JP" sz="1200" dirty="0">
                <a:solidFill>
                  <a:srgbClr val="FFFF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lead</a:t>
            </a:r>
            <a:endParaRPr kumimoji="1" lang="ja-JP" altLang="en-US" dirty="0">
              <a:solidFill>
                <a:srgbClr val="FFFF00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17" name="円/楕円 71"/>
          <p:cNvSpPr/>
          <p:nvPr/>
        </p:nvSpPr>
        <p:spPr bwMode="auto">
          <a:xfrm>
            <a:off x="6317429" y="4051102"/>
            <a:ext cx="520700" cy="381000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ja-JP" sz="1200" dirty="0">
                <a:solidFill>
                  <a:srgbClr val="FFFF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Meiryo UI" panose="020B0604030504040204" pitchFamily="50" charset="-128"/>
              </a:rPr>
              <a:t>sub</a:t>
            </a:r>
            <a:endParaRPr kumimoji="1" lang="ja-JP" altLang="en-US" dirty="0">
              <a:solidFill>
                <a:srgbClr val="FFFF00"/>
              </a:solidFill>
              <a:latin typeface="Meiryo UI" panose="020B0604030504040204" pitchFamily="50" charset="-128"/>
              <a:ea typeface="Meiryo UI" panose="020B0604030504040204" pitchFamily="50" charset="-128"/>
              <a:cs typeface="Meiryo UI" panose="020B0604030504040204" pitchFamily="50" charset="-128"/>
            </a:endParaRPr>
          </a:p>
        </p:txBody>
      </p:sp>
      <p:sp>
        <p:nvSpPr>
          <p:cNvPr id="3" name="楕円 2"/>
          <p:cNvSpPr/>
          <p:nvPr/>
        </p:nvSpPr>
        <p:spPr>
          <a:xfrm>
            <a:off x="242595" y="3149288"/>
            <a:ext cx="2164702" cy="979714"/>
          </a:xfrm>
          <a:prstGeom prst="ellips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>
                <a:solidFill>
                  <a:schemeClr val="tx1"/>
                </a:solidFill>
              </a:rPr>
              <a:t>Company B</a:t>
            </a:r>
          </a:p>
          <a:p>
            <a:pPr algn="ctr"/>
            <a:r>
              <a:rPr kumimoji="1" lang="en-US" altLang="ja-JP" dirty="0">
                <a:solidFill>
                  <a:schemeClr val="tx1"/>
                </a:solidFill>
              </a:rPr>
              <a:t>demands</a:t>
            </a:r>
            <a:endParaRPr kumimoji="1" lang="ja-JP" altLang="en-US" dirty="0">
              <a:solidFill>
                <a:schemeClr val="tx1"/>
              </a:solidFill>
            </a:endParaRPr>
          </a:p>
        </p:txBody>
      </p:sp>
      <p:sp>
        <p:nvSpPr>
          <p:cNvPr id="18" name="楕円 17"/>
          <p:cNvSpPr/>
          <p:nvPr/>
        </p:nvSpPr>
        <p:spPr>
          <a:xfrm>
            <a:off x="1748063" y="1808555"/>
            <a:ext cx="2164702" cy="979714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>
                <a:solidFill>
                  <a:schemeClr val="tx1"/>
                </a:solidFill>
              </a:rPr>
              <a:t>Company A</a:t>
            </a:r>
          </a:p>
          <a:p>
            <a:pPr algn="ctr"/>
            <a:r>
              <a:rPr kumimoji="1" lang="en-US" altLang="ja-JP" dirty="0">
                <a:solidFill>
                  <a:schemeClr val="tx1"/>
                </a:solidFill>
              </a:rPr>
              <a:t>demands</a:t>
            </a:r>
            <a:endParaRPr kumimoji="1" lang="ja-JP" altLang="en-US" dirty="0">
              <a:solidFill>
                <a:schemeClr val="tx1"/>
              </a:solidFill>
            </a:endParaRPr>
          </a:p>
        </p:txBody>
      </p:sp>
      <p:sp>
        <p:nvSpPr>
          <p:cNvPr id="19" name="楕円 18"/>
          <p:cNvSpPr/>
          <p:nvPr/>
        </p:nvSpPr>
        <p:spPr>
          <a:xfrm>
            <a:off x="1748063" y="4514178"/>
            <a:ext cx="2164702" cy="979714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>
                <a:solidFill>
                  <a:schemeClr val="tx1"/>
                </a:solidFill>
              </a:rPr>
              <a:t>Company C</a:t>
            </a:r>
          </a:p>
          <a:p>
            <a:pPr algn="ctr"/>
            <a:r>
              <a:rPr kumimoji="1" lang="en-US" altLang="ja-JP" dirty="0">
                <a:solidFill>
                  <a:schemeClr val="tx1"/>
                </a:solidFill>
              </a:rPr>
              <a:t>demands</a:t>
            </a:r>
            <a:endParaRPr kumimoji="1" lang="ja-JP" altLang="en-US" dirty="0">
              <a:solidFill>
                <a:schemeClr val="tx1"/>
              </a:solidFill>
            </a:endParaRPr>
          </a:p>
        </p:txBody>
      </p:sp>
      <p:cxnSp>
        <p:nvCxnSpPr>
          <p:cNvPr id="22" name="直線矢印コネクタ 21"/>
          <p:cNvCxnSpPr/>
          <p:nvPr/>
        </p:nvCxnSpPr>
        <p:spPr>
          <a:xfrm>
            <a:off x="2528596" y="3639145"/>
            <a:ext cx="257781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矢印コネクタ 23"/>
          <p:cNvCxnSpPr/>
          <p:nvPr/>
        </p:nvCxnSpPr>
        <p:spPr>
          <a:xfrm flipV="1">
            <a:off x="4040155" y="4432102"/>
            <a:ext cx="1343608" cy="3824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線矢印コネクタ 25"/>
          <p:cNvCxnSpPr/>
          <p:nvPr/>
        </p:nvCxnSpPr>
        <p:spPr>
          <a:xfrm>
            <a:off x="4040155" y="2453951"/>
            <a:ext cx="1557360" cy="6953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上矢印 28"/>
          <p:cNvSpPr/>
          <p:nvPr/>
        </p:nvSpPr>
        <p:spPr>
          <a:xfrm>
            <a:off x="11112952" y="1727398"/>
            <a:ext cx="958635" cy="4169549"/>
          </a:xfrm>
          <a:prstGeom prst="upArrow">
            <a:avLst/>
          </a:prstGeom>
          <a:solidFill>
            <a:srgbClr val="FF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0" name="テキスト ボックス 29"/>
          <p:cNvSpPr txBox="1"/>
          <p:nvPr/>
        </p:nvSpPr>
        <p:spPr>
          <a:xfrm>
            <a:off x="11326067" y="2056111"/>
            <a:ext cx="553998" cy="374967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kumimoji="1" lang="en-US" altLang="ja-JP" sz="2400" dirty="0">
                <a:solidFill>
                  <a:srgbClr val="FF3399"/>
                </a:solidFill>
              </a:rPr>
              <a:t>technology follower’s burden</a:t>
            </a:r>
            <a:endParaRPr kumimoji="1" lang="ja-JP" altLang="en-US" sz="2400" dirty="0">
              <a:solidFill>
                <a:srgbClr val="FF3399"/>
              </a:solidFill>
            </a:endParaRPr>
          </a:p>
        </p:txBody>
      </p:sp>
      <p:sp>
        <p:nvSpPr>
          <p:cNvPr id="31" name="角丸四角形吹き出し 30"/>
          <p:cNvSpPr/>
          <p:nvPr/>
        </p:nvSpPr>
        <p:spPr>
          <a:xfrm>
            <a:off x="7757620" y="1060510"/>
            <a:ext cx="2612571" cy="880987"/>
          </a:xfrm>
          <a:prstGeom prst="wedgeRoundRectCallout">
            <a:avLst>
              <a:gd name="adj1" fmla="val 70900"/>
              <a:gd name="adj2" fmla="val 40212"/>
              <a:gd name="adj3" fmla="val 16667"/>
            </a:avLst>
          </a:prstGeom>
          <a:solidFill>
            <a:srgbClr val="0070C0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>
              <a:lnSpc>
                <a:spcPts val="1900"/>
              </a:lnSpc>
            </a:pPr>
            <a:r>
              <a:rPr kumimoji="1" lang="en-US" altLang="ja-JP" sz="2200" dirty="0">
                <a:solidFill>
                  <a:srgbClr val="FFFF00"/>
                </a:solidFill>
                <a:ea typeface="Cambria Math" panose="02040503050406030204" pitchFamily="18" charset="0"/>
              </a:rPr>
              <a:t>next-gen technology trends decided by</a:t>
            </a:r>
            <a:br>
              <a:rPr kumimoji="1" lang="en-US" altLang="ja-JP" sz="2200" dirty="0">
                <a:solidFill>
                  <a:srgbClr val="FFFF00"/>
                </a:solidFill>
                <a:ea typeface="Cambria Math" panose="02040503050406030204" pitchFamily="18" charset="0"/>
              </a:rPr>
            </a:br>
            <a:r>
              <a:rPr kumimoji="1" lang="en-US" altLang="ja-JP" sz="2200" dirty="0">
                <a:solidFill>
                  <a:srgbClr val="FFFF00"/>
                </a:solidFill>
                <a:ea typeface="Cambria Math" panose="02040503050406030204" pitchFamily="18" charset="0"/>
              </a:rPr>
              <a:t>the community work</a:t>
            </a:r>
          </a:p>
        </p:txBody>
      </p:sp>
      <p:sp>
        <p:nvSpPr>
          <p:cNvPr id="32" name="角丸四角形吹き出し 31"/>
          <p:cNvSpPr/>
          <p:nvPr/>
        </p:nvSpPr>
        <p:spPr>
          <a:xfrm>
            <a:off x="4953345" y="5503633"/>
            <a:ext cx="2612571" cy="895904"/>
          </a:xfrm>
          <a:prstGeom prst="wedgeRoundRectCallout">
            <a:avLst>
              <a:gd name="adj1" fmla="val -85885"/>
              <a:gd name="adj2" fmla="val -107787"/>
              <a:gd name="adj3" fmla="val 16667"/>
            </a:avLst>
          </a:prstGeom>
          <a:solidFill>
            <a:srgbClr val="0070C0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>
              <a:lnSpc>
                <a:spcPts val="1900"/>
              </a:lnSpc>
            </a:pPr>
            <a:r>
              <a:rPr kumimoji="1" lang="en-US" altLang="ja-JP" sz="2200" dirty="0">
                <a:solidFill>
                  <a:srgbClr val="FFFF00"/>
                </a:solidFill>
                <a:ea typeface="Cambria Math" panose="02040503050406030204" pitchFamily="18" charset="0"/>
              </a:rPr>
              <a:t>next-gen technology trends decided by</a:t>
            </a:r>
            <a:br>
              <a:rPr kumimoji="1" lang="en-US" altLang="ja-JP" sz="2200" dirty="0">
                <a:solidFill>
                  <a:srgbClr val="FFFF00"/>
                </a:solidFill>
                <a:ea typeface="Cambria Math" panose="02040503050406030204" pitchFamily="18" charset="0"/>
              </a:rPr>
            </a:br>
            <a:r>
              <a:rPr kumimoji="1" lang="en-US" altLang="ja-JP" sz="2200" dirty="0">
                <a:solidFill>
                  <a:srgbClr val="FFFF00"/>
                </a:solidFill>
                <a:ea typeface="Cambria Math" panose="02040503050406030204" pitchFamily="18" charset="0"/>
              </a:rPr>
              <a:t>the community work</a:t>
            </a:r>
          </a:p>
        </p:txBody>
      </p:sp>
      <p:sp>
        <p:nvSpPr>
          <p:cNvPr id="33" name="楕円 32"/>
          <p:cNvSpPr/>
          <p:nvPr/>
        </p:nvSpPr>
        <p:spPr>
          <a:xfrm>
            <a:off x="9906885" y="5692908"/>
            <a:ext cx="2164702" cy="979714"/>
          </a:xfrm>
          <a:prstGeom prst="ellipse">
            <a:avLst/>
          </a:prstGeom>
          <a:ln w="12700">
            <a:solidFill>
              <a:schemeClr val="tx2">
                <a:lumMod val="50000"/>
              </a:schemeClr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>
                <a:solidFill>
                  <a:schemeClr val="tx1"/>
                </a:solidFill>
              </a:rPr>
              <a:t>Free rider</a:t>
            </a:r>
            <a:br>
              <a:rPr kumimoji="1" lang="en-US" altLang="ja-JP" dirty="0">
                <a:solidFill>
                  <a:schemeClr val="tx1"/>
                </a:solidFill>
              </a:rPr>
            </a:br>
            <a:r>
              <a:rPr kumimoji="1" lang="en-US" altLang="ja-JP" dirty="0">
                <a:solidFill>
                  <a:schemeClr val="tx1"/>
                </a:solidFill>
              </a:rPr>
              <a:t>company</a:t>
            </a:r>
          </a:p>
        </p:txBody>
      </p:sp>
      <p:sp>
        <p:nvSpPr>
          <p:cNvPr id="34" name="角丸四角形吹き出し 33"/>
          <p:cNvSpPr/>
          <p:nvPr/>
        </p:nvSpPr>
        <p:spPr>
          <a:xfrm>
            <a:off x="7731425" y="4456436"/>
            <a:ext cx="2612571" cy="895904"/>
          </a:xfrm>
          <a:prstGeom prst="wedgeRoundRectCallout">
            <a:avLst>
              <a:gd name="adj1" fmla="val 39472"/>
              <a:gd name="adj2" fmla="val 101549"/>
              <a:gd name="adj3" fmla="val 16667"/>
            </a:avLst>
          </a:prstGeom>
          <a:solidFill>
            <a:srgbClr val="0070C0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>
              <a:lnSpc>
                <a:spcPts val="1900"/>
              </a:lnSpc>
            </a:pPr>
            <a:r>
              <a:rPr kumimoji="1" lang="en-US" altLang="ja-JP" sz="2200" dirty="0">
                <a:solidFill>
                  <a:srgbClr val="FFFF00"/>
                </a:solidFill>
                <a:ea typeface="Cambria Math" panose="02040503050406030204" pitchFamily="18" charset="0"/>
              </a:rPr>
              <a:t>free rider company</a:t>
            </a:r>
            <a:br>
              <a:rPr kumimoji="1" lang="en-US" altLang="ja-JP" sz="2200" dirty="0">
                <a:solidFill>
                  <a:srgbClr val="FFFF00"/>
                </a:solidFill>
                <a:ea typeface="Cambria Math" panose="02040503050406030204" pitchFamily="18" charset="0"/>
              </a:rPr>
            </a:br>
            <a:r>
              <a:rPr kumimoji="1" lang="en-US" altLang="ja-JP" sz="2200" dirty="0">
                <a:solidFill>
                  <a:srgbClr val="FFFF00"/>
                </a:solidFill>
                <a:ea typeface="Cambria Math" panose="02040503050406030204" pitchFamily="18" charset="0"/>
              </a:rPr>
              <a:t>bears the burden of chasing new trends </a:t>
            </a:r>
          </a:p>
        </p:txBody>
      </p:sp>
    </p:spTree>
    <p:extLst>
      <p:ext uri="{BB962C8B-B14F-4D97-AF65-F5344CB8AC3E}">
        <p14:creationId xmlns:p14="http://schemas.microsoft.com/office/powerpoint/2010/main" val="3045194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角丸四角形 57"/>
          <p:cNvSpPr/>
          <p:nvPr/>
        </p:nvSpPr>
        <p:spPr>
          <a:xfrm>
            <a:off x="1853967" y="2628605"/>
            <a:ext cx="9697331" cy="2338730"/>
          </a:xfrm>
          <a:prstGeom prst="roundRect">
            <a:avLst>
              <a:gd name="adj" fmla="val 10569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50506" y="378506"/>
            <a:ext cx="11000792" cy="474630"/>
          </a:xfrm>
        </p:spPr>
        <p:txBody>
          <a:bodyPr>
            <a:normAutofit fontScale="90000"/>
          </a:bodyPr>
          <a:lstStyle/>
          <a:p>
            <a:r>
              <a:rPr lang="en-US" altLang="ja-JP" dirty="0">
                <a:latin typeface="Calibri" panose="020F0502020204030204" pitchFamily="34" charset="0"/>
              </a:rPr>
              <a:t>Layered structure of maintainer : trusted link</a:t>
            </a:r>
            <a:endParaRPr kumimoji="1" lang="ja-JP" altLang="en-US" dirty="0">
              <a:latin typeface="Calibri" panose="020F0502020204030204" pitchFamily="34" charset="0"/>
            </a:endParaRPr>
          </a:p>
        </p:txBody>
      </p:sp>
      <p:cxnSp>
        <p:nvCxnSpPr>
          <p:cNvPr id="5" name="直線コネクタ 4"/>
          <p:cNvCxnSpPr/>
          <p:nvPr/>
        </p:nvCxnSpPr>
        <p:spPr>
          <a:xfrm>
            <a:off x="466531" y="951722"/>
            <a:ext cx="11327363" cy="0"/>
          </a:xfrm>
          <a:prstGeom prst="line">
            <a:avLst/>
          </a:prstGeom>
          <a:ln w="381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>
          <a:xfrm>
            <a:off x="9239147" y="143556"/>
            <a:ext cx="2743200" cy="365125"/>
          </a:xfrm>
        </p:spPr>
        <p:txBody>
          <a:bodyPr/>
          <a:lstStyle/>
          <a:p>
            <a:fld id="{C52729F0-15D6-455A-9EC1-D8998104B78D}" type="slidenum">
              <a:rPr kumimoji="1" lang="ja-JP" altLang="en-US" sz="2400" smtClean="0">
                <a:latin typeface="Calibri" panose="020F0502020204030204" pitchFamily="34" charset="0"/>
              </a:rPr>
              <a:t>15</a:t>
            </a:fld>
            <a:endParaRPr kumimoji="1" lang="ja-JP" altLang="en-US" sz="2400" dirty="0">
              <a:latin typeface="Calibri" panose="020F0502020204030204" pitchFamily="34" charset="0"/>
            </a:endParaRPr>
          </a:p>
        </p:txBody>
      </p:sp>
      <p:sp>
        <p:nvSpPr>
          <p:cNvPr id="8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3912765" y="6474213"/>
            <a:ext cx="4114800" cy="365125"/>
          </a:xfrm>
        </p:spPr>
        <p:txBody>
          <a:bodyPr/>
          <a:lstStyle/>
          <a:p>
            <a:r>
              <a:rPr kumimoji="1" lang="en-US" altLang="ja-JP" dirty="0"/>
              <a:t>Best practice of Open Source Operating system adoption</a:t>
            </a:r>
            <a:endParaRPr kumimoji="1" lang="ja-JP" altLang="en-US" dirty="0"/>
          </a:p>
        </p:txBody>
      </p:sp>
      <p:sp>
        <p:nvSpPr>
          <p:cNvPr id="16" name="角丸四角形 15"/>
          <p:cNvSpPr/>
          <p:nvPr/>
        </p:nvSpPr>
        <p:spPr>
          <a:xfrm>
            <a:off x="483071" y="5553537"/>
            <a:ext cx="1655908" cy="74342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0" tIns="0" rIns="0" bIns="0" rtlCol="0" anchor="ctr" anchorCtr="0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ja-JP" sz="2400" baseline="0" dirty="0">
                <a:solidFill>
                  <a:schemeClr val="tx1"/>
                </a:solidFill>
              </a:rPr>
              <a:t>user / developer</a:t>
            </a:r>
            <a:endParaRPr kumimoji="1" lang="ja-JP" altLang="en-US" sz="2400" dirty="0">
              <a:solidFill>
                <a:schemeClr val="tx1"/>
              </a:solidFill>
            </a:endParaRPr>
          </a:p>
        </p:txBody>
      </p:sp>
      <p:sp>
        <p:nvSpPr>
          <p:cNvPr id="17" name="角丸四角形 16"/>
          <p:cNvSpPr/>
          <p:nvPr/>
        </p:nvSpPr>
        <p:spPr>
          <a:xfrm>
            <a:off x="2836467" y="5551522"/>
            <a:ext cx="1655908" cy="74342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0" tIns="0" rIns="0" bIns="0" rtlCol="0" anchor="ctr" anchorCtr="0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ja-JP" sz="2400" baseline="0" dirty="0">
                <a:solidFill>
                  <a:schemeClr val="tx1"/>
                </a:solidFill>
              </a:rPr>
              <a:t>user / developer</a:t>
            </a:r>
            <a:endParaRPr kumimoji="1" lang="ja-JP" altLang="en-US" sz="2400" dirty="0">
              <a:solidFill>
                <a:schemeClr val="tx1"/>
              </a:solidFill>
            </a:endParaRPr>
          </a:p>
        </p:txBody>
      </p:sp>
      <p:sp>
        <p:nvSpPr>
          <p:cNvPr id="18" name="角丸四角形 17"/>
          <p:cNvSpPr/>
          <p:nvPr/>
        </p:nvSpPr>
        <p:spPr>
          <a:xfrm>
            <a:off x="5189863" y="5551522"/>
            <a:ext cx="1655908" cy="74342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0" tIns="0" rIns="0" bIns="0" rtlCol="0" anchor="ctr" anchorCtr="0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ja-JP" sz="2400" baseline="0" dirty="0">
                <a:solidFill>
                  <a:schemeClr val="tx1"/>
                </a:solidFill>
              </a:rPr>
              <a:t>user / developer</a:t>
            </a:r>
            <a:endParaRPr kumimoji="1" lang="ja-JP" altLang="en-US" sz="2400" dirty="0">
              <a:solidFill>
                <a:schemeClr val="tx1"/>
              </a:solidFill>
            </a:endParaRPr>
          </a:p>
        </p:txBody>
      </p:sp>
      <p:sp>
        <p:nvSpPr>
          <p:cNvPr id="19" name="角丸四角形 18"/>
          <p:cNvSpPr/>
          <p:nvPr/>
        </p:nvSpPr>
        <p:spPr>
          <a:xfrm>
            <a:off x="7543259" y="5551522"/>
            <a:ext cx="1655908" cy="74342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0" tIns="0" rIns="0" bIns="0" rtlCol="0" anchor="ctr" anchorCtr="0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ja-JP" sz="2400" baseline="0" dirty="0">
                <a:solidFill>
                  <a:schemeClr val="tx1"/>
                </a:solidFill>
              </a:rPr>
              <a:t>user / developer</a:t>
            </a:r>
            <a:endParaRPr kumimoji="1" lang="ja-JP" altLang="en-US" sz="2400" dirty="0">
              <a:solidFill>
                <a:schemeClr val="tx1"/>
              </a:solidFill>
            </a:endParaRPr>
          </a:p>
        </p:txBody>
      </p:sp>
      <p:sp>
        <p:nvSpPr>
          <p:cNvPr id="20" name="角丸四角形 19"/>
          <p:cNvSpPr/>
          <p:nvPr/>
        </p:nvSpPr>
        <p:spPr>
          <a:xfrm>
            <a:off x="9896655" y="5551522"/>
            <a:ext cx="1655908" cy="74342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0" tIns="0" rIns="0" bIns="0" rtlCol="0" anchor="ctr" anchorCtr="0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ja-JP" sz="2400" baseline="0" dirty="0">
                <a:solidFill>
                  <a:schemeClr val="tx1"/>
                </a:solidFill>
              </a:rPr>
              <a:t>user / developer</a:t>
            </a:r>
            <a:endParaRPr kumimoji="1" lang="ja-JP" altLang="en-US" sz="2400" dirty="0">
              <a:solidFill>
                <a:schemeClr val="tx1"/>
              </a:solidFill>
            </a:endParaRPr>
          </a:p>
        </p:txBody>
      </p:sp>
      <p:sp>
        <p:nvSpPr>
          <p:cNvPr id="37" name="角丸四角形 36"/>
          <p:cNvSpPr/>
          <p:nvPr/>
        </p:nvSpPr>
        <p:spPr>
          <a:xfrm>
            <a:off x="2256857" y="4088401"/>
            <a:ext cx="1655908" cy="74342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 anchorCtr="0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ja-JP" sz="2400" baseline="0" dirty="0">
                <a:solidFill>
                  <a:schemeClr val="tx1"/>
                </a:solidFill>
              </a:rPr>
              <a:t>driver / file </a:t>
            </a:r>
            <a:br>
              <a:rPr kumimoji="1" lang="en-US" altLang="ja-JP" sz="2400" baseline="0" dirty="0">
                <a:solidFill>
                  <a:schemeClr val="tx1"/>
                </a:solidFill>
              </a:rPr>
            </a:br>
            <a:r>
              <a:rPr kumimoji="1" lang="en-US" altLang="ja-JP" sz="2400" baseline="0" dirty="0">
                <a:solidFill>
                  <a:schemeClr val="tx1"/>
                </a:solidFill>
              </a:rPr>
              <a:t>maintainer</a:t>
            </a:r>
            <a:endParaRPr kumimoji="1" lang="ja-JP" altLang="en-US" sz="2400" dirty="0">
              <a:solidFill>
                <a:schemeClr val="tx1"/>
              </a:solidFill>
            </a:endParaRPr>
          </a:p>
        </p:txBody>
      </p:sp>
      <p:sp>
        <p:nvSpPr>
          <p:cNvPr id="38" name="角丸四角形 37"/>
          <p:cNvSpPr/>
          <p:nvPr/>
        </p:nvSpPr>
        <p:spPr>
          <a:xfrm>
            <a:off x="4610253" y="4086386"/>
            <a:ext cx="1655908" cy="74342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 anchorCtr="0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ja-JP" sz="2400" baseline="0" dirty="0">
                <a:solidFill>
                  <a:schemeClr val="tx1"/>
                </a:solidFill>
              </a:rPr>
              <a:t>driver / file</a:t>
            </a:r>
            <a:br>
              <a:rPr kumimoji="1" lang="en-US" altLang="ja-JP" sz="2400" baseline="0" dirty="0">
                <a:solidFill>
                  <a:schemeClr val="tx1"/>
                </a:solidFill>
              </a:rPr>
            </a:br>
            <a:r>
              <a:rPr kumimoji="1" lang="en-US" altLang="ja-JP" sz="2400" baseline="0" dirty="0">
                <a:solidFill>
                  <a:schemeClr val="tx1"/>
                </a:solidFill>
              </a:rPr>
              <a:t>maintainer</a:t>
            </a:r>
            <a:endParaRPr kumimoji="1" lang="ja-JP" altLang="en-US" sz="2400" dirty="0">
              <a:solidFill>
                <a:schemeClr val="tx1"/>
              </a:solidFill>
            </a:endParaRPr>
          </a:p>
        </p:txBody>
      </p:sp>
      <p:sp>
        <p:nvSpPr>
          <p:cNvPr id="39" name="角丸四角形 38"/>
          <p:cNvSpPr/>
          <p:nvPr/>
        </p:nvSpPr>
        <p:spPr>
          <a:xfrm>
            <a:off x="6963649" y="4086386"/>
            <a:ext cx="1655908" cy="74342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 anchorCtr="0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ja-JP" sz="2400" baseline="0" dirty="0">
                <a:solidFill>
                  <a:schemeClr val="tx1"/>
                </a:solidFill>
              </a:rPr>
              <a:t>driver / file maintainer</a:t>
            </a:r>
            <a:endParaRPr kumimoji="1" lang="ja-JP" altLang="en-US" sz="2400" dirty="0">
              <a:solidFill>
                <a:schemeClr val="tx1"/>
              </a:solidFill>
            </a:endParaRPr>
          </a:p>
        </p:txBody>
      </p:sp>
      <p:sp>
        <p:nvSpPr>
          <p:cNvPr id="40" name="角丸四角形 39"/>
          <p:cNvSpPr/>
          <p:nvPr/>
        </p:nvSpPr>
        <p:spPr>
          <a:xfrm>
            <a:off x="9317045" y="4086386"/>
            <a:ext cx="1655908" cy="74342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tIns="0" rIns="0" bIns="0" rtlCol="0" anchor="ctr" anchorCtr="0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ja-JP" sz="2400" baseline="0" dirty="0">
                <a:solidFill>
                  <a:schemeClr val="tx1"/>
                </a:solidFill>
              </a:rPr>
              <a:t>driver / file maintainer</a:t>
            </a:r>
            <a:endParaRPr kumimoji="1" lang="ja-JP" altLang="en-US" sz="2400" dirty="0">
              <a:solidFill>
                <a:schemeClr val="tx1"/>
              </a:solidFill>
            </a:endParaRPr>
          </a:p>
        </p:txBody>
      </p:sp>
      <p:sp>
        <p:nvSpPr>
          <p:cNvPr id="41" name="角丸四角形 40"/>
          <p:cNvSpPr/>
          <p:nvPr/>
        </p:nvSpPr>
        <p:spPr>
          <a:xfrm>
            <a:off x="3217851" y="2772504"/>
            <a:ext cx="1655908" cy="74342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0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ja-JP" sz="2400" baseline="0" dirty="0">
                <a:solidFill>
                  <a:schemeClr val="tx1"/>
                </a:solidFill>
              </a:rPr>
              <a:t>sub-syste</a:t>
            </a:r>
            <a:r>
              <a:rPr kumimoji="1" lang="en-US" altLang="ja-JP" sz="2400" dirty="0">
                <a:solidFill>
                  <a:schemeClr val="tx1"/>
                </a:solidFill>
              </a:rPr>
              <a:t>m</a:t>
            </a:r>
            <a:r>
              <a:rPr kumimoji="1" lang="en-US" altLang="ja-JP" sz="2400" baseline="0" dirty="0">
                <a:solidFill>
                  <a:schemeClr val="tx1"/>
                </a:solidFill>
              </a:rPr>
              <a:t> </a:t>
            </a:r>
            <a:br>
              <a:rPr kumimoji="1" lang="en-US" altLang="ja-JP" sz="2400" baseline="0" dirty="0">
                <a:solidFill>
                  <a:schemeClr val="tx1"/>
                </a:solidFill>
              </a:rPr>
            </a:br>
            <a:r>
              <a:rPr kumimoji="1" lang="en-US" altLang="ja-JP" sz="2400" baseline="0" dirty="0">
                <a:solidFill>
                  <a:schemeClr val="tx1"/>
                </a:solidFill>
              </a:rPr>
              <a:t>maintainer</a:t>
            </a:r>
            <a:endParaRPr kumimoji="1" lang="ja-JP" altLang="en-US" sz="2400" dirty="0">
              <a:solidFill>
                <a:schemeClr val="tx1"/>
              </a:solidFill>
            </a:endParaRPr>
          </a:p>
        </p:txBody>
      </p:sp>
      <p:sp>
        <p:nvSpPr>
          <p:cNvPr id="42" name="角丸四角形 41"/>
          <p:cNvSpPr/>
          <p:nvPr/>
        </p:nvSpPr>
        <p:spPr>
          <a:xfrm>
            <a:off x="5571247" y="2770489"/>
            <a:ext cx="1655908" cy="74342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0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ja-JP" sz="2400" baseline="0" dirty="0">
                <a:solidFill>
                  <a:schemeClr val="tx1"/>
                </a:solidFill>
              </a:rPr>
              <a:t>sub-system</a:t>
            </a:r>
          </a:p>
          <a:p>
            <a:pPr algn="ctr"/>
            <a:r>
              <a:rPr kumimoji="1" lang="en-US" altLang="ja-JP" sz="2400" dirty="0">
                <a:solidFill>
                  <a:schemeClr val="tx1"/>
                </a:solidFill>
              </a:rPr>
              <a:t>m</a:t>
            </a:r>
            <a:r>
              <a:rPr kumimoji="1" lang="en-US" altLang="ja-JP" sz="2400" baseline="0" dirty="0">
                <a:solidFill>
                  <a:schemeClr val="tx1"/>
                </a:solidFill>
              </a:rPr>
              <a:t>aintainer</a:t>
            </a:r>
            <a:endParaRPr kumimoji="1" lang="ja-JP" altLang="en-US" sz="2400" dirty="0">
              <a:solidFill>
                <a:schemeClr val="tx1"/>
              </a:solidFill>
            </a:endParaRPr>
          </a:p>
        </p:txBody>
      </p:sp>
      <p:sp>
        <p:nvSpPr>
          <p:cNvPr id="43" name="角丸四角形 42"/>
          <p:cNvSpPr/>
          <p:nvPr/>
        </p:nvSpPr>
        <p:spPr>
          <a:xfrm>
            <a:off x="7924643" y="2770489"/>
            <a:ext cx="1655908" cy="74342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0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ja-JP" sz="2400" baseline="0" dirty="0">
                <a:solidFill>
                  <a:schemeClr val="tx1"/>
                </a:solidFill>
              </a:rPr>
              <a:t>sub-syste</a:t>
            </a:r>
            <a:r>
              <a:rPr kumimoji="1" lang="en-US" altLang="ja-JP" sz="2400" dirty="0">
                <a:solidFill>
                  <a:schemeClr val="tx1"/>
                </a:solidFill>
              </a:rPr>
              <a:t>m</a:t>
            </a:r>
            <a:r>
              <a:rPr kumimoji="1" lang="en-US" altLang="ja-JP" sz="2400" baseline="0" dirty="0">
                <a:solidFill>
                  <a:schemeClr val="tx1"/>
                </a:solidFill>
              </a:rPr>
              <a:t> maintainer</a:t>
            </a:r>
            <a:endParaRPr kumimoji="1" lang="ja-JP" altLang="en-US" sz="2400" dirty="0">
              <a:solidFill>
                <a:schemeClr val="tx1"/>
              </a:solidFill>
            </a:endParaRPr>
          </a:p>
        </p:txBody>
      </p:sp>
      <p:sp>
        <p:nvSpPr>
          <p:cNvPr id="44" name="角丸四角形 43"/>
          <p:cNvSpPr/>
          <p:nvPr/>
        </p:nvSpPr>
        <p:spPr>
          <a:xfrm>
            <a:off x="4438416" y="1353590"/>
            <a:ext cx="1655908" cy="743420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lIns="0" tIns="0" rIns="0" bIns="0" rtlCol="0" anchor="ctr" anchorCtr="0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ja-JP" sz="2400" dirty="0">
                <a:solidFill>
                  <a:schemeClr val="tx1"/>
                </a:solidFill>
              </a:rPr>
              <a:t>Linus Torvalds</a:t>
            </a:r>
            <a:endParaRPr kumimoji="1" lang="ja-JP" altLang="en-US" sz="2400" dirty="0">
              <a:solidFill>
                <a:schemeClr val="tx1"/>
              </a:solidFill>
            </a:endParaRPr>
          </a:p>
        </p:txBody>
      </p:sp>
      <p:sp>
        <p:nvSpPr>
          <p:cNvPr id="3" name="上矢印 2"/>
          <p:cNvSpPr/>
          <p:nvPr/>
        </p:nvSpPr>
        <p:spPr>
          <a:xfrm>
            <a:off x="466531" y="1088085"/>
            <a:ext cx="991566" cy="4238923"/>
          </a:xfrm>
          <a:prstGeom prst="up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" name="テキスト ボックス 3"/>
          <p:cNvSpPr txBox="1"/>
          <p:nvPr/>
        </p:nvSpPr>
        <p:spPr>
          <a:xfrm>
            <a:off x="703501" y="1635679"/>
            <a:ext cx="553998" cy="347944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kumimoji="1" lang="en-US" altLang="ja-JP" sz="2400" dirty="0"/>
              <a:t>Review and merge request</a:t>
            </a:r>
            <a:endParaRPr kumimoji="1" lang="ja-JP" altLang="en-US" sz="2400" dirty="0"/>
          </a:p>
        </p:txBody>
      </p:sp>
      <p:cxnSp>
        <p:nvCxnSpPr>
          <p:cNvPr id="11" name="直線矢印コネクタ 10"/>
          <p:cNvCxnSpPr/>
          <p:nvPr/>
        </p:nvCxnSpPr>
        <p:spPr>
          <a:xfrm flipV="1">
            <a:off x="1626658" y="4972151"/>
            <a:ext cx="553460" cy="474142"/>
          </a:xfrm>
          <a:prstGeom prst="straightConnector1">
            <a:avLst/>
          </a:prstGeom>
          <a:ln w="190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矢印コネクタ 13"/>
          <p:cNvCxnSpPr/>
          <p:nvPr/>
        </p:nvCxnSpPr>
        <p:spPr>
          <a:xfrm flipH="1" flipV="1">
            <a:off x="5704514" y="5025006"/>
            <a:ext cx="389810" cy="387999"/>
          </a:xfrm>
          <a:prstGeom prst="straightConnector1">
            <a:avLst/>
          </a:prstGeom>
          <a:ln w="190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線矢印コネクタ 20"/>
          <p:cNvCxnSpPr/>
          <p:nvPr/>
        </p:nvCxnSpPr>
        <p:spPr>
          <a:xfrm flipV="1">
            <a:off x="6390989" y="4972151"/>
            <a:ext cx="520472" cy="474142"/>
          </a:xfrm>
          <a:prstGeom prst="straightConnector1">
            <a:avLst/>
          </a:prstGeom>
          <a:ln w="190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線矢印コネクタ 22"/>
          <p:cNvCxnSpPr/>
          <p:nvPr/>
        </p:nvCxnSpPr>
        <p:spPr>
          <a:xfrm flipV="1">
            <a:off x="3646320" y="4972151"/>
            <a:ext cx="902319" cy="474142"/>
          </a:xfrm>
          <a:prstGeom prst="straightConnector1">
            <a:avLst/>
          </a:prstGeom>
          <a:ln w="190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線矢印コネクタ 24"/>
          <p:cNvCxnSpPr/>
          <p:nvPr/>
        </p:nvCxnSpPr>
        <p:spPr>
          <a:xfrm flipV="1">
            <a:off x="8506889" y="4967335"/>
            <a:ext cx="759842" cy="503339"/>
          </a:xfrm>
          <a:prstGeom prst="straightConnector1">
            <a:avLst/>
          </a:prstGeom>
          <a:ln w="190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線矢印コネクタ 26"/>
          <p:cNvCxnSpPr/>
          <p:nvPr/>
        </p:nvCxnSpPr>
        <p:spPr>
          <a:xfrm flipH="1" flipV="1">
            <a:off x="10422606" y="5044092"/>
            <a:ext cx="302003" cy="402201"/>
          </a:xfrm>
          <a:prstGeom prst="straightConnector1">
            <a:avLst/>
          </a:prstGeom>
          <a:ln w="190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線矢印コネクタ 28"/>
          <p:cNvCxnSpPr/>
          <p:nvPr/>
        </p:nvCxnSpPr>
        <p:spPr>
          <a:xfrm flipV="1">
            <a:off x="3431097" y="3598730"/>
            <a:ext cx="276837" cy="352485"/>
          </a:xfrm>
          <a:prstGeom prst="straightConnector1">
            <a:avLst/>
          </a:prstGeom>
          <a:ln w="190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線矢印コネクタ 30"/>
          <p:cNvCxnSpPr/>
          <p:nvPr/>
        </p:nvCxnSpPr>
        <p:spPr>
          <a:xfrm flipV="1">
            <a:off x="5899419" y="3575745"/>
            <a:ext cx="230793" cy="399403"/>
          </a:xfrm>
          <a:prstGeom prst="straightConnector1">
            <a:avLst/>
          </a:prstGeom>
          <a:ln w="190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線矢印コネクタ 32"/>
          <p:cNvCxnSpPr/>
          <p:nvPr/>
        </p:nvCxnSpPr>
        <p:spPr>
          <a:xfrm flipH="1" flipV="1">
            <a:off x="7290033" y="3551278"/>
            <a:ext cx="411061" cy="399937"/>
          </a:xfrm>
          <a:prstGeom prst="straightConnector1">
            <a:avLst/>
          </a:prstGeom>
          <a:ln w="190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線矢印コネクタ 34"/>
          <p:cNvCxnSpPr/>
          <p:nvPr/>
        </p:nvCxnSpPr>
        <p:spPr>
          <a:xfrm flipH="1" flipV="1">
            <a:off x="9580551" y="3537842"/>
            <a:ext cx="452682" cy="437306"/>
          </a:xfrm>
          <a:prstGeom prst="straightConnector1">
            <a:avLst/>
          </a:prstGeom>
          <a:ln w="190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線矢印コネクタ 44"/>
          <p:cNvCxnSpPr/>
          <p:nvPr/>
        </p:nvCxnSpPr>
        <p:spPr>
          <a:xfrm flipV="1">
            <a:off x="4061503" y="2151480"/>
            <a:ext cx="403526" cy="419754"/>
          </a:xfrm>
          <a:prstGeom prst="straightConnector1">
            <a:avLst/>
          </a:prstGeom>
          <a:ln w="190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線矢印コネクタ 46"/>
          <p:cNvCxnSpPr/>
          <p:nvPr/>
        </p:nvCxnSpPr>
        <p:spPr>
          <a:xfrm flipH="1" flipV="1">
            <a:off x="6014815" y="2167018"/>
            <a:ext cx="310484" cy="422012"/>
          </a:xfrm>
          <a:prstGeom prst="straightConnector1">
            <a:avLst/>
          </a:prstGeom>
          <a:ln w="190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線矢印コネクタ 48"/>
          <p:cNvCxnSpPr/>
          <p:nvPr/>
        </p:nvCxnSpPr>
        <p:spPr>
          <a:xfrm flipH="1" flipV="1">
            <a:off x="6130213" y="1823349"/>
            <a:ext cx="2602726" cy="877906"/>
          </a:xfrm>
          <a:prstGeom prst="straightConnector1">
            <a:avLst/>
          </a:prstGeom>
          <a:ln w="190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" name="図 5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5656" y="995807"/>
            <a:ext cx="1185433" cy="14477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2" name="テキスト ボックス 51"/>
          <p:cNvSpPr txBox="1"/>
          <p:nvPr/>
        </p:nvSpPr>
        <p:spPr>
          <a:xfrm>
            <a:off x="6987810" y="1635679"/>
            <a:ext cx="24712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>
                <a:solidFill>
                  <a:srgbClr val="FFFF00"/>
                </a:solidFill>
              </a:rPr>
              <a:t>pull request</a:t>
            </a:r>
            <a:endParaRPr kumimoji="1" lang="ja-JP" altLang="en-US" sz="2400" dirty="0">
              <a:solidFill>
                <a:srgbClr val="FFFF00"/>
              </a:solidFill>
            </a:endParaRPr>
          </a:p>
        </p:txBody>
      </p:sp>
      <p:cxnSp>
        <p:nvCxnSpPr>
          <p:cNvPr id="54" name="直線矢印コネクタ 53"/>
          <p:cNvCxnSpPr/>
          <p:nvPr/>
        </p:nvCxnSpPr>
        <p:spPr>
          <a:xfrm flipV="1">
            <a:off x="6266161" y="3598730"/>
            <a:ext cx="385064" cy="1871944"/>
          </a:xfrm>
          <a:prstGeom prst="straightConnector1">
            <a:avLst/>
          </a:prstGeom>
          <a:ln w="190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テキスト ボックス 59"/>
          <p:cNvSpPr txBox="1"/>
          <p:nvPr/>
        </p:nvSpPr>
        <p:spPr>
          <a:xfrm>
            <a:off x="9516127" y="2746556"/>
            <a:ext cx="1982517" cy="748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2500"/>
              </a:lnSpc>
            </a:pPr>
            <a:r>
              <a:rPr kumimoji="1" lang="en-US" altLang="ja-JP" sz="2400" dirty="0">
                <a:solidFill>
                  <a:srgbClr val="002060"/>
                </a:solidFill>
              </a:rPr>
              <a:t>about 1,800</a:t>
            </a:r>
            <a:br>
              <a:rPr kumimoji="1" lang="en-US" altLang="ja-JP" sz="2400" dirty="0">
                <a:solidFill>
                  <a:srgbClr val="002060"/>
                </a:solidFill>
              </a:rPr>
            </a:br>
            <a:r>
              <a:rPr kumimoji="1" lang="en-US" altLang="ja-JP" sz="2400" dirty="0">
                <a:solidFill>
                  <a:srgbClr val="002060"/>
                </a:solidFill>
              </a:rPr>
              <a:t>maintainers</a:t>
            </a:r>
            <a:endParaRPr kumimoji="1" lang="ja-JP" altLang="en-US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4495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50506" y="378506"/>
            <a:ext cx="11000792" cy="474630"/>
          </a:xfrm>
        </p:spPr>
        <p:txBody>
          <a:bodyPr>
            <a:normAutofit fontScale="90000"/>
          </a:bodyPr>
          <a:lstStyle/>
          <a:p>
            <a:r>
              <a:rPr lang="en-US" altLang="ja-JP" dirty="0">
                <a:latin typeface="Calibri" panose="020F0502020204030204" pitchFamily="34" charset="0"/>
              </a:rPr>
              <a:t>git : advanced code management system (= CMS)</a:t>
            </a:r>
            <a:endParaRPr kumimoji="1" lang="ja-JP" altLang="en-US" dirty="0">
              <a:latin typeface="Calibri" panose="020F0502020204030204" pitchFamily="34" charset="0"/>
            </a:endParaRPr>
          </a:p>
        </p:txBody>
      </p:sp>
      <p:cxnSp>
        <p:nvCxnSpPr>
          <p:cNvPr id="5" name="直線コネクタ 4"/>
          <p:cNvCxnSpPr/>
          <p:nvPr/>
        </p:nvCxnSpPr>
        <p:spPr>
          <a:xfrm>
            <a:off x="466531" y="951722"/>
            <a:ext cx="11327363" cy="0"/>
          </a:xfrm>
          <a:prstGeom prst="line">
            <a:avLst/>
          </a:prstGeom>
          <a:ln w="381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>
          <a:xfrm>
            <a:off x="9207362" y="151620"/>
            <a:ext cx="2743200" cy="365125"/>
          </a:xfrm>
        </p:spPr>
        <p:txBody>
          <a:bodyPr/>
          <a:lstStyle/>
          <a:p>
            <a:fld id="{C52729F0-15D6-455A-9EC1-D8998104B78D}" type="slidenum">
              <a:rPr kumimoji="1" lang="ja-JP" altLang="en-US" sz="2400" smtClean="0">
                <a:latin typeface="Calibri" panose="020F0502020204030204" pitchFamily="34" charset="0"/>
              </a:rPr>
              <a:t>16</a:t>
            </a:fld>
            <a:endParaRPr kumimoji="1" lang="ja-JP" altLang="en-US" sz="2400" dirty="0">
              <a:latin typeface="Calibri" panose="020F0502020204030204" pitchFamily="34" charset="0"/>
            </a:endParaRPr>
          </a:p>
        </p:txBody>
      </p:sp>
      <p:sp>
        <p:nvSpPr>
          <p:cNvPr id="8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3912765" y="6474213"/>
            <a:ext cx="4114800" cy="365125"/>
          </a:xfrm>
        </p:spPr>
        <p:txBody>
          <a:bodyPr/>
          <a:lstStyle/>
          <a:p>
            <a:r>
              <a:rPr kumimoji="1" lang="en-US" altLang="ja-JP" dirty="0"/>
              <a:t>Best practice of Open Source Operating system adoption</a:t>
            </a:r>
            <a:endParaRPr kumimoji="1" lang="ja-JP" altLang="en-US" dirty="0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68" y="1456553"/>
            <a:ext cx="11680594" cy="4933934"/>
          </a:xfrm>
          <a:prstGeom prst="rect">
            <a:avLst/>
          </a:prstGeom>
        </p:spPr>
      </p:pic>
      <p:sp>
        <p:nvSpPr>
          <p:cNvPr id="9" name="テキスト ボックス 8"/>
          <p:cNvSpPr txBox="1"/>
          <p:nvPr/>
        </p:nvSpPr>
        <p:spPr>
          <a:xfrm>
            <a:off x="334364" y="976497"/>
            <a:ext cx="112716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>
                <a:solidFill>
                  <a:srgbClr val="FFFF00"/>
                </a:solidFill>
              </a:rPr>
              <a:t>Linux kernel consist of small code chunk named “patch” submitted by the developers.</a:t>
            </a:r>
            <a:endParaRPr kumimoji="1" lang="ja-JP" altLang="en-US" sz="2400" dirty="0">
              <a:solidFill>
                <a:srgbClr val="FFFF00"/>
              </a:solidFill>
            </a:endParaRPr>
          </a:p>
        </p:txBody>
      </p:sp>
      <p:sp>
        <p:nvSpPr>
          <p:cNvPr id="3" name="角丸四角形 2"/>
          <p:cNvSpPr/>
          <p:nvPr/>
        </p:nvSpPr>
        <p:spPr>
          <a:xfrm>
            <a:off x="4756558" y="3380763"/>
            <a:ext cx="6392411" cy="1753299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400" dirty="0"/>
              <a:t>git support </a:t>
            </a:r>
            <a:r>
              <a:rPr kumimoji="1" lang="en-US" altLang="ja-JP" sz="2400" dirty="0">
                <a:solidFill>
                  <a:srgbClr val="FFFF00"/>
                </a:solidFill>
              </a:rPr>
              <a:t>distributed code development</a:t>
            </a:r>
            <a:r>
              <a:rPr kumimoji="1" lang="en-US" altLang="ja-JP" sz="2400" dirty="0"/>
              <a:t/>
            </a:r>
            <a:br>
              <a:rPr kumimoji="1" lang="en-US" altLang="ja-JP" sz="2400" dirty="0"/>
            </a:br>
            <a:r>
              <a:rPr kumimoji="1" lang="en-US" altLang="ja-JP" sz="2400" dirty="0"/>
              <a:t>and automated code integration &amp; review</a:t>
            </a:r>
            <a:br>
              <a:rPr kumimoji="1" lang="en-US" altLang="ja-JP" sz="2400" dirty="0"/>
            </a:br>
            <a:r>
              <a:rPr kumimoji="1" lang="en-US" altLang="ja-JP" sz="2400" dirty="0"/>
              <a:t>mechanism. Each developer can send small</a:t>
            </a:r>
          </a:p>
          <a:p>
            <a:pPr algn="ctr"/>
            <a:r>
              <a:rPr kumimoji="1" lang="en-US" altLang="ja-JP" sz="2400" dirty="0"/>
              <a:t>code chunk named “patch” to create Linux  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171085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AutoShape 21"/>
          <p:cNvSpPr>
            <a:spLocks noChangeArrowheads="1"/>
          </p:cNvSpPr>
          <p:nvPr/>
        </p:nvSpPr>
        <p:spPr bwMode="auto">
          <a:xfrm>
            <a:off x="3431098" y="1425623"/>
            <a:ext cx="7961152" cy="2327730"/>
          </a:xfrm>
          <a:prstGeom prst="roundRect">
            <a:avLst>
              <a:gd name="adj" fmla="val 10901"/>
            </a:avLst>
          </a:prstGeom>
          <a:solidFill>
            <a:srgbClr val="0070C0"/>
          </a:solidFill>
          <a:ln w="38100">
            <a:solidFill>
              <a:srgbClr val="FFFF00"/>
            </a:solidFill>
            <a:prstDash val="sysDot"/>
            <a:round/>
            <a:headEnd/>
            <a:tailEnd/>
          </a:ln>
          <a:extLst/>
        </p:spPr>
        <p:txBody>
          <a:bodyPr wrap="none" anchor="ctr"/>
          <a:lstStyle>
            <a:lvl1pPr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9pPr>
          </a:lstStyle>
          <a:p>
            <a:pPr algn="ctr"/>
            <a:endParaRPr lang="ja-JP" altLang="en-US" sz="2400">
              <a:solidFill>
                <a:srgbClr val="777777"/>
              </a:solidFill>
              <a:latin typeface="Calibri" pitchFamily="34" charset="0"/>
              <a:ea typeface="ＭＳ Ｐゴシック" charset="-128"/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50506" y="378506"/>
            <a:ext cx="11000792" cy="474630"/>
          </a:xfrm>
        </p:spPr>
        <p:txBody>
          <a:bodyPr>
            <a:normAutofit fontScale="90000"/>
          </a:bodyPr>
          <a:lstStyle/>
          <a:p>
            <a:r>
              <a:rPr kumimoji="1" lang="en-US" altLang="ja-JP" dirty="0">
                <a:latin typeface="Calibri" panose="020F0502020204030204" pitchFamily="34" charset="0"/>
              </a:rPr>
              <a:t>“public patch review” is </a:t>
            </a:r>
            <a:r>
              <a:rPr lang="en-US" altLang="ja-JP" dirty="0">
                <a:latin typeface="Calibri" panose="020F0502020204030204" pitchFamily="34" charset="0"/>
              </a:rPr>
              <a:t>the </a:t>
            </a:r>
            <a:r>
              <a:rPr kumimoji="1" lang="en-US" altLang="ja-JP" dirty="0">
                <a:latin typeface="Calibri" panose="020F0502020204030204" pitchFamily="34" charset="0"/>
              </a:rPr>
              <a:t>key success procedure</a:t>
            </a:r>
            <a:endParaRPr kumimoji="1" lang="ja-JP" altLang="en-US" dirty="0">
              <a:latin typeface="Calibri" panose="020F0502020204030204" pitchFamily="34" charset="0"/>
            </a:endParaRPr>
          </a:p>
        </p:txBody>
      </p:sp>
      <p:cxnSp>
        <p:nvCxnSpPr>
          <p:cNvPr id="5" name="直線コネクタ 4"/>
          <p:cNvCxnSpPr/>
          <p:nvPr/>
        </p:nvCxnSpPr>
        <p:spPr>
          <a:xfrm>
            <a:off x="466531" y="951722"/>
            <a:ext cx="11327363" cy="0"/>
          </a:xfrm>
          <a:prstGeom prst="line">
            <a:avLst/>
          </a:prstGeom>
          <a:ln w="381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>
          <a:xfrm>
            <a:off x="9227138" y="143481"/>
            <a:ext cx="2743200" cy="365125"/>
          </a:xfrm>
        </p:spPr>
        <p:txBody>
          <a:bodyPr/>
          <a:lstStyle/>
          <a:p>
            <a:fld id="{C52729F0-15D6-455A-9EC1-D8998104B78D}" type="slidenum">
              <a:rPr kumimoji="1" lang="ja-JP" altLang="en-US" sz="2400" smtClean="0">
                <a:latin typeface="Calibri" panose="020F0502020204030204" pitchFamily="34" charset="0"/>
              </a:rPr>
              <a:t>17</a:t>
            </a:fld>
            <a:endParaRPr kumimoji="1" lang="ja-JP" altLang="en-US" sz="2400" dirty="0">
              <a:latin typeface="Calibri" panose="020F0502020204030204" pitchFamily="34" charset="0"/>
            </a:endParaRPr>
          </a:p>
        </p:txBody>
      </p:sp>
      <p:sp>
        <p:nvSpPr>
          <p:cNvPr id="8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3912765" y="6474213"/>
            <a:ext cx="4114800" cy="365125"/>
          </a:xfrm>
        </p:spPr>
        <p:txBody>
          <a:bodyPr/>
          <a:lstStyle/>
          <a:p>
            <a:r>
              <a:rPr kumimoji="1" lang="en-US" altLang="ja-JP" dirty="0"/>
              <a:t>Best practice of Open Source Operating system adoption</a:t>
            </a:r>
            <a:endParaRPr kumimoji="1" lang="ja-JP" altLang="en-US" dirty="0"/>
          </a:p>
        </p:txBody>
      </p:sp>
      <p:sp>
        <p:nvSpPr>
          <p:cNvPr id="29" name="AutoShape 6"/>
          <p:cNvSpPr>
            <a:spLocks noChangeArrowheads="1"/>
          </p:cNvSpPr>
          <p:nvPr/>
        </p:nvSpPr>
        <p:spPr bwMode="auto">
          <a:xfrm>
            <a:off x="1119799" y="2771604"/>
            <a:ext cx="1617115" cy="757924"/>
          </a:xfrm>
          <a:prstGeom prst="roundRect">
            <a:avLst>
              <a:gd name="adj" fmla="val 16667"/>
            </a:avLst>
          </a:prstGeom>
          <a:ln/>
          <a:ex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anchor="ctr"/>
          <a:lstStyle>
            <a:lvl1pPr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9pPr>
          </a:lstStyle>
          <a:p>
            <a:pPr algn="ctr"/>
            <a:r>
              <a:rPr lang="en-US" altLang="ja-JP" sz="2400" b="1" dirty="0">
                <a:latin typeface="Calibri" pitchFamily="34" charset="0"/>
                <a:ea typeface="HG丸ｺﾞｼｯｸM-PRO" pitchFamily="50" charset="-128"/>
              </a:rPr>
              <a:t>IDEA</a:t>
            </a:r>
          </a:p>
        </p:txBody>
      </p:sp>
      <p:sp>
        <p:nvSpPr>
          <p:cNvPr id="30" name="AutoShape 7"/>
          <p:cNvSpPr>
            <a:spLocks noChangeArrowheads="1"/>
          </p:cNvSpPr>
          <p:nvPr/>
        </p:nvSpPr>
        <p:spPr bwMode="auto">
          <a:xfrm>
            <a:off x="3855062" y="2772327"/>
            <a:ext cx="1617115" cy="757924"/>
          </a:xfrm>
          <a:prstGeom prst="roundRect">
            <a:avLst>
              <a:gd name="adj" fmla="val 16667"/>
            </a:avLst>
          </a:prstGeom>
          <a:ln/>
          <a:ex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anchor="ctr"/>
          <a:lstStyle>
            <a:lvl1pPr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9pPr>
          </a:lstStyle>
          <a:p>
            <a:pPr algn="ctr"/>
            <a:r>
              <a:rPr lang="en-US" altLang="ja-JP" sz="2400" b="1" dirty="0">
                <a:latin typeface="Calibri" pitchFamily="34" charset="0"/>
                <a:ea typeface="HG丸ｺﾞｼｯｸM-PRO" pitchFamily="50" charset="-128"/>
              </a:rPr>
              <a:t>RFC</a:t>
            </a:r>
          </a:p>
        </p:txBody>
      </p:sp>
      <p:sp>
        <p:nvSpPr>
          <p:cNvPr id="31" name="AutoShape 8"/>
          <p:cNvSpPr>
            <a:spLocks noChangeArrowheads="1"/>
          </p:cNvSpPr>
          <p:nvPr/>
        </p:nvSpPr>
        <p:spPr bwMode="auto">
          <a:xfrm>
            <a:off x="6648786" y="2771604"/>
            <a:ext cx="1617114" cy="757924"/>
          </a:xfrm>
          <a:prstGeom prst="roundRect">
            <a:avLst>
              <a:gd name="adj" fmla="val 16667"/>
            </a:avLst>
          </a:prstGeom>
          <a:ln/>
          <a:ex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anchor="ctr"/>
          <a:lstStyle>
            <a:lvl1pPr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9pPr>
          </a:lstStyle>
          <a:p>
            <a:pPr algn="ctr">
              <a:lnSpc>
                <a:spcPts val="2000"/>
              </a:lnSpc>
            </a:pPr>
            <a:r>
              <a:rPr lang="en-US" altLang="ja-JP" sz="2000" b="1" dirty="0">
                <a:latin typeface="Calibri" pitchFamily="34" charset="0"/>
                <a:ea typeface="HG丸ｺﾞｼｯｸM-PRO" pitchFamily="50" charset="-128"/>
              </a:rPr>
              <a:t>Patch</a:t>
            </a:r>
            <a:br>
              <a:rPr lang="en-US" altLang="ja-JP" sz="2000" b="1" dirty="0">
                <a:latin typeface="Calibri" pitchFamily="34" charset="0"/>
                <a:ea typeface="HG丸ｺﾞｼｯｸM-PRO" pitchFamily="50" charset="-128"/>
              </a:rPr>
            </a:br>
            <a:r>
              <a:rPr lang="en-US" altLang="ja-JP" sz="2000" b="1" dirty="0">
                <a:latin typeface="Calibri" pitchFamily="34" charset="0"/>
                <a:ea typeface="HG丸ｺﾞｼｯｸM-PRO" pitchFamily="50" charset="-128"/>
              </a:rPr>
              <a:t>submission</a:t>
            </a:r>
          </a:p>
        </p:txBody>
      </p:sp>
      <p:sp>
        <p:nvSpPr>
          <p:cNvPr id="32" name="AutoShape 9"/>
          <p:cNvSpPr>
            <a:spLocks noChangeArrowheads="1"/>
          </p:cNvSpPr>
          <p:nvPr/>
        </p:nvSpPr>
        <p:spPr bwMode="auto">
          <a:xfrm>
            <a:off x="9459288" y="2762802"/>
            <a:ext cx="1617114" cy="757924"/>
          </a:xfrm>
          <a:prstGeom prst="roundRect">
            <a:avLst>
              <a:gd name="adj" fmla="val 16667"/>
            </a:avLst>
          </a:prstGeom>
          <a:ln/>
          <a:ex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anchor="ctr"/>
          <a:lstStyle>
            <a:lvl1pPr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9pPr>
          </a:lstStyle>
          <a:p>
            <a:pPr algn="ctr">
              <a:lnSpc>
                <a:spcPts val="2000"/>
              </a:lnSpc>
            </a:pPr>
            <a:r>
              <a:rPr lang="en-US" altLang="ja-JP" sz="2000" b="1" dirty="0">
                <a:latin typeface="Calibri" pitchFamily="34" charset="0"/>
                <a:ea typeface="HG丸ｺﾞｼｯｸM-PRO" pitchFamily="50" charset="-128"/>
              </a:rPr>
              <a:t>Patch</a:t>
            </a:r>
            <a:br>
              <a:rPr lang="en-US" altLang="ja-JP" sz="2000" b="1" dirty="0">
                <a:latin typeface="Calibri" pitchFamily="34" charset="0"/>
                <a:ea typeface="HG丸ｺﾞｼｯｸM-PRO" pitchFamily="50" charset="-128"/>
              </a:rPr>
            </a:br>
            <a:r>
              <a:rPr lang="en-US" altLang="ja-JP" sz="2000" b="1" dirty="0">
                <a:latin typeface="Calibri" pitchFamily="34" charset="0"/>
                <a:ea typeface="HG丸ｺﾞｼｯｸM-PRO" pitchFamily="50" charset="-128"/>
              </a:rPr>
              <a:t>improve</a:t>
            </a:r>
          </a:p>
        </p:txBody>
      </p:sp>
      <p:sp>
        <p:nvSpPr>
          <p:cNvPr id="33" name="AutoShape 10"/>
          <p:cNvSpPr>
            <a:spLocks noChangeArrowheads="1"/>
          </p:cNvSpPr>
          <p:nvPr/>
        </p:nvSpPr>
        <p:spPr bwMode="auto">
          <a:xfrm>
            <a:off x="6646288" y="4176909"/>
            <a:ext cx="1616122" cy="757924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>
            <a:defPPr>
              <a:defRPr lang="ja-JP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9pPr>
          </a:lstStyle>
          <a:p>
            <a:pPr algn="ctr">
              <a:lnSpc>
                <a:spcPts val="2000"/>
              </a:lnSpc>
              <a:defRPr/>
            </a:pPr>
            <a:r>
              <a:rPr lang="en-US" altLang="ja-JP" sz="2400" b="1" dirty="0">
                <a:latin typeface="Calibri" pitchFamily="34" charset="0"/>
                <a:ea typeface="HG丸ｺﾞｼｯｸM-PRO" pitchFamily="50" charset="-128"/>
              </a:rPr>
              <a:t>Linux</a:t>
            </a:r>
            <a:br>
              <a:rPr lang="en-US" altLang="ja-JP" sz="2400" b="1" dirty="0">
                <a:latin typeface="Calibri" pitchFamily="34" charset="0"/>
                <a:ea typeface="HG丸ｺﾞｼｯｸM-PRO" pitchFamily="50" charset="-128"/>
              </a:rPr>
            </a:br>
            <a:r>
              <a:rPr lang="en-US" altLang="ja-JP" sz="2400" b="1" dirty="0">
                <a:latin typeface="Calibri" pitchFamily="34" charset="0"/>
                <a:ea typeface="HG丸ｺﾞｼｯｸM-PRO" pitchFamily="50" charset="-128"/>
              </a:rPr>
              <a:t>next</a:t>
            </a:r>
          </a:p>
        </p:txBody>
      </p:sp>
      <p:sp>
        <p:nvSpPr>
          <p:cNvPr id="34" name="AutoShape 11"/>
          <p:cNvSpPr>
            <a:spLocks noChangeArrowheads="1"/>
          </p:cNvSpPr>
          <p:nvPr/>
        </p:nvSpPr>
        <p:spPr bwMode="auto">
          <a:xfrm>
            <a:off x="6665338" y="5443734"/>
            <a:ext cx="1616122" cy="757924"/>
          </a:xfrm>
          <a:prstGeom prst="roundRect">
            <a:avLst>
              <a:gd name="adj" fmla="val 16667"/>
            </a:avLst>
          </a:prstGeom>
          <a:ln/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>
            <a:lvl1pPr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9pPr>
          </a:lstStyle>
          <a:p>
            <a:pPr algn="ctr">
              <a:lnSpc>
                <a:spcPts val="2000"/>
              </a:lnSpc>
            </a:pPr>
            <a:r>
              <a:rPr lang="en-US" altLang="ja-JP" sz="2400" b="1" dirty="0">
                <a:latin typeface="Calibri" pitchFamily="34" charset="0"/>
                <a:ea typeface="HG丸ｺﾞｼｯｸM-PRO" pitchFamily="50" charset="-128"/>
              </a:rPr>
              <a:t>subsystem</a:t>
            </a:r>
            <a:br>
              <a:rPr lang="en-US" altLang="ja-JP" sz="2400" b="1" dirty="0">
                <a:latin typeface="Calibri" pitchFamily="34" charset="0"/>
                <a:ea typeface="HG丸ｺﾞｼｯｸM-PRO" pitchFamily="50" charset="-128"/>
              </a:rPr>
            </a:br>
            <a:r>
              <a:rPr lang="en-US" altLang="ja-JP" sz="2400" b="1" dirty="0">
                <a:latin typeface="Calibri" pitchFamily="34" charset="0"/>
                <a:ea typeface="HG丸ｺﾞｼｯｸM-PRO" pitchFamily="50" charset="-128"/>
              </a:rPr>
              <a:t>tree</a:t>
            </a:r>
          </a:p>
        </p:txBody>
      </p:sp>
      <p:sp>
        <p:nvSpPr>
          <p:cNvPr id="35" name="AutoShape 12"/>
          <p:cNvSpPr>
            <a:spLocks noChangeArrowheads="1"/>
          </p:cNvSpPr>
          <p:nvPr/>
        </p:nvSpPr>
        <p:spPr bwMode="auto">
          <a:xfrm>
            <a:off x="1743352" y="4801958"/>
            <a:ext cx="1617114" cy="757924"/>
          </a:xfrm>
          <a:prstGeom prst="roundRect">
            <a:avLst>
              <a:gd name="adj" fmla="val 16667"/>
            </a:avLst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ja-JP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9pPr>
          </a:lstStyle>
          <a:p>
            <a:pPr algn="ctr">
              <a:lnSpc>
                <a:spcPts val="2000"/>
              </a:lnSpc>
              <a:defRPr/>
            </a:pPr>
            <a:r>
              <a:rPr lang="en-US" altLang="ja-JP" sz="2400" b="1" dirty="0">
                <a:latin typeface="Calibri" pitchFamily="34" charset="0"/>
                <a:ea typeface="HG丸ｺﾞｼｯｸM-PRO" pitchFamily="50" charset="-128"/>
              </a:rPr>
              <a:t>mainline</a:t>
            </a:r>
          </a:p>
        </p:txBody>
      </p:sp>
      <p:sp>
        <p:nvSpPr>
          <p:cNvPr id="43" name="Text Box 22"/>
          <p:cNvSpPr txBox="1">
            <a:spLocks noChangeArrowheads="1"/>
          </p:cNvSpPr>
          <p:nvPr/>
        </p:nvSpPr>
        <p:spPr bwMode="auto">
          <a:xfrm>
            <a:off x="3855062" y="1463712"/>
            <a:ext cx="2770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>
            <a:spAutoFit/>
          </a:bodyPr>
          <a:lstStyle>
            <a:defPPr>
              <a:defRPr lang="ja-JP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US" altLang="ja-JP" sz="2400" dirty="0">
                <a:solidFill>
                  <a:srgbClr val="FFFF00"/>
                </a:solidFill>
                <a:latin typeface="Calibri" pitchFamily="34" charset="0"/>
              </a:rPr>
              <a:t>public mailing List</a:t>
            </a:r>
          </a:p>
        </p:txBody>
      </p:sp>
      <p:sp>
        <p:nvSpPr>
          <p:cNvPr id="44" name="AutoShape 27"/>
          <p:cNvSpPr>
            <a:spLocks noChangeArrowheads="1"/>
          </p:cNvSpPr>
          <p:nvPr/>
        </p:nvSpPr>
        <p:spPr bwMode="auto">
          <a:xfrm flipH="1">
            <a:off x="7281643" y="2073217"/>
            <a:ext cx="3111763" cy="618306"/>
          </a:xfrm>
          <a:prstGeom prst="curvedDownArrow">
            <a:avLst>
              <a:gd name="adj1" fmla="val 41055"/>
              <a:gd name="adj2" fmla="val 126860"/>
              <a:gd name="adj3" fmla="val 25236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CCFF"/>
            </a:solidFill>
          </a:ln>
          <a:effectLst>
            <a:prstShdw prst="shdw17" dist="17961" dir="2700000">
              <a:srgbClr val="001F7A"/>
            </a:prstShdw>
          </a:effectLst>
          <a:extLst/>
        </p:spPr>
        <p:txBody>
          <a:bodyPr wrap="none" anchor="ctr"/>
          <a:lstStyle>
            <a:lvl1pPr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9pPr>
          </a:lstStyle>
          <a:p>
            <a:pPr algn="ctr"/>
            <a:endParaRPr lang="ja-JP" altLang="en-US" sz="2400">
              <a:solidFill>
                <a:srgbClr val="777777"/>
              </a:solidFill>
              <a:latin typeface="Calibri" pitchFamily="34" charset="0"/>
              <a:ea typeface="ＭＳ Ｐゴシック" charset="-128"/>
            </a:endParaRPr>
          </a:p>
        </p:txBody>
      </p:sp>
      <p:sp>
        <p:nvSpPr>
          <p:cNvPr id="45" name="Text Box 28"/>
          <p:cNvSpPr txBox="1">
            <a:spLocks noChangeArrowheads="1"/>
          </p:cNvSpPr>
          <p:nvPr/>
        </p:nvSpPr>
        <p:spPr bwMode="auto">
          <a:xfrm>
            <a:off x="7497482" y="1611551"/>
            <a:ext cx="302253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>
            <a:spAutoFit/>
          </a:bodyPr>
          <a:lstStyle>
            <a:defPPr>
              <a:defRPr lang="ja-JP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US" altLang="ja-JP" sz="2400" dirty="0">
                <a:solidFill>
                  <a:srgbClr val="FFFF00"/>
                </a:solidFill>
                <a:latin typeface="Calibri" pitchFamily="34" charset="0"/>
              </a:rPr>
              <a:t>Iteration 3 ~ 10 times</a:t>
            </a:r>
          </a:p>
        </p:txBody>
      </p:sp>
      <p:cxnSp>
        <p:nvCxnSpPr>
          <p:cNvPr id="50" name="直線矢印コネクタ 49"/>
          <p:cNvCxnSpPr/>
          <p:nvPr/>
        </p:nvCxnSpPr>
        <p:spPr>
          <a:xfrm>
            <a:off x="2810312" y="3162650"/>
            <a:ext cx="981512" cy="0"/>
          </a:xfrm>
          <a:prstGeom prst="straightConnector1">
            <a:avLst/>
          </a:prstGeom>
          <a:ln w="5715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線矢印コネクタ 52"/>
          <p:cNvCxnSpPr/>
          <p:nvPr/>
        </p:nvCxnSpPr>
        <p:spPr>
          <a:xfrm>
            <a:off x="5538136" y="3162650"/>
            <a:ext cx="981512" cy="0"/>
          </a:xfrm>
          <a:prstGeom prst="straightConnector1">
            <a:avLst/>
          </a:prstGeom>
          <a:ln w="5715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線矢印コネクタ 53"/>
          <p:cNvCxnSpPr/>
          <p:nvPr/>
        </p:nvCxnSpPr>
        <p:spPr>
          <a:xfrm>
            <a:off x="8356839" y="3164048"/>
            <a:ext cx="981512" cy="0"/>
          </a:xfrm>
          <a:prstGeom prst="straightConnector1">
            <a:avLst/>
          </a:prstGeom>
          <a:ln w="5715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線矢印コネクタ 56"/>
          <p:cNvCxnSpPr/>
          <p:nvPr/>
        </p:nvCxnSpPr>
        <p:spPr>
          <a:xfrm flipH="1">
            <a:off x="8356839" y="4532851"/>
            <a:ext cx="1894129" cy="0"/>
          </a:xfrm>
          <a:prstGeom prst="straightConnector1">
            <a:avLst/>
          </a:prstGeom>
          <a:ln w="5715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線矢印コネクタ 59"/>
          <p:cNvCxnSpPr/>
          <p:nvPr/>
        </p:nvCxnSpPr>
        <p:spPr>
          <a:xfrm flipH="1">
            <a:off x="8356839" y="5784210"/>
            <a:ext cx="1894129" cy="0"/>
          </a:xfrm>
          <a:prstGeom prst="straightConnector1">
            <a:avLst/>
          </a:prstGeom>
          <a:ln w="5715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線コネクタ 61"/>
          <p:cNvCxnSpPr/>
          <p:nvPr/>
        </p:nvCxnSpPr>
        <p:spPr>
          <a:xfrm flipV="1">
            <a:off x="10250968" y="3640822"/>
            <a:ext cx="0" cy="2176944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線矢印コネクタ 63"/>
          <p:cNvCxnSpPr/>
          <p:nvPr/>
        </p:nvCxnSpPr>
        <p:spPr>
          <a:xfrm flipH="1">
            <a:off x="3514987" y="4532851"/>
            <a:ext cx="2936147" cy="517322"/>
          </a:xfrm>
          <a:prstGeom prst="straightConnector1">
            <a:avLst/>
          </a:prstGeom>
          <a:ln w="3810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線矢印コネクタ 65"/>
          <p:cNvCxnSpPr/>
          <p:nvPr/>
        </p:nvCxnSpPr>
        <p:spPr>
          <a:xfrm flipH="1" flipV="1">
            <a:off x="3514987" y="5222576"/>
            <a:ext cx="3004661" cy="595190"/>
          </a:xfrm>
          <a:prstGeom prst="straightConnector1">
            <a:avLst/>
          </a:prstGeom>
          <a:ln w="3810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角丸四角形吹き出し 66"/>
          <p:cNvSpPr/>
          <p:nvPr/>
        </p:nvSpPr>
        <p:spPr>
          <a:xfrm>
            <a:off x="281973" y="1156155"/>
            <a:ext cx="2528339" cy="1336288"/>
          </a:xfrm>
          <a:prstGeom prst="wedgeRoundRectCallout">
            <a:avLst>
              <a:gd name="adj1" fmla="val 88616"/>
              <a:gd name="adj2" fmla="val 69565"/>
              <a:gd name="adj3" fmla="val 16667"/>
            </a:avLst>
          </a:prstGeom>
          <a:ln>
            <a:solidFill>
              <a:srgbClr val="00B0F0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500"/>
              </a:lnSpc>
            </a:pPr>
            <a:r>
              <a:rPr kumimoji="1" lang="en-US" altLang="ja-JP" sz="2400" dirty="0">
                <a:solidFill>
                  <a:schemeClr val="tx1"/>
                </a:solidFill>
              </a:rPr>
              <a:t>Do not send a completed code,</a:t>
            </a:r>
          </a:p>
          <a:p>
            <a:pPr algn="ctr">
              <a:lnSpc>
                <a:spcPts val="2500"/>
              </a:lnSpc>
            </a:pPr>
            <a:r>
              <a:rPr kumimoji="1" lang="en-US" altLang="ja-JP" sz="2400" dirty="0">
                <a:solidFill>
                  <a:schemeClr val="tx1"/>
                </a:solidFill>
              </a:rPr>
              <a:t>but just idea and</a:t>
            </a:r>
          </a:p>
          <a:p>
            <a:pPr algn="ctr">
              <a:lnSpc>
                <a:spcPts val="2500"/>
              </a:lnSpc>
            </a:pPr>
            <a:r>
              <a:rPr kumimoji="1" lang="en-US" altLang="ja-JP" sz="2400" dirty="0">
                <a:solidFill>
                  <a:schemeClr val="tx1"/>
                </a:solidFill>
              </a:rPr>
              <a:t>small chunk piece</a:t>
            </a:r>
            <a:endParaRPr kumimoji="1" lang="ja-JP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2592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直線コネクタ 15"/>
          <p:cNvCxnSpPr/>
          <p:nvPr/>
        </p:nvCxnSpPr>
        <p:spPr>
          <a:xfrm>
            <a:off x="1203649" y="2332655"/>
            <a:ext cx="0" cy="26032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線コネクタ 16"/>
          <p:cNvCxnSpPr/>
          <p:nvPr/>
        </p:nvCxnSpPr>
        <p:spPr>
          <a:xfrm>
            <a:off x="11003899" y="2335807"/>
            <a:ext cx="0" cy="26032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コネクタ 19"/>
          <p:cNvCxnSpPr/>
          <p:nvPr/>
        </p:nvCxnSpPr>
        <p:spPr>
          <a:xfrm>
            <a:off x="4142792" y="2808516"/>
            <a:ext cx="21773" cy="21398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矢印コネクタ 13"/>
          <p:cNvCxnSpPr/>
          <p:nvPr/>
        </p:nvCxnSpPr>
        <p:spPr>
          <a:xfrm>
            <a:off x="2090058" y="4320075"/>
            <a:ext cx="7959012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50506" y="378506"/>
            <a:ext cx="11000792" cy="474630"/>
          </a:xfrm>
        </p:spPr>
        <p:txBody>
          <a:bodyPr>
            <a:normAutofit fontScale="90000"/>
          </a:bodyPr>
          <a:lstStyle/>
          <a:p>
            <a:r>
              <a:rPr lang="en-US" altLang="ja-JP" dirty="0">
                <a:latin typeface="Calibri" panose="020F0502020204030204" pitchFamily="34" charset="0"/>
              </a:rPr>
              <a:t>Constant kernel version migration process</a:t>
            </a:r>
            <a:endParaRPr kumimoji="1" lang="ja-JP" altLang="en-US" dirty="0">
              <a:latin typeface="Calibri" panose="020F0502020204030204" pitchFamily="34" charset="0"/>
            </a:endParaRPr>
          </a:p>
        </p:txBody>
      </p:sp>
      <p:cxnSp>
        <p:nvCxnSpPr>
          <p:cNvPr id="5" name="直線コネクタ 4"/>
          <p:cNvCxnSpPr/>
          <p:nvPr/>
        </p:nvCxnSpPr>
        <p:spPr>
          <a:xfrm>
            <a:off x="466531" y="951722"/>
            <a:ext cx="11327363" cy="0"/>
          </a:xfrm>
          <a:prstGeom prst="line">
            <a:avLst/>
          </a:prstGeom>
          <a:ln w="381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>
          <a:xfrm>
            <a:off x="9227139" y="146651"/>
            <a:ext cx="2743200" cy="365125"/>
          </a:xfrm>
        </p:spPr>
        <p:txBody>
          <a:bodyPr/>
          <a:lstStyle/>
          <a:p>
            <a:fld id="{C52729F0-15D6-455A-9EC1-D8998104B78D}" type="slidenum">
              <a:rPr kumimoji="1" lang="ja-JP" altLang="en-US" sz="2400" smtClean="0">
                <a:latin typeface="Calibri" panose="020F0502020204030204" pitchFamily="34" charset="0"/>
              </a:rPr>
              <a:t>18</a:t>
            </a:fld>
            <a:endParaRPr kumimoji="1" lang="ja-JP" altLang="en-US" sz="2400" dirty="0">
              <a:latin typeface="Calibri" panose="020F0502020204030204" pitchFamily="34" charset="0"/>
            </a:endParaRPr>
          </a:p>
        </p:txBody>
      </p:sp>
      <p:sp>
        <p:nvSpPr>
          <p:cNvPr id="8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3912765" y="6474213"/>
            <a:ext cx="4114800" cy="365125"/>
          </a:xfrm>
        </p:spPr>
        <p:txBody>
          <a:bodyPr/>
          <a:lstStyle/>
          <a:p>
            <a:r>
              <a:rPr kumimoji="1" lang="en-US" altLang="ja-JP" dirty="0"/>
              <a:t>Best practice of Open Source Operating system adoption</a:t>
            </a:r>
            <a:endParaRPr kumimoji="1" lang="ja-JP" altLang="en-US" dirty="0"/>
          </a:p>
        </p:txBody>
      </p:sp>
      <p:sp>
        <p:nvSpPr>
          <p:cNvPr id="9" name="AutoShape 6"/>
          <p:cNvSpPr>
            <a:spLocks noChangeArrowheads="1"/>
          </p:cNvSpPr>
          <p:nvPr/>
        </p:nvSpPr>
        <p:spPr bwMode="auto">
          <a:xfrm>
            <a:off x="333936" y="3807918"/>
            <a:ext cx="1728129" cy="1004442"/>
          </a:xfrm>
          <a:prstGeom prst="roundRect">
            <a:avLst>
              <a:gd name="adj" fmla="val 16667"/>
            </a:avLst>
          </a:prstGeom>
          <a:ln/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lIns="0" tIns="0" rIns="0" bIns="0" anchor="ctr"/>
          <a:lstStyle>
            <a:lvl1pPr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9pPr>
          </a:lstStyle>
          <a:p>
            <a:pPr algn="ctr"/>
            <a:r>
              <a:rPr lang="en-US" altLang="ja-JP" sz="2400" b="1" dirty="0">
                <a:latin typeface="Calibri" pitchFamily="34" charset="0"/>
                <a:ea typeface="HG丸ｺﾞｼｯｸM-PRO" pitchFamily="50" charset="-128"/>
              </a:rPr>
              <a:t>kernel 4.6</a:t>
            </a:r>
            <a:br>
              <a:rPr lang="en-US" altLang="ja-JP" sz="2400" b="1" dirty="0">
                <a:latin typeface="Calibri" pitchFamily="34" charset="0"/>
                <a:ea typeface="HG丸ｺﾞｼｯｸM-PRO" pitchFamily="50" charset="-128"/>
              </a:rPr>
            </a:br>
            <a:r>
              <a:rPr lang="en-US" altLang="ja-JP" sz="2400" b="1" dirty="0">
                <a:latin typeface="Calibri" pitchFamily="34" charset="0"/>
                <a:ea typeface="HG丸ｺﾞｼｯｸM-PRO" pitchFamily="50" charset="-128"/>
              </a:rPr>
              <a:t>release</a:t>
            </a:r>
          </a:p>
        </p:txBody>
      </p:sp>
      <p:sp>
        <p:nvSpPr>
          <p:cNvPr id="10" name="AutoShape 7"/>
          <p:cNvSpPr>
            <a:spLocks noChangeArrowheads="1"/>
          </p:cNvSpPr>
          <p:nvPr/>
        </p:nvSpPr>
        <p:spPr bwMode="auto">
          <a:xfrm>
            <a:off x="3416951" y="3929324"/>
            <a:ext cx="1478908" cy="757924"/>
          </a:xfrm>
          <a:prstGeom prst="roundRect">
            <a:avLst>
              <a:gd name="adj" fmla="val 16667"/>
            </a:avLst>
          </a:prstGeom>
          <a:ln/>
          <a:ex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lIns="0" tIns="0" rIns="0" bIns="0" anchor="ctr"/>
          <a:lstStyle>
            <a:lvl1pPr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9pPr>
          </a:lstStyle>
          <a:p>
            <a:pPr algn="ctr"/>
            <a:r>
              <a:rPr lang="en-US" altLang="ja-JP" sz="2400" b="1" dirty="0">
                <a:latin typeface="Calibri" pitchFamily="34" charset="0"/>
                <a:ea typeface="HG丸ｺﾞｼｯｸM-PRO" pitchFamily="50" charset="-128"/>
              </a:rPr>
              <a:t>4.7-rc1</a:t>
            </a:r>
          </a:p>
        </p:txBody>
      </p:sp>
      <p:sp>
        <p:nvSpPr>
          <p:cNvPr id="11" name="AutoShape 8"/>
          <p:cNvSpPr>
            <a:spLocks noChangeArrowheads="1"/>
          </p:cNvSpPr>
          <p:nvPr/>
        </p:nvSpPr>
        <p:spPr bwMode="auto">
          <a:xfrm>
            <a:off x="5560046" y="3929324"/>
            <a:ext cx="1478907" cy="757924"/>
          </a:xfrm>
          <a:prstGeom prst="roundRect">
            <a:avLst>
              <a:gd name="adj" fmla="val 16667"/>
            </a:avLst>
          </a:prstGeom>
          <a:ln/>
          <a:ex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lIns="0" tIns="0" rIns="0" bIns="0" anchor="ctr"/>
          <a:lstStyle>
            <a:lvl1pPr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9pPr>
          </a:lstStyle>
          <a:p>
            <a:pPr algn="ctr">
              <a:lnSpc>
                <a:spcPts val="2000"/>
              </a:lnSpc>
            </a:pPr>
            <a:r>
              <a:rPr lang="en-US" altLang="ja-JP" sz="2400" b="1" dirty="0">
                <a:latin typeface="Calibri" pitchFamily="34" charset="0"/>
                <a:ea typeface="HG丸ｺﾞｼｯｸM-PRO" pitchFamily="50" charset="-128"/>
              </a:rPr>
              <a:t>4.7-rc2</a:t>
            </a:r>
          </a:p>
        </p:txBody>
      </p:sp>
      <p:sp>
        <p:nvSpPr>
          <p:cNvPr id="12" name="AutoShape 9"/>
          <p:cNvSpPr>
            <a:spLocks noChangeArrowheads="1"/>
          </p:cNvSpPr>
          <p:nvPr/>
        </p:nvSpPr>
        <p:spPr bwMode="auto">
          <a:xfrm>
            <a:off x="8185103" y="3926674"/>
            <a:ext cx="1478907" cy="757924"/>
          </a:xfrm>
          <a:prstGeom prst="roundRect">
            <a:avLst>
              <a:gd name="adj" fmla="val 16667"/>
            </a:avLst>
          </a:prstGeom>
          <a:ln/>
          <a:ex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lIns="0" tIns="0" rIns="0" bIns="0" anchor="ctr"/>
          <a:lstStyle>
            <a:lvl1pPr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9pPr>
          </a:lstStyle>
          <a:p>
            <a:pPr algn="ctr">
              <a:lnSpc>
                <a:spcPts val="2000"/>
              </a:lnSpc>
            </a:pPr>
            <a:r>
              <a:rPr lang="en-US" altLang="ja-JP" sz="2400" b="1" dirty="0">
                <a:latin typeface="Calibri" pitchFamily="34" charset="0"/>
                <a:ea typeface="HG丸ｺﾞｼｯｸM-PRO" pitchFamily="50" charset="-128"/>
              </a:rPr>
              <a:t>4.7-rcX</a:t>
            </a:r>
            <a:endParaRPr lang="en-US" altLang="ja-JP" sz="2000" b="1" dirty="0">
              <a:latin typeface="Calibri" pitchFamily="34" charset="0"/>
              <a:ea typeface="HG丸ｺﾞｼｯｸM-PRO" pitchFamily="50" charset="-128"/>
            </a:endParaRPr>
          </a:p>
        </p:txBody>
      </p:sp>
      <p:sp>
        <p:nvSpPr>
          <p:cNvPr id="13" name="AutoShape 6"/>
          <p:cNvSpPr>
            <a:spLocks noChangeArrowheads="1"/>
          </p:cNvSpPr>
          <p:nvPr/>
        </p:nvSpPr>
        <p:spPr bwMode="auto">
          <a:xfrm>
            <a:off x="10143515" y="3820357"/>
            <a:ext cx="1728129" cy="1004442"/>
          </a:xfrm>
          <a:prstGeom prst="roundRect">
            <a:avLst>
              <a:gd name="adj" fmla="val 16667"/>
            </a:avLst>
          </a:prstGeom>
          <a:ln/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lIns="0" tIns="0" rIns="0" bIns="0" anchor="ctr"/>
          <a:lstStyle>
            <a:lvl1pPr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Georgia" pitchFamily="18" charset="0"/>
                <a:ea typeface="ＭＳ Ｐ明朝" charset="-128"/>
              </a:defRPr>
            </a:lvl9pPr>
          </a:lstStyle>
          <a:p>
            <a:pPr algn="ctr"/>
            <a:r>
              <a:rPr lang="en-US" altLang="ja-JP" sz="2400" b="1" dirty="0">
                <a:latin typeface="Calibri" pitchFamily="34" charset="0"/>
                <a:ea typeface="HG丸ｺﾞｼｯｸM-PRO" pitchFamily="50" charset="-128"/>
              </a:rPr>
              <a:t>kernel 4.7</a:t>
            </a:r>
            <a:br>
              <a:rPr lang="en-US" altLang="ja-JP" sz="2400" b="1" dirty="0">
                <a:latin typeface="Calibri" pitchFamily="34" charset="0"/>
                <a:ea typeface="HG丸ｺﾞｼｯｸM-PRO" pitchFamily="50" charset="-128"/>
              </a:rPr>
            </a:br>
            <a:r>
              <a:rPr lang="en-US" altLang="ja-JP" sz="2400" b="1" dirty="0">
                <a:latin typeface="Calibri" pitchFamily="34" charset="0"/>
                <a:ea typeface="HG丸ｺﾞｼｯｸM-PRO" pitchFamily="50" charset="-128"/>
              </a:rPr>
              <a:t>release</a:t>
            </a:r>
          </a:p>
        </p:txBody>
      </p:sp>
      <p:cxnSp>
        <p:nvCxnSpPr>
          <p:cNvPr id="25" name="直線矢印コネクタ 24"/>
          <p:cNvCxnSpPr/>
          <p:nvPr/>
        </p:nvCxnSpPr>
        <p:spPr>
          <a:xfrm>
            <a:off x="1203649" y="2491275"/>
            <a:ext cx="980025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左右矢印 25"/>
          <p:cNvSpPr/>
          <p:nvPr/>
        </p:nvSpPr>
        <p:spPr>
          <a:xfrm>
            <a:off x="1203649" y="2893422"/>
            <a:ext cx="2939143" cy="625243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merge window</a:t>
            </a:r>
            <a:endParaRPr kumimoji="1" lang="ja-JP" altLang="en-US" dirty="0"/>
          </a:p>
        </p:txBody>
      </p:sp>
      <p:sp>
        <p:nvSpPr>
          <p:cNvPr id="27" name="左右矢印 26"/>
          <p:cNvSpPr/>
          <p:nvPr/>
        </p:nvSpPr>
        <p:spPr>
          <a:xfrm>
            <a:off x="4173891" y="2893532"/>
            <a:ext cx="6808235" cy="625243"/>
          </a:xfrm>
          <a:prstGeom prst="left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validation period (rc1 to </a:t>
            </a:r>
            <a:r>
              <a:rPr kumimoji="1" lang="en-US" altLang="ja-JP" dirty="0" err="1"/>
              <a:t>rcX</a:t>
            </a:r>
            <a:r>
              <a:rPr kumimoji="1" lang="en-US" altLang="ja-JP" dirty="0"/>
              <a:t>, likely 8 or 9)</a:t>
            </a:r>
            <a:endParaRPr kumimoji="1" lang="ja-JP" altLang="en-US" dirty="0"/>
          </a:p>
        </p:txBody>
      </p:sp>
      <p:sp>
        <p:nvSpPr>
          <p:cNvPr id="28" name="AutoShape 10"/>
          <p:cNvSpPr>
            <a:spLocks noChangeArrowheads="1"/>
          </p:cNvSpPr>
          <p:nvPr/>
        </p:nvSpPr>
        <p:spPr bwMode="auto">
          <a:xfrm>
            <a:off x="195942" y="1288648"/>
            <a:ext cx="1726164" cy="43252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>
            <a:defPPr>
              <a:defRPr lang="ja-JP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ＭＳ Ｐゴシック" charset="-128"/>
                <a:cs typeface="+mn-cs"/>
              </a:defRPr>
            </a:lvl9pPr>
          </a:lstStyle>
          <a:p>
            <a:pPr algn="ctr">
              <a:lnSpc>
                <a:spcPts val="2000"/>
              </a:lnSpc>
              <a:defRPr/>
            </a:pPr>
            <a:r>
              <a:rPr lang="en-US" altLang="ja-JP" sz="2400" b="1" dirty="0">
                <a:latin typeface="Calibri" pitchFamily="34" charset="0"/>
                <a:ea typeface="HG丸ｺﾞｼｯｸM-PRO" pitchFamily="50" charset="-128"/>
              </a:rPr>
              <a:t>Linux next</a:t>
            </a:r>
          </a:p>
        </p:txBody>
      </p:sp>
      <p:cxnSp>
        <p:nvCxnSpPr>
          <p:cNvPr id="30" name="直線矢印コネクタ 29"/>
          <p:cNvCxnSpPr/>
          <p:nvPr/>
        </p:nvCxnSpPr>
        <p:spPr>
          <a:xfrm>
            <a:off x="1181876" y="1828800"/>
            <a:ext cx="880189" cy="1064622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テキスト ボックス 30"/>
          <p:cNvSpPr txBox="1"/>
          <p:nvPr/>
        </p:nvSpPr>
        <p:spPr>
          <a:xfrm>
            <a:off x="1850592" y="3340689"/>
            <a:ext cx="18484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/>
              <a:t>around 2 weeks</a:t>
            </a:r>
            <a:endParaRPr kumimoji="1" lang="ja-JP" altLang="en-US" dirty="0"/>
          </a:p>
        </p:txBody>
      </p:sp>
      <p:sp>
        <p:nvSpPr>
          <p:cNvPr id="32" name="テキスト ボックス 31"/>
          <p:cNvSpPr txBox="1"/>
          <p:nvPr/>
        </p:nvSpPr>
        <p:spPr>
          <a:xfrm>
            <a:off x="4635803" y="2140616"/>
            <a:ext cx="40976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/>
              <a:t>constant release at around every 70 days </a:t>
            </a:r>
            <a:endParaRPr kumimoji="1" lang="ja-JP" altLang="en-US" dirty="0"/>
          </a:p>
        </p:txBody>
      </p:sp>
      <p:sp>
        <p:nvSpPr>
          <p:cNvPr id="33" name="テキスト ボックス 32"/>
          <p:cNvSpPr txBox="1"/>
          <p:nvPr/>
        </p:nvSpPr>
        <p:spPr>
          <a:xfrm>
            <a:off x="6528339" y="3331704"/>
            <a:ext cx="2541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/>
              <a:t>around 7 or 8 weeks</a:t>
            </a:r>
            <a:endParaRPr kumimoji="1" lang="ja-JP" altLang="en-US" dirty="0"/>
          </a:p>
        </p:txBody>
      </p:sp>
      <p:sp>
        <p:nvSpPr>
          <p:cNvPr id="35" name="テキスト ボックス 34"/>
          <p:cNvSpPr txBox="1"/>
          <p:nvPr/>
        </p:nvSpPr>
        <p:spPr>
          <a:xfrm>
            <a:off x="800895" y="5249916"/>
            <a:ext cx="112716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l"/>
            </a:pPr>
            <a:r>
              <a:rPr kumimoji="1" lang="en-US" altLang="ja-JP" sz="2400" dirty="0">
                <a:solidFill>
                  <a:srgbClr val="FFFF00"/>
                </a:solidFill>
              </a:rPr>
              <a:t>Patch merge period starts right after new version kernel release, and last 2 weeks.</a:t>
            </a:r>
          </a:p>
          <a:p>
            <a:pPr marL="342900" indent="-342900">
              <a:buFont typeface="Wingdings" panose="05000000000000000000" pitchFamily="2" charset="2"/>
              <a:buChar char="l"/>
            </a:pPr>
            <a:r>
              <a:rPr kumimoji="1" lang="en-US" altLang="ja-JP" sz="2400" dirty="0">
                <a:solidFill>
                  <a:srgbClr val="FFFF00"/>
                </a:solidFill>
              </a:rPr>
              <a:t>After merge windows close, multiple validation release (rc1 to rc8/9) continues</a:t>
            </a:r>
          </a:p>
          <a:p>
            <a:pPr marL="342900" indent="-342900">
              <a:buFont typeface="Wingdings" panose="05000000000000000000" pitchFamily="2" charset="2"/>
              <a:buChar char="l"/>
            </a:pPr>
            <a:r>
              <a:rPr kumimoji="1" lang="en-US" altLang="ja-JP" sz="2400" dirty="0">
                <a:solidFill>
                  <a:srgbClr val="FFFF00"/>
                </a:solidFill>
              </a:rPr>
              <a:t>Linus keeps same release interval of around 65 days.</a:t>
            </a:r>
            <a:endParaRPr kumimoji="1" lang="ja-JP" altLang="en-US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7821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50506" y="378506"/>
            <a:ext cx="11000792" cy="474630"/>
          </a:xfrm>
        </p:spPr>
        <p:txBody>
          <a:bodyPr>
            <a:normAutofit fontScale="90000"/>
          </a:bodyPr>
          <a:lstStyle/>
          <a:p>
            <a:r>
              <a:rPr lang="en-US" altLang="ja-JP" dirty="0">
                <a:latin typeface="Calibri" panose="020F0502020204030204" pitchFamily="34" charset="0"/>
              </a:rPr>
              <a:t>Agenda</a:t>
            </a:r>
            <a:endParaRPr kumimoji="1" lang="ja-JP" altLang="en-US" dirty="0">
              <a:latin typeface="Calibri" panose="020F0502020204030204" pitchFamily="34" charset="0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50506" y="1287624"/>
            <a:ext cx="11243388" cy="5215813"/>
          </a:xfrm>
        </p:spPr>
        <p:txBody>
          <a:bodyPr/>
          <a:lstStyle/>
          <a:p>
            <a:r>
              <a:rPr lang="en-US" altLang="ja-JP" dirty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</a:rPr>
              <a:t>Software structure of IVI (In Vehicle Information) system</a:t>
            </a:r>
          </a:p>
          <a:p>
            <a:pPr lvl="1"/>
            <a:r>
              <a:rPr lang="en-US" altLang="ja-JP" dirty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</a:rPr>
              <a:t>IVI software trend and architecture</a:t>
            </a:r>
          </a:p>
          <a:p>
            <a:pPr lvl="1"/>
            <a:r>
              <a:rPr lang="en-US" altLang="ja-JP" dirty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</a:rPr>
              <a:t>RTOS vs. Linux philosophy comparison</a:t>
            </a:r>
          </a:p>
          <a:p>
            <a:pPr lvl="1"/>
            <a:r>
              <a:rPr kumimoji="1" lang="en-US" altLang="ja-JP" dirty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</a:rPr>
              <a:t>C</a:t>
            </a:r>
            <a:r>
              <a:rPr lang="en-US" altLang="ja-JP" dirty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</a:rPr>
              <a:t>hallenge of c</a:t>
            </a:r>
            <a:r>
              <a:rPr kumimoji="1" lang="en-US" altLang="ja-JP" dirty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</a:rPr>
              <a:t>onnected car software</a:t>
            </a:r>
          </a:p>
          <a:p>
            <a:r>
              <a:rPr kumimoji="1" lang="en-US" altLang="ja-JP" dirty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</a:rPr>
              <a:t>The fact of Linux kernel</a:t>
            </a:r>
          </a:p>
          <a:p>
            <a:pPr lvl="1"/>
            <a:r>
              <a:rPr lang="en-US" altLang="ja-JP" dirty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</a:rPr>
              <a:t>Linux kernel summary</a:t>
            </a:r>
          </a:p>
          <a:p>
            <a:pPr lvl="1"/>
            <a:r>
              <a:rPr lang="en-US" altLang="ja-JP" dirty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</a:rPr>
              <a:t>development community</a:t>
            </a:r>
          </a:p>
          <a:p>
            <a:pPr lvl="1"/>
            <a:r>
              <a:rPr lang="en-US" altLang="ja-JP" dirty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</a:rPr>
              <a:t>Transparency and openness of OSS development process</a:t>
            </a:r>
            <a:endParaRPr kumimoji="1" lang="en-US" altLang="ja-JP" dirty="0">
              <a:solidFill>
                <a:schemeClr val="tx1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r>
              <a:rPr lang="en-US" altLang="ja-JP" dirty="0">
                <a:solidFill>
                  <a:srgbClr val="FFFF00"/>
                </a:solidFill>
                <a:latin typeface="Calibri" panose="020F0502020204030204" pitchFamily="34" charset="0"/>
              </a:rPr>
              <a:t>OSS adoption challenge for IVI system</a:t>
            </a:r>
          </a:p>
          <a:p>
            <a:pPr lvl="1"/>
            <a:r>
              <a:rPr lang="en-US" altLang="ja-JP" dirty="0">
                <a:solidFill>
                  <a:srgbClr val="FFFF00"/>
                </a:solidFill>
                <a:latin typeface="Calibri" panose="020F0502020204030204" pitchFamily="34" charset="0"/>
              </a:rPr>
              <a:t>C</a:t>
            </a:r>
            <a:r>
              <a:rPr kumimoji="1" lang="en-US" altLang="ja-JP" dirty="0">
                <a:solidFill>
                  <a:srgbClr val="FFFF00"/>
                </a:solidFill>
                <a:latin typeface="Calibri" panose="020F0502020204030204" pitchFamily="34" charset="0"/>
              </a:rPr>
              <a:t>ode quality</a:t>
            </a:r>
          </a:p>
          <a:p>
            <a:pPr lvl="1"/>
            <a:r>
              <a:rPr lang="en-US" altLang="ja-JP" dirty="0">
                <a:solidFill>
                  <a:srgbClr val="FFFF00"/>
                </a:solidFill>
                <a:latin typeface="Calibri" panose="020F0502020204030204" pitchFamily="34" charset="0"/>
              </a:rPr>
              <a:t>Security risk management</a:t>
            </a:r>
          </a:p>
        </p:txBody>
      </p:sp>
      <p:cxnSp>
        <p:nvCxnSpPr>
          <p:cNvPr id="5" name="直線コネクタ 4"/>
          <p:cNvCxnSpPr/>
          <p:nvPr/>
        </p:nvCxnSpPr>
        <p:spPr>
          <a:xfrm>
            <a:off x="466531" y="951722"/>
            <a:ext cx="11327363" cy="0"/>
          </a:xfrm>
          <a:prstGeom prst="line">
            <a:avLst/>
          </a:prstGeom>
          <a:ln w="381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>
          <a:xfrm>
            <a:off x="9233429" y="146651"/>
            <a:ext cx="2743200" cy="365125"/>
          </a:xfrm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52729F0-15D6-455A-9EC1-D8998104B78D}" type="slidenum">
              <a:rPr kumimoji="1" lang="ja-JP" altLang="en-US" sz="2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1" lang="ja-JP" altLang="en-US" sz="24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sp>
        <p:nvSpPr>
          <p:cNvPr id="8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3912765" y="6474213"/>
            <a:ext cx="4114800" cy="365125"/>
          </a:xfrm>
        </p:spPr>
        <p:txBody>
          <a:bodyPr/>
          <a:lstStyle/>
          <a:p>
            <a:r>
              <a:rPr kumimoji="1" lang="en-US" altLang="ja-JP" dirty="0"/>
              <a:t>Best practice of Open Source Operating system adoption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247097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50506" y="378506"/>
            <a:ext cx="11000792" cy="474630"/>
          </a:xfrm>
        </p:spPr>
        <p:txBody>
          <a:bodyPr>
            <a:normAutofit fontScale="90000"/>
          </a:bodyPr>
          <a:lstStyle/>
          <a:p>
            <a:r>
              <a:rPr kumimoji="1" lang="en-US" altLang="ja-JP" dirty="0">
                <a:latin typeface="Calibri" panose="020F0502020204030204" pitchFamily="34" charset="0"/>
              </a:rPr>
              <a:t>Software vulnerability </a:t>
            </a:r>
            <a:r>
              <a:rPr lang="en-US" altLang="ja-JP" dirty="0">
                <a:latin typeface="Calibri" panose="020F0502020204030204" pitchFamily="34" charset="0"/>
              </a:rPr>
              <a:t>(CVE list) risk</a:t>
            </a:r>
            <a:endParaRPr kumimoji="1" lang="ja-JP" altLang="en-US" dirty="0">
              <a:latin typeface="Calibri" panose="020F0502020204030204" pitchFamily="34" charset="0"/>
            </a:endParaRPr>
          </a:p>
        </p:txBody>
      </p:sp>
      <p:cxnSp>
        <p:nvCxnSpPr>
          <p:cNvPr id="5" name="直線コネクタ 4"/>
          <p:cNvCxnSpPr/>
          <p:nvPr/>
        </p:nvCxnSpPr>
        <p:spPr>
          <a:xfrm>
            <a:off x="466531" y="951722"/>
            <a:ext cx="11327363" cy="0"/>
          </a:xfrm>
          <a:prstGeom prst="line">
            <a:avLst/>
          </a:prstGeom>
          <a:ln w="381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>
          <a:xfrm>
            <a:off x="9237186" y="146651"/>
            <a:ext cx="2743200" cy="365125"/>
          </a:xfrm>
        </p:spPr>
        <p:txBody>
          <a:bodyPr/>
          <a:lstStyle/>
          <a:p>
            <a:fld id="{C52729F0-15D6-455A-9EC1-D8998104B78D}" type="slidenum">
              <a:rPr kumimoji="1" lang="ja-JP" altLang="en-US" sz="2400" smtClean="0">
                <a:latin typeface="Calibri" panose="020F0502020204030204" pitchFamily="34" charset="0"/>
              </a:rPr>
              <a:t>20</a:t>
            </a:fld>
            <a:endParaRPr kumimoji="1" lang="ja-JP" altLang="en-US" sz="2400" dirty="0">
              <a:latin typeface="Calibri" panose="020F0502020204030204" pitchFamily="34" charset="0"/>
            </a:endParaRPr>
          </a:p>
        </p:txBody>
      </p:sp>
      <p:sp>
        <p:nvSpPr>
          <p:cNvPr id="8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3912765" y="6474213"/>
            <a:ext cx="4114800" cy="365125"/>
          </a:xfrm>
        </p:spPr>
        <p:txBody>
          <a:bodyPr/>
          <a:lstStyle/>
          <a:p>
            <a:r>
              <a:rPr kumimoji="1" lang="en-US" altLang="ja-JP" dirty="0"/>
              <a:t>Best practice of Open Source Operating system adoption</a:t>
            </a:r>
            <a:endParaRPr kumimoji="1" lang="ja-JP" altLang="en-US" dirty="0"/>
          </a:p>
        </p:txBody>
      </p:sp>
      <p:sp>
        <p:nvSpPr>
          <p:cNvPr id="32" name="テキスト ボックス 31"/>
          <p:cNvSpPr txBox="1"/>
          <p:nvPr/>
        </p:nvSpPr>
        <p:spPr>
          <a:xfrm>
            <a:off x="358925" y="6163053"/>
            <a:ext cx="48779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/>
              <a:t>https://cve.mitre.org/cve/index.html</a:t>
            </a:r>
            <a:endParaRPr kumimoji="1" lang="ja-JP" altLang="en-US" dirty="0"/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531" y="1084991"/>
            <a:ext cx="9268174" cy="5136233"/>
          </a:xfrm>
          <a:prstGeom prst="rect">
            <a:avLst/>
          </a:prstGeom>
        </p:spPr>
      </p:pic>
      <p:pic>
        <p:nvPicPr>
          <p:cNvPr id="4" name="図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6323" y="1952823"/>
            <a:ext cx="7692791" cy="452139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46503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50506" y="378506"/>
            <a:ext cx="11000792" cy="474630"/>
          </a:xfrm>
        </p:spPr>
        <p:txBody>
          <a:bodyPr>
            <a:normAutofit fontScale="90000"/>
          </a:bodyPr>
          <a:lstStyle/>
          <a:p>
            <a:r>
              <a:rPr lang="en-US" altLang="ja-JP" dirty="0">
                <a:latin typeface="Calibri" panose="020F0502020204030204" pitchFamily="34" charset="0"/>
              </a:rPr>
              <a:t>Longterm kernel contains many CVE fix </a:t>
            </a:r>
            <a:r>
              <a:rPr lang="en-US" altLang="ja-JP" dirty="0" err="1">
                <a:latin typeface="Calibri" panose="020F0502020204030204" pitchFamily="34" charset="0"/>
              </a:rPr>
              <a:t>patces</a:t>
            </a:r>
            <a:endParaRPr kumimoji="1" lang="ja-JP" altLang="en-US" dirty="0">
              <a:latin typeface="Calibri" panose="020F0502020204030204" pitchFamily="34" charset="0"/>
            </a:endParaRPr>
          </a:p>
        </p:txBody>
      </p:sp>
      <p:cxnSp>
        <p:nvCxnSpPr>
          <p:cNvPr id="5" name="直線コネクタ 4"/>
          <p:cNvCxnSpPr/>
          <p:nvPr/>
        </p:nvCxnSpPr>
        <p:spPr>
          <a:xfrm>
            <a:off x="466531" y="951722"/>
            <a:ext cx="11327363" cy="0"/>
          </a:xfrm>
          <a:prstGeom prst="line">
            <a:avLst/>
          </a:prstGeom>
          <a:ln w="381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>
          <a:xfrm>
            <a:off x="9237186" y="159212"/>
            <a:ext cx="2743200" cy="365125"/>
          </a:xfrm>
        </p:spPr>
        <p:txBody>
          <a:bodyPr/>
          <a:lstStyle/>
          <a:p>
            <a:fld id="{C52729F0-15D6-455A-9EC1-D8998104B78D}" type="slidenum">
              <a:rPr kumimoji="1" lang="ja-JP" altLang="en-US" sz="2400" smtClean="0">
                <a:latin typeface="Calibri" panose="020F0502020204030204" pitchFamily="34" charset="0"/>
              </a:rPr>
              <a:t>21</a:t>
            </a:fld>
            <a:endParaRPr kumimoji="1" lang="ja-JP" altLang="en-US" sz="2400" dirty="0">
              <a:latin typeface="Calibri" panose="020F0502020204030204" pitchFamily="34" charset="0"/>
            </a:endParaRPr>
          </a:p>
        </p:txBody>
      </p:sp>
      <p:graphicFrame>
        <p:nvGraphicFramePr>
          <p:cNvPr id="9" name="表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1377646"/>
              </p:ext>
            </p:extLst>
          </p:nvPr>
        </p:nvGraphicFramePr>
        <p:xfrm>
          <a:off x="6048800" y="1121503"/>
          <a:ext cx="4450552" cy="51511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3486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0144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4711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99767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96945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62769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000" dirty="0">
                          <a:latin typeface="+mn-lt"/>
                        </a:rPr>
                        <a:t>LTS</a:t>
                      </a:r>
                      <a:endParaRPr kumimoji="1" lang="ja-JP" altLang="en-US" sz="2000" dirty="0"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000">
                          <a:latin typeface="+mn-lt"/>
                        </a:rPr>
                        <a:t>kernel</a:t>
                      </a:r>
                      <a:endParaRPr kumimoji="1" lang="ja-JP" altLang="en-US" sz="2000" dirty="0"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000" dirty="0">
                          <a:latin typeface="+mn-lt"/>
                        </a:rPr>
                        <a:t>release</a:t>
                      </a:r>
                      <a:endParaRPr kumimoji="1" lang="ja-JP" altLang="en-US" sz="2000" dirty="0"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000" smtClean="0">
                          <a:latin typeface="+mn-lt"/>
                          <a:cs typeface="+mn-cs"/>
                        </a:rPr>
                        <a:t>latest</a:t>
                      </a:r>
                      <a:endParaRPr kumimoji="1" lang="ja-JP" altLang="en-US" sz="2000" dirty="0"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>
                          <a:latin typeface="+mn-lt"/>
                        </a:rPr>
                        <a:t>patch</a:t>
                      </a:r>
                      <a:endParaRPr kumimoji="1" lang="ja-JP" altLang="en-US" sz="2000" dirty="0"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62769">
                <a:tc>
                  <a:txBody>
                    <a:bodyPr/>
                    <a:lstStyle/>
                    <a:p>
                      <a:pPr algn="ctr"/>
                      <a:endParaRPr kumimoji="1" lang="ja-JP" altLang="en-US" sz="2000" dirty="0"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r>
                        <a:rPr kumimoji="1" lang="en-US" altLang="ja-JP" sz="2000" dirty="0">
                          <a:latin typeface="+mn-lt"/>
                        </a:rPr>
                        <a:t>3.9</a:t>
                      </a:r>
                      <a:endParaRPr kumimoji="1" lang="ja-JP" altLang="en-US" sz="2000" dirty="0"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r>
                        <a:rPr kumimoji="1" lang="en-US" altLang="ja-JP" sz="2000" dirty="0">
                          <a:latin typeface="+mn-lt"/>
                        </a:rPr>
                        <a:t>04.28.13</a:t>
                      </a:r>
                      <a:endParaRPr kumimoji="1" lang="ja-JP" altLang="en-US" sz="2000" dirty="0"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r>
                        <a:rPr kumimoji="1" lang="en-US" altLang="ja-JP" sz="2000" dirty="0">
                          <a:latin typeface="+mn-lt"/>
                        </a:rPr>
                        <a:t>3.9.11</a:t>
                      </a:r>
                      <a:endParaRPr kumimoji="1" lang="ja-JP" altLang="en-US" sz="2000" dirty="0"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>
                          <a:latin typeface="+mn-lt"/>
                        </a:rPr>
                        <a:t>746</a:t>
                      </a:r>
                      <a:endParaRPr kumimoji="1" lang="ja-JP" altLang="en-US" sz="2000" dirty="0"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62769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000" dirty="0">
                          <a:latin typeface="+mn-lt"/>
                        </a:rPr>
                        <a:t>*</a:t>
                      </a:r>
                      <a:endParaRPr kumimoji="1" lang="ja-JP" altLang="en-US" sz="2000" dirty="0">
                        <a:solidFill>
                          <a:srgbClr val="FF0000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r>
                        <a:rPr kumimoji="1" lang="en-US" altLang="ja-JP" sz="2000" dirty="0">
                          <a:solidFill>
                            <a:srgbClr val="FF0000"/>
                          </a:solidFill>
                          <a:latin typeface="+mn-lt"/>
                        </a:rPr>
                        <a:t>3.10</a:t>
                      </a:r>
                      <a:endParaRPr kumimoji="1" lang="ja-JP" altLang="en-US" sz="2000" dirty="0">
                        <a:solidFill>
                          <a:srgbClr val="FF0000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r>
                        <a:rPr kumimoji="1" lang="en-US" altLang="ja-JP" sz="2000" dirty="0">
                          <a:solidFill>
                            <a:srgbClr val="FF0000"/>
                          </a:solidFill>
                          <a:latin typeface="+mn-lt"/>
                        </a:rPr>
                        <a:t>06.30.13</a:t>
                      </a:r>
                      <a:endParaRPr kumimoji="1" lang="ja-JP" altLang="en-US" sz="2000" dirty="0">
                        <a:solidFill>
                          <a:srgbClr val="FF0000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r>
                        <a:rPr kumimoji="1" lang="en-US" altLang="ja-JP" sz="2000" dirty="0">
                          <a:solidFill>
                            <a:srgbClr val="FF0000"/>
                          </a:solidFill>
                          <a:latin typeface="+mn-lt"/>
                        </a:rPr>
                        <a:t>3.10.101</a:t>
                      </a:r>
                      <a:endParaRPr kumimoji="1" lang="ja-JP" altLang="en-US" sz="2000" dirty="0">
                        <a:solidFill>
                          <a:srgbClr val="FF0000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>
                          <a:solidFill>
                            <a:srgbClr val="FF0000"/>
                          </a:solidFill>
                          <a:latin typeface="+mn-lt"/>
                        </a:rPr>
                        <a:t>5,388</a:t>
                      </a:r>
                      <a:endParaRPr kumimoji="1" lang="ja-JP" altLang="en-US" sz="2000" dirty="0">
                        <a:solidFill>
                          <a:srgbClr val="FF0000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62769">
                <a:tc>
                  <a:txBody>
                    <a:bodyPr/>
                    <a:lstStyle/>
                    <a:p>
                      <a:pPr algn="ctr"/>
                      <a:endParaRPr kumimoji="1" lang="ja-JP" altLang="en-US" sz="2000" dirty="0"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r>
                        <a:rPr kumimoji="1" lang="en-US" altLang="ja-JP" sz="2000" dirty="0">
                          <a:latin typeface="+mn-lt"/>
                        </a:rPr>
                        <a:t>3.11</a:t>
                      </a:r>
                      <a:endParaRPr kumimoji="1" lang="ja-JP" altLang="en-US" sz="2000" dirty="0"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r>
                        <a:rPr kumimoji="1" lang="en-US" altLang="ja-JP" sz="2000" dirty="0">
                          <a:latin typeface="+mn-lt"/>
                        </a:rPr>
                        <a:t>09.03.13</a:t>
                      </a:r>
                      <a:endParaRPr kumimoji="1" lang="ja-JP" altLang="en-US" sz="2000" dirty="0"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r>
                        <a:rPr kumimoji="1" lang="en-US" altLang="ja-JP" sz="2000">
                          <a:latin typeface="+mn-lt"/>
                        </a:rPr>
                        <a:t>3.11.10</a:t>
                      </a:r>
                      <a:endParaRPr kumimoji="1" lang="ja-JP" altLang="en-US" sz="2000"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>
                          <a:latin typeface="+mn-lt"/>
                        </a:rPr>
                        <a:t>677</a:t>
                      </a:r>
                      <a:endParaRPr kumimoji="1" lang="ja-JP" altLang="en-US" sz="2000" dirty="0"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62769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000" dirty="0">
                          <a:latin typeface="+mn-lt"/>
                        </a:rPr>
                        <a:t>(*)</a:t>
                      </a:r>
                      <a:endParaRPr kumimoji="1" lang="ja-JP" altLang="en-US" sz="2000" dirty="0">
                        <a:solidFill>
                          <a:srgbClr val="FF0000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r>
                        <a:rPr kumimoji="1" lang="en-US" altLang="ja-JP" sz="2000" dirty="0">
                          <a:solidFill>
                            <a:srgbClr val="FF0000"/>
                          </a:solidFill>
                          <a:latin typeface="+mn-lt"/>
                        </a:rPr>
                        <a:t>3.12</a:t>
                      </a:r>
                      <a:endParaRPr kumimoji="1" lang="ja-JP" altLang="en-US" sz="2000" dirty="0">
                        <a:solidFill>
                          <a:srgbClr val="FF0000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r>
                        <a:rPr kumimoji="1" lang="en-US" altLang="ja-JP" sz="2000" dirty="0">
                          <a:solidFill>
                            <a:srgbClr val="FF0000"/>
                          </a:solidFill>
                          <a:latin typeface="+mn-lt"/>
                        </a:rPr>
                        <a:t>11.15.13</a:t>
                      </a:r>
                      <a:endParaRPr kumimoji="1" lang="ja-JP" altLang="en-US" sz="2000" dirty="0">
                        <a:solidFill>
                          <a:srgbClr val="FF0000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r>
                        <a:rPr kumimoji="1" lang="en-US" altLang="ja-JP" sz="2000" dirty="0">
                          <a:solidFill>
                            <a:srgbClr val="FF0000"/>
                          </a:solidFill>
                          <a:latin typeface="+mn-lt"/>
                        </a:rPr>
                        <a:t>3.12.60</a:t>
                      </a:r>
                      <a:endParaRPr kumimoji="1" lang="ja-JP" altLang="en-US" sz="2000" dirty="0">
                        <a:solidFill>
                          <a:srgbClr val="FF0000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>
                          <a:solidFill>
                            <a:srgbClr val="FF0000"/>
                          </a:solidFill>
                          <a:latin typeface="+mn-lt"/>
                        </a:rPr>
                        <a:t>6,412</a:t>
                      </a:r>
                      <a:endParaRPr kumimoji="1" lang="ja-JP" altLang="en-US" sz="2000" dirty="0">
                        <a:solidFill>
                          <a:srgbClr val="FF0000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62769">
                <a:tc>
                  <a:txBody>
                    <a:bodyPr/>
                    <a:lstStyle/>
                    <a:p>
                      <a:pPr algn="ctr"/>
                      <a:endParaRPr kumimoji="1" lang="ja-JP" altLang="en-US" sz="2000" dirty="0"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r>
                        <a:rPr kumimoji="1" lang="en-US" altLang="ja-JP" sz="2000" dirty="0">
                          <a:latin typeface="+mn-lt"/>
                        </a:rPr>
                        <a:t>3.13</a:t>
                      </a:r>
                      <a:endParaRPr kumimoji="1" lang="ja-JP" altLang="en-US" sz="2000" dirty="0"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r>
                        <a:rPr kumimoji="1" lang="en-US" altLang="ja-JP" sz="2000" dirty="0">
                          <a:latin typeface="+mn-lt"/>
                        </a:rPr>
                        <a:t>01.21.14</a:t>
                      </a:r>
                      <a:endParaRPr kumimoji="1" lang="ja-JP" altLang="en-US" sz="2000" dirty="0"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r>
                        <a:rPr kumimoji="1" lang="en-US" altLang="ja-JP" sz="2000" dirty="0">
                          <a:latin typeface="+mn-lt"/>
                        </a:rPr>
                        <a:t>3.13.11</a:t>
                      </a:r>
                      <a:endParaRPr kumimoji="1" lang="ja-JP" altLang="en-US" sz="2000" dirty="0"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>
                          <a:latin typeface="+mn-lt"/>
                        </a:rPr>
                        <a:t>903</a:t>
                      </a:r>
                      <a:endParaRPr kumimoji="1" lang="ja-JP" altLang="en-US" sz="2000" dirty="0"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62769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000" dirty="0">
                          <a:latin typeface="+mn-lt"/>
                        </a:rPr>
                        <a:t>*</a:t>
                      </a:r>
                      <a:endParaRPr kumimoji="1" lang="ja-JP" altLang="en-US" sz="2000" dirty="0">
                        <a:solidFill>
                          <a:srgbClr val="FF0000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r>
                        <a:rPr kumimoji="1" lang="en-US" altLang="ja-JP" sz="2000" dirty="0">
                          <a:solidFill>
                            <a:srgbClr val="FF0000"/>
                          </a:solidFill>
                          <a:latin typeface="+mn-lt"/>
                        </a:rPr>
                        <a:t>3.14</a:t>
                      </a:r>
                      <a:endParaRPr kumimoji="1" lang="ja-JP" altLang="en-US" sz="2000" dirty="0">
                        <a:solidFill>
                          <a:srgbClr val="FF0000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r>
                        <a:rPr kumimoji="1" lang="en-US" altLang="ja-JP" sz="2000" dirty="0">
                          <a:solidFill>
                            <a:srgbClr val="FF0000"/>
                          </a:solidFill>
                          <a:latin typeface="+mn-lt"/>
                        </a:rPr>
                        <a:t>03.30.14</a:t>
                      </a:r>
                      <a:endParaRPr kumimoji="1" lang="ja-JP" altLang="en-US" sz="2000" dirty="0">
                        <a:solidFill>
                          <a:srgbClr val="FF0000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r>
                        <a:rPr kumimoji="1" lang="en-US" altLang="ja-JP" sz="2000" dirty="0">
                          <a:solidFill>
                            <a:srgbClr val="FF0000"/>
                          </a:solidFill>
                          <a:latin typeface="+mn-lt"/>
                        </a:rPr>
                        <a:t>3.14.70</a:t>
                      </a:r>
                      <a:endParaRPr kumimoji="1" lang="ja-JP" altLang="en-US" sz="2000" dirty="0">
                        <a:solidFill>
                          <a:srgbClr val="FF0000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>
                          <a:solidFill>
                            <a:srgbClr val="FF0000"/>
                          </a:solidFill>
                          <a:latin typeface="+mn-lt"/>
                        </a:rPr>
                        <a:t>4,696</a:t>
                      </a:r>
                      <a:endParaRPr kumimoji="1" lang="ja-JP" altLang="en-US" sz="2000" dirty="0">
                        <a:solidFill>
                          <a:srgbClr val="FF0000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62769">
                <a:tc>
                  <a:txBody>
                    <a:bodyPr/>
                    <a:lstStyle/>
                    <a:p>
                      <a:pPr algn="ctr"/>
                      <a:endParaRPr kumimoji="1" lang="ja-JP" altLang="en-US" sz="2000" dirty="0"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r>
                        <a:rPr kumimoji="1" lang="en-US" altLang="ja-JP" sz="2000" dirty="0">
                          <a:latin typeface="+mn-lt"/>
                        </a:rPr>
                        <a:t>3.15</a:t>
                      </a:r>
                      <a:endParaRPr kumimoji="1" lang="ja-JP" altLang="en-US" sz="2000" dirty="0"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r>
                        <a:rPr kumimoji="1" lang="en-US" altLang="ja-JP" sz="2000" dirty="0">
                          <a:latin typeface="+mn-lt"/>
                        </a:rPr>
                        <a:t>06.08.14</a:t>
                      </a:r>
                      <a:endParaRPr kumimoji="1" lang="ja-JP" altLang="en-US" sz="2000" dirty="0"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r>
                        <a:rPr kumimoji="1" lang="en-US" altLang="ja-JP" sz="2000" dirty="0">
                          <a:latin typeface="+mn-lt"/>
                        </a:rPr>
                        <a:t>3.15.10</a:t>
                      </a:r>
                      <a:endParaRPr kumimoji="1" lang="ja-JP" altLang="en-US" sz="2000" dirty="0"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>
                          <a:latin typeface="+mn-lt"/>
                        </a:rPr>
                        <a:t>703</a:t>
                      </a:r>
                      <a:endParaRPr kumimoji="1" lang="ja-JP" altLang="en-US" sz="2000" dirty="0"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62769">
                <a:tc>
                  <a:txBody>
                    <a:bodyPr/>
                    <a:lstStyle/>
                    <a:p>
                      <a:pPr algn="ctr"/>
                      <a:endParaRPr kumimoji="1" lang="ja-JP" altLang="en-US" sz="2000" dirty="0"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r>
                        <a:rPr kumimoji="1" lang="en-US" altLang="ja-JP" sz="2000" dirty="0">
                          <a:latin typeface="+mn-lt"/>
                        </a:rPr>
                        <a:t>4.0</a:t>
                      </a:r>
                      <a:endParaRPr kumimoji="1" lang="ja-JP" altLang="en-US" sz="2000" dirty="0"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r>
                        <a:rPr kumimoji="1" lang="en-US" altLang="ja-JP" sz="2000" dirty="0">
                          <a:latin typeface="+mn-lt"/>
                        </a:rPr>
                        <a:t>04.12.15</a:t>
                      </a:r>
                      <a:endParaRPr kumimoji="1" lang="ja-JP" altLang="en-US" sz="2000" dirty="0"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r>
                        <a:rPr kumimoji="1" lang="en-US" altLang="ja-JP" sz="2000" dirty="0">
                          <a:latin typeface="+mn-lt"/>
                        </a:rPr>
                        <a:t>4.0.9</a:t>
                      </a:r>
                      <a:endParaRPr kumimoji="1" lang="ja-JP" altLang="en-US" sz="2000" dirty="0"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>
                          <a:latin typeface="+mn-lt"/>
                        </a:rPr>
                        <a:t>757</a:t>
                      </a:r>
                      <a:endParaRPr kumimoji="1" lang="ja-JP" altLang="en-US" sz="2000" dirty="0"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62769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000" dirty="0">
                          <a:latin typeface="+mn-lt"/>
                        </a:rPr>
                        <a:t>*</a:t>
                      </a:r>
                      <a:endParaRPr kumimoji="1" lang="ja-JP" altLang="en-US" sz="2000" dirty="0">
                        <a:solidFill>
                          <a:srgbClr val="FF0000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r>
                        <a:rPr kumimoji="1" lang="en-US" altLang="ja-JP" sz="2000" dirty="0">
                          <a:solidFill>
                            <a:srgbClr val="FF0000"/>
                          </a:solidFill>
                          <a:latin typeface="+mn-lt"/>
                        </a:rPr>
                        <a:t>4.1</a:t>
                      </a:r>
                      <a:endParaRPr kumimoji="1" lang="ja-JP" altLang="en-US" sz="2000" dirty="0">
                        <a:solidFill>
                          <a:srgbClr val="FF0000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r>
                        <a:rPr kumimoji="1" lang="en-US" altLang="ja-JP" sz="2000" dirty="0">
                          <a:solidFill>
                            <a:srgbClr val="FF0000"/>
                          </a:solidFill>
                          <a:latin typeface="+mn-lt"/>
                        </a:rPr>
                        <a:t>06.21.15</a:t>
                      </a:r>
                      <a:endParaRPr kumimoji="1" lang="ja-JP" altLang="en-US" sz="2000" dirty="0">
                        <a:solidFill>
                          <a:srgbClr val="FF0000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r>
                        <a:rPr kumimoji="1" lang="en-US" altLang="ja-JP" sz="2000" dirty="0">
                          <a:solidFill>
                            <a:srgbClr val="FF0000"/>
                          </a:solidFill>
                          <a:latin typeface="+mn-lt"/>
                        </a:rPr>
                        <a:t>4.1.25</a:t>
                      </a:r>
                      <a:endParaRPr kumimoji="1" lang="ja-JP" altLang="en-US" sz="2000" dirty="0">
                        <a:solidFill>
                          <a:srgbClr val="FF0000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>
                          <a:solidFill>
                            <a:srgbClr val="FF0000"/>
                          </a:solidFill>
                          <a:latin typeface="+mn-lt"/>
                        </a:rPr>
                        <a:t>2,499</a:t>
                      </a:r>
                      <a:endParaRPr kumimoji="1" lang="ja-JP" altLang="en-US" sz="2000" dirty="0">
                        <a:solidFill>
                          <a:srgbClr val="FF0000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62769">
                <a:tc>
                  <a:txBody>
                    <a:bodyPr/>
                    <a:lstStyle/>
                    <a:p>
                      <a:pPr algn="ctr"/>
                      <a:endParaRPr kumimoji="1" lang="ja-JP" altLang="en-US" sz="2000" dirty="0"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r>
                        <a:rPr kumimoji="1" lang="en-US" altLang="ja-JP" sz="2000" dirty="0">
                          <a:latin typeface="+mn-lt"/>
                        </a:rPr>
                        <a:t>4.2</a:t>
                      </a:r>
                      <a:endParaRPr kumimoji="1" lang="ja-JP" altLang="en-US" sz="2000" dirty="0"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r>
                        <a:rPr kumimoji="1" lang="en-US" altLang="ja-JP" sz="2000" dirty="0">
                          <a:latin typeface="+mn-lt"/>
                        </a:rPr>
                        <a:t>09.01.15</a:t>
                      </a:r>
                      <a:endParaRPr kumimoji="1" lang="ja-JP" altLang="en-US" sz="2000" dirty="0"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r>
                        <a:rPr kumimoji="1" lang="en-US" altLang="ja-JP" sz="2000" dirty="0">
                          <a:latin typeface="+mn-lt"/>
                        </a:rPr>
                        <a:t>4.2.8</a:t>
                      </a:r>
                      <a:endParaRPr kumimoji="1" lang="ja-JP" altLang="en-US" sz="2000" dirty="0"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>
                          <a:latin typeface="+mn-lt"/>
                        </a:rPr>
                        <a:t>903</a:t>
                      </a:r>
                      <a:endParaRPr kumimoji="1" lang="ja-JP" altLang="en-US" sz="2000" dirty="0"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62769">
                <a:tc>
                  <a:txBody>
                    <a:bodyPr/>
                    <a:lstStyle/>
                    <a:p>
                      <a:pPr algn="ctr"/>
                      <a:endParaRPr kumimoji="1" lang="ja-JP" altLang="en-US" sz="2000" dirty="0"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r>
                        <a:rPr kumimoji="1" lang="en-US" altLang="ja-JP" sz="2000" dirty="0">
                          <a:latin typeface="+mn-lt"/>
                        </a:rPr>
                        <a:t>4.3</a:t>
                      </a:r>
                      <a:endParaRPr kumimoji="1" lang="ja-JP" altLang="en-US" sz="2000" dirty="0"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r>
                        <a:rPr kumimoji="1" lang="en-US" altLang="ja-JP" sz="2000" dirty="0">
                          <a:latin typeface="+mn-lt"/>
                        </a:rPr>
                        <a:t>11.01.15</a:t>
                      </a:r>
                      <a:endParaRPr kumimoji="1" lang="ja-JP" altLang="en-US" sz="2000" dirty="0"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r>
                        <a:rPr kumimoji="1" lang="en-US" altLang="ja-JP" sz="2000" dirty="0">
                          <a:latin typeface="+mn-lt"/>
                        </a:rPr>
                        <a:t>4.3.6</a:t>
                      </a:r>
                      <a:endParaRPr kumimoji="1" lang="ja-JP" altLang="en-US" sz="2000" dirty="0"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>
                          <a:latin typeface="+mn-lt"/>
                        </a:rPr>
                        <a:t>618</a:t>
                      </a:r>
                      <a:endParaRPr kumimoji="1" lang="ja-JP" altLang="en-US" sz="2000" dirty="0"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362769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000" dirty="0">
                          <a:latin typeface="+mn-lt"/>
                        </a:rPr>
                        <a:t>*</a:t>
                      </a:r>
                      <a:endParaRPr kumimoji="1" lang="ja-JP" altLang="en-US" sz="2000" dirty="0">
                        <a:solidFill>
                          <a:srgbClr val="FF0000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r>
                        <a:rPr kumimoji="1" lang="en-US" altLang="ja-JP" sz="2000" dirty="0">
                          <a:solidFill>
                            <a:srgbClr val="FF0000"/>
                          </a:solidFill>
                          <a:latin typeface="+mn-lt"/>
                        </a:rPr>
                        <a:t>4.4</a:t>
                      </a:r>
                      <a:endParaRPr kumimoji="1" lang="ja-JP" altLang="en-US" sz="2000" dirty="0">
                        <a:solidFill>
                          <a:srgbClr val="FF0000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r>
                        <a:rPr kumimoji="1" lang="en-US" altLang="ja-JP" sz="2000" dirty="0">
                          <a:solidFill>
                            <a:srgbClr val="FF0000"/>
                          </a:solidFill>
                          <a:latin typeface="+mn-lt"/>
                        </a:rPr>
                        <a:t>01.10.16</a:t>
                      </a:r>
                      <a:endParaRPr kumimoji="1" lang="ja-JP" altLang="en-US" sz="2000" dirty="0">
                        <a:solidFill>
                          <a:srgbClr val="FF0000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r>
                        <a:rPr kumimoji="1" lang="en-US" altLang="ja-JP" sz="2000" dirty="0">
                          <a:solidFill>
                            <a:srgbClr val="FF0000"/>
                          </a:solidFill>
                          <a:latin typeface="+mn-lt"/>
                        </a:rPr>
                        <a:t>4.4.11</a:t>
                      </a:r>
                      <a:endParaRPr kumimoji="1" lang="ja-JP" altLang="en-US" sz="2000" dirty="0">
                        <a:solidFill>
                          <a:srgbClr val="FF0000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000" dirty="0">
                          <a:solidFill>
                            <a:srgbClr val="FF0000"/>
                          </a:solidFill>
                          <a:latin typeface="+mn-lt"/>
                        </a:rPr>
                        <a:t>1,145</a:t>
                      </a:r>
                      <a:endParaRPr kumimoji="1" lang="ja-JP" altLang="en-US" sz="2000" dirty="0">
                        <a:solidFill>
                          <a:srgbClr val="FF0000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</a:tbl>
          </a:graphicData>
        </a:graphic>
      </p:graphicFrame>
      <p:pic>
        <p:nvPicPr>
          <p:cNvPr id="10" name="Picture 2" descr="http://free-line-design.com/b/b_ornament_12/png/b_ornament_12_0M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18606" y="4230643"/>
            <a:ext cx="4691273" cy="115531"/>
          </a:xfrm>
          <a:prstGeom prst="rect">
            <a:avLst/>
          </a:prstGeom>
          <a:noFill/>
          <a:extLst/>
        </p:spPr>
      </p:pic>
      <p:sp>
        <p:nvSpPr>
          <p:cNvPr id="11" name="左矢印 10"/>
          <p:cNvSpPr/>
          <p:nvPr/>
        </p:nvSpPr>
        <p:spPr>
          <a:xfrm>
            <a:off x="10676893" y="1816345"/>
            <a:ext cx="1368152" cy="576064"/>
          </a:xfrm>
          <a:prstGeom prst="leftArrow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r>
              <a:rPr kumimoji="1" lang="en-US" altLang="ja-JP" sz="1600" dirty="0">
                <a:solidFill>
                  <a:schemeClr val="tx1"/>
                </a:solidFill>
              </a:rPr>
              <a:t>Gen2 BSP</a:t>
            </a:r>
            <a:endParaRPr kumimoji="1" lang="ja-JP" altLang="en-US" sz="1600" dirty="0">
              <a:solidFill>
                <a:schemeClr val="tx1"/>
              </a:solidFill>
            </a:endParaRPr>
          </a:p>
        </p:txBody>
      </p:sp>
      <p:sp>
        <p:nvSpPr>
          <p:cNvPr id="12" name="角丸四角形 11"/>
          <p:cNvSpPr/>
          <p:nvPr/>
        </p:nvSpPr>
        <p:spPr>
          <a:xfrm>
            <a:off x="10792968" y="2664224"/>
            <a:ext cx="1224136" cy="396808"/>
          </a:xfrm>
          <a:prstGeom prst="round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r>
              <a:rPr kumimoji="1" lang="en-US" altLang="ja-JP" sz="1600" dirty="0">
                <a:solidFill>
                  <a:srgbClr val="FFC000"/>
                </a:solidFill>
              </a:rPr>
              <a:t>gen2 device</a:t>
            </a:r>
            <a:endParaRPr kumimoji="1" lang="ja-JP" altLang="en-US" sz="1600" dirty="0">
              <a:solidFill>
                <a:srgbClr val="06418C">
                  <a:lumMod val="50000"/>
                </a:srgbClr>
              </a:solidFill>
            </a:endParaRPr>
          </a:p>
        </p:txBody>
      </p:sp>
      <p:cxnSp>
        <p:nvCxnSpPr>
          <p:cNvPr id="13" name="直線矢印コネクタ 12"/>
          <p:cNvCxnSpPr/>
          <p:nvPr/>
        </p:nvCxnSpPr>
        <p:spPr>
          <a:xfrm flipV="1">
            <a:off x="11448885" y="2286493"/>
            <a:ext cx="0" cy="28803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正方形/長方形 13"/>
          <p:cNvSpPr/>
          <p:nvPr/>
        </p:nvSpPr>
        <p:spPr>
          <a:xfrm>
            <a:off x="5873671" y="1895798"/>
            <a:ext cx="4757726" cy="424603"/>
          </a:xfrm>
          <a:prstGeom prst="rect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endParaRPr kumimoji="1" lang="ja-JP" altLang="en-US" dirty="0">
              <a:solidFill>
                <a:srgbClr val="06418C">
                  <a:lumMod val="50000"/>
                </a:srgbClr>
              </a:solidFill>
            </a:endParaRPr>
          </a:p>
        </p:txBody>
      </p:sp>
      <p:sp>
        <p:nvSpPr>
          <p:cNvPr id="15" name="左矢印 14"/>
          <p:cNvSpPr/>
          <p:nvPr/>
        </p:nvSpPr>
        <p:spPr>
          <a:xfrm>
            <a:off x="10676893" y="6247537"/>
            <a:ext cx="1368152" cy="576064"/>
          </a:xfrm>
          <a:prstGeom prst="leftArrow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r>
              <a:rPr kumimoji="1" lang="en-US" altLang="ja-JP" sz="1600" dirty="0">
                <a:solidFill>
                  <a:schemeClr val="tx1"/>
                </a:solidFill>
              </a:rPr>
              <a:t>Gen3 BSP</a:t>
            </a:r>
            <a:endParaRPr kumimoji="1" lang="ja-JP" altLang="en-US" sz="1600" dirty="0">
              <a:solidFill>
                <a:schemeClr val="tx1"/>
              </a:solidFill>
            </a:endParaRPr>
          </a:p>
        </p:txBody>
      </p:sp>
      <p:sp>
        <p:nvSpPr>
          <p:cNvPr id="16" name="角丸四角形 15"/>
          <p:cNvSpPr/>
          <p:nvPr/>
        </p:nvSpPr>
        <p:spPr>
          <a:xfrm>
            <a:off x="10748901" y="4509860"/>
            <a:ext cx="1224136" cy="396808"/>
          </a:xfrm>
          <a:prstGeom prst="round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r>
              <a:rPr kumimoji="1" lang="en-US" altLang="ja-JP" sz="1600" dirty="0">
                <a:solidFill>
                  <a:srgbClr val="FFC000"/>
                </a:solidFill>
              </a:rPr>
              <a:t>gen3 device</a:t>
            </a:r>
            <a:endParaRPr kumimoji="1" lang="ja-JP" altLang="en-US" sz="1600" dirty="0">
              <a:solidFill>
                <a:srgbClr val="06418C">
                  <a:lumMod val="50000"/>
                </a:srgbClr>
              </a:solidFill>
            </a:endParaRPr>
          </a:p>
        </p:txBody>
      </p:sp>
      <p:cxnSp>
        <p:nvCxnSpPr>
          <p:cNvPr id="18" name="直線矢印コネクタ 17"/>
          <p:cNvCxnSpPr/>
          <p:nvPr/>
        </p:nvCxnSpPr>
        <p:spPr>
          <a:xfrm>
            <a:off x="11438891" y="5025006"/>
            <a:ext cx="0" cy="129785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正方形/長方形 19"/>
          <p:cNvSpPr/>
          <p:nvPr/>
        </p:nvSpPr>
        <p:spPr>
          <a:xfrm>
            <a:off x="5973298" y="6351198"/>
            <a:ext cx="4565819" cy="424603"/>
          </a:xfrm>
          <a:prstGeom prst="rect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r>
              <a:rPr kumimoji="1" lang="en-US" altLang="ja-JP" dirty="0">
                <a:solidFill>
                  <a:srgbClr val="FFC000"/>
                </a:solidFill>
              </a:rPr>
              <a:t>aiming 2017 LTS version kernel (4.7?)</a:t>
            </a:r>
          </a:p>
        </p:txBody>
      </p:sp>
      <p:grpSp>
        <p:nvGrpSpPr>
          <p:cNvPr id="4" name="グループ化 3"/>
          <p:cNvGrpSpPr/>
          <p:nvPr/>
        </p:nvGrpSpPr>
        <p:grpSpPr>
          <a:xfrm>
            <a:off x="44449" y="1419823"/>
            <a:ext cx="5806474" cy="4895084"/>
            <a:chOff x="6397728" y="1391049"/>
            <a:chExt cx="5806474" cy="4895084"/>
          </a:xfrm>
        </p:grpSpPr>
        <p:pic>
          <p:nvPicPr>
            <p:cNvPr id="21" name="図 2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53693" y="2100979"/>
              <a:ext cx="5417663" cy="3812437"/>
            </a:xfrm>
            <a:prstGeom prst="rect">
              <a:avLst/>
            </a:prstGeom>
          </p:spPr>
        </p:pic>
        <p:sp>
          <p:nvSpPr>
            <p:cNvPr id="22" name="テキスト ボックス 21"/>
            <p:cNvSpPr txBox="1"/>
            <p:nvPr/>
          </p:nvSpPr>
          <p:spPr>
            <a:xfrm>
              <a:off x="6397728" y="1391049"/>
              <a:ext cx="580647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sz="2000" dirty="0">
                  <a:solidFill>
                    <a:srgbClr val="FFFF00"/>
                  </a:solidFill>
                </a:rPr>
                <a:t>Selected kernel version named “</a:t>
              </a:r>
              <a:r>
                <a:rPr kumimoji="1" lang="en-US" altLang="ja-JP" sz="2000" dirty="0" err="1">
                  <a:solidFill>
                    <a:srgbClr val="FFFF00"/>
                  </a:solidFill>
                </a:rPr>
                <a:t>longterm</a:t>
              </a:r>
              <a:r>
                <a:rPr kumimoji="1" lang="en-US" altLang="ja-JP" sz="2000" dirty="0">
                  <a:solidFill>
                    <a:srgbClr val="FFFF00"/>
                  </a:solidFill>
                </a:rPr>
                <a:t>-stable (LTS)” kept maintained with a collection of security fixes. </a:t>
              </a:r>
              <a:endParaRPr kumimoji="1" lang="ja-JP" altLang="en-US" sz="2000" dirty="0">
                <a:solidFill>
                  <a:srgbClr val="FFFF00"/>
                </a:solidFill>
              </a:endParaRPr>
            </a:p>
          </p:txBody>
        </p:sp>
        <p:sp>
          <p:nvSpPr>
            <p:cNvPr id="23" name="テキスト ボックス 22"/>
            <p:cNvSpPr txBox="1"/>
            <p:nvPr/>
          </p:nvSpPr>
          <p:spPr>
            <a:xfrm>
              <a:off x="7739472" y="5911894"/>
              <a:ext cx="4398307" cy="3742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kumimoji="1" lang="en-US" altLang="ja-JP" dirty="0"/>
                <a:t>https://kernel.org/category/releases.html</a:t>
              </a:r>
              <a:endParaRPr kumimoji="1" lang="ja-JP" altLang="en-US" dirty="0"/>
            </a:p>
          </p:txBody>
        </p:sp>
      </p:grpSp>
      <p:pic>
        <p:nvPicPr>
          <p:cNvPr id="3" name="図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1466" y="3203202"/>
            <a:ext cx="1273579" cy="987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784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8" name="直線矢印コネクタ 77"/>
          <p:cNvCxnSpPr/>
          <p:nvPr/>
        </p:nvCxnSpPr>
        <p:spPr>
          <a:xfrm>
            <a:off x="9718099" y="1887027"/>
            <a:ext cx="0" cy="226666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直線矢印コネクタ 78"/>
          <p:cNvCxnSpPr/>
          <p:nvPr/>
        </p:nvCxnSpPr>
        <p:spPr>
          <a:xfrm>
            <a:off x="10852539" y="1886984"/>
            <a:ext cx="0" cy="226666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直線矢印コネクタ 79"/>
          <p:cNvCxnSpPr/>
          <p:nvPr/>
        </p:nvCxnSpPr>
        <p:spPr>
          <a:xfrm>
            <a:off x="11363755" y="1885685"/>
            <a:ext cx="0" cy="226666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直線矢印コネクタ 69"/>
          <p:cNvCxnSpPr/>
          <p:nvPr/>
        </p:nvCxnSpPr>
        <p:spPr>
          <a:xfrm>
            <a:off x="8094566" y="1989959"/>
            <a:ext cx="0" cy="216088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直線矢印コネクタ 70"/>
          <p:cNvCxnSpPr/>
          <p:nvPr/>
        </p:nvCxnSpPr>
        <p:spPr>
          <a:xfrm>
            <a:off x="8971087" y="1989959"/>
            <a:ext cx="0" cy="216088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50506" y="378506"/>
            <a:ext cx="11000792" cy="474630"/>
          </a:xfrm>
        </p:spPr>
        <p:txBody>
          <a:bodyPr>
            <a:normAutofit fontScale="90000"/>
          </a:bodyPr>
          <a:lstStyle/>
          <a:p>
            <a:r>
              <a:rPr lang="en-US" altLang="ja-JP" dirty="0">
                <a:latin typeface="Calibri" panose="020F0502020204030204" pitchFamily="34" charset="0"/>
              </a:rPr>
              <a:t>Connected era’s quality : changing the scheme</a:t>
            </a:r>
            <a:endParaRPr kumimoji="1" lang="ja-JP" altLang="en-US" dirty="0">
              <a:latin typeface="Calibri" panose="020F0502020204030204" pitchFamily="34" charset="0"/>
            </a:endParaRPr>
          </a:p>
        </p:txBody>
      </p:sp>
      <p:cxnSp>
        <p:nvCxnSpPr>
          <p:cNvPr id="5" name="直線コネクタ 4"/>
          <p:cNvCxnSpPr/>
          <p:nvPr/>
        </p:nvCxnSpPr>
        <p:spPr>
          <a:xfrm>
            <a:off x="466531" y="951722"/>
            <a:ext cx="11327363" cy="0"/>
          </a:xfrm>
          <a:prstGeom prst="line">
            <a:avLst/>
          </a:prstGeom>
          <a:ln w="381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>
          <a:xfrm>
            <a:off x="9234023" y="146651"/>
            <a:ext cx="2743200" cy="365125"/>
          </a:xfrm>
        </p:spPr>
        <p:txBody>
          <a:bodyPr/>
          <a:lstStyle/>
          <a:p>
            <a:fld id="{C52729F0-15D6-455A-9EC1-D8998104B78D}" type="slidenum">
              <a:rPr kumimoji="1" lang="ja-JP" altLang="en-US" sz="2400" smtClean="0">
                <a:latin typeface="Calibri" panose="020F0502020204030204" pitchFamily="34" charset="0"/>
              </a:rPr>
              <a:t>22</a:t>
            </a:fld>
            <a:endParaRPr kumimoji="1" lang="ja-JP" altLang="en-US" sz="2400" dirty="0">
              <a:latin typeface="Calibri" panose="020F0502020204030204" pitchFamily="34" charset="0"/>
            </a:endParaRPr>
          </a:p>
        </p:txBody>
      </p:sp>
      <p:sp>
        <p:nvSpPr>
          <p:cNvPr id="8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3912765" y="6474213"/>
            <a:ext cx="4114800" cy="365125"/>
          </a:xfrm>
        </p:spPr>
        <p:txBody>
          <a:bodyPr/>
          <a:lstStyle/>
          <a:p>
            <a:r>
              <a:rPr kumimoji="1" lang="en-US" altLang="ja-JP" dirty="0"/>
              <a:t>Best practice of Open Source Operating system adoption</a:t>
            </a:r>
            <a:endParaRPr kumimoji="1" lang="ja-JP" altLang="en-US" dirty="0"/>
          </a:p>
        </p:txBody>
      </p:sp>
      <p:cxnSp>
        <p:nvCxnSpPr>
          <p:cNvPr id="9" name="直線矢印コネクタ 8"/>
          <p:cNvCxnSpPr/>
          <p:nvPr/>
        </p:nvCxnSpPr>
        <p:spPr>
          <a:xfrm>
            <a:off x="10282089" y="1882908"/>
            <a:ext cx="0" cy="226666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右矢印 11"/>
          <p:cNvSpPr/>
          <p:nvPr/>
        </p:nvSpPr>
        <p:spPr>
          <a:xfrm>
            <a:off x="5300532" y="4836538"/>
            <a:ext cx="1538928" cy="1079156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0" tIns="0" rIns="0" bIns="72000" rtlCol="0" anchor="ctr"/>
          <a:lstStyle/>
          <a:p>
            <a:pPr algn="ctr"/>
            <a:r>
              <a:rPr kumimoji="1" lang="en-US" altLang="ja-JP" sz="6000" dirty="0"/>
              <a:t>+</a:t>
            </a:r>
            <a:endParaRPr kumimoji="1" lang="ja-JP" altLang="en-US" dirty="0"/>
          </a:p>
        </p:txBody>
      </p:sp>
      <p:sp>
        <p:nvSpPr>
          <p:cNvPr id="13" name="正方形/長方形 12"/>
          <p:cNvSpPr/>
          <p:nvPr/>
        </p:nvSpPr>
        <p:spPr>
          <a:xfrm>
            <a:off x="758416" y="3435610"/>
            <a:ext cx="963828" cy="9639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>
                <a:solidFill>
                  <a:srgbClr val="002060"/>
                </a:solidFill>
              </a:rPr>
              <a:t>Analysis</a:t>
            </a:r>
            <a:endParaRPr kumimoji="1" lang="ja-JP" altLang="en-US" dirty="0">
              <a:solidFill>
                <a:srgbClr val="002060"/>
              </a:solidFill>
            </a:endParaRPr>
          </a:p>
        </p:txBody>
      </p:sp>
      <p:sp>
        <p:nvSpPr>
          <p:cNvPr id="14" name="正方形/長方形 13"/>
          <p:cNvSpPr/>
          <p:nvPr/>
        </p:nvSpPr>
        <p:spPr>
          <a:xfrm>
            <a:off x="1775785" y="3435610"/>
            <a:ext cx="963828" cy="96392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>
                <a:solidFill>
                  <a:srgbClr val="002060"/>
                </a:solidFill>
              </a:rPr>
              <a:t>Spec</a:t>
            </a:r>
            <a:endParaRPr kumimoji="1" lang="ja-JP" altLang="en-US" dirty="0">
              <a:solidFill>
                <a:srgbClr val="002060"/>
              </a:solidFill>
            </a:endParaRPr>
          </a:p>
        </p:txBody>
      </p:sp>
      <p:sp>
        <p:nvSpPr>
          <p:cNvPr id="15" name="正方形/長方形 14"/>
          <p:cNvSpPr/>
          <p:nvPr/>
        </p:nvSpPr>
        <p:spPr>
          <a:xfrm>
            <a:off x="2801392" y="3435610"/>
            <a:ext cx="963828" cy="96392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>
                <a:solidFill>
                  <a:srgbClr val="002060"/>
                </a:solidFill>
              </a:rPr>
              <a:t>Code</a:t>
            </a:r>
            <a:endParaRPr kumimoji="1" lang="ja-JP" altLang="en-US" dirty="0">
              <a:solidFill>
                <a:srgbClr val="002060"/>
              </a:solidFill>
            </a:endParaRPr>
          </a:p>
        </p:txBody>
      </p:sp>
      <p:sp>
        <p:nvSpPr>
          <p:cNvPr id="16" name="正方形/長方形 15"/>
          <p:cNvSpPr/>
          <p:nvPr/>
        </p:nvSpPr>
        <p:spPr>
          <a:xfrm>
            <a:off x="3818761" y="3435610"/>
            <a:ext cx="963828" cy="9639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>
                <a:solidFill>
                  <a:srgbClr val="002060"/>
                </a:solidFill>
              </a:rPr>
              <a:t>Test</a:t>
            </a:r>
            <a:endParaRPr kumimoji="1" lang="ja-JP" altLang="en-US" dirty="0">
              <a:solidFill>
                <a:srgbClr val="002060"/>
              </a:solidFill>
            </a:endParaRPr>
          </a:p>
        </p:txBody>
      </p:sp>
      <p:cxnSp>
        <p:nvCxnSpPr>
          <p:cNvPr id="21" name="直線コネクタ 20"/>
          <p:cNvCxnSpPr/>
          <p:nvPr/>
        </p:nvCxnSpPr>
        <p:spPr>
          <a:xfrm>
            <a:off x="640934" y="1924621"/>
            <a:ext cx="2141130" cy="1337753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コネクタ 21"/>
          <p:cNvCxnSpPr/>
          <p:nvPr/>
        </p:nvCxnSpPr>
        <p:spPr>
          <a:xfrm flipV="1">
            <a:off x="2768643" y="1830617"/>
            <a:ext cx="2264830" cy="1455132"/>
          </a:xfrm>
          <a:prstGeom prst="line">
            <a:avLst/>
          </a:prstGeom>
          <a:ln w="57150"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円/楕円 29"/>
          <p:cNvSpPr/>
          <p:nvPr/>
        </p:nvSpPr>
        <p:spPr>
          <a:xfrm>
            <a:off x="1034700" y="2070359"/>
            <a:ext cx="408713" cy="492203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4" name="円/楕円 30"/>
          <p:cNvSpPr/>
          <p:nvPr/>
        </p:nvSpPr>
        <p:spPr>
          <a:xfrm>
            <a:off x="4089306" y="2070359"/>
            <a:ext cx="408713" cy="486663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5" name="円/楕円 31"/>
          <p:cNvSpPr/>
          <p:nvPr/>
        </p:nvSpPr>
        <p:spPr>
          <a:xfrm>
            <a:off x="2079079" y="2702651"/>
            <a:ext cx="408713" cy="492202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6" name="円/楕円 32"/>
          <p:cNvSpPr/>
          <p:nvPr/>
        </p:nvSpPr>
        <p:spPr>
          <a:xfrm>
            <a:off x="3078949" y="2702651"/>
            <a:ext cx="408713" cy="492202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27" name="直線矢印コネクタ 26"/>
          <p:cNvCxnSpPr/>
          <p:nvPr/>
        </p:nvCxnSpPr>
        <p:spPr>
          <a:xfrm>
            <a:off x="1608389" y="2274998"/>
            <a:ext cx="2408134" cy="0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線矢印コネクタ 27"/>
          <p:cNvCxnSpPr/>
          <p:nvPr/>
        </p:nvCxnSpPr>
        <p:spPr>
          <a:xfrm>
            <a:off x="2543684" y="2915933"/>
            <a:ext cx="476759" cy="0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線矢印コネクタ 30"/>
          <p:cNvCxnSpPr/>
          <p:nvPr/>
        </p:nvCxnSpPr>
        <p:spPr>
          <a:xfrm>
            <a:off x="7238288" y="1991575"/>
            <a:ext cx="0" cy="216088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正方形/長方形 38"/>
          <p:cNvSpPr/>
          <p:nvPr/>
        </p:nvSpPr>
        <p:spPr>
          <a:xfrm>
            <a:off x="6880190" y="2260467"/>
            <a:ext cx="2497289" cy="35910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>
                <a:solidFill>
                  <a:srgbClr val="002060"/>
                </a:solidFill>
              </a:rPr>
              <a:t>Analysis</a:t>
            </a:r>
            <a:endParaRPr kumimoji="1" lang="ja-JP" altLang="en-US" dirty="0">
              <a:solidFill>
                <a:srgbClr val="002060"/>
              </a:solidFill>
            </a:endParaRPr>
          </a:p>
        </p:txBody>
      </p:sp>
      <p:sp>
        <p:nvSpPr>
          <p:cNvPr id="40" name="正方形/長方形 39"/>
          <p:cNvSpPr/>
          <p:nvPr/>
        </p:nvSpPr>
        <p:spPr>
          <a:xfrm>
            <a:off x="6869091" y="2729490"/>
            <a:ext cx="2497289" cy="32557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>
                <a:solidFill>
                  <a:srgbClr val="002060"/>
                </a:solidFill>
              </a:rPr>
              <a:t>Spec</a:t>
            </a:r>
            <a:endParaRPr kumimoji="1" lang="ja-JP" altLang="en-US" dirty="0">
              <a:solidFill>
                <a:srgbClr val="002060"/>
              </a:solidFill>
            </a:endParaRPr>
          </a:p>
        </p:txBody>
      </p:sp>
      <p:sp>
        <p:nvSpPr>
          <p:cNvPr id="41" name="正方形/長方形 40"/>
          <p:cNvSpPr/>
          <p:nvPr/>
        </p:nvSpPr>
        <p:spPr>
          <a:xfrm>
            <a:off x="6862713" y="3160566"/>
            <a:ext cx="2497289" cy="35642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>
                <a:solidFill>
                  <a:srgbClr val="002060"/>
                </a:solidFill>
              </a:rPr>
              <a:t>Code</a:t>
            </a:r>
            <a:endParaRPr kumimoji="1" lang="ja-JP" altLang="en-US" dirty="0">
              <a:solidFill>
                <a:srgbClr val="002060"/>
              </a:solidFill>
            </a:endParaRPr>
          </a:p>
        </p:txBody>
      </p:sp>
      <p:sp>
        <p:nvSpPr>
          <p:cNvPr id="42" name="正方形/長方形 41"/>
          <p:cNvSpPr/>
          <p:nvPr/>
        </p:nvSpPr>
        <p:spPr>
          <a:xfrm>
            <a:off x="6862713" y="3608975"/>
            <a:ext cx="2497289" cy="3379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>
                <a:solidFill>
                  <a:srgbClr val="002060"/>
                </a:solidFill>
              </a:rPr>
              <a:t>Test</a:t>
            </a:r>
            <a:endParaRPr kumimoji="1" lang="ja-JP" altLang="en-US" dirty="0">
              <a:solidFill>
                <a:srgbClr val="002060"/>
              </a:solidFill>
            </a:endParaRPr>
          </a:p>
        </p:txBody>
      </p:sp>
      <p:sp>
        <p:nvSpPr>
          <p:cNvPr id="43" name="円/楕円 58"/>
          <p:cNvSpPr/>
          <p:nvPr/>
        </p:nvSpPr>
        <p:spPr>
          <a:xfrm>
            <a:off x="5096406" y="1436509"/>
            <a:ext cx="435836" cy="44280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4" name="円/楕円 61"/>
          <p:cNvSpPr/>
          <p:nvPr/>
        </p:nvSpPr>
        <p:spPr>
          <a:xfrm>
            <a:off x="7136909" y="4293369"/>
            <a:ext cx="202755" cy="201469"/>
          </a:xfrm>
          <a:prstGeom prst="ellipse">
            <a:avLst/>
          </a:prstGeom>
          <a:solidFill>
            <a:srgbClr val="FF0000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5" name="円/楕円 62"/>
          <p:cNvSpPr/>
          <p:nvPr/>
        </p:nvSpPr>
        <p:spPr>
          <a:xfrm>
            <a:off x="7993188" y="4293369"/>
            <a:ext cx="202755" cy="201469"/>
          </a:xfrm>
          <a:prstGeom prst="ellipse">
            <a:avLst/>
          </a:prstGeom>
          <a:solidFill>
            <a:srgbClr val="FF0000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6" name="円/楕円 63"/>
          <p:cNvSpPr/>
          <p:nvPr/>
        </p:nvSpPr>
        <p:spPr>
          <a:xfrm>
            <a:off x="8777967" y="4209862"/>
            <a:ext cx="390094" cy="367772"/>
          </a:xfrm>
          <a:prstGeom prst="ellipse">
            <a:avLst/>
          </a:prstGeom>
          <a:solidFill>
            <a:srgbClr val="FF0000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2" name="正方形/長方形 51"/>
          <p:cNvSpPr/>
          <p:nvPr/>
        </p:nvSpPr>
        <p:spPr>
          <a:xfrm>
            <a:off x="10074584" y="1716704"/>
            <a:ext cx="420786" cy="2230219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3" name="正方形/長方形 52"/>
          <p:cNvSpPr/>
          <p:nvPr/>
        </p:nvSpPr>
        <p:spPr>
          <a:xfrm>
            <a:off x="10642146" y="1726682"/>
            <a:ext cx="420786" cy="222384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4" name="正方形/長方形 53"/>
          <p:cNvSpPr/>
          <p:nvPr/>
        </p:nvSpPr>
        <p:spPr>
          <a:xfrm>
            <a:off x="11209708" y="1726682"/>
            <a:ext cx="420786" cy="222384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5" name="テキスト ボックス 54"/>
          <p:cNvSpPr txBox="1"/>
          <p:nvPr/>
        </p:nvSpPr>
        <p:spPr>
          <a:xfrm>
            <a:off x="10074340" y="1788042"/>
            <a:ext cx="461665" cy="207928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kumimoji="1" lang="en-US" altLang="ja-JP" dirty="0"/>
              <a:t>maintenance update</a:t>
            </a:r>
            <a:endParaRPr kumimoji="1" lang="ja-JP" altLang="en-US" dirty="0"/>
          </a:p>
        </p:txBody>
      </p:sp>
      <p:sp>
        <p:nvSpPr>
          <p:cNvPr id="56" name="テキスト ボックス 55"/>
          <p:cNvSpPr txBox="1"/>
          <p:nvPr/>
        </p:nvSpPr>
        <p:spPr>
          <a:xfrm>
            <a:off x="10630823" y="1788042"/>
            <a:ext cx="461665" cy="207928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kumimoji="1" lang="en-US" altLang="ja-JP" dirty="0"/>
              <a:t>maintenance update</a:t>
            </a:r>
            <a:endParaRPr kumimoji="1" lang="ja-JP" altLang="en-US" dirty="0"/>
          </a:p>
        </p:txBody>
      </p:sp>
      <p:sp>
        <p:nvSpPr>
          <p:cNvPr id="57" name="テキスト ボックス 56"/>
          <p:cNvSpPr txBox="1"/>
          <p:nvPr/>
        </p:nvSpPr>
        <p:spPr>
          <a:xfrm>
            <a:off x="11198629" y="1788041"/>
            <a:ext cx="461665" cy="209684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kumimoji="1" lang="en-US" altLang="ja-JP" dirty="0"/>
              <a:t>maintenance update</a:t>
            </a:r>
            <a:endParaRPr kumimoji="1" lang="ja-JP" altLang="en-US" dirty="0"/>
          </a:p>
        </p:txBody>
      </p:sp>
      <p:pic>
        <p:nvPicPr>
          <p:cNvPr id="59" name="図 5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8287" y="1307490"/>
            <a:ext cx="826074" cy="824699"/>
          </a:xfrm>
          <a:prstGeom prst="rect">
            <a:avLst/>
          </a:prstGeom>
        </p:spPr>
      </p:pic>
      <p:sp>
        <p:nvSpPr>
          <p:cNvPr id="67" name="円/楕円 68"/>
          <p:cNvSpPr/>
          <p:nvPr/>
        </p:nvSpPr>
        <p:spPr>
          <a:xfrm>
            <a:off x="9531263" y="4201311"/>
            <a:ext cx="355292" cy="385582"/>
          </a:xfrm>
          <a:prstGeom prst="ellips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72" name="図 7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1934" y="1301322"/>
            <a:ext cx="826074" cy="824699"/>
          </a:xfrm>
          <a:prstGeom prst="rect">
            <a:avLst/>
          </a:prstGeom>
        </p:spPr>
      </p:pic>
      <p:sp>
        <p:nvSpPr>
          <p:cNvPr id="74" name="正方形/長方形 73"/>
          <p:cNvSpPr/>
          <p:nvPr/>
        </p:nvSpPr>
        <p:spPr>
          <a:xfrm>
            <a:off x="9498516" y="1726682"/>
            <a:ext cx="420786" cy="222384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5" name="テキスト ボックス 74"/>
          <p:cNvSpPr txBox="1"/>
          <p:nvPr/>
        </p:nvSpPr>
        <p:spPr>
          <a:xfrm>
            <a:off x="9487267" y="1805606"/>
            <a:ext cx="461665" cy="207928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kumimoji="1" lang="en-US" altLang="ja-JP" dirty="0"/>
              <a:t>maintenance update</a:t>
            </a:r>
            <a:endParaRPr kumimoji="1" lang="ja-JP" altLang="en-US" dirty="0"/>
          </a:p>
        </p:txBody>
      </p:sp>
      <p:sp>
        <p:nvSpPr>
          <p:cNvPr id="83" name="円/楕円 68"/>
          <p:cNvSpPr/>
          <p:nvPr/>
        </p:nvSpPr>
        <p:spPr>
          <a:xfrm>
            <a:off x="10104443" y="4200441"/>
            <a:ext cx="355292" cy="385582"/>
          </a:xfrm>
          <a:prstGeom prst="ellips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4" name="円/楕円 68"/>
          <p:cNvSpPr/>
          <p:nvPr/>
        </p:nvSpPr>
        <p:spPr>
          <a:xfrm>
            <a:off x="10663502" y="4200441"/>
            <a:ext cx="355292" cy="385582"/>
          </a:xfrm>
          <a:prstGeom prst="ellips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5" name="円/楕円 68"/>
          <p:cNvSpPr/>
          <p:nvPr/>
        </p:nvSpPr>
        <p:spPr>
          <a:xfrm>
            <a:off x="11198629" y="4200441"/>
            <a:ext cx="355292" cy="385582"/>
          </a:xfrm>
          <a:prstGeom prst="ellips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6" name="テキスト ボックス 85"/>
          <p:cNvSpPr txBox="1"/>
          <p:nvPr/>
        </p:nvSpPr>
        <p:spPr>
          <a:xfrm>
            <a:off x="394283" y="5066950"/>
            <a:ext cx="19714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3600" dirty="0">
                <a:solidFill>
                  <a:srgbClr val="FFFF00"/>
                </a:solidFill>
              </a:rPr>
              <a:t>Quality =</a:t>
            </a:r>
            <a:endParaRPr kumimoji="1" lang="ja-JP" altLang="en-US" dirty="0">
              <a:solidFill>
                <a:srgbClr val="FFFF00"/>
              </a:solidFill>
            </a:endParaRPr>
          </a:p>
        </p:txBody>
      </p:sp>
      <p:cxnSp>
        <p:nvCxnSpPr>
          <p:cNvPr id="88" name="直線コネクタ 87"/>
          <p:cNvCxnSpPr/>
          <p:nvPr/>
        </p:nvCxnSpPr>
        <p:spPr>
          <a:xfrm>
            <a:off x="2283435" y="5394121"/>
            <a:ext cx="2499154" cy="0"/>
          </a:xfrm>
          <a:prstGeom prst="lin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テキスト ボックス 89"/>
          <p:cNvSpPr txBox="1"/>
          <p:nvPr/>
        </p:nvSpPr>
        <p:spPr>
          <a:xfrm>
            <a:off x="2253575" y="5398127"/>
            <a:ext cx="26411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3600" dirty="0">
                <a:solidFill>
                  <a:srgbClr val="FFFF00"/>
                </a:solidFill>
              </a:rPr>
              <a:t>Requirement</a:t>
            </a:r>
            <a:endParaRPr kumimoji="1" lang="ja-JP" altLang="en-US" dirty="0">
              <a:solidFill>
                <a:srgbClr val="FFFF00"/>
              </a:solidFill>
            </a:endParaRPr>
          </a:p>
        </p:txBody>
      </p:sp>
      <p:sp>
        <p:nvSpPr>
          <p:cNvPr id="91" name="テキスト ボックス 90"/>
          <p:cNvSpPr txBox="1"/>
          <p:nvPr/>
        </p:nvSpPr>
        <p:spPr>
          <a:xfrm>
            <a:off x="2543684" y="4761146"/>
            <a:ext cx="26411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3600" dirty="0">
                <a:solidFill>
                  <a:srgbClr val="FFFF00"/>
                </a:solidFill>
              </a:rPr>
              <a:t>Validation</a:t>
            </a:r>
            <a:endParaRPr kumimoji="1" lang="ja-JP" altLang="en-US" dirty="0">
              <a:solidFill>
                <a:srgbClr val="FFFF00"/>
              </a:solidFill>
            </a:endParaRPr>
          </a:p>
        </p:txBody>
      </p:sp>
      <p:sp>
        <p:nvSpPr>
          <p:cNvPr id="92" name="テキスト ボックス 91"/>
          <p:cNvSpPr txBox="1"/>
          <p:nvPr/>
        </p:nvSpPr>
        <p:spPr>
          <a:xfrm>
            <a:off x="7169615" y="5315032"/>
            <a:ext cx="1926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3600" dirty="0">
                <a:solidFill>
                  <a:srgbClr val="FFFF00"/>
                </a:solidFill>
              </a:rPr>
              <a:t>Quality =</a:t>
            </a:r>
            <a:endParaRPr kumimoji="1" lang="ja-JP" altLang="en-US" dirty="0">
              <a:solidFill>
                <a:srgbClr val="FFFF00"/>
              </a:solidFill>
            </a:endParaRPr>
          </a:p>
        </p:txBody>
      </p:sp>
      <p:sp>
        <p:nvSpPr>
          <p:cNvPr id="93" name="右中かっこ 92"/>
          <p:cNvSpPr/>
          <p:nvPr/>
        </p:nvSpPr>
        <p:spPr>
          <a:xfrm rot="5400000">
            <a:off x="10027764" y="3324946"/>
            <a:ext cx="337360" cy="2927699"/>
          </a:xfrm>
          <a:prstGeom prst="rightBrace">
            <a:avLst>
              <a:gd name="adj1" fmla="val 30713"/>
              <a:gd name="adj2" fmla="val 50000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4" name="テキスト ボックス 93"/>
          <p:cNvSpPr txBox="1"/>
          <p:nvPr/>
        </p:nvSpPr>
        <p:spPr>
          <a:xfrm>
            <a:off x="8971087" y="5144355"/>
            <a:ext cx="3050864" cy="1044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700"/>
              </a:lnSpc>
            </a:pPr>
            <a:r>
              <a:rPr kumimoji="1" lang="en-US" altLang="ja-JP" sz="3600" dirty="0">
                <a:solidFill>
                  <a:srgbClr val="FFFF00"/>
                </a:solidFill>
              </a:rPr>
              <a:t>maintenance</a:t>
            </a:r>
            <a:br>
              <a:rPr kumimoji="1" lang="en-US" altLang="ja-JP" sz="3600" dirty="0">
                <a:solidFill>
                  <a:srgbClr val="FFFF00"/>
                </a:solidFill>
              </a:rPr>
            </a:br>
            <a:r>
              <a:rPr kumimoji="1" lang="en-US" altLang="ja-JP" sz="3600" dirty="0">
                <a:solidFill>
                  <a:srgbClr val="FFFF00"/>
                </a:solidFill>
              </a:rPr>
              <a:t>management</a:t>
            </a:r>
            <a:endParaRPr kumimoji="1" lang="ja-JP" altLang="en-US" dirty="0">
              <a:solidFill>
                <a:srgbClr val="FFFF00"/>
              </a:solidFill>
            </a:endParaRPr>
          </a:p>
        </p:txBody>
      </p:sp>
      <p:pic>
        <p:nvPicPr>
          <p:cNvPr id="96" name="図 9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63255" y="706456"/>
            <a:ext cx="1058466" cy="610653"/>
          </a:xfrm>
          <a:prstGeom prst="rect">
            <a:avLst/>
          </a:prstGeom>
        </p:spPr>
      </p:pic>
      <p:cxnSp>
        <p:nvCxnSpPr>
          <p:cNvPr id="98" name="直線矢印コネクタ 97"/>
          <p:cNvCxnSpPr/>
          <p:nvPr/>
        </p:nvCxnSpPr>
        <p:spPr>
          <a:xfrm flipH="1">
            <a:off x="9789952" y="1225040"/>
            <a:ext cx="669783" cy="3930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直線矢印コネクタ 99"/>
          <p:cNvCxnSpPr/>
          <p:nvPr/>
        </p:nvCxnSpPr>
        <p:spPr>
          <a:xfrm flipH="1">
            <a:off x="10459735" y="1391669"/>
            <a:ext cx="145888" cy="22964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直線矢印コネクタ 101"/>
          <p:cNvCxnSpPr/>
          <p:nvPr/>
        </p:nvCxnSpPr>
        <p:spPr>
          <a:xfrm flipH="1">
            <a:off x="10945100" y="1358775"/>
            <a:ext cx="73694" cy="3010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直線矢印コネクタ 103"/>
          <p:cNvCxnSpPr/>
          <p:nvPr/>
        </p:nvCxnSpPr>
        <p:spPr>
          <a:xfrm>
            <a:off x="11358271" y="1370177"/>
            <a:ext cx="56346" cy="30510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03850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50506" y="378506"/>
            <a:ext cx="11000792" cy="474630"/>
          </a:xfrm>
        </p:spPr>
        <p:txBody>
          <a:bodyPr>
            <a:normAutofit fontScale="90000"/>
          </a:bodyPr>
          <a:lstStyle/>
          <a:p>
            <a:r>
              <a:rPr kumimoji="1" lang="en-US" altLang="ja-JP" dirty="0">
                <a:latin typeface="Calibri" panose="020F0502020204030204" pitchFamily="34" charset="0"/>
              </a:rPr>
              <a:t>Upstream first strategy</a:t>
            </a:r>
            <a:endParaRPr kumimoji="1" lang="ja-JP" altLang="en-US" dirty="0">
              <a:latin typeface="Calibri" panose="020F0502020204030204" pitchFamily="34" charset="0"/>
            </a:endParaRPr>
          </a:p>
        </p:txBody>
      </p:sp>
      <p:cxnSp>
        <p:nvCxnSpPr>
          <p:cNvPr id="5" name="直線コネクタ 4"/>
          <p:cNvCxnSpPr/>
          <p:nvPr/>
        </p:nvCxnSpPr>
        <p:spPr>
          <a:xfrm>
            <a:off x="466531" y="951722"/>
            <a:ext cx="11327363" cy="0"/>
          </a:xfrm>
          <a:prstGeom prst="line">
            <a:avLst/>
          </a:prstGeom>
          <a:ln w="381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>
          <a:xfrm>
            <a:off x="9247236" y="146651"/>
            <a:ext cx="2743200" cy="365125"/>
          </a:xfrm>
        </p:spPr>
        <p:txBody>
          <a:bodyPr/>
          <a:lstStyle/>
          <a:p>
            <a:fld id="{C52729F0-15D6-455A-9EC1-D8998104B78D}" type="slidenum">
              <a:rPr kumimoji="1" lang="ja-JP" altLang="en-US" sz="2400" smtClean="0">
                <a:latin typeface="Calibri" panose="020F0502020204030204" pitchFamily="34" charset="0"/>
              </a:rPr>
              <a:t>23</a:t>
            </a:fld>
            <a:endParaRPr kumimoji="1" lang="ja-JP" altLang="en-US" sz="2400" dirty="0">
              <a:latin typeface="Calibri" panose="020F0502020204030204" pitchFamily="34" charset="0"/>
            </a:endParaRPr>
          </a:p>
        </p:txBody>
      </p:sp>
      <p:sp>
        <p:nvSpPr>
          <p:cNvPr id="8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3912765" y="6474213"/>
            <a:ext cx="4114800" cy="365125"/>
          </a:xfrm>
        </p:spPr>
        <p:txBody>
          <a:bodyPr/>
          <a:lstStyle/>
          <a:p>
            <a:r>
              <a:rPr kumimoji="1" lang="en-US" altLang="ja-JP" dirty="0"/>
              <a:t>Best practice of Open Source Operating system adoption</a:t>
            </a:r>
            <a:endParaRPr kumimoji="1" lang="ja-JP" altLang="en-US" dirty="0"/>
          </a:p>
        </p:txBody>
      </p:sp>
      <p:cxnSp>
        <p:nvCxnSpPr>
          <p:cNvPr id="9" name="直線矢印コネクタ 8"/>
          <p:cNvCxnSpPr/>
          <p:nvPr/>
        </p:nvCxnSpPr>
        <p:spPr>
          <a:xfrm>
            <a:off x="336182" y="1784395"/>
            <a:ext cx="11105445" cy="0"/>
          </a:xfrm>
          <a:prstGeom prst="straightConnector1">
            <a:avLst/>
          </a:prstGeom>
          <a:noFill/>
          <a:ln w="57150" cap="flat" cmpd="sng" algn="ctr">
            <a:solidFill>
              <a:srgbClr val="00B050"/>
            </a:solidFill>
            <a:prstDash val="solid"/>
            <a:tailEnd type="triangle"/>
          </a:ln>
          <a:effectLst/>
        </p:spPr>
      </p:cxnSp>
      <p:sp>
        <p:nvSpPr>
          <p:cNvPr id="10" name="円/楕円 3"/>
          <p:cNvSpPr/>
          <p:nvPr/>
        </p:nvSpPr>
        <p:spPr>
          <a:xfrm>
            <a:off x="784443" y="1492171"/>
            <a:ext cx="1008112" cy="648072"/>
          </a:xfrm>
          <a:prstGeom prst="ellipse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2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4.5</a:t>
            </a:r>
            <a:endParaRPr kumimoji="1" lang="ja-JP" altLang="en-US" sz="2400" b="0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1" name="円/楕円 6"/>
          <p:cNvSpPr/>
          <p:nvPr/>
        </p:nvSpPr>
        <p:spPr>
          <a:xfrm>
            <a:off x="3016691" y="1492171"/>
            <a:ext cx="1008112" cy="648072"/>
          </a:xfrm>
          <a:prstGeom prst="ellipse">
            <a:avLst/>
          </a:prstGeom>
          <a:solidFill>
            <a:srgbClr val="0070C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2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4.6</a:t>
            </a:r>
            <a:endParaRPr kumimoji="1" lang="ja-JP" altLang="en-US" sz="2400" b="0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" name="円/楕円 7"/>
          <p:cNvSpPr/>
          <p:nvPr/>
        </p:nvSpPr>
        <p:spPr>
          <a:xfrm>
            <a:off x="5248939" y="1503357"/>
            <a:ext cx="1008112" cy="648072"/>
          </a:xfrm>
          <a:prstGeom prst="ellipse">
            <a:avLst/>
          </a:prstGeom>
          <a:solidFill>
            <a:srgbClr val="0070C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2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4.7</a:t>
            </a:r>
            <a:endParaRPr kumimoji="1" lang="ja-JP" altLang="en-US" sz="2400" b="0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3" name="円/楕円 8"/>
          <p:cNvSpPr/>
          <p:nvPr/>
        </p:nvSpPr>
        <p:spPr>
          <a:xfrm>
            <a:off x="7481187" y="1492171"/>
            <a:ext cx="1008112" cy="648072"/>
          </a:xfrm>
          <a:prstGeom prst="ellipse">
            <a:avLst/>
          </a:prstGeom>
          <a:solidFill>
            <a:srgbClr val="0070C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2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4.8</a:t>
            </a:r>
            <a:endParaRPr kumimoji="1" lang="ja-JP" altLang="en-US" sz="2400" b="0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4" name="円/楕円 9"/>
          <p:cNvSpPr/>
          <p:nvPr/>
        </p:nvSpPr>
        <p:spPr>
          <a:xfrm>
            <a:off x="9713435" y="1492171"/>
            <a:ext cx="1008112" cy="648072"/>
          </a:xfrm>
          <a:prstGeom prst="ellipse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2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4.9</a:t>
            </a:r>
            <a:endParaRPr kumimoji="1" lang="ja-JP" altLang="en-US" sz="2400" b="0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5" name="円/楕円 12"/>
          <p:cNvSpPr/>
          <p:nvPr/>
        </p:nvSpPr>
        <p:spPr>
          <a:xfrm>
            <a:off x="4181519" y="1636767"/>
            <a:ext cx="216024" cy="300152"/>
          </a:xfrm>
          <a:prstGeom prst="ellipse">
            <a:avLst/>
          </a:prstGeom>
          <a:solidFill>
            <a:srgbClr val="06418C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6418C">
                  <a:lumMod val="50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6" name="円/楕円 13"/>
          <p:cNvSpPr/>
          <p:nvPr/>
        </p:nvSpPr>
        <p:spPr>
          <a:xfrm>
            <a:off x="6440711" y="1636767"/>
            <a:ext cx="216024" cy="300152"/>
          </a:xfrm>
          <a:prstGeom prst="ellipse">
            <a:avLst/>
          </a:prstGeom>
          <a:solidFill>
            <a:srgbClr val="06418C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6418C">
                  <a:lumMod val="50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7" name="円/楕円 14"/>
          <p:cNvSpPr/>
          <p:nvPr/>
        </p:nvSpPr>
        <p:spPr>
          <a:xfrm>
            <a:off x="8698043" y="1639884"/>
            <a:ext cx="216024" cy="300152"/>
          </a:xfrm>
          <a:prstGeom prst="ellipse">
            <a:avLst/>
          </a:prstGeom>
          <a:solidFill>
            <a:srgbClr val="06418C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6418C">
                  <a:lumMod val="50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8" name="円/楕円 15"/>
          <p:cNvSpPr/>
          <p:nvPr/>
        </p:nvSpPr>
        <p:spPr>
          <a:xfrm>
            <a:off x="4325535" y="2580799"/>
            <a:ext cx="1008112" cy="720080"/>
          </a:xfrm>
          <a:prstGeom prst="ellipse">
            <a:avLst/>
          </a:prstGeom>
          <a:solidFill>
            <a:srgbClr val="FF0000"/>
          </a:solidFill>
          <a:ln w="25400" cap="flat" cmpd="sng" algn="ctr">
            <a:solidFill>
              <a:srgbClr val="FFFF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8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new</a:t>
            </a:r>
            <a:br>
              <a:rPr kumimoji="1" lang="en-US" altLang="ja-JP" sz="18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</a:br>
            <a:r>
              <a:rPr kumimoji="1" lang="en-US" altLang="ja-JP" sz="18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code</a:t>
            </a: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cxnSp>
        <p:nvCxnSpPr>
          <p:cNvPr id="19" name="直線矢印コネクタ 18"/>
          <p:cNvCxnSpPr/>
          <p:nvPr/>
        </p:nvCxnSpPr>
        <p:spPr>
          <a:xfrm>
            <a:off x="5752995" y="2491280"/>
            <a:ext cx="3176459" cy="0"/>
          </a:xfrm>
          <a:prstGeom prst="straightConnector1">
            <a:avLst/>
          </a:prstGeom>
          <a:noFill/>
          <a:ln w="28575" cap="flat" cmpd="sng" algn="ctr">
            <a:solidFill>
              <a:srgbClr val="D70000">
                <a:lumMod val="60000"/>
                <a:lumOff val="40000"/>
              </a:srgbClr>
            </a:solidFill>
            <a:prstDash val="solid"/>
            <a:tailEnd type="triangle"/>
          </a:ln>
          <a:effectLst/>
        </p:spPr>
      </p:cxnSp>
      <p:sp>
        <p:nvSpPr>
          <p:cNvPr id="20" name="円/楕円 18"/>
          <p:cNvSpPr/>
          <p:nvPr/>
        </p:nvSpPr>
        <p:spPr>
          <a:xfrm>
            <a:off x="6121142" y="2356267"/>
            <a:ext cx="216024" cy="300152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6418C">
                  <a:lumMod val="50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1" name="円/楕円 19"/>
          <p:cNvSpPr/>
          <p:nvPr/>
        </p:nvSpPr>
        <p:spPr>
          <a:xfrm>
            <a:off x="6705313" y="2357984"/>
            <a:ext cx="216024" cy="300152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6418C">
                  <a:lumMod val="50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2" name="円/楕円 20"/>
          <p:cNvSpPr/>
          <p:nvPr/>
        </p:nvSpPr>
        <p:spPr>
          <a:xfrm>
            <a:off x="7289484" y="2349595"/>
            <a:ext cx="216024" cy="300152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6418C">
                  <a:lumMod val="50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3" name="円/楕円 21"/>
          <p:cNvSpPr/>
          <p:nvPr/>
        </p:nvSpPr>
        <p:spPr>
          <a:xfrm>
            <a:off x="7873655" y="2349595"/>
            <a:ext cx="216024" cy="300152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6418C">
                  <a:lumMod val="50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4" name="円/楕円 22"/>
          <p:cNvSpPr/>
          <p:nvPr/>
        </p:nvSpPr>
        <p:spPr>
          <a:xfrm>
            <a:off x="8457826" y="2356267"/>
            <a:ext cx="216024" cy="300152"/>
          </a:xfrm>
          <a:prstGeom prst="ellipse">
            <a:avLst/>
          </a:prstGeom>
          <a:solidFill>
            <a:srgbClr val="D70000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6418C">
                  <a:lumMod val="50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cxnSp>
        <p:nvCxnSpPr>
          <p:cNvPr id="25" name="直線矢印コネクタ 24"/>
          <p:cNvCxnSpPr/>
          <p:nvPr/>
        </p:nvCxnSpPr>
        <p:spPr>
          <a:xfrm flipV="1">
            <a:off x="8565838" y="1852793"/>
            <a:ext cx="0" cy="456866"/>
          </a:xfrm>
          <a:prstGeom prst="straightConnector1">
            <a:avLst/>
          </a:prstGeom>
          <a:noFill/>
          <a:ln w="38100" cap="flat" cmpd="sng" algn="ctr">
            <a:solidFill>
              <a:srgbClr val="FF0000"/>
            </a:solidFill>
            <a:prstDash val="solid"/>
            <a:tailEnd type="triangle"/>
          </a:ln>
          <a:effectLst/>
        </p:spPr>
      </p:cxnSp>
      <p:cxnSp>
        <p:nvCxnSpPr>
          <p:cNvPr id="26" name="直線矢印コネクタ 25"/>
          <p:cNvCxnSpPr/>
          <p:nvPr/>
        </p:nvCxnSpPr>
        <p:spPr>
          <a:xfrm flipV="1">
            <a:off x="6206251" y="2716307"/>
            <a:ext cx="0" cy="360040"/>
          </a:xfrm>
          <a:prstGeom prst="straightConnector1">
            <a:avLst/>
          </a:prstGeom>
          <a:noFill/>
          <a:ln w="38100" cap="flat" cmpd="sng" algn="ctr">
            <a:solidFill>
              <a:srgbClr val="FF0000"/>
            </a:solidFill>
            <a:prstDash val="solid"/>
            <a:tailEnd type="triangle"/>
          </a:ln>
          <a:effectLst/>
        </p:spPr>
      </p:cxnSp>
      <p:cxnSp>
        <p:nvCxnSpPr>
          <p:cNvPr id="27" name="直線コネクタ 26"/>
          <p:cNvCxnSpPr/>
          <p:nvPr/>
        </p:nvCxnSpPr>
        <p:spPr>
          <a:xfrm flipH="1">
            <a:off x="5380255" y="3076347"/>
            <a:ext cx="823499" cy="0"/>
          </a:xfrm>
          <a:prstGeom prst="line">
            <a:avLst/>
          </a:prstGeom>
          <a:noFill/>
          <a:ln w="38100" cap="flat" cmpd="sng" algn="ctr">
            <a:solidFill>
              <a:srgbClr val="FF0000"/>
            </a:solidFill>
            <a:prstDash val="solid"/>
          </a:ln>
          <a:effectLst/>
        </p:spPr>
      </p:cxnSp>
      <p:sp>
        <p:nvSpPr>
          <p:cNvPr id="28" name="円/楕円 31"/>
          <p:cNvSpPr/>
          <p:nvPr/>
        </p:nvSpPr>
        <p:spPr>
          <a:xfrm>
            <a:off x="462342" y="3187937"/>
            <a:ext cx="1652314" cy="967606"/>
          </a:xfrm>
          <a:prstGeom prst="ellipse">
            <a:avLst/>
          </a:prstGeom>
          <a:solidFill>
            <a:srgbClr val="D70000">
              <a:lumMod val="7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8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BSP</a:t>
            </a:r>
            <a:br>
              <a:rPr kumimoji="1" lang="en-US" altLang="ja-JP" sz="18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</a:br>
            <a:r>
              <a:rPr kumimoji="1" lang="en-US" altLang="ja-JP" sz="18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base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8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code</a:t>
            </a:r>
            <a:endParaRPr kumimoji="1" lang="ja-JP" altLang="en-US" sz="1800" b="0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cxnSp>
        <p:nvCxnSpPr>
          <p:cNvPr id="29" name="直線矢印コネクタ 28"/>
          <p:cNvCxnSpPr/>
          <p:nvPr/>
        </p:nvCxnSpPr>
        <p:spPr>
          <a:xfrm>
            <a:off x="1288499" y="2309659"/>
            <a:ext cx="0" cy="766688"/>
          </a:xfrm>
          <a:prstGeom prst="straightConnector1">
            <a:avLst/>
          </a:prstGeom>
          <a:noFill/>
          <a:ln w="38100" cap="flat" cmpd="sng" algn="ctr">
            <a:solidFill>
              <a:srgbClr val="FFFF00"/>
            </a:solidFill>
            <a:prstDash val="solid"/>
            <a:tailEnd type="triangle"/>
          </a:ln>
          <a:effectLst/>
        </p:spPr>
      </p:cxnSp>
      <p:cxnSp>
        <p:nvCxnSpPr>
          <p:cNvPr id="32" name="直線矢印コネクタ 31"/>
          <p:cNvCxnSpPr/>
          <p:nvPr/>
        </p:nvCxnSpPr>
        <p:spPr>
          <a:xfrm flipH="1">
            <a:off x="2120524" y="3842087"/>
            <a:ext cx="8102835" cy="0"/>
          </a:xfrm>
          <a:prstGeom prst="straightConnector1">
            <a:avLst/>
          </a:prstGeom>
          <a:noFill/>
          <a:ln w="57150" cap="flat" cmpd="sng" algn="ctr">
            <a:solidFill>
              <a:srgbClr val="FF0000"/>
            </a:solidFill>
            <a:prstDash val="solid"/>
            <a:tailEnd type="triangle"/>
          </a:ln>
          <a:effectLst/>
        </p:spPr>
      </p:cxnSp>
      <p:cxnSp>
        <p:nvCxnSpPr>
          <p:cNvPr id="33" name="直線コネクタ 32"/>
          <p:cNvCxnSpPr/>
          <p:nvPr/>
        </p:nvCxnSpPr>
        <p:spPr>
          <a:xfrm>
            <a:off x="10204791" y="2296959"/>
            <a:ext cx="0" cy="1557828"/>
          </a:xfrm>
          <a:prstGeom prst="line">
            <a:avLst/>
          </a:prstGeom>
          <a:noFill/>
          <a:ln w="57150" cap="flat" cmpd="sng" algn="ctr">
            <a:solidFill>
              <a:srgbClr val="FF0000"/>
            </a:solidFill>
            <a:prstDash val="solid"/>
          </a:ln>
          <a:effectLst/>
        </p:spPr>
      </p:cxnSp>
      <p:sp>
        <p:nvSpPr>
          <p:cNvPr id="34" name="テキスト ボックス 42"/>
          <p:cNvSpPr txBox="1"/>
          <p:nvPr/>
        </p:nvSpPr>
        <p:spPr>
          <a:xfrm>
            <a:off x="4096811" y="1322982"/>
            <a:ext cx="576064" cy="2880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rc-1</a:t>
            </a:r>
            <a:endParaRPr kumimoji="1" lang="ja-JP" altLang="en-US" sz="1800" b="0" i="0" u="none" strike="noStrike" kern="1200" cap="none" spc="0" normalizeH="0" baseline="0" noProof="0" dirty="0" err="1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5" name="テキスト ボックス 43"/>
          <p:cNvSpPr txBox="1"/>
          <p:nvPr/>
        </p:nvSpPr>
        <p:spPr>
          <a:xfrm>
            <a:off x="6329059" y="1340264"/>
            <a:ext cx="576064" cy="2880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rc-1</a:t>
            </a:r>
            <a:endParaRPr kumimoji="1" lang="ja-JP" altLang="en-US" sz="1800" b="0" i="0" u="none" strike="noStrike" kern="1200" cap="none" spc="0" normalizeH="0" baseline="0" noProof="0" dirty="0" err="1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6" name="テキスト ボックス 44"/>
          <p:cNvSpPr txBox="1"/>
          <p:nvPr/>
        </p:nvSpPr>
        <p:spPr>
          <a:xfrm>
            <a:off x="8563573" y="1390347"/>
            <a:ext cx="576064" cy="2880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rc-1</a:t>
            </a:r>
            <a:endParaRPr kumimoji="1" lang="ja-JP" altLang="en-US" sz="1800" b="0" i="0" u="none" strike="noStrike" kern="1200" cap="none" spc="0" normalizeH="0" baseline="0" noProof="0" dirty="0" err="1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7" name="テキスト ボックス 45"/>
          <p:cNvSpPr txBox="1"/>
          <p:nvPr/>
        </p:nvSpPr>
        <p:spPr>
          <a:xfrm>
            <a:off x="6196155" y="2062735"/>
            <a:ext cx="2008117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review &amp; merge</a:t>
            </a:r>
            <a:endParaRPr kumimoji="1" lang="ja-JP" altLang="en-US" sz="1800" b="0" i="0" u="none" strike="noStrike" kern="1200" cap="none" spc="0" normalizeH="0" baseline="0" noProof="0" dirty="0" err="1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8" name="テキスト ボックス 46"/>
          <p:cNvSpPr txBox="1"/>
          <p:nvPr/>
        </p:nvSpPr>
        <p:spPr>
          <a:xfrm>
            <a:off x="5198509" y="3122569"/>
            <a:ext cx="4294523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patch submit and get community review</a:t>
            </a:r>
            <a:endParaRPr kumimoji="1" lang="ja-JP" altLang="en-US" sz="1800" b="0" i="0" u="none" strike="noStrike" kern="1200" cap="none" spc="0" normalizeH="0" baseline="0" noProof="0" dirty="0" err="1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9" name="テキスト ボックス 47"/>
          <p:cNvSpPr txBox="1"/>
          <p:nvPr/>
        </p:nvSpPr>
        <p:spPr>
          <a:xfrm>
            <a:off x="5541351" y="3511498"/>
            <a:ext cx="4557975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backport from mainline merged code</a:t>
            </a:r>
            <a:endParaRPr kumimoji="1" lang="ja-JP" altLang="en-US" sz="1800" b="0" i="0" u="none" strike="noStrike" kern="1200" cap="none" spc="0" normalizeH="0" baseline="0" noProof="0" dirty="0" err="1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aphicFrame>
        <p:nvGraphicFramePr>
          <p:cNvPr id="6" name="表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5617949"/>
              </p:ext>
            </p:extLst>
          </p:nvPr>
        </p:nvGraphicFramePr>
        <p:xfrm>
          <a:off x="1956100" y="4560842"/>
          <a:ext cx="9714450" cy="159545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857225">
                  <a:extLst>
                    <a:ext uri="{9D8B030D-6E8A-4147-A177-3AD203B41FA5}">
                      <a16:colId xmlns:a16="http://schemas.microsoft.com/office/drawing/2014/main" xmlns="" val="3710151002"/>
                    </a:ext>
                  </a:extLst>
                </a:gridCol>
                <a:gridCol w="4857225">
                  <a:extLst>
                    <a:ext uri="{9D8B030D-6E8A-4147-A177-3AD203B41FA5}">
                      <a16:colId xmlns:a16="http://schemas.microsoft.com/office/drawing/2014/main" xmlns="" val="3533469770"/>
                    </a:ext>
                  </a:extLst>
                </a:gridCol>
              </a:tblGrid>
              <a:tr h="398864">
                <a:tc>
                  <a:txBody>
                    <a:bodyPr/>
                    <a:lstStyle/>
                    <a:p>
                      <a:r>
                        <a:rPr kumimoji="1" lang="en-US" altLang="ja-JP" dirty="0"/>
                        <a:t>pros.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/>
                        <a:t>cons.</a:t>
                      </a:r>
                      <a:endParaRPr kumimoji="1" lang="ja-JP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37074841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r>
                        <a:rPr kumimoji="1" lang="en-US" altLang="ja-JP" dirty="0"/>
                        <a:t>Can</a:t>
                      </a:r>
                      <a:r>
                        <a:rPr kumimoji="1" lang="en-US" altLang="ja-JP" baseline="0" dirty="0"/>
                        <a:t> develop clean code by community review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/>
                        <a:t>It</a:t>
                      </a:r>
                      <a:r>
                        <a:rPr kumimoji="1" lang="en-US" altLang="ja-JP" baseline="0" dirty="0"/>
                        <a:t> takes time (up to 6 month to merge)</a:t>
                      </a:r>
                      <a:endParaRPr kumimoji="1" lang="ja-JP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41352451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r>
                        <a:rPr kumimoji="1" lang="en-US" altLang="ja-JP" dirty="0"/>
                        <a:t>Merged</a:t>
                      </a:r>
                      <a:r>
                        <a:rPr kumimoji="1" lang="en-US" altLang="ja-JP" baseline="0" dirty="0"/>
                        <a:t> to the mainline, no more in-house code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/>
                        <a:t>Can</a:t>
                      </a:r>
                      <a:r>
                        <a:rPr kumimoji="1" lang="en-US" altLang="ja-JP" baseline="0" dirty="0"/>
                        <a:t> not hide your secret (=differentiator)</a:t>
                      </a:r>
                      <a:endParaRPr kumimoji="1" lang="ja-JP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00192050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r>
                        <a:rPr kumimoji="1" lang="en-US" altLang="ja-JP" dirty="0"/>
                        <a:t>Can apply upstream security fix patch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/>
                        <a:t>You may</a:t>
                      </a:r>
                      <a:r>
                        <a:rPr kumimoji="1" lang="en-US" altLang="ja-JP" baseline="0" dirty="0"/>
                        <a:t> need to rewrite the patch by review</a:t>
                      </a:r>
                      <a:endParaRPr kumimoji="1" lang="ja-JP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38945393"/>
                  </a:ext>
                </a:extLst>
              </a:tr>
            </a:tbl>
          </a:graphicData>
        </a:graphic>
      </p:graphicFrame>
      <p:cxnSp>
        <p:nvCxnSpPr>
          <p:cNvPr id="4" name="直線矢印コネクタ 3"/>
          <p:cNvCxnSpPr/>
          <p:nvPr/>
        </p:nvCxnSpPr>
        <p:spPr>
          <a:xfrm flipH="1">
            <a:off x="2239861" y="3070273"/>
            <a:ext cx="1941658" cy="508239"/>
          </a:xfrm>
          <a:prstGeom prst="straightConnector1">
            <a:avLst/>
          </a:prstGeom>
          <a:ln w="28575">
            <a:solidFill>
              <a:schemeClr val="bg2">
                <a:lumMod val="50000"/>
                <a:lumOff val="50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0208520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" name="直線コネクタ 39"/>
          <p:cNvCxnSpPr/>
          <p:nvPr/>
        </p:nvCxnSpPr>
        <p:spPr>
          <a:xfrm>
            <a:off x="7596509" y="1487152"/>
            <a:ext cx="0" cy="4240404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50506" y="378506"/>
            <a:ext cx="11000792" cy="474630"/>
          </a:xfrm>
        </p:spPr>
        <p:txBody>
          <a:bodyPr>
            <a:normAutofit fontScale="90000"/>
          </a:bodyPr>
          <a:lstStyle/>
          <a:p>
            <a:r>
              <a:rPr kumimoji="1" lang="en-US" altLang="ja-JP" dirty="0">
                <a:latin typeface="Calibri" panose="020F0502020204030204" pitchFamily="34" charset="0"/>
              </a:rPr>
              <a:t>CI </a:t>
            </a:r>
            <a:r>
              <a:rPr lang="en-US" altLang="ja-JP" dirty="0">
                <a:latin typeface="Calibri" panose="020F0502020204030204" pitchFamily="34" charset="0"/>
              </a:rPr>
              <a:t>: Continuous Integration and many release </a:t>
            </a:r>
            <a:endParaRPr kumimoji="1" lang="ja-JP" altLang="en-US" dirty="0">
              <a:latin typeface="Calibri" panose="020F0502020204030204" pitchFamily="34" charset="0"/>
            </a:endParaRPr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>
          <a:xfrm>
            <a:off x="9259554" y="159683"/>
            <a:ext cx="2743200" cy="365125"/>
          </a:xfrm>
        </p:spPr>
        <p:txBody>
          <a:bodyPr/>
          <a:lstStyle/>
          <a:p>
            <a:fld id="{C52729F0-15D6-455A-9EC1-D8998104B78D}" type="slidenum">
              <a:rPr kumimoji="1" lang="ja-JP" altLang="en-US" sz="2400" smtClean="0">
                <a:latin typeface="Calibri" panose="020F0502020204030204" pitchFamily="34" charset="0"/>
              </a:rPr>
              <a:t>24</a:t>
            </a:fld>
            <a:endParaRPr kumimoji="1" lang="ja-JP" altLang="en-US" sz="2400" dirty="0">
              <a:latin typeface="Calibri" panose="020F0502020204030204" pitchFamily="34" charset="0"/>
            </a:endParaRPr>
          </a:p>
        </p:txBody>
      </p:sp>
      <p:sp>
        <p:nvSpPr>
          <p:cNvPr id="8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3912765" y="6474213"/>
            <a:ext cx="4114800" cy="365125"/>
          </a:xfrm>
        </p:spPr>
        <p:txBody>
          <a:bodyPr/>
          <a:lstStyle/>
          <a:p>
            <a:r>
              <a:rPr kumimoji="1" lang="en-US" altLang="ja-JP" dirty="0"/>
              <a:t>Best practice of Open Source Operating system adoption</a:t>
            </a:r>
            <a:endParaRPr kumimoji="1" lang="ja-JP" altLang="en-US" dirty="0"/>
          </a:p>
        </p:txBody>
      </p:sp>
      <p:cxnSp>
        <p:nvCxnSpPr>
          <p:cNvPr id="9" name="直線矢印コネクタ 8"/>
          <p:cNvCxnSpPr/>
          <p:nvPr/>
        </p:nvCxnSpPr>
        <p:spPr>
          <a:xfrm>
            <a:off x="964640" y="2250830"/>
            <a:ext cx="6008915" cy="0"/>
          </a:xfrm>
          <a:prstGeom prst="straightConnector1">
            <a:avLst/>
          </a:prstGeom>
          <a:ln w="76200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線矢印コネクタ 9"/>
          <p:cNvCxnSpPr/>
          <p:nvPr/>
        </p:nvCxnSpPr>
        <p:spPr>
          <a:xfrm>
            <a:off x="3789902" y="3367872"/>
            <a:ext cx="4952162" cy="0"/>
          </a:xfrm>
          <a:prstGeom prst="straightConnector1">
            <a:avLst/>
          </a:prstGeom>
          <a:ln w="76200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線矢印コネクタ 10"/>
          <p:cNvCxnSpPr/>
          <p:nvPr/>
        </p:nvCxnSpPr>
        <p:spPr>
          <a:xfrm>
            <a:off x="5478023" y="4635645"/>
            <a:ext cx="5153131" cy="0"/>
          </a:xfrm>
          <a:prstGeom prst="straightConnector1">
            <a:avLst/>
          </a:prstGeom>
          <a:ln w="76200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円/楕円 11"/>
          <p:cNvSpPr/>
          <p:nvPr/>
        </p:nvSpPr>
        <p:spPr>
          <a:xfrm>
            <a:off x="4260499" y="2074984"/>
            <a:ext cx="331596" cy="35169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円/楕円 12"/>
          <p:cNvSpPr/>
          <p:nvPr/>
        </p:nvSpPr>
        <p:spPr>
          <a:xfrm>
            <a:off x="5146427" y="2066611"/>
            <a:ext cx="331596" cy="35169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円/楕円 13"/>
          <p:cNvSpPr/>
          <p:nvPr/>
        </p:nvSpPr>
        <p:spPr>
          <a:xfrm>
            <a:off x="6040727" y="2076662"/>
            <a:ext cx="331596" cy="35169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円/楕円 15"/>
          <p:cNvSpPr/>
          <p:nvPr/>
        </p:nvSpPr>
        <p:spPr>
          <a:xfrm>
            <a:off x="2003808" y="2074984"/>
            <a:ext cx="331596" cy="351692"/>
          </a:xfrm>
          <a:prstGeom prst="ellipse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円/楕円 16"/>
          <p:cNvSpPr/>
          <p:nvPr/>
        </p:nvSpPr>
        <p:spPr>
          <a:xfrm>
            <a:off x="2889736" y="2066611"/>
            <a:ext cx="331596" cy="351692"/>
          </a:xfrm>
          <a:prstGeom prst="ellipse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円/楕円 17"/>
          <p:cNvSpPr/>
          <p:nvPr/>
        </p:nvSpPr>
        <p:spPr>
          <a:xfrm>
            <a:off x="4260499" y="3192026"/>
            <a:ext cx="331596" cy="351692"/>
          </a:xfrm>
          <a:prstGeom prst="ellipse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円/楕円 18"/>
          <p:cNvSpPr/>
          <p:nvPr/>
        </p:nvSpPr>
        <p:spPr>
          <a:xfrm>
            <a:off x="5146427" y="3183653"/>
            <a:ext cx="331596" cy="351692"/>
          </a:xfrm>
          <a:prstGeom prst="ellipse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円/楕円 19"/>
          <p:cNvSpPr/>
          <p:nvPr/>
        </p:nvSpPr>
        <p:spPr>
          <a:xfrm>
            <a:off x="6040727" y="3193704"/>
            <a:ext cx="331596" cy="35169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円/楕円 20"/>
          <p:cNvSpPr/>
          <p:nvPr/>
        </p:nvSpPr>
        <p:spPr>
          <a:xfrm>
            <a:off x="6040727" y="4430778"/>
            <a:ext cx="331596" cy="351692"/>
          </a:xfrm>
          <a:prstGeom prst="ellipse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23" name="直線矢印コネクタ 22"/>
          <p:cNvCxnSpPr/>
          <p:nvPr/>
        </p:nvCxnSpPr>
        <p:spPr>
          <a:xfrm>
            <a:off x="4426297" y="2491990"/>
            <a:ext cx="0" cy="641423"/>
          </a:xfrm>
          <a:prstGeom prst="straightConnector1">
            <a:avLst/>
          </a:prstGeom>
          <a:ln w="28575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線矢印コネクタ 24"/>
          <p:cNvCxnSpPr/>
          <p:nvPr/>
        </p:nvCxnSpPr>
        <p:spPr>
          <a:xfrm>
            <a:off x="5312225" y="2492832"/>
            <a:ext cx="0" cy="641423"/>
          </a:xfrm>
          <a:prstGeom prst="straightConnector1">
            <a:avLst/>
          </a:prstGeom>
          <a:ln w="28575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線矢印コネクタ 25"/>
          <p:cNvCxnSpPr/>
          <p:nvPr/>
        </p:nvCxnSpPr>
        <p:spPr>
          <a:xfrm>
            <a:off x="6206525" y="2491990"/>
            <a:ext cx="0" cy="641423"/>
          </a:xfrm>
          <a:prstGeom prst="straightConnector1">
            <a:avLst/>
          </a:prstGeom>
          <a:ln w="28575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円/楕円 3"/>
          <p:cNvSpPr/>
          <p:nvPr/>
        </p:nvSpPr>
        <p:spPr>
          <a:xfrm>
            <a:off x="7092453" y="1926794"/>
            <a:ext cx="1008112" cy="648072"/>
          </a:xfrm>
          <a:prstGeom prst="ellipse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2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4.5</a:t>
            </a:r>
            <a:endParaRPr kumimoji="1" lang="ja-JP" altLang="en-US" sz="2400" b="0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cxnSp>
        <p:nvCxnSpPr>
          <p:cNvPr id="33" name="直線矢印コネクタ 32"/>
          <p:cNvCxnSpPr/>
          <p:nvPr/>
        </p:nvCxnSpPr>
        <p:spPr>
          <a:xfrm>
            <a:off x="6206525" y="3691908"/>
            <a:ext cx="0" cy="641423"/>
          </a:xfrm>
          <a:prstGeom prst="straightConnector1">
            <a:avLst/>
          </a:prstGeom>
          <a:ln w="28575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線コネクタ 56"/>
          <p:cNvCxnSpPr/>
          <p:nvPr/>
        </p:nvCxnSpPr>
        <p:spPr>
          <a:xfrm>
            <a:off x="466531" y="951722"/>
            <a:ext cx="11327363" cy="0"/>
          </a:xfrm>
          <a:prstGeom prst="line">
            <a:avLst/>
          </a:prstGeom>
          <a:ln w="381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角丸四角形吹き出し 57"/>
          <p:cNvSpPr/>
          <p:nvPr/>
        </p:nvSpPr>
        <p:spPr>
          <a:xfrm>
            <a:off x="250110" y="3035463"/>
            <a:ext cx="2508182" cy="909470"/>
          </a:xfrm>
          <a:prstGeom prst="wedgeRoundRectCallout">
            <a:avLst>
              <a:gd name="adj1" fmla="val 108317"/>
              <a:gd name="adj2" fmla="val -77576"/>
              <a:gd name="adj3" fmla="val 16667"/>
            </a:avLst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>
              <a:lnSpc>
                <a:spcPts val="1900"/>
              </a:lnSpc>
            </a:pPr>
            <a:r>
              <a:rPr kumimoji="1" lang="en-US" altLang="ja-JP" sz="2400" dirty="0">
                <a:solidFill>
                  <a:schemeClr val="tx1"/>
                </a:solidFill>
                <a:ea typeface="Cambria Math" panose="02040503050406030204" pitchFamily="18" charset="0"/>
              </a:rPr>
              <a:t>push out not fully</a:t>
            </a:r>
            <a:br>
              <a:rPr kumimoji="1" lang="en-US" altLang="ja-JP" sz="2400" dirty="0">
                <a:solidFill>
                  <a:schemeClr val="tx1"/>
                </a:solidFill>
                <a:ea typeface="Cambria Math" panose="02040503050406030204" pitchFamily="18" charset="0"/>
              </a:rPr>
            </a:br>
            <a:r>
              <a:rPr kumimoji="1" lang="en-US" altLang="ja-JP" sz="2400" dirty="0">
                <a:solidFill>
                  <a:schemeClr val="tx1"/>
                </a:solidFill>
                <a:ea typeface="Cambria Math" panose="02040503050406030204" pitchFamily="18" charset="0"/>
              </a:rPr>
              <a:t>validated code to</a:t>
            </a:r>
            <a:br>
              <a:rPr kumimoji="1" lang="en-US" altLang="ja-JP" sz="2400" dirty="0">
                <a:solidFill>
                  <a:schemeClr val="tx1"/>
                </a:solidFill>
                <a:ea typeface="Cambria Math" panose="02040503050406030204" pitchFamily="18" charset="0"/>
              </a:rPr>
            </a:br>
            <a:r>
              <a:rPr kumimoji="1" lang="en-US" altLang="ja-JP" sz="2400" dirty="0">
                <a:solidFill>
                  <a:schemeClr val="tx1"/>
                </a:solidFill>
                <a:ea typeface="Cambria Math" panose="02040503050406030204" pitchFamily="18" charset="0"/>
              </a:rPr>
              <a:t>the next release</a:t>
            </a:r>
            <a:endParaRPr kumimoji="1" lang="ja-JP" altLang="en-US" sz="2400" dirty="0">
              <a:solidFill>
                <a:schemeClr val="tx1"/>
              </a:solidFill>
            </a:endParaRPr>
          </a:p>
        </p:txBody>
      </p:sp>
      <p:cxnSp>
        <p:nvCxnSpPr>
          <p:cNvPr id="59" name="直線コネクタ 58"/>
          <p:cNvCxnSpPr/>
          <p:nvPr/>
        </p:nvCxnSpPr>
        <p:spPr>
          <a:xfrm>
            <a:off x="9422878" y="1487152"/>
            <a:ext cx="0" cy="4240404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線コネクタ 59"/>
          <p:cNvCxnSpPr/>
          <p:nvPr/>
        </p:nvCxnSpPr>
        <p:spPr>
          <a:xfrm>
            <a:off x="11261925" y="1571706"/>
            <a:ext cx="0" cy="4240404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円/楕円 3"/>
          <p:cNvSpPr/>
          <p:nvPr/>
        </p:nvSpPr>
        <p:spPr>
          <a:xfrm>
            <a:off x="8918822" y="3035463"/>
            <a:ext cx="1008112" cy="648072"/>
          </a:xfrm>
          <a:prstGeom prst="ellipse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2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4.6</a:t>
            </a:r>
            <a:endParaRPr kumimoji="1" lang="ja-JP" altLang="en-US" sz="2400" b="0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2" name="円/楕円 3"/>
          <p:cNvSpPr/>
          <p:nvPr/>
        </p:nvSpPr>
        <p:spPr>
          <a:xfrm>
            <a:off x="10757869" y="4282588"/>
            <a:ext cx="1008112" cy="648072"/>
          </a:xfrm>
          <a:prstGeom prst="ellipse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2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4.7</a:t>
            </a:r>
            <a:endParaRPr kumimoji="1" lang="ja-JP" altLang="en-US" sz="2400" b="0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1" name="左右矢印 60"/>
          <p:cNvSpPr/>
          <p:nvPr/>
        </p:nvSpPr>
        <p:spPr>
          <a:xfrm>
            <a:off x="7596509" y="5062560"/>
            <a:ext cx="1826369" cy="492369"/>
          </a:xfrm>
          <a:prstGeom prst="left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consistent</a:t>
            </a:r>
            <a:endParaRPr kumimoji="1" lang="ja-JP" altLang="en-US" dirty="0"/>
          </a:p>
        </p:txBody>
      </p:sp>
      <p:sp>
        <p:nvSpPr>
          <p:cNvPr id="62" name="左右矢印 61"/>
          <p:cNvSpPr/>
          <p:nvPr/>
        </p:nvSpPr>
        <p:spPr>
          <a:xfrm>
            <a:off x="9435556" y="5062560"/>
            <a:ext cx="1826369" cy="492369"/>
          </a:xfrm>
          <a:prstGeom prst="left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dirty="0"/>
              <a:t>consistent</a:t>
            </a:r>
            <a:endParaRPr kumimoji="1" lang="ja-JP" altLang="en-US" dirty="0"/>
          </a:p>
        </p:txBody>
      </p:sp>
      <p:sp>
        <p:nvSpPr>
          <p:cNvPr id="63" name="テキスト ボックス 62"/>
          <p:cNvSpPr txBox="1"/>
          <p:nvPr/>
        </p:nvSpPr>
        <p:spPr>
          <a:xfrm>
            <a:off x="537828" y="5059616"/>
            <a:ext cx="521963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800" b="1" dirty="0">
                <a:solidFill>
                  <a:srgbClr val="FFFF00"/>
                </a:solidFill>
              </a:rPr>
              <a:t>“CI” becomes mantra for </a:t>
            </a:r>
            <a:br>
              <a:rPr kumimoji="1" lang="en-US" altLang="ja-JP" sz="2800" b="1" dirty="0">
                <a:solidFill>
                  <a:srgbClr val="FFFF00"/>
                </a:solidFill>
              </a:rPr>
            </a:br>
            <a:r>
              <a:rPr kumimoji="1" lang="en-US" altLang="ja-JP" sz="2800" b="1" dirty="0">
                <a:solidFill>
                  <a:srgbClr val="FFFF00"/>
                </a:solidFill>
              </a:rPr>
              <a:t>complexed software development</a:t>
            </a:r>
            <a:endParaRPr kumimoji="1" lang="ja-JP" altLang="en-US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090048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50506" y="378506"/>
            <a:ext cx="11000792" cy="474630"/>
          </a:xfrm>
        </p:spPr>
        <p:txBody>
          <a:bodyPr>
            <a:normAutofit fontScale="90000"/>
          </a:bodyPr>
          <a:lstStyle/>
          <a:p>
            <a:r>
              <a:rPr lang="en-US" altLang="ja-JP" dirty="0">
                <a:latin typeface="Calibri" panose="020F0502020204030204" pitchFamily="34" charset="0"/>
              </a:rPr>
              <a:t>Conclusion</a:t>
            </a:r>
            <a:endParaRPr kumimoji="1" lang="ja-JP" altLang="en-US" dirty="0">
              <a:latin typeface="Calibri" panose="020F0502020204030204" pitchFamily="34" charset="0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50506" y="1287624"/>
            <a:ext cx="11435184" cy="5215813"/>
          </a:xfrm>
        </p:spPr>
        <p:txBody>
          <a:bodyPr>
            <a:normAutofit/>
          </a:bodyPr>
          <a:lstStyle/>
          <a:p>
            <a:r>
              <a:rPr lang="en-US" altLang="ja-JP" sz="3200" dirty="0">
                <a:solidFill>
                  <a:srgbClr val="FFFF00"/>
                </a:solidFill>
                <a:latin typeface="Calibri" panose="020F0502020204030204" pitchFamily="34" charset="0"/>
              </a:rPr>
              <a:t>Linux and other OSS adoption become dominant </a:t>
            </a:r>
            <a:r>
              <a:rPr lang="en-US" altLang="ja-JP" sz="3200" dirty="0">
                <a:latin typeface="Calibri" panose="020F0502020204030204" pitchFamily="34" charset="0"/>
              </a:rPr>
              <a:t>for connected car IVI systems. (network, file system, security, graphics)</a:t>
            </a:r>
          </a:p>
          <a:p>
            <a:pPr marL="0" indent="0">
              <a:buNone/>
            </a:pPr>
            <a:r>
              <a:rPr lang="en-US" altLang="ja-JP" sz="3200" dirty="0">
                <a:latin typeface="Calibri" panose="020F0502020204030204" pitchFamily="34" charset="0"/>
              </a:rPr>
              <a:t> </a:t>
            </a:r>
            <a:endParaRPr kumimoji="1" lang="en-US" altLang="ja-JP" sz="3200" dirty="0">
              <a:latin typeface="Calibri" panose="020F0502020204030204" pitchFamily="34" charset="0"/>
            </a:endParaRPr>
          </a:p>
          <a:p>
            <a:r>
              <a:rPr lang="en-US" altLang="ja-JP" sz="3200" dirty="0">
                <a:latin typeface="Calibri" panose="020F0502020204030204" pitchFamily="34" charset="0"/>
              </a:rPr>
              <a:t>Traditional RTOS development model does not work for Linux.</a:t>
            </a:r>
            <a:br>
              <a:rPr lang="en-US" altLang="ja-JP" sz="3200" dirty="0">
                <a:latin typeface="Calibri" panose="020F0502020204030204" pitchFamily="34" charset="0"/>
              </a:rPr>
            </a:br>
            <a:r>
              <a:rPr lang="en-US" altLang="ja-JP" sz="3200" dirty="0">
                <a:latin typeface="Calibri" panose="020F0502020204030204" pitchFamily="34" charset="0"/>
              </a:rPr>
              <a:t>You need to learn how OSS community develops the code. And</a:t>
            </a:r>
            <a:br>
              <a:rPr lang="en-US" altLang="ja-JP" sz="3200" dirty="0">
                <a:latin typeface="Calibri" panose="020F0502020204030204" pitchFamily="34" charset="0"/>
              </a:rPr>
            </a:br>
            <a:r>
              <a:rPr lang="en-US" altLang="ja-JP" sz="3200" dirty="0">
                <a:latin typeface="Calibri" panose="020F0502020204030204" pitchFamily="34" charset="0"/>
              </a:rPr>
              <a:t>write the </a:t>
            </a:r>
            <a:r>
              <a:rPr lang="en-US" altLang="ja-JP" sz="3200" dirty="0">
                <a:solidFill>
                  <a:srgbClr val="FFFF00"/>
                </a:solidFill>
                <a:latin typeface="Calibri" panose="020F0502020204030204" pitchFamily="34" charset="0"/>
              </a:rPr>
              <a:t>appropriate code that complies with Linux philosophy</a:t>
            </a:r>
            <a:r>
              <a:rPr lang="en-US" altLang="ja-JP" sz="3200" dirty="0">
                <a:latin typeface="Calibri" panose="020F0502020204030204" pitchFamily="34" charset="0"/>
              </a:rPr>
              <a:t>.</a:t>
            </a:r>
          </a:p>
          <a:p>
            <a:endParaRPr kumimoji="1" lang="en-US" altLang="ja-JP" sz="3200" dirty="0">
              <a:latin typeface="Calibri" panose="020F0502020204030204" pitchFamily="34" charset="0"/>
            </a:endParaRPr>
          </a:p>
          <a:p>
            <a:r>
              <a:rPr lang="en-US" altLang="ja-JP" sz="3200" dirty="0">
                <a:latin typeface="Calibri" panose="020F0502020204030204" pitchFamily="34" charset="0"/>
              </a:rPr>
              <a:t>IVI system needs to have a </a:t>
            </a:r>
            <a:r>
              <a:rPr lang="en-US" altLang="ja-JP" sz="3200" dirty="0">
                <a:solidFill>
                  <a:srgbClr val="FFFF00"/>
                </a:solidFill>
                <a:latin typeface="Calibri" panose="020F0502020204030204" pitchFamily="34" charset="0"/>
              </a:rPr>
              <a:t>field software update feature </a:t>
            </a:r>
            <a:r>
              <a:rPr lang="en-US" altLang="ja-JP" sz="3200" dirty="0">
                <a:latin typeface="Calibri" panose="020F0502020204030204" pitchFamily="34" charset="0"/>
              </a:rPr>
              <a:t>to apply</a:t>
            </a:r>
            <a:br>
              <a:rPr lang="en-US" altLang="ja-JP" sz="3200" dirty="0">
                <a:latin typeface="Calibri" panose="020F0502020204030204" pitchFamily="34" charset="0"/>
              </a:rPr>
            </a:br>
            <a:r>
              <a:rPr lang="en-US" altLang="ja-JP" sz="3200" dirty="0">
                <a:latin typeface="Calibri" panose="020F0502020204030204" pitchFamily="34" charset="0"/>
              </a:rPr>
              <a:t>CVE fix patches come from the community. If you heavily modify the code, it may cause security patch adoption troubles.  </a:t>
            </a:r>
            <a:endParaRPr kumimoji="1" lang="ja-JP" altLang="en-US" sz="3200" dirty="0">
              <a:latin typeface="Calibri" panose="020F0502020204030204" pitchFamily="34" charset="0"/>
            </a:endParaRPr>
          </a:p>
        </p:txBody>
      </p:sp>
      <p:cxnSp>
        <p:nvCxnSpPr>
          <p:cNvPr id="5" name="直線コネクタ 4"/>
          <p:cNvCxnSpPr/>
          <p:nvPr/>
        </p:nvCxnSpPr>
        <p:spPr>
          <a:xfrm>
            <a:off x="466531" y="951722"/>
            <a:ext cx="11327363" cy="0"/>
          </a:xfrm>
          <a:prstGeom prst="line">
            <a:avLst/>
          </a:prstGeom>
          <a:ln w="381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>
          <a:xfrm>
            <a:off x="9242490" y="146651"/>
            <a:ext cx="2743200" cy="365125"/>
          </a:xfrm>
        </p:spPr>
        <p:txBody>
          <a:bodyPr/>
          <a:lstStyle/>
          <a:p>
            <a:fld id="{C52729F0-15D6-455A-9EC1-D8998104B78D}" type="slidenum">
              <a:rPr kumimoji="1" lang="ja-JP" altLang="en-US" sz="2400" smtClean="0">
                <a:latin typeface="Calibri" panose="020F0502020204030204" pitchFamily="34" charset="0"/>
              </a:rPr>
              <a:t>25</a:t>
            </a:fld>
            <a:endParaRPr kumimoji="1" lang="ja-JP" altLang="en-US" sz="2400" dirty="0">
              <a:latin typeface="Calibri" panose="020F0502020204030204" pitchFamily="34" charset="0"/>
            </a:endParaRPr>
          </a:p>
        </p:txBody>
      </p:sp>
      <p:sp>
        <p:nvSpPr>
          <p:cNvPr id="8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3912765" y="6474213"/>
            <a:ext cx="4114800" cy="365125"/>
          </a:xfrm>
        </p:spPr>
        <p:txBody>
          <a:bodyPr/>
          <a:lstStyle/>
          <a:p>
            <a:r>
              <a:rPr kumimoji="1" lang="en-US" altLang="ja-JP" dirty="0"/>
              <a:t>Best practice of Open Source Operating system adoption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2344508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シック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Standard">
  <a:themeElements>
    <a:clrScheme name="AIS_V2">
      <a:dk1>
        <a:srgbClr val="3C3C3B"/>
      </a:dk1>
      <a:lt1>
        <a:sysClr val="window" lastClr="FFFFFF"/>
      </a:lt1>
      <a:dk2>
        <a:srgbClr val="06418C"/>
      </a:dk2>
      <a:lt2>
        <a:srgbClr val="F2F2F2"/>
      </a:lt2>
      <a:accent1>
        <a:srgbClr val="8AA9D0"/>
      </a:accent1>
      <a:accent2>
        <a:srgbClr val="D70000"/>
      </a:accent2>
      <a:accent3>
        <a:srgbClr val="FFC800"/>
      </a:accent3>
      <a:accent4>
        <a:srgbClr val="669933"/>
      </a:accent4>
      <a:accent5>
        <a:srgbClr val="06418C"/>
      </a:accent5>
      <a:accent6>
        <a:srgbClr val="9D9D9D"/>
      </a:accent6>
      <a:hlink>
        <a:srgbClr val="06418C"/>
      </a:hlink>
      <a:folHlink>
        <a:srgbClr val="993399"/>
      </a:folHlink>
    </a:clrScheme>
    <a:fontScheme name="Renesas_fonts">
      <a:majorFont>
        <a:latin typeface="Arial Narrow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solidFill>
            <a:srgbClr val="002060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kumimoji="1" dirty="0" smtClean="0">
            <a:solidFill>
              <a:schemeClr val="tx2">
                <a:lumMod val="50000"/>
              </a:schemeClr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/>
      <a:bodyPr vert="horz" wrap="square" lIns="0" tIns="0" rIns="0" bIns="0" rtlCol="0">
        <a:spAutoFit/>
      </a:bodyPr>
      <a:lstStyle>
        <a:defPPr>
          <a:defRPr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_Template_2015-10_AIS_V03.potx" id="{1192AB5B-9344-42E8-BE62-23D9BE8537AB}" vid="{2A61B8D5-8CBD-454A-8571-7580815463F3}"/>
    </a:ext>
  </a:extLst>
</a:theme>
</file>

<file path=ppt/theme/theme3.xml><?xml version="1.0" encoding="utf-8"?>
<a:theme xmlns:a="http://schemas.openxmlformats.org/drawingml/2006/main" name="1_Standard">
  <a:themeElements>
    <a:clrScheme name="AIS_V2">
      <a:dk1>
        <a:srgbClr val="3C3C3B"/>
      </a:dk1>
      <a:lt1>
        <a:sysClr val="window" lastClr="FFFFFF"/>
      </a:lt1>
      <a:dk2>
        <a:srgbClr val="06418C"/>
      </a:dk2>
      <a:lt2>
        <a:srgbClr val="F2F2F2"/>
      </a:lt2>
      <a:accent1>
        <a:srgbClr val="8AA9D0"/>
      </a:accent1>
      <a:accent2>
        <a:srgbClr val="D70000"/>
      </a:accent2>
      <a:accent3>
        <a:srgbClr val="FFC800"/>
      </a:accent3>
      <a:accent4>
        <a:srgbClr val="669933"/>
      </a:accent4>
      <a:accent5>
        <a:srgbClr val="06418C"/>
      </a:accent5>
      <a:accent6>
        <a:srgbClr val="9D9D9D"/>
      </a:accent6>
      <a:hlink>
        <a:srgbClr val="06418C"/>
      </a:hlink>
      <a:folHlink>
        <a:srgbClr val="993399"/>
      </a:folHlink>
    </a:clrScheme>
    <a:fontScheme name="Renesas_fonts">
      <a:majorFont>
        <a:latin typeface="Arial Narrow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solidFill>
            <a:srgbClr val="002060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kumimoji="1" dirty="0" smtClean="0">
            <a:solidFill>
              <a:schemeClr val="tx2">
                <a:lumMod val="50000"/>
              </a:schemeClr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/>
      <a:bodyPr vert="horz" wrap="square" lIns="0" tIns="0" rIns="0" bIns="0" rtlCol="0">
        <a:spAutoFit/>
      </a:bodyPr>
      <a:lstStyle>
        <a:defPPr>
          <a:defRPr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_Template_2015-10_AIS_V03.potx" id="{1192AB5B-9344-42E8-BE62-23D9BE8537AB}" vid="{2A61B8D5-8CBD-454A-8571-7580815463F3}"/>
    </a:ext>
  </a:extLst>
</a:theme>
</file>

<file path=ppt/theme/theme4.xml><?xml version="1.0" encoding="utf-8"?>
<a:theme xmlns:a="http://schemas.openxmlformats.org/drawingml/2006/main" name="1_標準デザイン">
  <a:themeElements>
    <a:clrScheme name="1_標準デザイン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FF6600"/>
      </a:accent1>
      <a:accent2>
        <a:srgbClr val="009900"/>
      </a:accent2>
      <a:accent3>
        <a:srgbClr val="FFFFFF"/>
      </a:accent3>
      <a:accent4>
        <a:srgbClr val="000000"/>
      </a:accent4>
      <a:accent5>
        <a:srgbClr val="FFB8AA"/>
      </a:accent5>
      <a:accent6>
        <a:srgbClr val="008A00"/>
      </a:accent6>
      <a:hlink>
        <a:srgbClr val="0033CC"/>
      </a:hlink>
      <a:folHlink>
        <a:srgbClr val="CC0066"/>
      </a:folHlink>
    </a:clrScheme>
    <a:fontScheme name="1_標準デザイン">
      <a:majorFont>
        <a:latin typeface="Verdana"/>
        <a:ea typeface="HGP創英角ｺﾞｼｯｸUB"/>
        <a:cs typeface=""/>
      </a:majorFont>
      <a:minorFont>
        <a:latin typeface="Verdana"/>
        <a:ea typeface="HGP創英角ｺﾞｼｯｸUB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3175" cap="flat" cmpd="sng" algn="ctr">
          <a:solidFill>
            <a:srgbClr val="FF0000"/>
          </a:solidFill>
          <a:prstDash val="solid"/>
          <a:round/>
          <a:headEnd type="none" w="med" len="med"/>
          <a:tailEnd type="none" w="med" len="med"/>
        </a:ln>
        <a:effectLst/>
        <a:extLst/>
      </a:spPr>
      <a:bodyPr vert="horz" wrap="square" lIns="91440" tIns="45720" rIns="91440" bIns="45720" numCol="1" rtlCol="0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sz="180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Meiryo UI" panose="020B0604030504040204" pitchFamily="50" charset="-128"/>
            <a:ea typeface="Meiryo UI" panose="020B0604030504040204" pitchFamily="50" charset="-128"/>
            <a:cs typeface="Meiryo UI" panose="020B0604030504040204" pitchFamily="50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50" charset="-128"/>
          </a:defRPr>
        </a:defPPr>
      </a:lstStyle>
    </a:lnDef>
    <a:txDef>
      <a:spPr>
        <a:noFill/>
      </a:spPr>
      <a:bodyPr wrap="square" rtlCol="0">
        <a:spAutoFit/>
      </a:bodyPr>
      <a:lstStyle>
        <a:defPPr>
          <a:defRPr kumimoji="1" sz="2400" dirty="0" smtClean="0">
            <a:latin typeface="Meiryo UI" panose="020B0604030504040204" pitchFamily="50" charset="-128"/>
            <a:ea typeface="Meiryo UI" panose="020B0604030504040204" pitchFamily="50" charset="-128"/>
            <a:cs typeface="Meiryo UI" panose="020B0604030504040204" pitchFamily="50" charset="-128"/>
          </a:defRPr>
        </a:defPPr>
      </a:lstStyle>
    </a:txDef>
  </a:objectDefaults>
  <a:extraClrSchemeLst>
    <a:extraClrScheme>
      <a:clrScheme name="1_標準デザイン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標準デザイン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標準デザイン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標準デザイン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標準デザイン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標準デザイン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標準デザイン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標準デザイン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標準デザイン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標準デザイン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標準デザイン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標準デザイン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標準デザイン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6600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FFB8AA"/>
        </a:accent5>
        <a:accent6>
          <a:srgbClr val="008A00"/>
        </a:accent6>
        <a:hlink>
          <a:srgbClr val="0033CC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2_標準デザイン">
  <a:themeElements>
    <a:clrScheme name="1_標準デザイン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FF6600"/>
      </a:accent1>
      <a:accent2>
        <a:srgbClr val="009900"/>
      </a:accent2>
      <a:accent3>
        <a:srgbClr val="FFFFFF"/>
      </a:accent3>
      <a:accent4>
        <a:srgbClr val="000000"/>
      </a:accent4>
      <a:accent5>
        <a:srgbClr val="FFB8AA"/>
      </a:accent5>
      <a:accent6>
        <a:srgbClr val="008A00"/>
      </a:accent6>
      <a:hlink>
        <a:srgbClr val="0033CC"/>
      </a:hlink>
      <a:folHlink>
        <a:srgbClr val="CC0066"/>
      </a:folHlink>
    </a:clrScheme>
    <a:fontScheme name="1_標準デザイン">
      <a:majorFont>
        <a:latin typeface="Verdana"/>
        <a:ea typeface="HGP創英角ｺﾞｼｯｸUB"/>
        <a:cs typeface=""/>
      </a:majorFont>
      <a:minorFont>
        <a:latin typeface="Verdana"/>
        <a:ea typeface="HGP創英角ｺﾞｼｯｸUB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3175" cap="flat" cmpd="sng" algn="ctr">
          <a:solidFill>
            <a:srgbClr val="FF0000"/>
          </a:solidFill>
          <a:prstDash val="solid"/>
          <a:round/>
          <a:headEnd type="none" w="med" len="med"/>
          <a:tailEnd type="none" w="med" len="med"/>
        </a:ln>
        <a:effectLst/>
        <a:extLst/>
      </a:spPr>
      <a:bodyPr vert="horz" wrap="square" lIns="91440" tIns="45720" rIns="91440" bIns="45720" numCol="1" rtlCol="0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sz="180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Meiryo UI" panose="020B0604030504040204" pitchFamily="50" charset="-128"/>
            <a:ea typeface="Meiryo UI" panose="020B0604030504040204" pitchFamily="50" charset="-128"/>
            <a:cs typeface="Meiryo UI" panose="020B0604030504040204" pitchFamily="50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50" charset="-128"/>
          </a:defRPr>
        </a:defPPr>
      </a:lstStyle>
    </a:lnDef>
    <a:txDef>
      <a:spPr>
        <a:noFill/>
      </a:spPr>
      <a:bodyPr wrap="square" rtlCol="0">
        <a:spAutoFit/>
      </a:bodyPr>
      <a:lstStyle>
        <a:defPPr>
          <a:defRPr kumimoji="1" sz="2400" dirty="0" smtClean="0">
            <a:latin typeface="Meiryo UI" panose="020B0604030504040204" pitchFamily="50" charset="-128"/>
            <a:ea typeface="Meiryo UI" panose="020B0604030504040204" pitchFamily="50" charset="-128"/>
            <a:cs typeface="Meiryo UI" panose="020B0604030504040204" pitchFamily="50" charset="-128"/>
          </a:defRPr>
        </a:defPPr>
      </a:lstStyle>
    </a:txDef>
  </a:objectDefaults>
  <a:extraClrSchemeLst>
    <a:extraClrScheme>
      <a:clrScheme name="1_標準デザイン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標準デザイン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標準デザイン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標準デザイン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標準デザイン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標準デザイン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標準デザイン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標準デザイン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標準デザイン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標準デザイン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標準デザイン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標準デザイン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標準デザイン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6600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FFB8AA"/>
        </a:accent5>
        <a:accent6>
          <a:srgbClr val="008A00"/>
        </a:accent6>
        <a:hlink>
          <a:srgbClr val="0033CC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2668</TotalTime>
  <Words>1599</Words>
  <Application>Microsoft Office PowerPoint</Application>
  <PresentationFormat>ワイド画面</PresentationFormat>
  <Paragraphs>530</Paragraphs>
  <Slides>25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14</vt:i4>
      </vt:variant>
      <vt:variant>
        <vt:lpstr>テーマ</vt:lpstr>
      </vt:variant>
      <vt:variant>
        <vt:i4>5</vt:i4>
      </vt:variant>
      <vt:variant>
        <vt:lpstr>スライド タイトル</vt:lpstr>
      </vt:variant>
      <vt:variant>
        <vt:i4>25</vt:i4>
      </vt:variant>
    </vt:vector>
  </HeadingPairs>
  <TitlesOfParts>
    <vt:vector size="44" baseType="lpstr">
      <vt:lpstr>HGP創英角ｺﾞｼｯｸUB</vt:lpstr>
      <vt:lpstr>HG丸ｺﾞｼｯｸM-PRO</vt:lpstr>
      <vt:lpstr>Meiryo UI</vt:lpstr>
      <vt:lpstr>ＭＳ Ｐゴシック</vt:lpstr>
      <vt:lpstr>游ゴシック</vt:lpstr>
      <vt:lpstr>游ゴシック Light</vt:lpstr>
      <vt:lpstr>Arial</vt:lpstr>
      <vt:lpstr>Arial Narrow</vt:lpstr>
      <vt:lpstr>Calibri</vt:lpstr>
      <vt:lpstr>Calibri Light</vt:lpstr>
      <vt:lpstr>Cambria Math</vt:lpstr>
      <vt:lpstr>Symbol</vt:lpstr>
      <vt:lpstr>Verdana</vt:lpstr>
      <vt:lpstr>Wingdings</vt:lpstr>
      <vt:lpstr>Office Theme</vt:lpstr>
      <vt:lpstr>Standard</vt:lpstr>
      <vt:lpstr>1_Standard</vt:lpstr>
      <vt:lpstr>1_標準デザイン</vt:lpstr>
      <vt:lpstr>2_標準デザイン</vt:lpstr>
      <vt:lpstr>Best practice of Open Source Operating system adoption</vt:lpstr>
      <vt:lpstr>Who am I</vt:lpstr>
      <vt:lpstr>Agenda</vt:lpstr>
      <vt:lpstr>Agenda</vt:lpstr>
      <vt:lpstr>Linux becomes de-facto OS of connected Car</vt:lpstr>
      <vt:lpstr>Why OSS becomes common choice?</vt:lpstr>
      <vt:lpstr>Construction of Linux based software  (AGL example)</vt:lpstr>
      <vt:lpstr>RTOS vs. Linux : completely different philosophy</vt:lpstr>
      <vt:lpstr>Evolution of software development model　</vt:lpstr>
      <vt:lpstr>Agenda</vt:lpstr>
      <vt:lpstr>Fact : Linux kernel version 4.6 (released 2016.5.15)</vt:lpstr>
      <vt:lpstr>www.kernel.org : heart of Linux kernel development</vt:lpstr>
      <vt:lpstr>Community gathers best of best talented developer</vt:lpstr>
      <vt:lpstr>Serious battle to get next-gen technology standards</vt:lpstr>
      <vt:lpstr>Layered structure of maintainer : trusted link</vt:lpstr>
      <vt:lpstr>git : advanced code management system (= CMS)</vt:lpstr>
      <vt:lpstr>“public patch review” is the key success procedure</vt:lpstr>
      <vt:lpstr>Constant kernel version migration process</vt:lpstr>
      <vt:lpstr>Agenda</vt:lpstr>
      <vt:lpstr>Software vulnerability (CVE list) risk</vt:lpstr>
      <vt:lpstr>Longterm kernel contains many CVE fix patces</vt:lpstr>
      <vt:lpstr>Connected era’s quality : changing the scheme</vt:lpstr>
      <vt:lpstr>Upstream first strategy</vt:lpstr>
      <vt:lpstr>CI : Continuous Integration and many release </vt:lpstr>
      <vt:lpstr>Conclusion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munakata hisao</dc:creator>
  <cp:lastModifiedBy>Hisao Munakata</cp:lastModifiedBy>
  <cp:revision>177</cp:revision>
  <dcterms:created xsi:type="dcterms:W3CDTF">2016-05-21T03:36:12Z</dcterms:created>
  <dcterms:modified xsi:type="dcterms:W3CDTF">2016-05-25T03:00:19Z</dcterms:modified>
</cp:coreProperties>
</file>